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7" r:id="rId8"/>
    <p:sldId id="262" r:id="rId9"/>
    <p:sldId id="263" r:id="rId10"/>
    <p:sldId id="264" r:id="rId11"/>
    <p:sldId id="268" r:id="rId12"/>
    <p:sldId id="265" r:id="rId13"/>
    <p:sldId id="266" r:id="rId14"/>
    <p:sldId id="269" r:id="rId15"/>
    <p:sldId id="270" r:id="rId16"/>
    <p:sldId id="271" r:id="rId17"/>
    <p:sldId id="272" r:id="rId18"/>
    <p:sldId id="273" r:id="rId19"/>
    <p:sldId id="274" r:id="rId20"/>
    <p:sldId id="275" r:id="rId21"/>
    <p:sldId id="276" r:id="rId22"/>
    <p:sldId id="277" r:id="rId23"/>
    <p:sldId id="304" r:id="rId24"/>
    <p:sldId id="278" r:id="rId25"/>
    <p:sldId id="279" r:id="rId26"/>
    <p:sldId id="281" r:id="rId27"/>
    <p:sldId id="280" r:id="rId28"/>
    <p:sldId id="282" r:id="rId29"/>
    <p:sldId id="305" r:id="rId30"/>
    <p:sldId id="306" r:id="rId31"/>
    <p:sldId id="307" r:id="rId32"/>
    <p:sldId id="287" r:id="rId33"/>
    <p:sldId id="288" r:id="rId34"/>
    <p:sldId id="289" r:id="rId35"/>
    <p:sldId id="290" r:id="rId36"/>
    <p:sldId id="291" r:id="rId37"/>
    <p:sldId id="292" r:id="rId38"/>
    <p:sldId id="308" r:id="rId39"/>
    <p:sldId id="293" r:id="rId40"/>
    <p:sldId id="309" r:id="rId41"/>
    <p:sldId id="310" r:id="rId42"/>
    <p:sldId id="311" r:id="rId43"/>
    <p:sldId id="312" r:id="rId44"/>
    <p:sldId id="313" r:id="rId45"/>
    <p:sldId id="314" r:id="rId46"/>
    <p:sldId id="315" r:id="rId47"/>
    <p:sldId id="316" r:id="rId48"/>
    <p:sldId id="317" r:id="rId49"/>
    <p:sldId id="319" r:id="rId50"/>
    <p:sldId id="294" r:id="rId51"/>
    <p:sldId id="295" r:id="rId52"/>
    <p:sldId id="298" r:id="rId53"/>
    <p:sldId id="300" r:id="rId54"/>
    <p:sldId id="302" r:id="rId55"/>
    <p:sldId id="301" r:id="rId56"/>
    <p:sldId id="296" r:id="rId57"/>
    <p:sldId id="297" r:id="rId58"/>
    <p:sldId id="318" r:id="rId5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E8856FB-0034-4337-BB64-C79F355AA769}">
          <p14:sldIdLst>
            <p14:sldId id="256"/>
            <p14:sldId id="257"/>
            <p14:sldId id="258"/>
            <p14:sldId id="259"/>
            <p14:sldId id="260"/>
            <p14:sldId id="261"/>
            <p14:sldId id="267"/>
            <p14:sldId id="262"/>
            <p14:sldId id="263"/>
            <p14:sldId id="264"/>
            <p14:sldId id="268"/>
            <p14:sldId id="265"/>
            <p14:sldId id="266"/>
            <p14:sldId id="269"/>
            <p14:sldId id="270"/>
            <p14:sldId id="271"/>
            <p14:sldId id="272"/>
            <p14:sldId id="273"/>
            <p14:sldId id="274"/>
            <p14:sldId id="275"/>
            <p14:sldId id="276"/>
            <p14:sldId id="277"/>
            <p14:sldId id="304"/>
            <p14:sldId id="278"/>
            <p14:sldId id="279"/>
            <p14:sldId id="281"/>
            <p14:sldId id="280"/>
            <p14:sldId id="282"/>
            <p14:sldId id="305"/>
            <p14:sldId id="306"/>
            <p14:sldId id="307"/>
            <p14:sldId id="287"/>
            <p14:sldId id="288"/>
          </p14:sldIdLst>
        </p14:section>
        <p14:section name="Sección sin título" id="{3B3ABA3C-DACC-4846-8145-A5680BBDB034}">
          <p14:sldIdLst>
            <p14:sldId id="289"/>
            <p14:sldId id="290"/>
            <p14:sldId id="291"/>
            <p14:sldId id="292"/>
            <p14:sldId id="308"/>
            <p14:sldId id="293"/>
            <p14:sldId id="309"/>
            <p14:sldId id="310"/>
            <p14:sldId id="311"/>
            <p14:sldId id="312"/>
            <p14:sldId id="313"/>
            <p14:sldId id="314"/>
            <p14:sldId id="315"/>
            <p14:sldId id="316"/>
            <p14:sldId id="317"/>
            <p14:sldId id="319"/>
            <p14:sldId id="294"/>
            <p14:sldId id="295"/>
            <p14:sldId id="298"/>
            <p14:sldId id="300"/>
            <p14:sldId id="302"/>
            <p14:sldId id="301"/>
            <p14:sldId id="296"/>
            <p14:sldId id="297"/>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706"/>
    <a:srgbClr val="8BF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72" d="100"/>
          <a:sy n="72" d="100"/>
        </p:scale>
        <p:origin x="4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A6277F-52BA-4BBF-AC8C-3224377DB8D7}" type="slidenum">
              <a:rPr lang="es-MX" smtClean="0"/>
              <a:t>‹#›</a:t>
            </a:fld>
            <a:endParaRPr lang="es-MX"/>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CA6277F-52BA-4BBF-AC8C-3224377DB8D7}" type="slidenum">
              <a:rPr lang="es-MX" smtClean="0"/>
              <a:t>‹#›</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0CA6277F-52BA-4BBF-AC8C-3224377DB8D7}" type="slidenum">
              <a:rPr lang="es-MX" smtClean="0"/>
              <a:t>‹#›</a:t>
            </a:fld>
            <a:endParaRPr lang="es-MX"/>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5" name="4 Marcador de pie de página"/>
          <p:cNvSpPr>
            <a:spLocks noGrp="1"/>
          </p:cNvSpPr>
          <p:nvPr>
            <p:ph type="ftr" sz="quarter" idx="11"/>
          </p:nvPr>
        </p:nvSpPr>
        <p:spPr/>
        <p:txBody>
          <a:bodyPr/>
          <a:lstStyle/>
          <a:p>
            <a:endParaRPr lang="es-MX"/>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4361688" y="1026372"/>
            <a:ext cx="457200" cy="441325"/>
          </a:xfrm>
        </p:spPr>
        <p:txBody>
          <a:bodyPr/>
          <a:lstStyle/>
          <a:p>
            <a:fld id="{0CA6277F-52BA-4BBF-AC8C-3224377DB8D7}" type="slidenum">
              <a:rPr lang="es-MX" smtClean="0"/>
              <a:t>‹#›</a:t>
            </a:fld>
            <a:endParaRPr lang="es-MX"/>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MX"/>
          </a:p>
        </p:txBody>
      </p:sp>
      <p:sp>
        <p:nvSpPr>
          <p:cNvPr id="4" name="3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A6277F-52BA-4BBF-AC8C-3224377DB8D7}" type="slidenum">
              <a:rPr lang="es-MX" smtClean="0"/>
              <a:t>‹#›</a:t>
            </a:fld>
            <a:endParaRPr lang="es-MX"/>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163DA3B-2784-4CAF-8FCA-D2487AFBAC7C}" type="datetimeFigureOut">
              <a:rPr lang="es-MX" smtClean="0"/>
              <a:t>23/12/2015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CA6277F-52BA-4BBF-AC8C-3224377DB8D7}" type="slidenum">
              <a:rPr lang="es-MX" smtClean="0"/>
              <a:t>‹#›</a:t>
            </a:fld>
            <a:endParaRPr lang="es-MX"/>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8" name="7 Marcador de pie de página"/>
          <p:cNvSpPr>
            <a:spLocks noGrp="1"/>
          </p:cNvSpPr>
          <p:nvPr>
            <p:ph type="ftr" sz="quarter" idx="11"/>
          </p:nvPr>
        </p:nvSpPr>
        <p:spPr>
          <a:xfrm>
            <a:off x="304800" y="6409944"/>
            <a:ext cx="3581400" cy="365760"/>
          </a:xfrm>
        </p:spPr>
        <p:txBody>
          <a:bodyPr/>
          <a:lstStyle/>
          <a:p>
            <a:endParaRPr lang="es-MX"/>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0CA6277F-52BA-4BBF-AC8C-3224377DB8D7}" type="slidenum">
              <a:rPr lang="es-MX" smtClean="0"/>
              <a:t>‹#›</a:t>
            </a:fld>
            <a:endParaRPr lang="es-MX"/>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a:xfrm>
            <a:off x="4343400" y="1036020"/>
            <a:ext cx="457200" cy="441325"/>
          </a:xfrm>
        </p:spPr>
        <p:txBody>
          <a:bodyPr/>
          <a:lstStyle/>
          <a:p>
            <a:fld id="{0CA6277F-52BA-4BBF-AC8C-3224377DB8D7}"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0CA6277F-52BA-4BBF-AC8C-3224377DB8D7}"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A6277F-52BA-4BBF-AC8C-3224377DB8D7}" type="slidenum">
              <a:rPr lang="es-MX" smtClean="0"/>
              <a:t>‹#›</a:t>
            </a:fld>
            <a:endParaRPr lang="es-MX"/>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163DA3B-2784-4CAF-8FCA-D2487AFBAC7C}" type="datetimeFigureOut">
              <a:rPr lang="es-MX" smtClean="0"/>
              <a:t>23/12/2015</a:t>
            </a:fld>
            <a:endParaRPr lang="es-MX"/>
          </a:p>
        </p:txBody>
      </p:sp>
      <p:sp>
        <p:nvSpPr>
          <p:cNvPr id="6" name="5 Marcador de pie de página"/>
          <p:cNvSpPr>
            <a:spLocks noGrp="1"/>
          </p:cNvSpPr>
          <p:nvPr>
            <p:ph type="ftr" sz="quarter" idx="11"/>
          </p:nvPr>
        </p:nvSpPr>
        <p:spPr>
          <a:xfrm>
            <a:off x="301752" y="6410848"/>
            <a:ext cx="3383280" cy="365760"/>
          </a:xfrm>
        </p:spPr>
        <p:txBody>
          <a:bodyPr/>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0CA6277F-52BA-4BBF-AC8C-3224377DB8D7}" type="slidenum">
              <a:rPr lang="es-MX" smtClean="0"/>
              <a:t>‹#›</a:t>
            </a:fld>
            <a:endParaRPr lang="es-MX"/>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163DA3B-2784-4CAF-8FCA-D2487AFBAC7C}" type="datetimeFigureOut">
              <a:rPr lang="es-MX" smtClean="0"/>
              <a:t>23/12/2015</a:t>
            </a:fld>
            <a:endParaRPr lang="es-MX"/>
          </a:p>
        </p:txBody>
      </p:sp>
      <p:sp>
        <p:nvSpPr>
          <p:cNvPr id="6" name="5 Marcador de pie de página"/>
          <p:cNvSpPr>
            <a:spLocks noGrp="1"/>
          </p:cNvSpPr>
          <p:nvPr>
            <p:ph type="ftr" sz="quarter" idx="11"/>
          </p:nvPr>
        </p:nvSpPr>
        <p:spPr>
          <a:xfrm>
            <a:off x="301752" y="6410848"/>
            <a:ext cx="3584448" cy="365760"/>
          </a:xfrm>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163DA3B-2784-4CAF-8FCA-D2487AFBAC7C}" type="datetimeFigureOut">
              <a:rPr lang="es-MX" smtClean="0"/>
              <a:t>23/12/2015</a:t>
            </a:fld>
            <a:endParaRPr lang="es-MX"/>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MX"/>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A6277F-52BA-4BBF-AC8C-3224377DB8D7}" type="slidenum">
              <a:rPr lang="es-MX" smtClean="0"/>
              <a:t>‹#›</a:t>
            </a:fld>
            <a:endParaRPr lang="es-MX"/>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gif"/><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f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l="-7000" r="-7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t="14949" r="1963"/>
          <a:stretch/>
        </p:blipFill>
        <p:spPr>
          <a:xfrm>
            <a:off x="-35176" y="0"/>
            <a:ext cx="9179176" cy="6381328"/>
          </a:xfrm>
          <a:prstGeom prst="rect">
            <a:avLst/>
          </a:prstGeom>
          <a:blipFill dpi="0" rotWithShape="1">
            <a:blip r:embed="rId5">
              <a:alphaModFix amt="28000"/>
              <a:lum bright="70000" contrast="-70000"/>
            </a:blip>
            <a:srcRect/>
            <a:stretch>
              <a:fillRect/>
            </a:stretch>
          </a:blipFill>
        </p:spPr>
      </p:pic>
      <p:sp>
        <p:nvSpPr>
          <p:cNvPr id="3" name="2 Subtítulo"/>
          <p:cNvSpPr>
            <a:spLocks noGrp="1"/>
          </p:cNvSpPr>
          <p:nvPr>
            <p:ph type="subTitle" idx="1"/>
          </p:nvPr>
        </p:nvSpPr>
        <p:spPr>
          <a:xfrm>
            <a:off x="1268218" y="3983336"/>
            <a:ext cx="6480720" cy="1440160"/>
          </a:xfrm>
        </p:spPr>
        <p:txBody>
          <a:bodyPr>
            <a:normAutofit fontScale="92500" lnSpcReduction="20000"/>
          </a:bodyPr>
          <a:lstStyle/>
          <a:p>
            <a:pPr algn="ctr"/>
            <a:endParaRPr lang="es-MX" dirty="0" smtClean="0"/>
          </a:p>
          <a:p>
            <a:pPr algn="ctr"/>
            <a:r>
              <a:rPr lang="es-MX" sz="2100" dirty="0" smtClean="0">
                <a:solidFill>
                  <a:schemeClr val="tx1"/>
                </a:solidFill>
              </a:rPr>
              <a:t>Ingeniería de software</a:t>
            </a:r>
          </a:p>
          <a:p>
            <a:pPr algn="ctr"/>
            <a:endParaRPr lang="es-MX" sz="2100" dirty="0">
              <a:solidFill>
                <a:schemeClr val="tx1"/>
              </a:solidFill>
            </a:endParaRPr>
          </a:p>
          <a:p>
            <a:pPr algn="ctr"/>
            <a:r>
              <a:rPr lang="es-MX" sz="2100" b="1" dirty="0" smtClean="0">
                <a:solidFill>
                  <a:schemeClr val="tx1"/>
                </a:solidFill>
                <a:effectLst>
                  <a:outerShdw blurRad="38100" dist="38100" dir="2700000" algn="tl">
                    <a:srgbClr val="000000">
                      <a:alpha val="43137"/>
                    </a:srgbClr>
                  </a:outerShdw>
                </a:effectLst>
              </a:rPr>
              <a:t>M en c. Martha </a:t>
            </a:r>
            <a:r>
              <a:rPr lang="es-MX" sz="2100" b="1" dirty="0">
                <a:solidFill>
                  <a:schemeClr val="tx1"/>
                </a:solidFill>
                <a:effectLst>
                  <a:outerShdw blurRad="38100" dist="38100" dir="2700000" algn="tl">
                    <a:srgbClr val="000000">
                      <a:alpha val="43137"/>
                    </a:srgbClr>
                  </a:outerShdw>
                </a:effectLst>
              </a:rPr>
              <a:t>R</a:t>
            </a:r>
            <a:r>
              <a:rPr lang="es-MX" sz="2100" b="1" dirty="0" smtClean="0">
                <a:solidFill>
                  <a:schemeClr val="tx1"/>
                </a:solidFill>
                <a:effectLst>
                  <a:outerShdw blurRad="38100" dist="38100" dir="2700000" algn="tl">
                    <a:srgbClr val="000000">
                      <a:alpha val="43137"/>
                    </a:srgbClr>
                  </a:outerShdw>
                </a:effectLst>
              </a:rPr>
              <a:t>osa </a:t>
            </a:r>
            <a:r>
              <a:rPr lang="es-MX" sz="2100" b="1" dirty="0">
                <a:solidFill>
                  <a:schemeClr val="tx1"/>
                </a:solidFill>
                <a:effectLst>
                  <a:outerShdw blurRad="38100" dist="38100" dir="2700000" algn="tl">
                    <a:srgbClr val="000000">
                      <a:alpha val="43137"/>
                    </a:srgbClr>
                  </a:outerShdw>
                </a:effectLst>
              </a:rPr>
              <a:t>C</a:t>
            </a:r>
            <a:r>
              <a:rPr lang="es-MX" sz="2100" b="1" dirty="0" smtClean="0">
                <a:solidFill>
                  <a:schemeClr val="tx1"/>
                </a:solidFill>
                <a:effectLst>
                  <a:outerShdw blurRad="38100" dist="38100" dir="2700000" algn="tl">
                    <a:srgbClr val="000000">
                      <a:alpha val="43137"/>
                    </a:srgbClr>
                  </a:outerShdw>
                </a:effectLst>
              </a:rPr>
              <a:t>ordero López</a:t>
            </a:r>
          </a:p>
          <a:p>
            <a:pPr algn="ctr"/>
            <a:endParaRPr lang="es-MX" sz="2100" dirty="0" smtClean="0">
              <a:solidFill>
                <a:schemeClr val="tx1"/>
              </a:solidFill>
            </a:endParaRPr>
          </a:p>
          <a:p>
            <a:pPr algn="ctr"/>
            <a:endParaRPr lang="es-MX" sz="2100" dirty="0">
              <a:solidFill>
                <a:schemeClr val="tx1"/>
              </a:solidFill>
            </a:endParaRPr>
          </a:p>
        </p:txBody>
      </p:sp>
      <p:sp>
        <p:nvSpPr>
          <p:cNvPr id="2" name="1 Título"/>
          <p:cNvSpPr>
            <a:spLocks noGrp="1"/>
          </p:cNvSpPr>
          <p:nvPr>
            <p:ph type="ctrTitle"/>
          </p:nvPr>
        </p:nvSpPr>
        <p:spPr>
          <a:xfrm>
            <a:off x="116091" y="1340867"/>
            <a:ext cx="8784975" cy="1828800"/>
          </a:xfrm>
        </p:spPr>
        <p:txBody>
          <a:bodyPr>
            <a:normAutofit/>
          </a:bodyPr>
          <a:lstStyle/>
          <a:p>
            <a:pPr algn="ctr"/>
            <a:r>
              <a:rPr lang="es-MX" b="1" dirty="0" smtClean="0">
                <a:ln w="0"/>
                <a:effectLst>
                  <a:outerShdw blurRad="38100" dist="25400" dir="5400000" algn="ctr" rotWithShape="0">
                    <a:srgbClr val="6E747A">
                      <a:alpha val="43000"/>
                    </a:srgbClr>
                  </a:outerShdw>
                </a:effectLst>
              </a:rPr>
              <a:t>Técnicas de Recolección de Requisitos</a:t>
            </a:r>
            <a:endParaRPr lang="es-MX" b="1" dirty="0">
              <a:ln w="0"/>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06006" y="235911"/>
            <a:ext cx="1188203" cy="831936"/>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6792" y="226081"/>
            <a:ext cx="886790" cy="1222950"/>
          </a:xfrm>
          <a:prstGeom prst="rect">
            <a:avLst/>
          </a:prstGeom>
        </p:spPr>
      </p:pic>
      <p:sp>
        <p:nvSpPr>
          <p:cNvPr id="7" name="TextBox 6"/>
          <p:cNvSpPr txBox="1"/>
          <p:nvPr/>
        </p:nvSpPr>
        <p:spPr>
          <a:xfrm>
            <a:off x="1345501" y="390739"/>
            <a:ext cx="6048672" cy="677108"/>
          </a:xfrm>
          <a:prstGeom prst="rect">
            <a:avLst/>
          </a:prstGeom>
          <a:noFill/>
        </p:spPr>
        <p:txBody>
          <a:bodyPr wrap="square" rtlCol="0">
            <a:spAutoFit/>
          </a:bodyPr>
          <a:lstStyle/>
          <a:p>
            <a:pPr algn="ctr"/>
            <a:r>
              <a:rPr lang="es-MX" sz="2000" dirty="0" smtClean="0">
                <a:solidFill>
                  <a:srgbClr val="C00000"/>
                </a:solidFill>
                <a:effectLst>
                  <a:outerShdw blurRad="38100" dist="38100" dir="2700000" algn="tl">
                    <a:srgbClr val="000000">
                      <a:alpha val="43137"/>
                    </a:srgbClr>
                  </a:outerShdw>
                </a:effectLst>
              </a:rPr>
              <a:t>INSTITUTO POLITÉCNICO NACIONAL</a:t>
            </a:r>
          </a:p>
          <a:p>
            <a:pPr algn="ctr"/>
            <a:r>
              <a:rPr lang="es-MX" dirty="0" smtClean="0">
                <a:solidFill>
                  <a:schemeClr val="accent5">
                    <a:lumMod val="75000"/>
                  </a:schemeClr>
                </a:solidFill>
                <a:effectLst>
                  <a:outerShdw blurRad="38100" dist="38100" dir="2700000" algn="tl">
                    <a:srgbClr val="000000">
                      <a:alpha val="43137"/>
                    </a:srgbClr>
                  </a:outerShdw>
                </a:effectLst>
              </a:rPr>
              <a:t>ESCUELA SUPERIOR DE CÓMPUTO</a:t>
            </a:r>
            <a:endParaRPr lang="en-US" dirty="0">
              <a:solidFill>
                <a:schemeClr val="accent5">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484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72" t="12104" r="27825" b="6250"/>
          <a:stretch/>
        </p:blipFill>
        <p:spPr bwMode="auto">
          <a:xfrm>
            <a:off x="1187624" y="116632"/>
            <a:ext cx="6480720" cy="6158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862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CUESTIONARIO</a:t>
            </a:r>
            <a:endParaRPr lang="es-MX" dirty="0"/>
          </a:p>
        </p:txBody>
      </p:sp>
      <p:sp>
        <p:nvSpPr>
          <p:cNvPr id="3" name="Rectángulo 2"/>
          <p:cNvSpPr/>
          <p:nvPr/>
        </p:nvSpPr>
        <p:spPr>
          <a:xfrm>
            <a:off x="611560" y="1628800"/>
            <a:ext cx="7632848" cy="1631216"/>
          </a:xfrm>
          <a:prstGeom prst="rect">
            <a:avLst/>
          </a:prstGeom>
        </p:spPr>
        <p:txBody>
          <a:bodyPr wrap="square">
            <a:spAutoFit/>
          </a:bodyPr>
          <a:lstStyle/>
          <a:p>
            <a:pPr algn="just"/>
            <a:r>
              <a:rPr lang="es-MX" sz="2000" dirty="0">
                <a:latin typeface="Times New Roman" panose="02020603050405020304" pitchFamily="18" charset="0"/>
              </a:rPr>
              <a:t>El uso de cuestionarios es una técnica de recopilación de información que permite a </a:t>
            </a:r>
            <a:r>
              <a:rPr lang="es-MX" sz="2000" dirty="0" smtClean="0">
                <a:latin typeface="Times New Roman" panose="02020603050405020304" pitchFamily="18" charset="0"/>
              </a:rPr>
              <a:t>los analistas </a:t>
            </a:r>
            <a:r>
              <a:rPr lang="es-MX" sz="2000" dirty="0">
                <a:latin typeface="Times New Roman" panose="02020603050405020304" pitchFamily="18" charset="0"/>
              </a:rPr>
              <a:t>de sistemas estudiar las actitudes, creencias, comportamiento y características </a:t>
            </a:r>
            <a:r>
              <a:rPr lang="es-MX" sz="2000" dirty="0" smtClean="0">
                <a:latin typeface="Times New Roman" panose="02020603050405020304" pitchFamily="18" charset="0"/>
              </a:rPr>
              <a:t>de muchas </a:t>
            </a:r>
            <a:r>
              <a:rPr lang="es-MX" sz="2000" dirty="0">
                <a:latin typeface="Times New Roman" panose="02020603050405020304" pitchFamily="18" charset="0"/>
              </a:rPr>
              <a:t>personas importantes en la organización que podrían resultar afectadas por los </a:t>
            </a:r>
            <a:r>
              <a:rPr lang="es-MX" sz="2000" dirty="0" smtClean="0">
                <a:latin typeface="Times New Roman" panose="02020603050405020304" pitchFamily="18" charset="0"/>
              </a:rPr>
              <a:t>sistemas actuales </a:t>
            </a:r>
            <a:r>
              <a:rPr lang="es-MX" sz="2000" dirty="0">
                <a:latin typeface="Times New Roman" panose="02020603050405020304" pitchFamily="18" charset="0"/>
              </a:rPr>
              <a:t>y los propuestos.</a:t>
            </a:r>
            <a:endParaRPr lang="es-MX" sz="2000" dirty="0"/>
          </a:p>
        </p:txBody>
      </p:sp>
      <p:pic>
        <p:nvPicPr>
          <p:cNvPr id="1026" name="Picture 2" descr="http://www.telefonodelaesperanza.org/imgs/44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347" y="3366040"/>
            <a:ext cx="3034805" cy="278740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48698" y="3882579"/>
            <a:ext cx="518457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MX" dirty="0">
                <a:latin typeface="Times New Roman" panose="02020603050405020304" pitchFamily="18" charset="0"/>
              </a:rPr>
              <a:t>A primera vista los cuestionarios podrían parecer una manera rápida de recopilar grandes</a:t>
            </a:r>
          </a:p>
          <a:p>
            <a:pPr algn="just"/>
            <a:r>
              <a:rPr lang="es-MX" dirty="0">
                <a:latin typeface="Times New Roman" panose="02020603050405020304" pitchFamily="18" charset="0"/>
              </a:rPr>
              <a:t>cantidades de datos sobre la opinión que los usuarios tienen del sistema actual, sobre </a:t>
            </a:r>
            <a:r>
              <a:rPr lang="es-MX" dirty="0" smtClean="0">
                <a:latin typeface="Times New Roman" panose="02020603050405020304" pitchFamily="18" charset="0"/>
              </a:rPr>
              <a:t>los problemas </a:t>
            </a:r>
            <a:r>
              <a:rPr lang="es-MX" dirty="0">
                <a:latin typeface="Times New Roman" panose="02020603050405020304" pitchFamily="18" charset="0"/>
              </a:rPr>
              <a:t>que experimentan con su trabajo y sobre lo que la gente espera de un </a:t>
            </a:r>
            <a:r>
              <a:rPr lang="es-MX" dirty="0" smtClean="0">
                <a:latin typeface="Times New Roman" panose="02020603050405020304" pitchFamily="18" charset="0"/>
              </a:rPr>
              <a:t>sistema nuevo </a:t>
            </a:r>
            <a:r>
              <a:rPr lang="es-MX" dirty="0">
                <a:latin typeface="Times New Roman" panose="02020603050405020304" pitchFamily="18" charset="0"/>
              </a:rPr>
              <a:t>o uno modificado.</a:t>
            </a:r>
            <a:endParaRPr lang="es-MX" dirty="0"/>
          </a:p>
        </p:txBody>
      </p:sp>
    </p:spTree>
    <p:extLst>
      <p:ext uri="{BB962C8B-B14F-4D97-AF65-F5344CB8AC3E}">
        <p14:creationId xmlns:p14="http://schemas.microsoft.com/office/powerpoint/2010/main" val="34942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CUESTIONARIOS</a:t>
            </a:r>
            <a:endParaRPr lang="es-MX" dirty="0"/>
          </a:p>
        </p:txBody>
      </p:sp>
      <p:sp>
        <p:nvSpPr>
          <p:cNvPr id="3" name="2 CuadroTexto"/>
          <p:cNvSpPr txBox="1"/>
          <p:nvPr/>
        </p:nvSpPr>
        <p:spPr>
          <a:xfrm>
            <a:off x="683568" y="1556792"/>
            <a:ext cx="7416824" cy="4247317"/>
          </a:xfrm>
          <a:prstGeom prst="rect">
            <a:avLst/>
          </a:prstGeom>
          <a:noFill/>
        </p:spPr>
        <p:txBody>
          <a:bodyPr wrap="square" rtlCol="0">
            <a:spAutoFit/>
          </a:bodyPr>
          <a:lstStyle/>
          <a:p>
            <a:pPr>
              <a:lnSpc>
                <a:spcPct val="150000"/>
              </a:lnSpc>
            </a:pPr>
            <a:r>
              <a:rPr lang="es-MX" sz="2000" dirty="0"/>
              <a:t>Un cuestionario bien diseñado puede ayudar a superar parte de esta reticencia a responder.</a:t>
            </a:r>
          </a:p>
          <a:p>
            <a:pPr>
              <a:lnSpc>
                <a:spcPct val="150000"/>
              </a:lnSpc>
            </a:pPr>
            <a:r>
              <a:rPr lang="es-MX" sz="2000" dirty="0"/>
              <a:t>A continuación mencionamos algunas reglas para diseñar un buen cuestionario:</a:t>
            </a:r>
          </a:p>
          <a:p>
            <a:pPr>
              <a:lnSpc>
                <a:spcPct val="150000"/>
              </a:lnSpc>
            </a:pPr>
            <a:r>
              <a:rPr lang="es-MX" sz="2000" dirty="0"/>
              <a:t>1. Deje bastante espacio en blanco.</a:t>
            </a:r>
          </a:p>
          <a:p>
            <a:pPr>
              <a:lnSpc>
                <a:spcPct val="150000"/>
              </a:lnSpc>
            </a:pPr>
            <a:r>
              <a:rPr lang="es-MX" sz="2000" dirty="0"/>
              <a:t>2. Proporcione suficiente espacio para escribir las respuestas.</a:t>
            </a:r>
          </a:p>
          <a:p>
            <a:pPr>
              <a:lnSpc>
                <a:spcPct val="150000"/>
              </a:lnSpc>
            </a:pPr>
            <a:r>
              <a:rPr lang="es-MX" sz="2000" dirty="0"/>
              <a:t>3. Facilite a los encuestados que marquen con claridad sus respuestas.</a:t>
            </a:r>
          </a:p>
          <a:p>
            <a:pPr>
              <a:lnSpc>
                <a:spcPct val="150000"/>
              </a:lnSpc>
            </a:pPr>
            <a:r>
              <a:rPr lang="es-MX" sz="2000" dirty="0"/>
              <a:t>4. Mantenga un estilo consistente.</a:t>
            </a:r>
          </a:p>
        </p:txBody>
      </p:sp>
    </p:spTree>
    <p:extLst>
      <p:ext uri="{BB962C8B-B14F-4D97-AF65-F5344CB8AC3E}">
        <p14:creationId xmlns:p14="http://schemas.microsoft.com/office/powerpoint/2010/main" val="204014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Rectángulo"/>
          <p:cNvSpPr/>
          <p:nvPr/>
        </p:nvSpPr>
        <p:spPr>
          <a:xfrm>
            <a:off x="539552" y="1608909"/>
            <a:ext cx="8136904" cy="1015663"/>
          </a:xfrm>
          <a:prstGeom prst="rect">
            <a:avLst/>
          </a:prstGeom>
        </p:spPr>
        <p:txBody>
          <a:bodyPr wrap="square">
            <a:spAutoFit/>
          </a:bodyPr>
          <a:lstStyle/>
          <a:p>
            <a:pPr algn="just"/>
            <a:r>
              <a:rPr lang="es-MX" sz="2000" b="1" dirty="0">
                <a:latin typeface="Times New Roman" panose="02020603050405020304" pitchFamily="18" charset="0"/>
                <a:cs typeface="Times New Roman" panose="02020603050405020304" pitchFamily="18" charset="0"/>
              </a:rPr>
              <a:t>El orden de las preguntas </a:t>
            </a:r>
            <a:r>
              <a:rPr lang="es-MX" sz="2000" dirty="0">
                <a:latin typeface="Times New Roman" panose="02020603050405020304" pitchFamily="18" charset="0"/>
                <a:cs typeface="Times New Roman" panose="02020603050405020304" pitchFamily="18" charset="0"/>
              </a:rPr>
              <a:t>No hay una manera de ordenar las preguntas del </a:t>
            </a:r>
            <a:r>
              <a:rPr lang="es-MX" sz="2000" dirty="0" smtClean="0">
                <a:latin typeface="Times New Roman" panose="02020603050405020304" pitchFamily="18" charset="0"/>
                <a:cs typeface="Times New Roman" panose="02020603050405020304" pitchFamily="18" charset="0"/>
              </a:rPr>
              <a:t>cuestionario que </a:t>
            </a:r>
            <a:r>
              <a:rPr lang="es-MX" sz="2000" dirty="0">
                <a:latin typeface="Times New Roman" panose="02020603050405020304" pitchFamily="18" charset="0"/>
                <a:cs typeface="Times New Roman" panose="02020603050405020304" pitchFamily="18" charset="0"/>
              </a:rPr>
              <a:t>se considere como la mejor. Una vez más, conforme ordene las preguntas, debe </a:t>
            </a:r>
            <a:r>
              <a:rPr lang="es-MX" sz="2000" dirty="0" smtClean="0">
                <a:latin typeface="Times New Roman" panose="02020603050405020304" pitchFamily="18" charset="0"/>
                <a:cs typeface="Times New Roman" panose="02020603050405020304" pitchFamily="18" charset="0"/>
              </a:rPr>
              <a:t>pensar en </a:t>
            </a:r>
            <a:r>
              <a:rPr lang="es-MX" sz="2000" dirty="0">
                <a:latin typeface="Times New Roman" panose="02020603050405020304" pitchFamily="18" charset="0"/>
                <a:cs typeface="Times New Roman" panose="02020603050405020304" pitchFamily="18" charset="0"/>
              </a:rPr>
              <a:t>los objetivos que persigue con el </a:t>
            </a:r>
            <a:r>
              <a:rPr lang="es-MX" sz="2000" dirty="0" smtClean="0">
                <a:latin typeface="Times New Roman" panose="02020603050405020304" pitchFamily="18" charset="0"/>
                <a:cs typeface="Times New Roman" panose="02020603050405020304" pitchFamily="18" charset="0"/>
              </a:rPr>
              <a:t>cuestionario.</a:t>
            </a:r>
            <a:endParaRPr lang="es-MX" sz="2000" dirty="0">
              <a:latin typeface="Times New Roman" panose="02020603050405020304" pitchFamily="18" charset="0"/>
              <a:cs typeface="Times New Roman" panose="02020603050405020304" pitchFamily="18" charset="0"/>
            </a:endParaRPr>
          </a:p>
        </p:txBody>
      </p:sp>
      <p:sp>
        <p:nvSpPr>
          <p:cNvPr id="4" name="Rectángulo 3"/>
          <p:cNvSpPr/>
          <p:nvPr/>
        </p:nvSpPr>
        <p:spPr>
          <a:xfrm>
            <a:off x="518884" y="2924944"/>
            <a:ext cx="7899176" cy="1323439"/>
          </a:xfrm>
          <a:prstGeom prst="rect">
            <a:avLst/>
          </a:prstGeom>
        </p:spPr>
        <p:txBody>
          <a:bodyPr wrap="square">
            <a:spAutoFit/>
          </a:bodyPr>
          <a:lstStyle/>
          <a:p>
            <a:pPr algn="just"/>
            <a:r>
              <a:rPr lang="es-MX" sz="2000" dirty="0">
                <a:latin typeface="Times New Roman" panose="02020603050405020304" pitchFamily="18" charset="0"/>
              </a:rPr>
              <a:t>Los tipos básicos de preguntas que se utilizan en los cuestionarios son las abiertas y </a:t>
            </a:r>
            <a:r>
              <a:rPr lang="es-MX" sz="2000" dirty="0" smtClean="0">
                <a:latin typeface="Times New Roman" panose="02020603050405020304" pitchFamily="18" charset="0"/>
              </a:rPr>
              <a:t>las cerradas</a:t>
            </a:r>
            <a:r>
              <a:rPr lang="es-MX" sz="2000" dirty="0">
                <a:latin typeface="Times New Roman" panose="02020603050405020304" pitchFamily="18" charset="0"/>
              </a:rPr>
              <a:t>, al igual que en las entrevistas. Debido a las limitaciones propias de los </a:t>
            </a:r>
            <a:r>
              <a:rPr lang="es-MX" sz="2000" dirty="0" smtClean="0">
                <a:latin typeface="Times New Roman" panose="02020603050405020304" pitchFamily="18" charset="0"/>
              </a:rPr>
              <a:t>cuestionarios, se </a:t>
            </a:r>
            <a:r>
              <a:rPr lang="es-MX" sz="2000" dirty="0">
                <a:latin typeface="Times New Roman" panose="02020603050405020304" pitchFamily="18" charset="0"/>
              </a:rPr>
              <a:t>justifica una explicación adicional de los tipos de preguntas de éstos.</a:t>
            </a:r>
            <a:endParaRPr lang="es-MX" sz="2000" dirty="0"/>
          </a:p>
        </p:txBody>
      </p:sp>
      <p:pic>
        <p:nvPicPr>
          <p:cNvPr id="2050" name="Picture 2" descr="http://ticam.info/wp-content/uploads/2013/02/icon-36969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4005064"/>
            <a:ext cx="2328193" cy="232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52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Lenguaje de las preguntas del cuestionario</a:t>
            </a:r>
            <a:endParaRPr lang="es-MX" dirty="0"/>
          </a:p>
        </p:txBody>
      </p:sp>
      <p:sp>
        <p:nvSpPr>
          <p:cNvPr id="3" name="Rectángulo 2"/>
          <p:cNvSpPr/>
          <p:nvPr/>
        </p:nvSpPr>
        <p:spPr>
          <a:xfrm>
            <a:off x="564668" y="1412776"/>
            <a:ext cx="8008568" cy="2862322"/>
          </a:xfrm>
          <a:prstGeom prst="rect">
            <a:avLst/>
          </a:prstGeom>
        </p:spPr>
        <p:txBody>
          <a:bodyPr wrap="square">
            <a:spAutoFit/>
          </a:bodyPr>
          <a:lstStyle/>
          <a:p>
            <a:r>
              <a:rPr lang="es-MX" sz="2000" dirty="0">
                <a:latin typeface="Times New Roman" panose="02020603050405020304" pitchFamily="18" charset="0"/>
              </a:rPr>
              <a:t>A continuación mencionamos algunos lincamientos útiles para la elección del </a:t>
            </a:r>
            <a:r>
              <a:rPr lang="es-MX" sz="2000" dirty="0" smtClean="0">
                <a:latin typeface="Times New Roman" panose="02020603050405020304" pitchFamily="18" charset="0"/>
              </a:rPr>
              <a:t>lenguaje del </a:t>
            </a:r>
            <a:r>
              <a:rPr lang="es-MX" sz="2000" dirty="0">
                <a:latin typeface="Times New Roman" panose="02020603050405020304" pitchFamily="18" charset="0"/>
              </a:rPr>
              <a:t>cuestionario:</a:t>
            </a:r>
          </a:p>
          <a:p>
            <a:pPr marL="914400" lvl="1" indent="-457200">
              <a:buFont typeface="+mj-lt"/>
              <a:buAutoNum type="arabicPeriod"/>
            </a:pPr>
            <a:r>
              <a:rPr lang="es-MX" sz="2000" dirty="0" smtClean="0">
                <a:latin typeface="Times New Roman" panose="02020603050405020304" pitchFamily="18" charset="0"/>
              </a:rPr>
              <a:t>Use </a:t>
            </a:r>
            <a:r>
              <a:rPr lang="es-MX" sz="2000" dirty="0">
                <a:latin typeface="Times New Roman" panose="02020603050405020304" pitchFamily="18" charset="0"/>
              </a:rPr>
              <a:t>el lenguaje de los encuestados siempre que sea posible. Utilice una </a:t>
            </a:r>
            <a:r>
              <a:rPr lang="es-MX" sz="2000" dirty="0" smtClean="0">
                <a:latin typeface="Times New Roman" panose="02020603050405020304" pitchFamily="18" charset="0"/>
              </a:rPr>
              <a:t>redacción sencilla</a:t>
            </a:r>
            <a:r>
              <a:rPr lang="es-MX" sz="2000" dirty="0">
                <a:latin typeface="Times New Roman" panose="02020603050405020304" pitchFamily="18" charset="0"/>
              </a:rPr>
              <a:t>.</a:t>
            </a:r>
          </a:p>
          <a:p>
            <a:pPr marL="914400" lvl="1" indent="-457200">
              <a:buFont typeface="+mj-lt"/>
              <a:buAutoNum type="arabicPeriod"/>
            </a:pPr>
            <a:r>
              <a:rPr lang="es-MX" sz="2000" dirty="0" smtClean="0">
                <a:latin typeface="Times New Roman" panose="02020603050405020304" pitchFamily="18" charset="0"/>
              </a:rPr>
              <a:t>Esfuércese </a:t>
            </a:r>
            <a:r>
              <a:rPr lang="es-MX" sz="2000" dirty="0">
                <a:latin typeface="Times New Roman" panose="02020603050405020304" pitchFamily="18" charset="0"/>
              </a:rPr>
              <a:t>por ser específico en lugar de divagar en la redacción. También evite las </a:t>
            </a:r>
            <a:r>
              <a:rPr lang="es-MX" sz="2000" dirty="0" smtClean="0">
                <a:latin typeface="Times New Roman" panose="02020603050405020304" pitchFamily="18" charset="0"/>
              </a:rPr>
              <a:t>preguntas demasiado </a:t>
            </a:r>
            <a:r>
              <a:rPr lang="es-MX" sz="2000" dirty="0">
                <a:latin typeface="Times New Roman" panose="02020603050405020304" pitchFamily="18" charset="0"/>
              </a:rPr>
              <a:t>específicas.</a:t>
            </a:r>
          </a:p>
          <a:p>
            <a:pPr marL="914400" lvl="1" indent="-457200">
              <a:buFont typeface="+mj-lt"/>
              <a:buAutoNum type="arabicPeriod"/>
            </a:pPr>
            <a:r>
              <a:rPr lang="es-MX" sz="2000" dirty="0" smtClean="0">
                <a:latin typeface="Times New Roman" panose="02020603050405020304" pitchFamily="18" charset="0"/>
              </a:rPr>
              <a:t>Haga </a:t>
            </a:r>
            <a:r>
              <a:rPr lang="es-MX" sz="2000" dirty="0">
                <a:latin typeface="Times New Roman" panose="02020603050405020304" pitchFamily="18" charset="0"/>
              </a:rPr>
              <a:t>preguntas breves.</a:t>
            </a:r>
          </a:p>
          <a:p>
            <a:pPr marL="914400" lvl="1" indent="-457200">
              <a:buFont typeface="+mj-lt"/>
              <a:buAutoNum type="arabicPeriod"/>
            </a:pPr>
            <a:r>
              <a:rPr lang="es-MX" sz="2000" dirty="0" smtClean="0">
                <a:latin typeface="Times New Roman" panose="02020603050405020304" pitchFamily="18" charset="0"/>
              </a:rPr>
              <a:t>No </a:t>
            </a:r>
            <a:r>
              <a:rPr lang="es-MX" sz="2000" dirty="0">
                <a:latin typeface="Times New Roman" panose="02020603050405020304" pitchFamily="18" charset="0"/>
              </a:rPr>
              <a:t>sea condescendiente con los encuestados ni los subestime con opciones de </a:t>
            </a:r>
            <a:r>
              <a:rPr lang="es-MX" sz="2000" dirty="0" smtClean="0">
                <a:latin typeface="Times New Roman" panose="02020603050405020304" pitchFamily="18" charset="0"/>
              </a:rPr>
              <a:t>lenguaje de </a:t>
            </a:r>
            <a:r>
              <a:rPr lang="es-MX" sz="2000" dirty="0">
                <a:latin typeface="Times New Roman" panose="02020603050405020304" pitchFamily="18" charset="0"/>
              </a:rPr>
              <a:t>bajo nivel</a:t>
            </a:r>
            <a:r>
              <a:rPr lang="es-MX" sz="2000" dirty="0" smtClean="0">
                <a:latin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165" y="4005064"/>
            <a:ext cx="2312648" cy="2304939"/>
          </a:xfrm>
          <a:prstGeom prst="rect">
            <a:avLst/>
          </a:prstGeom>
        </p:spPr>
      </p:pic>
    </p:spTree>
    <p:extLst>
      <p:ext uri="{BB962C8B-B14F-4D97-AF65-F5344CB8AC3E}">
        <p14:creationId xmlns:p14="http://schemas.microsoft.com/office/powerpoint/2010/main" val="147078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332656"/>
            <a:ext cx="8534400" cy="758952"/>
          </a:xfrm>
        </p:spPr>
        <p:txBody>
          <a:bodyPr>
            <a:normAutofit fontScale="90000"/>
          </a:bodyPr>
          <a:lstStyle/>
          <a:p>
            <a:r>
              <a:rPr lang="es-MX" b="1" dirty="0"/>
              <a:t>USO DE ESCALAS EN LOS CUESTIONARIOS</a:t>
            </a:r>
            <a:endParaRPr lang="es-MX" dirty="0"/>
          </a:p>
        </p:txBody>
      </p:sp>
      <p:sp>
        <p:nvSpPr>
          <p:cNvPr id="3" name="Rectángulo 2"/>
          <p:cNvSpPr/>
          <p:nvPr/>
        </p:nvSpPr>
        <p:spPr>
          <a:xfrm>
            <a:off x="755576" y="1556792"/>
            <a:ext cx="7740860" cy="2308324"/>
          </a:xfrm>
          <a:prstGeom prst="rect">
            <a:avLst/>
          </a:prstGeom>
        </p:spPr>
        <p:txBody>
          <a:bodyPr wrap="square">
            <a:spAutoFit/>
          </a:bodyPr>
          <a:lstStyle/>
          <a:p>
            <a:pPr algn="just"/>
            <a:r>
              <a:rPr lang="es-MX" dirty="0">
                <a:latin typeface="Times New Roman" panose="02020603050405020304" pitchFamily="18" charset="0"/>
                <a:cs typeface="Times New Roman" panose="02020603050405020304" pitchFamily="18" charset="0"/>
              </a:rPr>
              <a:t>El escalamiento es el proceso consistente en asignar números u otros símbolos a un </a:t>
            </a:r>
            <a:r>
              <a:rPr lang="es-MX" dirty="0" smtClean="0">
                <a:latin typeface="Times New Roman" panose="02020603050405020304" pitchFamily="18" charset="0"/>
                <a:cs typeface="Times New Roman" panose="02020603050405020304" pitchFamily="18" charset="0"/>
              </a:rPr>
              <a:t>atributo o </a:t>
            </a:r>
            <a:r>
              <a:rPr lang="es-MX" dirty="0">
                <a:latin typeface="Times New Roman" panose="02020603050405020304" pitchFamily="18" charset="0"/>
                <a:cs typeface="Times New Roman" panose="02020603050405020304" pitchFamily="18" charset="0"/>
              </a:rPr>
              <a:t>característica con propósitos de medición</a:t>
            </a:r>
            <a:r>
              <a:rPr lang="es-MX" dirty="0" smtClean="0">
                <a:latin typeface="Times New Roman" panose="02020603050405020304" pitchFamily="18" charset="0"/>
                <a:cs typeface="Times New Roman" panose="02020603050405020304" pitchFamily="18" charset="0"/>
              </a:rPr>
              <a:t>.</a:t>
            </a:r>
          </a:p>
          <a:p>
            <a:pPr algn="just"/>
            <a:r>
              <a:rPr lang="es-MX" dirty="0" smtClean="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Las escalas son a menudo </a:t>
            </a:r>
            <a:r>
              <a:rPr lang="es-MX" dirty="0" smtClean="0">
                <a:latin typeface="Times New Roman" panose="02020603050405020304" pitchFamily="18" charset="0"/>
                <a:cs typeface="Times New Roman" panose="02020603050405020304" pitchFamily="18" charset="0"/>
              </a:rPr>
              <a:t>arbitrarias </a:t>
            </a:r>
            <a:r>
              <a:rPr lang="es-MX" dirty="0">
                <a:latin typeface="Times New Roman" panose="02020603050405020304" pitchFamily="18" charset="0"/>
                <a:cs typeface="Times New Roman" panose="02020603050405020304" pitchFamily="18" charset="0"/>
              </a:rPr>
              <a:t>y en </a:t>
            </a:r>
            <a:r>
              <a:rPr lang="es-MX" dirty="0" smtClean="0">
                <a:latin typeface="Times New Roman" panose="02020603050405020304" pitchFamily="18" charset="0"/>
                <a:cs typeface="Times New Roman" panose="02020603050405020304" pitchFamily="18" charset="0"/>
              </a:rPr>
              <a:t>algunos casos </a:t>
            </a:r>
            <a:r>
              <a:rPr lang="es-MX" dirty="0">
                <a:latin typeface="Times New Roman" panose="02020603050405020304" pitchFamily="18" charset="0"/>
                <a:cs typeface="Times New Roman" panose="02020603050405020304" pitchFamily="18" charset="0"/>
              </a:rPr>
              <a:t>no son únicas</a:t>
            </a:r>
            <a:r>
              <a:rPr lang="es-MX" dirty="0" smtClean="0">
                <a:latin typeface="Times New Roman" panose="02020603050405020304" pitchFamily="18" charset="0"/>
                <a:cs typeface="Times New Roman" panose="02020603050405020304" pitchFamily="18" charset="0"/>
              </a:rPr>
              <a:t>.</a:t>
            </a:r>
          </a:p>
          <a:p>
            <a:pPr algn="just"/>
            <a:r>
              <a:rPr lang="es-MX" b="1" dirty="0">
                <a:latin typeface="Times New Roman" panose="02020603050405020304" pitchFamily="18" charset="0"/>
                <a:cs typeface="Times New Roman" panose="02020603050405020304" pitchFamily="18" charset="0"/>
              </a:rPr>
              <a:t>Medición </a:t>
            </a:r>
            <a:r>
              <a:rPr lang="es-MX" dirty="0">
                <a:latin typeface="Times New Roman" panose="02020603050405020304" pitchFamily="18" charset="0"/>
                <a:cs typeface="Times New Roman" panose="02020603050405020304" pitchFamily="18" charset="0"/>
              </a:rPr>
              <a:t>Por lo general, los analistas de sistemas utilizan dos diferentes formas de </a:t>
            </a:r>
            <a:r>
              <a:rPr lang="es-MX" dirty="0" smtClean="0">
                <a:latin typeface="Times New Roman" panose="02020603050405020304" pitchFamily="18" charset="0"/>
                <a:cs typeface="Times New Roman" panose="02020603050405020304" pitchFamily="18" charset="0"/>
              </a:rPr>
              <a:t>escalas de </a:t>
            </a:r>
            <a:r>
              <a:rPr lang="es-MX" dirty="0">
                <a:latin typeface="Times New Roman" panose="02020603050405020304" pitchFamily="18" charset="0"/>
                <a:cs typeface="Times New Roman" panose="02020603050405020304" pitchFamily="18" charset="0"/>
              </a:rPr>
              <a:t>medición:</a:t>
            </a:r>
          </a:p>
          <a:p>
            <a:pPr algn="just"/>
            <a:r>
              <a:rPr lang="es-MX" dirty="0">
                <a:latin typeface="Times New Roman" panose="02020603050405020304" pitchFamily="18" charset="0"/>
                <a:cs typeface="Times New Roman" panose="02020603050405020304" pitchFamily="18" charset="0"/>
              </a:rPr>
              <a:t>1. las escalas nominales y</a:t>
            </a:r>
          </a:p>
          <a:p>
            <a:pPr algn="just"/>
            <a:r>
              <a:rPr lang="es-MX" dirty="0">
                <a:latin typeface="Times New Roman" panose="02020603050405020304" pitchFamily="18" charset="0"/>
                <a:cs typeface="Times New Roman" panose="02020603050405020304" pitchFamily="18" charset="0"/>
              </a:rPr>
              <a:t>2. las escalas de intervalos.</a:t>
            </a:r>
          </a:p>
          <a:p>
            <a:pPr algn="just"/>
            <a:r>
              <a:rPr lang="es-MX" dirty="0">
                <a:latin typeface="Times New Roman" panose="02020603050405020304" pitchFamily="18" charset="0"/>
                <a:cs typeface="Times New Roman" panose="02020603050405020304" pitchFamily="18" charset="0"/>
              </a:rPr>
              <a:t>Las escalas nominales se utilizan para clasificar cosas. Una pregunta como</a:t>
            </a:r>
            <a:r>
              <a:rPr lang="es-MX" dirty="0" smtClean="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
        <p:nvSpPr>
          <p:cNvPr id="4" name="Rectángulo redondeado 3"/>
          <p:cNvSpPr/>
          <p:nvPr/>
        </p:nvSpPr>
        <p:spPr>
          <a:xfrm>
            <a:off x="1979712" y="4077072"/>
            <a:ext cx="4608512" cy="2088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b="1"/>
              <a:t>¿Qué </a:t>
            </a:r>
            <a:r>
              <a:rPr lang="es-MX" b="1" i="1"/>
              <a:t>tipo de software usa más?</a:t>
            </a:r>
          </a:p>
          <a:p>
            <a:r>
              <a:rPr lang="es-MX"/>
              <a:t>1 = Un procesador de texto</a:t>
            </a:r>
          </a:p>
          <a:p>
            <a:r>
              <a:rPr lang="es-MX"/>
              <a:t>2 = Una hoja de cálculo</a:t>
            </a:r>
          </a:p>
          <a:p>
            <a:r>
              <a:rPr lang="es-MX"/>
              <a:t>3 = Una base de datos</a:t>
            </a:r>
          </a:p>
          <a:p>
            <a:r>
              <a:rPr lang="es-MX"/>
              <a:t>4 = Un programa de correo electrónico</a:t>
            </a:r>
            <a:endParaRPr lang="es-MX" dirty="0"/>
          </a:p>
        </p:txBody>
      </p:sp>
    </p:spTree>
    <p:extLst>
      <p:ext uri="{BB962C8B-B14F-4D97-AF65-F5344CB8AC3E}">
        <p14:creationId xmlns:p14="http://schemas.microsoft.com/office/powerpoint/2010/main" val="214769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DISEÑO DE CUESTIONARIOS</a:t>
            </a:r>
            <a:endParaRPr lang="es-MX" dirty="0"/>
          </a:p>
        </p:txBody>
      </p:sp>
      <p:sp>
        <p:nvSpPr>
          <p:cNvPr id="3" name="Rectángulo 2"/>
          <p:cNvSpPr/>
          <p:nvPr/>
        </p:nvSpPr>
        <p:spPr>
          <a:xfrm>
            <a:off x="683568" y="1484784"/>
            <a:ext cx="7848872" cy="4401205"/>
          </a:xfrm>
          <a:prstGeom prst="rect">
            <a:avLst/>
          </a:prstGeom>
        </p:spPr>
        <p:txBody>
          <a:bodyPr wrap="square">
            <a:spAutoFit/>
          </a:bodyPr>
          <a:lstStyle/>
          <a:p>
            <a:r>
              <a:rPr lang="es-MX" sz="2000" dirty="0">
                <a:latin typeface="Times New Roman" panose="02020603050405020304" pitchFamily="18" charset="0"/>
              </a:rPr>
              <a:t>Un cuestionario bien diseñado puede ayudar a superar parte de esta reticencia a responder</a:t>
            </a:r>
            <a:r>
              <a:rPr lang="es-MX" sz="2000" dirty="0" smtClean="0">
                <a:latin typeface="Times New Roman" panose="02020603050405020304" pitchFamily="18" charset="0"/>
              </a:rPr>
              <a:t>.</a:t>
            </a:r>
          </a:p>
          <a:p>
            <a:endParaRPr lang="es-MX" sz="2000" dirty="0">
              <a:latin typeface="Times New Roman" panose="02020603050405020304" pitchFamily="18" charset="0"/>
            </a:endParaRPr>
          </a:p>
          <a:p>
            <a:r>
              <a:rPr lang="es-MX" sz="2000" dirty="0">
                <a:latin typeface="Times New Roman" panose="02020603050405020304" pitchFamily="18" charset="0"/>
              </a:rPr>
              <a:t>A continuación mencionamos algunas reglas para diseñar un buen cuestionario</a:t>
            </a:r>
            <a:r>
              <a:rPr lang="es-MX" sz="2000" dirty="0" smtClean="0">
                <a:latin typeface="Times New Roman" panose="02020603050405020304" pitchFamily="18" charset="0"/>
              </a:rPr>
              <a:t>:</a:t>
            </a:r>
          </a:p>
          <a:p>
            <a:endParaRPr lang="es-MX" sz="2000" dirty="0">
              <a:latin typeface="Times New Roman" panose="02020603050405020304" pitchFamily="18" charset="0"/>
            </a:endParaRPr>
          </a:p>
          <a:p>
            <a:r>
              <a:rPr lang="es-MX" sz="2000" dirty="0">
                <a:latin typeface="Times New Roman" panose="02020603050405020304" pitchFamily="18" charset="0"/>
              </a:rPr>
              <a:t>1. Deje bastante espacio en blanco.</a:t>
            </a:r>
          </a:p>
          <a:p>
            <a:r>
              <a:rPr lang="es-MX" sz="2000" dirty="0">
                <a:latin typeface="Times New Roman" panose="02020603050405020304" pitchFamily="18" charset="0"/>
              </a:rPr>
              <a:t>2. Proporcione suficiente espacio para escribir las respuestas.</a:t>
            </a:r>
          </a:p>
          <a:p>
            <a:r>
              <a:rPr lang="es-MX" sz="2000" dirty="0">
                <a:latin typeface="Times New Roman" panose="02020603050405020304" pitchFamily="18" charset="0"/>
              </a:rPr>
              <a:t>3. Facilite a los encuestados que marquen con claridad sus respuestas.</a:t>
            </a:r>
          </a:p>
          <a:p>
            <a:r>
              <a:rPr lang="es-MX" sz="2000" dirty="0">
                <a:latin typeface="Times New Roman" panose="02020603050405020304" pitchFamily="18" charset="0"/>
              </a:rPr>
              <a:t>4. Mantenga un estilo consistente</a:t>
            </a:r>
            <a:r>
              <a:rPr lang="es-MX" sz="2000" dirty="0" smtClean="0">
                <a:latin typeface="Times New Roman" panose="02020603050405020304" pitchFamily="18" charset="0"/>
              </a:rPr>
              <a:t>.</a:t>
            </a:r>
          </a:p>
          <a:p>
            <a:endParaRPr lang="es-MX" sz="2000" dirty="0">
              <a:latin typeface="Times New Roman" panose="02020603050405020304" pitchFamily="18" charset="0"/>
            </a:endParaRPr>
          </a:p>
          <a:p>
            <a:r>
              <a:rPr lang="es-MX" sz="2000" dirty="0">
                <a:latin typeface="Times New Roman" panose="02020603050405020304" pitchFamily="18" charset="0"/>
              </a:rPr>
              <a:t>Cuando diseñe cuestionarios para la Web, aplique las mismas reglas que utilice al diseñar</a:t>
            </a:r>
          </a:p>
          <a:p>
            <a:r>
              <a:rPr lang="es-MX" sz="2000" dirty="0">
                <a:latin typeface="Times New Roman" panose="02020603050405020304" pitchFamily="18" charset="0"/>
              </a:rPr>
              <a:t>cuestionarios impresos.</a:t>
            </a:r>
            <a:endParaRPr lang="es-MX" sz="2000" dirty="0"/>
          </a:p>
        </p:txBody>
      </p:sp>
    </p:spTree>
    <p:extLst>
      <p:ext uri="{BB962C8B-B14F-4D97-AF65-F5344CB8AC3E}">
        <p14:creationId xmlns:p14="http://schemas.microsoft.com/office/powerpoint/2010/main" val="15076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APLICACIÓN DE CUESTIONARIOS</a:t>
            </a:r>
          </a:p>
        </p:txBody>
      </p:sp>
      <p:sp>
        <p:nvSpPr>
          <p:cNvPr id="3" name="Rectángulo 2"/>
          <p:cNvSpPr/>
          <p:nvPr/>
        </p:nvSpPr>
        <p:spPr>
          <a:xfrm>
            <a:off x="755576" y="1628800"/>
            <a:ext cx="7776864" cy="3831818"/>
          </a:xfrm>
          <a:prstGeom prst="rect">
            <a:avLst/>
          </a:prstGeom>
        </p:spPr>
        <p:txBody>
          <a:bodyPr wrap="square">
            <a:spAutoFit/>
          </a:bodyPr>
          <a:lstStyle/>
          <a:p>
            <a:pPr algn="just">
              <a:lnSpc>
                <a:spcPct val="150000"/>
              </a:lnSpc>
            </a:pPr>
            <a:r>
              <a:rPr lang="es-MX" b="1" dirty="0">
                <a:latin typeface="Times New Roman" panose="02020603050405020304" pitchFamily="18" charset="0"/>
                <a:cs typeface="Times New Roman" panose="02020603050405020304" pitchFamily="18" charset="0"/>
              </a:rPr>
              <a:t>Encuestados </a:t>
            </a:r>
            <a:r>
              <a:rPr lang="es-MX" dirty="0">
                <a:latin typeface="Times New Roman" panose="02020603050405020304" pitchFamily="18" charset="0"/>
                <a:cs typeface="Times New Roman" panose="02020603050405020304" pitchFamily="18" charset="0"/>
              </a:rPr>
              <a:t>La decisión sobre quién recibirá el cuestionario se toma en conjunto con </a:t>
            </a:r>
            <a:r>
              <a:rPr lang="es-MX" dirty="0" smtClean="0">
                <a:latin typeface="Times New Roman" panose="02020603050405020304" pitchFamily="18" charset="0"/>
                <a:cs typeface="Times New Roman" panose="02020603050405020304" pitchFamily="18" charset="0"/>
              </a:rPr>
              <a:t>la tarea </a:t>
            </a:r>
            <a:r>
              <a:rPr lang="es-MX" dirty="0">
                <a:latin typeface="Times New Roman" panose="02020603050405020304" pitchFamily="18" charset="0"/>
                <a:cs typeface="Times New Roman" panose="02020603050405020304" pitchFamily="18" charset="0"/>
              </a:rPr>
              <a:t>de establecer los objetivos que se persiguen con los resultados del mismo</a:t>
            </a:r>
            <a:r>
              <a:rPr lang="es-MX" dirty="0" smtClean="0">
                <a:latin typeface="Times New Roman" panose="02020603050405020304" pitchFamily="18" charset="0"/>
                <a:cs typeface="Times New Roman" panose="02020603050405020304" pitchFamily="18" charset="0"/>
              </a:rPr>
              <a:t>.</a:t>
            </a:r>
          </a:p>
          <a:p>
            <a:pPr algn="just">
              <a:lnSpc>
                <a:spcPct val="150000"/>
              </a:lnSpc>
            </a:pPr>
            <a:r>
              <a:rPr lang="es-MX" dirty="0">
                <a:latin typeface="Times New Roman" panose="02020603050405020304" pitchFamily="18" charset="0"/>
                <a:cs typeface="Times New Roman" panose="02020603050405020304" pitchFamily="18" charset="0"/>
              </a:rPr>
              <a:t>Los destinatarios a menudo son escogidos como representativos debido a su </a:t>
            </a:r>
            <a:r>
              <a:rPr lang="es-MX" dirty="0" smtClean="0">
                <a:latin typeface="Times New Roman" panose="02020603050405020304" pitchFamily="18" charset="0"/>
                <a:cs typeface="Times New Roman" panose="02020603050405020304" pitchFamily="18" charset="0"/>
              </a:rPr>
              <a:t>jerarquía, tiempo </a:t>
            </a:r>
            <a:r>
              <a:rPr lang="es-MX" dirty="0">
                <a:latin typeface="Times New Roman" panose="02020603050405020304" pitchFamily="18" charset="0"/>
                <a:cs typeface="Times New Roman" panose="02020603050405020304" pitchFamily="18" charset="0"/>
              </a:rPr>
              <a:t>de servicio en la compañía, deberes, o interés especial en el sistema actual o propuesto</a:t>
            </a:r>
            <a:r>
              <a:rPr lang="es-MX" dirty="0" smtClean="0">
                <a:latin typeface="Times New Roman" panose="02020603050405020304" pitchFamily="18" charset="0"/>
                <a:cs typeface="Times New Roman" panose="02020603050405020304" pitchFamily="18" charset="0"/>
              </a:rPr>
              <a:t>.</a:t>
            </a:r>
          </a:p>
          <a:p>
            <a:pPr algn="just">
              <a:lnSpc>
                <a:spcPct val="150000"/>
              </a:lnSpc>
            </a:pPr>
            <a:r>
              <a:rPr lang="es-MX" dirty="0">
                <a:latin typeface="Times New Roman" panose="02020603050405020304" pitchFamily="18" charset="0"/>
                <a:cs typeface="Times New Roman" panose="02020603050405020304" pitchFamily="18" charset="0"/>
              </a:rPr>
              <a:t>Asegúrese de incluir suficientes encuestados para conseguir una muestra </a:t>
            </a:r>
            <a:r>
              <a:rPr lang="es-MX" dirty="0" smtClean="0">
                <a:latin typeface="Times New Roman" panose="02020603050405020304" pitchFamily="18" charset="0"/>
                <a:cs typeface="Times New Roman" panose="02020603050405020304" pitchFamily="18" charset="0"/>
              </a:rPr>
              <a:t>razonable en </a:t>
            </a:r>
            <a:r>
              <a:rPr lang="es-MX" dirty="0">
                <a:latin typeface="Times New Roman" panose="02020603050405020304" pitchFamily="18" charset="0"/>
                <a:cs typeface="Times New Roman" panose="02020603050405020304" pitchFamily="18" charset="0"/>
              </a:rPr>
              <a:t>caso de que algunos cuestionarios no sean devueltos o algunas hojas de respuestas </a:t>
            </a:r>
            <a:r>
              <a:rPr lang="es-MX" dirty="0" smtClean="0">
                <a:latin typeface="Times New Roman" panose="02020603050405020304" pitchFamily="18" charset="0"/>
                <a:cs typeface="Times New Roman" panose="02020603050405020304" pitchFamily="18" charset="0"/>
              </a:rPr>
              <a:t>sean completadas </a:t>
            </a:r>
            <a:r>
              <a:rPr lang="es-MX" dirty="0">
                <a:latin typeface="Times New Roman" panose="02020603050405020304" pitchFamily="18" charset="0"/>
                <a:cs typeface="Times New Roman" panose="02020603050405020304" pitchFamily="18" charset="0"/>
              </a:rPr>
              <a:t>incorrectamente y tengan que desecharse.</a:t>
            </a:r>
          </a:p>
        </p:txBody>
      </p:sp>
    </p:spTree>
    <p:extLst>
      <p:ext uri="{BB962C8B-B14F-4D97-AF65-F5344CB8AC3E}">
        <p14:creationId xmlns:p14="http://schemas.microsoft.com/office/powerpoint/2010/main" val="365682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404664"/>
            <a:ext cx="8534400" cy="758952"/>
          </a:xfrm>
        </p:spPr>
        <p:txBody>
          <a:bodyPr>
            <a:normAutofit fontScale="90000"/>
          </a:bodyPr>
          <a:lstStyle/>
          <a:p>
            <a:r>
              <a:rPr lang="es-MX" b="1" dirty="0" smtClean="0"/>
              <a:t>MÉTODOS PARA APLICAR EL CUESTIONARIO</a:t>
            </a:r>
            <a:endParaRPr lang="es-MX" dirty="0"/>
          </a:p>
        </p:txBody>
      </p:sp>
      <p:sp>
        <p:nvSpPr>
          <p:cNvPr id="3" name="Rectángulo 2"/>
          <p:cNvSpPr/>
          <p:nvPr/>
        </p:nvSpPr>
        <p:spPr>
          <a:xfrm>
            <a:off x="1043608" y="1700808"/>
            <a:ext cx="7344816" cy="3970318"/>
          </a:xfrm>
          <a:prstGeom prst="rect">
            <a:avLst/>
          </a:prstGeom>
        </p:spPr>
        <p:txBody>
          <a:bodyPr wrap="square">
            <a:spAutoFit/>
          </a:bodyPr>
          <a:lstStyle/>
          <a:p>
            <a:r>
              <a:rPr lang="es-MX" dirty="0">
                <a:latin typeface="Times New Roman" panose="02020603050405020304" pitchFamily="18" charset="0"/>
              </a:rPr>
              <a:t>El analista de sistemas tiene varias opciones </a:t>
            </a:r>
            <a:r>
              <a:rPr lang="es-MX" dirty="0" smtClean="0">
                <a:latin typeface="Times New Roman" panose="02020603050405020304" pitchFamily="18" charset="0"/>
              </a:rPr>
              <a:t>para aplicar </a:t>
            </a:r>
            <a:r>
              <a:rPr lang="es-MX" dirty="0">
                <a:latin typeface="Times New Roman" panose="02020603050405020304" pitchFamily="18" charset="0"/>
              </a:rPr>
              <a:t>el cuestionario, y el método de administración es a menudo determinado por el </a:t>
            </a:r>
            <a:r>
              <a:rPr lang="es-MX" dirty="0" smtClean="0">
                <a:latin typeface="Times New Roman" panose="02020603050405020304" pitchFamily="18" charset="0"/>
              </a:rPr>
              <a:t>estado de </a:t>
            </a:r>
            <a:r>
              <a:rPr lang="es-MX" dirty="0">
                <a:latin typeface="Times New Roman" panose="02020603050405020304" pitchFamily="18" charset="0"/>
              </a:rPr>
              <a:t>la empresa. Entre las opciones para aplicar el cuestionario se encuentran las siguientes</a:t>
            </a:r>
            <a:r>
              <a:rPr lang="es-MX" dirty="0" smtClean="0">
                <a:latin typeface="Times New Roman" panose="02020603050405020304" pitchFamily="18" charset="0"/>
              </a:rPr>
              <a:t>:</a:t>
            </a:r>
          </a:p>
          <a:p>
            <a:endParaRPr lang="es-MX" dirty="0">
              <a:latin typeface="Times New Roman" panose="02020603050405020304" pitchFamily="18" charset="0"/>
            </a:endParaRPr>
          </a:p>
          <a:p>
            <a:r>
              <a:rPr lang="es-MX" dirty="0">
                <a:latin typeface="Times New Roman" panose="02020603050405020304" pitchFamily="18" charset="0"/>
              </a:rPr>
              <a:t>1. Citar al mismo tiempo a todos los encuestados.</a:t>
            </a:r>
          </a:p>
          <a:p>
            <a:r>
              <a:rPr lang="es-MX" dirty="0">
                <a:latin typeface="Times New Roman" panose="02020603050405020304" pitchFamily="18" charset="0"/>
              </a:rPr>
              <a:t>2. Entregar personalmente los cuestionarios en blanco y recogerlos cuando estén terminados.</a:t>
            </a:r>
          </a:p>
          <a:p>
            <a:r>
              <a:rPr lang="es-MX" dirty="0">
                <a:latin typeface="Times New Roman" panose="02020603050405020304" pitchFamily="18" charset="0"/>
              </a:rPr>
              <a:t>3. Permitir a los encuestados que llenen el cuestionario por sí mismos en su trabajo y </a:t>
            </a:r>
            <a:r>
              <a:rPr lang="es-MX" dirty="0" smtClean="0">
                <a:latin typeface="Times New Roman" panose="02020603050405020304" pitchFamily="18" charset="0"/>
              </a:rPr>
              <a:t>que lo </a:t>
            </a:r>
            <a:r>
              <a:rPr lang="es-MX" dirty="0">
                <a:latin typeface="Times New Roman" panose="02020603050405020304" pitchFamily="18" charset="0"/>
              </a:rPr>
              <a:t>dejen en una caja colocada en algún punto central.</a:t>
            </a:r>
          </a:p>
          <a:p>
            <a:r>
              <a:rPr lang="es-MX" dirty="0">
                <a:latin typeface="Times New Roman" panose="02020603050405020304" pitchFamily="18" charset="0"/>
              </a:rPr>
              <a:t>4. Mandar por correo los cuestionarios a los empleados de las sucursales e indicarles </a:t>
            </a:r>
            <a:r>
              <a:rPr lang="es-MX" dirty="0" smtClean="0">
                <a:latin typeface="Times New Roman" panose="02020603050405020304" pitchFamily="18" charset="0"/>
              </a:rPr>
              <a:t>una fecha </a:t>
            </a:r>
            <a:r>
              <a:rPr lang="es-MX" dirty="0">
                <a:latin typeface="Times New Roman" panose="02020603050405020304" pitchFamily="18" charset="0"/>
              </a:rPr>
              <a:t>límite, instrucciones y enviarles sobres con envío prepagado para que </a:t>
            </a:r>
            <a:r>
              <a:rPr lang="es-MX" dirty="0" smtClean="0">
                <a:latin typeface="Times New Roman" panose="02020603050405020304" pitchFamily="18" charset="0"/>
              </a:rPr>
              <a:t>devuelvan los </a:t>
            </a:r>
            <a:r>
              <a:rPr lang="es-MX" dirty="0">
                <a:latin typeface="Times New Roman" panose="02020603050405020304" pitchFamily="18" charset="0"/>
              </a:rPr>
              <a:t>cuestionarios llenos.</a:t>
            </a:r>
          </a:p>
          <a:p>
            <a:r>
              <a:rPr lang="es-MX" dirty="0">
                <a:latin typeface="Times New Roman" panose="02020603050405020304" pitchFamily="18" charset="0"/>
              </a:rPr>
              <a:t>5. Aplicar el cuestionario a través de correo electrónico o la Web.</a:t>
            </a:r>
            <a:endParaRPr lang="es-MX" dirty="0"/>
          </a:p>
        </p:txBody>
      </p:sp>
    </p:spTree>
    <p:extLst>
      <p:ext uri="{BB962C8B-B14F-4D97-AF65-F5344CB8AC3E}">
        <p14:creationId xmlns:p14="http://schemas.microsoft.com/office/powerpoint/2010/main" val="194493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LA NECESIDAD DE MUESTREO</a:t>
            </a:r>
          </a:p>
        </p:txBody>
      </p:sp>
      <p:sp>
        <p:nvSpPr>
          <p:cNvPr id="3" name="Rectángulo 2"/>
          <p:cNvSpPr/>
          <p:nvPr/>
        </p:nvSpPr>
        <p:spPr>
          <a:xfrm>
            <a:off x="755576" y="1484785"/>
            <a:ext cx="7704856" cy="4247317"/>
          </a:xfrm>
          <a:prstGeom prst="rect">
            <a:avLst/>
          </a:prstGeom>
        </p:spPr>
        <p:txBody>
          <a:bodyPr wrap="square">
            <a:spAutoFit/>
          </a:bodyPr>
          <a:lstStyle/>
          <a:p>
            <a:pPr algn="just"/>
            <a:r>
              <a:rPr lang="es-MX" dirty="0">
                <a:latin typeface="Times New Roman" panose="02020603050405020304" pitchFamily="18" charset="0"/>
                <a:cs typeface="Times New Roman" panose="02020603050405020304" pitchFamily="18" charset="0"/>
              </a:rPr>
              <a:t>Hay muchas razones por las cuales un analista de sistemas tendría que seleccionar </a:t>
            </a:r>
            <a:r>
              <a:rPr lang="es-MX" dirty="0" smtClean="0">
                <a:latin typeface="Times New Roman" panose="02020603050405020304" pitchFamily="18" charset="0"/>
                <a:cs typeface="Times New Roman" panose="02020603050405020304" pitchFamily="18" charset="0"/>
              </a:rPr>
              <a:t>una muestra </a:t>
            </a:r>
            <a:r>
              <a:rPr lang="es-MX" dirty="0">
                <a:latin typeface="Times New Roman" panose="02020603050405020304" pitchFamily="18" charset="0"/>
                <a:cs typeface="Times New Roman" panose="02020603050405020304" pitchFamily="18" charset="0"/>
              </a:rPr>
              <a:t>representativa de datos para examinarla o personas representativas para </a:t>
            </a:r>
            <a:r>
              <a:rPr lang="es-MX" dirty="0" smtClean="0">
                <a:latin typeface="Times New Roman" panose="02020603050405020304" pitchFamily="18" charset="0"/>
                <a:cs typeface="Times New Roman" panose="02020603050405020304" pitchFamily="18" charset="0"/>
              </a:rPr>
              <a:t>entrevistarlas, aplicarles </a:t>
            </a:r>
            <a:r>
              <a:rPr lang="es-MX" dirty="0">
                <a:latin typeface="Times New Roman" panose="02020603050405020304" pitchFamily="18" charset="0"/>
                <a:cs typeface="Times New Roman" panose="02020603050405020304" pitchFamily="18" charset="0"/>
              </a:rPr>
              <a:t>un cuestionario u observarlas. Entre estas razones se incluyen</a:t>
            </a:r>
            <a:r>
              <a:rPr lang="es-MX" dirty="0" smtClean="0">
                <a:latin typeface="Times New Roman" panose="02020603050405020304" pitchFamily="18" charset="0"/>
                <a:cs typeface="Times New Roman" panose="02020603050405020304" pitchFamily="18" charset="0"/>
              </a:rPr>
              <a:t>:</a:t>
            </a:r>
          </a:p>
          <a:p>
            <a:pPr algn="just"/>
            <a:endParaRPr lang="es-MX" dirty="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endParaRPr lang="es-MX" dirty="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endParaRPr lang="es-MX" dirty="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r>
              <a:rPr lang="es-MX" dirty="0" smtClean="0">
                <a:latin typeface="Times New Roman" panose="02020603050405020304" pitchFamily="18" charset="0"/>
                <a:cs typeface="Times New Roman" panose="02020603050405020304" pitchFamily="18" charset="0"/>
              </a:rPr>
              <a:t>El </a:t>
            </a:r>
            <a:r>
              <a:rPr lang="es-MX" dirty="0">
                <a:latin typeface="Times New Roman" panose="02020603050405020304" pitchFamily="18" charset="0"/>
                <a:cs typeface="Times New Roman" panose="02020603050405020304" pitchFamily="18" charset="0"/>
              </a:rPr>
              <a:t>muestreo ayuda a acelerar el proceso mediante la recopilación de datos </a:t>
            </a:r>
            <a:r>
              <a:rPr lang="es-MX" dirty="0" smtClean="0">
                <a:latin typeface="Times New Roman" panose="02020603050405020304" pitchFamily="18" charset="0"/>
                <a:cs typeface="Times New Roman" panose="02020603050405020304" pitchFamily="18" charset="0"/>
              </a:rPr>
              <a:t>seleccionados en </a:t>
            </a:r>
            <a:r>
              <a:rPr lang="es-MX" dirty="0">
                <a:latin typeface="Times New Roman" panose="02020603050405020304" pitchFamily="18" charset="0"/>
                <a:cs typeface="Times New Roman" panose="02020603050405020304" pitchFamily="18" charset="0"/>
              </a:rPr>
              <a:t>lugar de todos los datos de la población entera. Además, el analista de sistemas </a:t>
            </a:r>
            <a:r>
              <a:rPr lang="es-MX" dirty="0" smtClean="0">
                <a:latin typeface="Times New Roman" panose="02020603050405020304" pitchFamily="18" charset="0"/>
                <a:cs typeface="Times New Roman" panose="02020603050405020304" pitchFamily="18" charset="0"/>
              </a:rPr>
              <a:t>se ahorra </a:t>
            </a:r>
            <a:r>
              <a:rPr lang="es-MX" dirty="0">
                <a:latin typeface="Times New Roman" panose="02020603050405020304" pitchFamily="18" charset="0"/>
                <a:cs typeface="Times New Roman" panose="02020603050405020304" pitchFamily="18" charset="0"/>
              </a:rPr>
              <a:t>el trabajo de analizar los datos de toda la población.</a:t>
            </a:r>
          </a:p>
        </p:txBody>
      </p:sp>
      <p:sp>
        <p:nvSpPr>
          <p:cNvPr id="4" name="3 Rectángulo"/>
          <p:cNvSpPr/>
          <p:nvPr/>
        </p:nvSpPr>
        <p:spPr>
          <a:xfrm>
            <a:off x="2267744" y="2652223"/>
            <a:ext cx="2448272" cy="8586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Reducir costos</a:t>
            </a:r>
            <a:endParaRPr lang="es-MX" dirty="0"/>
          </a:p>
        </p:txBody>
      </p:sp>
      <p:sp>
        <p:nvSpPr>
          <p:cNvPr id="5" name="4 Rectángulo"/>
          <p:cNvSpPr/>
          <p:nvPr/>
        </p:nvSpPr>
        <p:spPr>
          <a:xfrm>
            <a:off x="5289864" y="2652223"/>
            <a:ext cx="2448272" cy="863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Acelerar la recopilación de datos</a:t>
            </a:r>
            <a:endParaRPr lang="es-MX" dirty="0"/>
          </a:p>
        </p:txBody>
      </p:sp>
      <p:sp>
        <p:nvSpPr>
          <p:cNvPr id="6" name="5 Rectángulo"/>
          <p:cNvSpPr/>
          <p:nvPr/>
        </p:nvSpPr>
        <p:spPr>
          <a:xfrm>
            <a:off x="2267743" y="3724992"/>
            <a:ext cx="2454381" cy="860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Mejorar la efectividad</a:t>
            </a:r>
            <a:endParaRPr lang="es-MX" dirty="0"/>
          </a:p>
        </p:txBody>
      </p:sp>
      <p:sp>
        <p:nvSpPr>
          <p:cNvPr id="7" name="6 Rectángulo"/>
          <p:cNvSpPr/>
          <p:nvPr/>
        </p:nvSpPr>
        <p:spPr>
          <a:xfrm>
            <a:off x="5289864" y="3724993"/>
            <a:ext cx="2450488" cy="8382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Reducir la parcialidad</a:t>
            </a:r>
            <a:endParaRPr lang="es-MX" dirty="0"/>
          </a:p>
        </p:txBody>
      </p:sp>
    </p:spTree>
    <p:extLst>
      <p:ext uri="{BB962C8B-B14F-4D97-AF65-F5344CB8AC3E}">
        <p14:creationId xmlns:p14="http://schemas.microsoft.com/office/powerpoint/2010/main" val="290252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ENTREVISTA</a:t>
            </a:r>
            <a:endParaRPr lang="es-MX" b="1" dirty="0"/>
          </a:p>
        </p:txBody>
      </p:sp>
      <p:sp>
        <p:nvSpPr>
          <p:cNvPr id="3" name="2 Marcador de contenido"/>
          <p:cNvSpPr>
            <a:spLocks noGrp="1"/>
          </p:cNvSpPr>
          <p:nvPr>
            <p:ph sz="quarter" idx="1"/>
          </p:nvPr>
        </p:nvSpPr>
        <p:spPr/>
        <p:txBody>
          <a:bodyPr/>
          <a:lstStyle/>
          <a:p>
            <a:pPr algn="just"/>
            <a:r>
              <a:rPr lang="es-MX" dirty="0" smtClean="0"/>
              <a:t>Se utiliza para recabar </a:t>
            </a:r>
            <a:r>
              <a:rPr lang="es-MX" dirty="0"/>
              <a:t>información es una conversación dirigida con un </a:t>
            </a:r>
            <a:r>
              <a:rPr lang="es-MX" dirty="0" smtClean="0"/>
              <a:t>propósito específico </a:t>
            </a:r>
            <a:r>
              <a:rPr lang="es-MX" dirty="0"/>
              <a:t>que utiliza un formato de preguntas y respuestas. </a:t>
            </a:r>
            <a:endParaRPr lang="es-MX" dirty="0" smtClean="0"/>
          </a:p>
          <a:p>
            <a:pPr algn="just"/>
            <a:endParaRPr lang="es-MX" dirty="0" smtClean="0"/>
          </a:p>
          <a:p>
            <a:pPr algn="just"/>
            <a:r>
              <a:rPr lang="es-MX" dirty="0" smtClean="0"/>
              <a:t>En </a:t>
            </a:r>
            <a:r>
              <a:rPr lang="es-MX" dirty="0"/>
              <a:t>la entrevista usted </a:t>
            </a:r>
            <a:r>
              <a:rPr lang="es-MX" dirty="0" smtClean="0"/>
              <a:t>necesita obtener </a:t>
            </a:r>
            <a:r>
              <a:rPr lang="es-MX" dirty="0"/>
              <a:t>las opiniones de los entrevistados y su parecer acerca del estado actual del </a:t>
            </a:r>
            <a:r>
              <a:rPr lang="es-MX" dirty="0" smtClean="0"/>
              <a:t>sistema, metas </a:t>
            </a:r>
            <a:r>
              <a:rPr lang="es-MX" dirty="0"/>
              <a:t>organizacionales y personales y procedimientos informales</a:t>
            </a:r>
          </a:p>
        </p:txBody>
      </p:sp>
    </p:spTree>
    <p:extLst>
      <p:ext uri="{BB962C8B-B14F-4D97-AF65-F5344CB8AC3E}">
        <p14:creationId xmlns:p14="http://schemas.microsoft.com/office/powerpoint/2010/main" val="248398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Diseño del Muestreo</a:t>
            </a:r>
            <a:endParaRPr lang="es-MX" dirty="0"/>
          </a:p>
        </p:txBody>
      </p:sp>
      <p:sp>
        <p:nvSpPr>
          <p:cNvPr id="3" name="Rectángulo 2"/>
          <p:cNvSpPr/>
          <p:nvPr/>
        </p:nvSpPr>
        <p:spPr>
          <a:xfrm>
            <a:off x="1331640" y="1628800"/>
            <a:ext cx="6624736" cy="2862322"/>
          </a:xfrm>
          <a:prstGeom prst="rect">
            <a:avLst/>
          </a:prstGeom>
        </p:spPr>
        <p:txBody>
          <a:bodyPr wrap="square">
            <a:spAutoFit/>
          </a:bodyPr>
          <a:lstStyle/>
          <a:p>
            <a:r>
              <a:rPr lang="es-MX" sz="2000" dirty="0" smtClean="0">
                <a:latin typeface="Times New Roman" panose="02020603050405020304" pitchFamily="18" charset="0"/>
              </a:rPr>
              <a:t>Un </a:t>
            </a:r>
            <a:r>
              <a:rPr lang="es-MX" sz="2000" dirty="0">
                <a:latin typeface="Times New Roman" panose="02020603050405020304" pitchFamily="18" charset="0"/>
              </a:rPr>
              <a:t>analista de sistemas debe seguir cuatro pasos para diseñar una buena muestra</a:t>
            </a:r>
            <a:r>
              <a:rPr lang="es-MX" sz="2000" dirty="0" smtClean="0">
                <a:latin typeface="Times New Roman" panose="02020603050405020304" pitchFamily="18" charset="0"/>
              </a:rPr>
              <a:t>:</a:t>
            </a:r>
          </a:p>
          <a:p>
            <a:endParaRPr lang="es-MX" sz="2000" dirty="0">
              <a:latin typeface="Times New Roman" panose="02020603050405020304" pitchFamily="18" charset="0"/>
            </a:endParaRPr>
          </a:p>
          <a:p>
            <a:r>
              <a:rPr lang="es-MX" sz="2000" dirty="0">
                <a:latin typeface="Times New Roman" panose="02020603050405020304" pitchFamily="18" charset="0"/>
              </a:rPr>
              <a:t>1. Determinar qué datos van a ser recopilados o descritos.</a:t>
            </a:r>
          </a:p>
          <a:p>
            <a:r>
              <a:rPr lang="es-MX" sz="2000" dirty="0">
                <a:latin typeface="Times New Roman" panose="02020603050405020304" pitchFamily="18" charset="0"/>
              </a:rPr>
              <a:t>2. Determinar de qué población se van a tomar muestras.</a:t>
            </a:r>
          </a:p>
          <a:p>
            <a:r>
              <a:rPr lang="es-MX" sz="2000" dirty="0">
                <a:latin typeface="Times New Roman" panose="02020603050405020304" pitchFamily="18" charset="0"/>
              </a:rPr>
              <a:t>3. Escoger el tipo de muestra.</a:t>
            </a:r>
          </a:p>
          <a:p>
            <a:r>
              <a:rPr lang="es-MX" sz="2000" dirty="0">
                <a:latin typeface="Times New Roman" panose="02020603050405020304" pitchFamily="18" charset="0"/>
              </a:rPr>
              <a:t>4. Decidir el tamaño de la muestra</a:t>
            </a:r>
            <a:r>
              <a:rPr lang="es-MX" sz="2000" dirty="0" smtClean="0">
                <a:latin typeface="Times New Roman" panose="02020603050405020304" pitchFamily="18" charset="0"/>
              </a:rPr>
              <a:t>.</a:t>
            </a:r>
          </a:p>
          <a:p>
            <a:endParaRPr lang="es-MX" sz="2000" dirty="0">
              <a:latin typeface="Times New Roman" panose="02020603050405020304" pitchFamily="18" charset="0"/>
            </a:endParaRPr>
          </a:p>
          <a:p>
            <a:endParaRPr lang="es-MX" sz="2000" dirty="0"/>
          </a:p>
        </p:txBody>
      </p:sp>
      <p:pic>
        <p:nvPicPr>
          <p:cNvPr id="1026" name="Picture 2" descr="http://www.eyeintheskygroup.com/Azar-Ciencia/Analisis-Estadistico-Juegos-de-Azar/Muestreo-Recoleccion-Datos_archivos/Muestreo%20en%20Juegos%20de%20Azar.jpg"/>
          <p:cNvPicPr>
            <a:picLocks noChangeAspect="1" noChangeArrowheads="1"/>
          </p:cNvPicPr>
          <p:nvPr/>
        </p:nvPicPr>
        <p:blipFill rotWithShape="1">
          <a:blip r:embed="rId2">
            <a:extLst>
              <a:ext uri="{28A0092B-C50C-407E-A947-70E740481C1C}">
                <a14:useLocalDpi xmlns:a14="http://schemas.microsoft.com/office/drawing/2010/main" val="0"/>
              </a:ext>
            </a:extLst>
          </a:blip>
          <a:srcRect l="5686" t="11220" r="8467" b="7592"/>
          <a:stretch/>
        </p:blipFill>
        <p:spPr bwMode="auto">
          <a:xfrm>
            <a:off x="5868145" y="3388287"/>
            <a:ext cx="2456990" cy="27122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4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00" y="332656"/>
            <a:ext cx="8534400" cy="758952"/>
          </a:xfrm>
        </p:spPr>
        <p:txBody>
          <a:bodyPr>
            <a:normAutofit fontScale="90000"/>
          </a:bodyPr>
          <a:lstStyle/>
          <a:p>
            <a:r>
              <a:rPr lang="es-MX" b="1" dirty="0">
                <a:latin typeface="Times New Roman" panose="02020603050405020304" pitchFamily="18" charset="0"/>
              </a:rPr>
              <a:t>Cómo determinar qué datos van a ser recopilados o descritos</a:t>
            </a:r>
            <a:endParaRPr lang="es-MX" dirty="0"/>
          </a:p>
        </p:txBody>
      </p:sp>
      <p:sp>
        <p:nvSpPr>
          <p:cNvPr id="3" name="Rectángulo 2"/>
          <p:cNvSpPr/>
          <p:nvPr/>
        </p:nvSpPr>
        <p:spPr>
          <a:xfrm>
            <a:off x="899592" y="1772816"/>
            <a:ext cx="7272808" cy="2554545"/>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El </a:t>
            </a:r>
            <a:r>
              <a:rPr lang="es-MX" sz="2000" dirty="0">
                <a:latin typeface="Times New Roman" panose="02020603050405020304" pitchFamily="18" charset="0"/>
                <a:cs typeface="Times New Roman" panose="02020603050405020304" pitchFamily="18" charset="0"/>
              </a:rPr>
              <a:t>analista de sistemas </a:t>
            </a:r>
            <a:r>
              <a:rPr lang="es-MX" sz="2000" dirty="0" smtClean="0">
                <a:latin typeface="Times New Roman" panose="02020603050405020304" pitchFamily="18" charset="0"/>
                <a:cs typeface="Times New Roman" panose="02020603050405020304" pitchFamily="18" charset="0"/>
              </a:rPr>
              <a:t>necesita un </a:t>
            </a:r>
            <a:r>
              <a:rPr lang="es-MX" sz="2000" dirty="0">
                <a:latin typeface="Times New Roman" panose="02020603050405020304" pitchFamily="18" charset="0"/>
                <a:cs typeface="Times New Roman" panose="02020603050405020304" pitchFamily="18" charset="0"/>
              </a:rPr>
              <a:t>plan realista sobre lo que se hará con los datos una vez que se hayan recopilado. Si </a:t>
            </a:r>
            <a:r>
              <a:rPr lang="es-MX" sz="2000" dirty="0" smtClean="0">
                <a:latin typeface="Times New Roman" panose="02020603050405020304" pitchFamily="18" charset="0"/>
                <a:cs typeface="Times New Roman" panose="02020603050405020304" pitchFamily="18" charset="0"/>
              </a:rPr>
              <a:t>se recopilan</a:t>
            </a:r>
            <a:r>
              <a:rPr lang="es-MX" sz="2000" dirty="0">
                <a:latin typeface="Times New Roman" panose="02020603050405020304" pitchFamily="18" charset="0"/>
                <a:cs typeface="Times New Roman" panose="02020603050405020304" pitchFamily="18" charset="0"/>
              </a:rPr>
              <a:t>, almacenan y analizan datos irrelevantes, sería un desperdicio de tiempo y dinero</a:t>
            </a:r>
            <a:r>
              <a:rPr lang="es-MX" sz="2000" dirty="0" smtClean="0">
                <a:latin typeface="Times New Roman" panose="02020603050405020304" pitchFamily="18" charset="0"/>
                <a:cs typeface="Times New Roman" panose="02020603050405020304" pitchFamily="18" charset="0"/>
              </a:rPr>
              <a:t>.</a:t>
            </a:r>
          </a:p>
          <a:p>
            <a:pPr algn="just"/>
            <a:endParaRPr lang="es-MX" sz="2000" dirty="0" smtClean="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En este punto los deberes y responsabilidades del analista de sistemas consisten </a:t>
            </a:r>
            <a:r>
              <a:rPr lang="es-MX" sz="2000" dirty="0" smtClean="0">
                <a:latin typeface="Times New Roman" panose="02020603050405020304" pitchFamily="18" charset="0"/>
                <a:cs typeface="Times New Roman" panose="02020603050405020304" pitchFamily="18" charset="0"/>
              </a:rPr>
              <a:t>en identificar </a:t>
            </a:r>
            <a:r>
              <a:rPr lang="es-MX" sz="2000" dirty="0">
                <a:latin typeface="Times New Roman" panose="02020603050405020304" pitchFamily="18" charset="0"/>
                <a:cs typeface="Times New Roman" panose="02020603050405020304" pitchFamily="18" charset="0"/>
              </a:rPr>
              <a:t>las variables, atributos y los elementos relacionados con los datos que </a:t>
            </a:r>
            <a:r>
              <a:rPr lang="es-MX" sz="2000" dirty="0" smtClean="0">
                <a:latin typeface="Times New Roman" panose="02020603050405020304" pitchFamily="18" charset="0"/>
                <a:cs typeface="Times New Roman" panose="02020603050405020304" pitchFamily="18" charset="0"/>
              </a:rPr>
              <a:t>necesitan recopilarse </a:t>
            </a:r>
            <a:r>
              <a:rPr lang="es-MX" sz="2000" dirty="0">
                <a:latin typeface="Times New Roman" panose="02020603050405020304" pitchFamily="18" charset="0"/>
                <a:cs typeface="Times New Roman" panose="02020603050405020304" pitchFamily="18" charset="0"/>
              </a:rPr>
              <a:t>en la muestra.</a:t>
            </a:r>
          </a:p>
        </p:txBody>
      </p:sp>
    </p:spTree>
    <p:extLst>
      <p:ext uri="{BB962C8B-B14F-4D97-AF65-F5344CB8AC3E}">
        <p14:creationId xmlns:p14="http://schemas.microsoft.com/office/powerpoint/2010/main" val="192893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90728" cy="824136"/>
          </a:xfrm>
        </p:spPr>
        <p:txBody>
          <a:bodyPr>
            <a:normAutofit fontScale="90000"/>
          </a:bodyPr>
          <a:lstStyle/>
          <a:p>
            <a:r>
              <a:rPr lang="es-MX" b="1" dirty="0"/>
              <a:t>Cómo determinar de qué población se van a tomar muestras</a:t>
            </a:r>
            <a:endParaRPr lang="es-MX" dirty="0"/>
          </a:p>
        </p:txBody>
      </p:sp>
      <p:sp>
        <p:nvSpPr>
          <p:cNvPr id="3" name="2 Rectángulo"/>
          <p:cNvSpPr/>
          <p:nvPr/>
        </p:nvSpPr>
        <p:spPr>
          <a:xfrm>
            <a:off x="683568" y="1556792"/>
            <a:ext cx="7920880" cy="1600438"/>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El analista de </a:t>
            </a:r>
            <a:r>
              <a:rPr lang="es-MX" sz="2000" dirty="0">
                <a:latin typeface="Times New Roman" panose="02020603050405020304" pitchFamily="18" charset="0"/>
                <a:cs typeface="Times New Roman" panose="02020603050405020304" pitchFamily="18" charset="0"/>
              </a:rPr>
              <a:t>sistemas debe determinar la población. Por ejemplo, en el caso de datos reales y </a:t>
            </a:r>
            <a:r>
              <a:rPr lang="es-MX" sz="2000" dirty="0" smtClean="0">
                <a:latin typeface="Times New Roman" panose="02020603050405020304" pitchFamily="18" charset="0"/>
                <a:cs typeface="Times New Roman" panose="02020603050405020304" pitchFamily="18" charset="0"/>
              </a:rPr>
              <a:t>concretos, el </a:t>
            </a:r>
            <a:r>
              <a:rPr lang="es-MX" sz="2000" dirty="0">
                <a:latin typeface="Times New Roman" panose="02020603050405020304" pitchFamily="18" charset="0"/>
                <a:cs typeface="Times New Roman" panose="02020603050405020304" pitchFamily="18" charset="0"/>
              </a:rPr>
              <a:t>analista de sistemas tiene que decidir si los últimos dos meses son suficientes para </a:t>
            </a:r>
            <a:r>
              <a:rPr lang="es-MX" sz="2000" dirty="0" smtClean="0">
                <a:latin typeface="Times New Roman" panose="02020603050405020304" pitchFamily="18" charset="0"/>
                <a:cs typeface="Times New Roman" panose="02020603050405020304" pitchFamily="18" charset="0"/>
              </a:rPr>
              <a:t>el análisis</a:t>
            </a:r>
            <a:r>
              <a:rPr lang="es-MX" sz="2000" dirty="0">
                <a:latin typeface="Times New Roman" panose="02020603050405020304" pitchFamily="18" charset="0"/>
                <a:cs typeface="Times New Roman" panose="02020603050405020304" pitchFamily="18" charset="0"/>
              </a:rPr>
              <a:t>, o si éste requiere un año completo de </a:t>
            </a:r>
            <a:r>
              <a:rPr lang="es-MX" sz="2000" dirty="0" smtClean="0">
                <a:latin typeface="Times New Roman" panose="02020603050405020304" pitchFamily="18" charset="0"/>
                <a:cs typeface="Times New Roman" panose="02020603050405020304" pitchFamily="18" charset="0"/>
              </a:rPr>
              <a:t>informes</a:t>
            </a:r>
            <a:r>
              <a:rPr lang="es-MX" sz="2000" dirty="0">
                <a:latin typeface="Times New Roman" panose="02020603050405020304" pitchFamily="18" charset="0"/>
                <a:cs typeface="Times New Roman" panose="02020603050405020304" pitchFamily="18" charset="0"/>
              </a:rPr>
              <a:t>.</a:t>
            </a:r>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531" t="15306" r="30457" b="30711"/>
          <a:stretch/>
        </p:blipFill>
        <p:spPr bwMode="auto">
          <a:xfrm>
            <a:off x="1583668" y="2852936"/>
            <a:ext cx="6120680" cy="3316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486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Cómo seleccionar el tipo de muestra</a:t>
            </a:r>
            <a:endParaRPr lang="es-MX" dirty="0"/>
          </a:p>
        </p:txBody>
      </p:sp>
      <p:sp>
        <p:nvSpPr>
          <p:cNvPr id="3" name="2 Rectángulo"/>
          <p:cNvSpPr/>
          <p:nvPr/>
        </p:nvSpPr>
        <p:spPr>
          <a:xfrm>
            <a:off x="345501" y="1124744"/>
            <a:ext cx="8496944" cy="5601533"/>
          </a:xfrm>
          <a:prstGeom prst="rect">
            <a:avLst/>
          </a:prstGeom>
        </p:spPr>
        <p:txBody>
          <a:bodyPr wrap="square">
            <a:spAutoFit/>
          </a:bodyPr>
          <a:lstStyle/>
          <a:p>
            <a:endParaRPr lang="es-MX" dirty="0" smtClean="0"/>
          </a:p>
          <a:p>
            <a:pPr algn="just"/>
            <a:r>
              <a:rPr lang="es-MX" sz="2000" dirty="0" smtClean="0">
                <a:latin typeface="Times New Roman" panose="02020603050405020304" pitchFamily="18" charset="0"/>
                <a:cs typeface="Times New Roman" panose="02020603050405020304" pitchFamily="18" charset="0"/>
              </a:rPr>
              <a:t>El </a:t>
            </a:r>
            <a:r>
              <a:rPr lang="es-MX" sz="2000" dirty="0">
                <a:latin typeface="Times New Roman" panose="02020603050405020304" pitchFamily="18" charset="0"/>
                <a:cs typeface="Times New Roman" panose="02020603050405020304" pitchFamily="18" charset="0"/>
              </a:rPr>
              <a:t>analista de </a:t>
            </a:r>
            <a:r>
              <a:rPr lang="es-MX" sz="2000" dirty="0" smtClean="0">
                <a:latin typeface="Times New Roman" panose="02020603050405020304" pitchFamily="18" charset="0"/>
                <a:cs typeface="Times New Roman" panose="02020603050405020304" pitchFamily="18" charset="0"/>
              </a:rPr>
              <a:t>sistemas puede </a:t>
            </a:r>
            <a:r>
              <a:rPr lang="es-MX" sz="2000" dirty="0">
                <a:latin typeface="Times New Roman" panose="02020603050405020304" pitchFamily="18" charset="0"/>
                <a:cs typeface="Times New Roman" panose="02020603050405020304" pitchFamily="18" charset="0"/>
              </a:rPr>
              <a:t>utilizar uno de cuatro tipos principales de muestras. Dichos ejemplos son </a:t>
            </a:r>
            <a:r>
              <a:rPr lang="es-MX" sz="2000" dirty="0" smtClean="0">
                <a:latin typeface="Times New Roman" panose="02020603050405020304" pitchFamily="18" charset="0"/>
                <a:cs typeface="Times New Roman" panose="02020603050405020304" pitchFamily="18" charset="0"/>
              </a:rPr>
              <a:t>de conveniencia</a:t>
            </a:r>
            <a:r>
              <a:rPr lang="es-MX" sz="2000" dirty="0">
                <a:latin typeface="Times New Roman" panose="02020603050405020304" pitchFamily="18" charset="0"/>
                <a:cs typeface="Times New Roman" panose="02020603050405020304" pitchFamily="18" charset="0"/>
              </a:rPr>
              <a:t>, intencional, simple y compleja</a:t>
            </a:r>
            <a:r>
              <a:rPr lang="es-MX" sz="2000" dirty="0" smtClean="0">
                <a:latin typeface="Times New Roman" panose="02020603050405020304" pitchFamily="18" charset="0"/>
                <a:cs typeface="Times New Roman" panose="02020603050405020304" pitchFamily="18" charset="0"/>
              </a:rPr>
              <a:t>.</a:t>
            </a:r>
          </a:p>
          <a:p>
            <a:pPr algn="just"/>
            <a:endParaRPr lang="es-MX" sz="2000" dirty="0" smtClean="0">
              <a:latin typeface="Times New Roman" panose="02020603050405020304" pitchFamily="18" charset="0"/>
              <a:cs typeface="Times New Roman" panose="02020603050405020304" pitchFamily="18" charset="0"/>
            </a:endParaRPr>
          </a:p>
          <a:p>
            <a:pPr algn="just"/>
            <a:r>
              <a:rPr lang="es-MX" sz="2000" b="1" dirty="0" smtClean="0">
                <a:latin typeface="Times New Roman" panose="02020603050405020304" pitchFamily="18" charset="0"/>
                <a:cs typeface="Times New Roman" panose="02020603050405020304" pitchFamily="18" charset="0"/>
              </a:rPr>
              <a:t> </a:t>
            </a:r>
            <a:r>
              <a:rPr lang="es-MX" sz="2000" b="1" dirty="0">
                <a:latin typeface="Times New Roman" panose="02020603050405020304" pitchFamily="18" charset="0"/>
                <a:cs typeface="Times New Roman" panose="02020603050405020304" pitchFamily="18" charset="0"/>
              </a:rPr>
              <a:t>Las muestras de conveniencia </a:t>
            </a:r>
            <a:r>
              <a:rPr lang="es-MX" sz="2000" dirty="0">
                <a:latin typeface="Times New Roman" panose="02020603050405020304" pitchFamily="18" charset="0"/>
                <a:cs typeface="Times New Roman" panose="02020603050405020304" pitchFamily="18" charset="0"/>
              </a:rPr>
              <a:t>son </a:t>
            </a:r>
            <a:r>
              <a:rPr lang="es-MX" sz="2000" dirty="0" smtClean="0">
                <a:latin typeface="Times New Roman" panose="02020603050405020304" pitchFamily="18" charset="0"/>
                <a:cs typeface="Times New Roman" panose="02020603050405020304" pitchFamily="18" charset="0"/>
              </a:rPr>
              <a:t>irrestrictas y </a:t>
            </a:r>
            <a:r>
              <a:rPr lang="es-MX" sz="2000" dirty="0">
                <a:latin typeface="Times New Roman" panose="02020603050405020304" pitchFamily="18" charset="0"/>
                <a:cs typeface="Times New Roman" panose="02020603050405020304" pitchFamily="18" charset="0"/>
              </a:rPr>
              <a:t>no probabilísticas. Por ejemplo, a una muestra se le podría llamar de conveniencia si </a:t>
            </a:r>
            <a:r>
              <a:rPr lang="es-MX" sz="2000" dirty="0" smtClean="0">
                <a:latin typeface="Times New Roman" panose="02020603050405020304" pitchFamily="18" charset="0"/>
                <a:cs typeface="Times New Roman" panose="02020603050405020304" pitchFamily="18" charset="0"/>
              </a:rPr>
              <a:t>el analista </a:t>
            </a:r>
            <a:r>
              <a:rPr lang="es-MX" sz="2000" dirty="0">
                <a:latin typeface="Times New Roman" panose="02020603050405020304" pitchFamily="18" charset="0"/>
                <a:cs typeface="Times New Roman" panose="02020603050405020304" pitchFamily="18" charset="0"/>
              </a:rPr>
              <a:t>de sistemas publica un aviso en la intranet de la compañía pidiendo a todos los </a:t>
            </a:r>
            <a:r>
              <a:rPr lang="es-MX" sz="2000" dirty="0" smtClean="0">
                <a:latin typeface="Times New Roman" panose="02020603050405020304" pitchFamily="18" charset="0"/>
                <a:cs typeface="Times New Roman" panose="02020603050405020304" pitchFamily="18" charset="0"/>
              </a:rPr>
              <a:t>interesados en </a:t>
            </a:r>
            <a:r>
              <a:rPr lang="es-MX" sz="2000" dirty="0">
                <a:latin typeface="Times New Roman" panose="02020603050405020304" pitchFamily="18" charset="0"/>
                <a:cs typeface="Times New Roman" panose="02020603050405020304" pitchFamily="18" charset="0"/>
              </a:rPr>
              <a:t>los nuevos informes del desempeño de las ventas asistir a una reunión </a:t>
            </a:r>
            <a:r>
              <a:rPr lang="es-MX" sz="2000" dirty="0" smtClean="0">
                <a:latin typeface="Times New Roman" panose="02020603050405020304" pitchFamily="18" charset="0"/>
                <a:cs typeface="Times New Roman" panose="02020603050405020304" pitchFamily="18" charset="0"/>
              </a:rPr>
              <a:t>el martes </a:t>
            </a:r>
            <a:r>
              <a:rPr lang="es-MX" sz="2000" dirty="0">
                <a:latin typeface="Times New Roman" panose="02020603050405020304" pitchFamily="18" charset="0"/>
                <a:cs typeface="Times New Roman" panose="02020603050405020304" pitchFamily="18" charset="0"/>
              </a:rPr>
              <a:t>12 a la 1 </a:t>
            </a:r>
            <a:r>
              <a:rPr lang="es-MX" sz="2000" dirty="0" err="1">
                <a:latin typeface="Times New Roman" panose="02020603050405020304" pitchFamily="18" charset="0"/>
                <a:cs typeface="Times New Roman" panose="02020603050405020304" pitchFamily="18" charset="0"/>
              </a:rPr>
              <a:t>p.M.</a:t>
            </a:r>
            <a:r>
              <a:rPr lang="es-MX" sz="2000" dirty="0">
                <a:latin typeface="Times New Roman" panose="02020603050405020304" pitchFamily="18" charset="0"/>
                <a:cs typeface="Times New Roman" panose="02020603050405020304" pitchFamily="18" charset="0"/>
              </a:rPr>
              <a:t> Obviamente, esta muestra es la más fácil de obtener, pero también </a:t>
            </a:r>
            <a:r>
              <a:rPr lang="es-MX" sz="2000" dirty="0" smtClean="0">
                <a:latin typeface="Times New Roman" panose="02020603050405020304" pitchFamily="18" charset="0"/>
                <a:cs typeface="Times New Roman" panose="02020603050405020304" pitchFamily="18" charset="0"/>
              </a:rPr>
              <a:t>es la </a:t>
            </a:r>
            <a:r>
              <a:rPr lang="es-MX" sz="2000" dirty="0">
                <a:latin typeface="Times New Roman" panose="02020603050405020304" pitchFamily="18" charset="0"/>
                <a:cs typeface="Times New Roman" panose="02020603050405020304" pitchFamily="18" charset="0"/>
              </a:rPr>
              <a:t>menos confiable. </a:t>
            </a:r>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r>
              <a:rPr lang="es-MX" sz="2000" b="1" dirty="0">
                <a:latin typeface="Times New Roman" panose="02020603050405020304" pitchFamily="18" charset="0"/>
                <a:cs typeface="Times New Roman" panose="02020603050405020304" pitchFamily="18" charset="0"/>
              </a:rPr>
              <a:t>Una muestra intencional</a:t>
            </a:r>
            <a:r>
              <a:rPr lang="es-MX" sz="2000" dirty="0">
                <a:latin typeface="Times New Roman" panose="02020603050405020304" pitchFamily="18" charset="0"/>
                <a:cs typeface="Times New Roman" panose="02020603050405020304" pitchFamily="18" charset="0"/>
              </a:rPr>
              <a:t> se basa en juicios. Un analista de sistemas puede escoger un grupo de personas que parezca conocedor e interesado en el nuevo sistema de información. Aquí el analista de sistemas basa la muestra en criterios [el conocimiento y el interés en el nuevo sistema), pero sigue siendo una muestra no probabilística. Por lo tanto, el muestreo intencional sólo es moderadamente confiable.</a:t>
            </a:r>
          </a:p>
          <a:p>
            <a:pPr algn="just"/>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36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Cómo seleccionar el tipo de muestra</a:t>
            </a:r>
            <a:endParaRPr lang="es-MX" dirty="0"/>
          </a:p>
        </p:txBody>
      </p:sp>
      <p:sp>
        <p:nvSpPr>
          <p:cNvPr id="3" name="2 Rectángulo"/>
          <p:cNvSpPr/>
          <p:nvPr/>
        </p:nvSpPr>
        <p:spPr>
          <a:xfrm>
            <a:off x="683568" y="1412776"/>
            <a:ext cx="7848872" cy="4401205"/>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Si </a:t>
            </a:r>
            <a:r>
              <a:rPr lang="es-MX" sz="2000" dirty="0">
                <a:latin typeface="Times New Roman" panose="02020603050405020304" pitchFamily="18" charset="0"/>
                <a:cs typeface="Times New Roman" panose="02020603050405020304" pitchFamily="18" charset="0"/>
              </a:rPr>
              <a:t>decide realizar </a:t>
            </a:r>
            <a:r>
              <a:rPr lang="es-MX" sz="2000" dirty="0" smtClean="0">
                <a:latin typeface="Times New Roman" panose="02020603050405020304" pitchFamily="18" charset="0"/>
                <a:cs typeface="Times New Roman" panose="02020603050405020304" pitchFamily="18" charset="0"/>
              </a:rPr>
              <a:t>una muestra </a:t>
            </a:r>
            <a:r>
              <a:rPr lang="es-MX" sz="2000" dirty="0">
                <a:latin typeface="Times New Roman" panose="02020603050405020304" pitchFamily="18" charset="0"/>
                <a:cs typeface="Times New Roman" panose="02020603050405020304" pitchFamily="18" charset="0"/>
              </a:rPr>
              <a:t>aleatoria </a:t>
            </a:r>
            <a:r>
              <a:rPr lang="es-MX" sz="2000" b="1" dirty="0">
                <a:latin typeface="Times New Roman" panose="02020603050405020304" pitchFamily="18" charset="0"/>
                <a:cs typeface="Times New Roman" panose="02020603050405020304" pitchFamily="18" charset="0"/>
              </a:rPr>
              <a:t>simple, </a:t>
            </a:r>
            <a:r>
              <a:rPr lang="es-MX" sz="2000" dirty="0">
                <a:latin typeface="Times New Roman" panose="02020603050405020304" pitchFamily="18" charset="0"/>
                <a:cs typeface="Times New Roman" panose="02020603050405020304" pitchFamily="18" charset="0"/>
              </a:rPr>
              <a:t>necesita obtener una lista numerada de la población para </a:t>
            </a:r>
            <a:r>
              <a:rPr lang="es-MX" sz="2000" dirty="0" smtClean="0">
                <a:latin typeface="Times New Roman" panose="02020603050405020304" pitchFamily="18" charset="0"/>
                <a:cs typeface="Times New Roman" panose="02020603050405020304" pitchFamily="18" charset="0"/>
              </a:rPr>
              <a:t>cerciorarse de </a:t>
            </a:r>
            <a:r>
              <a:rPr lang="es-MX" sz="2000" dirty="0">
                <a:latin typeface="Times New Roman" panose="02020603050405020304" pitchFamily="18" charset="0"/>
                <a:cs typeface="Times New Roman" panose="02020603050405020304" pitchFamily="18" charset="0"/>
              </a:rPr>
              <a:t>que cada documento o persona en la población tienen la misma oportunidad de </a:t>
            </a:r>
            <a:r>
              <a:rPr lang="es-MX" sz="2000" dirty="0" smtClean="0">
                <a:latin typeface="Times New Roman" panose="02020603050405020304" pitchFamily="18" charset="0"/>
                <a:cs typeface="Times New Roman" panose="02020603050405020304" pitchFamily="18" charset="0"/>
              </a:rPr>
              <a:t>ser seleccionados</a:t>
            </a:r>
            <a:r>
              <a:rPr lang="es-MX" sz="2000" dirty="0">
                <a:latin typeface="Times New Roman" panose="02020603050405020304" pitchFamily="18" charset="0"/>
                <a:cs typeface="Times New Roman" panose="02020603050405020304" pitchFamily="18" charset="0"/>
              </a:rPr>
              <a:t>. Por lo regular este paso no es práctico, sobre todo cuando el muestreo se </a:t>
            </a:r>
            <a:r>
              <a:rPr lang="es-MX" sz="2000" dirty="0" smtClean="0">
                <a:latin typeface="Times New Roman" panose="02020603050405020304" pitchFamily="18" charset="0"/>
                <a:cs typeface="Times New Roman" panose="02020603050405020304" pitchFamily="18" charset="0"/>
              </a:rPr>
              <a:t>realiza con </a:t>
            </a:r>
            <a:r>
              <a:rPr lang="es-MX" sz="2000" dirty="0">
                <a:latin typeface="Times New Roman" panose="02020603050405020304" pitchFamily="18" charset="0"/>
                <a:cs typeface="Times New Roman" panose="02020603050405020304" pitchFamily="18" charset="0"/>
              </a:rPr>
              <a:t>documentos e informes. </a:t>
            </a:r>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Las muestras aleatorias </a:t>
            </a:r>
            <a:r>
              <a:rPr lang="es-MX" sz="2000" b="1" dirty="0" smtClean="0">
                <a:latin typeface="Times New Roman" panose="02020603050405020304" pitchFamily="18" charset="0"/>
                <a:cs typeface="Times New Roman" panose="02020603050405020304" pitchFamily="18" charset="0"/>
              </a:rPr>
              <a:t>complejas </a:t>
            </a:r>
            <a:r>
              <a:rPr lang="es-MX" sz="2000" dirty="0" smtClean="0">
                <a:latin typeface="Times New Roman" panose="02020603050405020304" pitchFamily="18" charset="0"/>
                <a:cs typeface="Times New Roman" panose="02020603050405020304" pitchFamily="18" charset="0"/>
              </a:rPr>
              <a:t>más apropiadas para el analista de sistemas son: 1] el muestreo sistemático, 2} el muestreo estratificado y 3} el muestreo por conglomerados.</a:t>
            </a: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999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Cómo seleccionar el tipo de muestra</a:t>
            </a:r>
            <a:endParaRPr lang="es-MX" dirty="0"/>
          </a:p>
        </p:txBody>
      </p:sp>
      <p:sp>
        <p:nvSpPr>
          <p:cNvPr id="3" name="2 Rectángulo"/>
          <p:cNvSpPr/>
          <p:nvPr/>
        </p:nvSpPr>
        <p:spPr>
          <a:xfrm>
            <a:off x="971600" y="1484784"/>
            <a:ext cx="7776864" cy="2554545"/>
          </a:xfrm>
          <a:prstGeom prst="rect">
            <a:avLst/>
          </a:prstGeom>
        </p:spPr>
        <p:txBody>
          <a:bodyPr wrap="square">
            <a:spAutoFit/>
          </a:bodyPr>
          <a:lstStyle/>
          <a:p>
            <a:pPr marL="342900" indent="-342900">
              <a:buFont typeface="+mj-lt"/>
              <a:buAutoNum type="arabicPeriod"/>
            </a:pPr>
            <a:r>
              <a:rPr lang="es-MX" sz="2000" b="1" dirty="0" smtClean="0">
                <a:latin typeface="Times New Roman" panose="02020603050405020304" pitchFamily="18" charset="0"/>
                <a:cs typeface="Times New Roman" panose="02020603050405020304" pitchFamily="18" charset="0"/>
              </a:rPr>
              <a:t>Muestreo </a:t>
            </a:r>
            <a:r>
              <a:rPr lang="es-MX" sz="2000" b="1" dirty="0">
                <a:latin typeface="Times New Roman" panose="02020603050405020304" pitchFamily="18" charset="0"/>
                <a:cs typeface="Times New Roman" panose="02020603050405020304" pitchFamily="18" charset="0"/>
              </a:rPr>
              <a:t>sistemático</a:t>
            </a:r>
            <a:r>
              <a:rPr lang="es-MX" sz="2000" dirty="0">
                <a:latin typeface="Times New Roman" panose="02020603050405020304" pitchFamily="18" charset="0"/>
                <a:cs typeface="Times New Roman" panose="02020603050405020304" pitchFamily="18" charset="0"/>
              </a:rPr>
              <a:t>, el </a:t>
            </a:r>
            <a:r>
              <a:rPr lang="es-MX" sz="2000" dirty="0" smtClean="0">
                <a:latin typeface="Times New Roman" panose="02020603050405020304" pitchFamily="18" charset="0"/>
                <a:cs typeface="Times New Roman" panose="02020603050405020304" pitchFamily="18" charset="0"/>
              </a:rPr>
              <a:t>analista de </a:t>
            </a:r>
            <a:r>
              <a:rPr lang="es-MX" sz="2000" dirty="0">
                <a:latin typeface="Times New Roman" panose="02020603050405020304" pitchFamily="18" charset="0"/>
                <a:cs typeface="Times New Roman" panose="02020603050405020304" pitchFamily="18" charset="0"/>
              </a:rPr>
              <a:t>sistemas podría, por ejemplo, escoger a cada n-</a:t>
            </a:r>
            <a:r>
              <a:rPr lang="es-MX" sz="2000" dirty="0" err="1">
                <a:latin typeface="Times New Roman" panose="02020603050405020304" pitchFamily="18" charset="0"/>
                <a:cs typeface="Times New Roman" panose="02020603050405020304" pitchFamily="18" charset="0"/>
              </a:rPr>
              <a:t>ésima</a:t>
            </a:r>
            <a:r>
              <a:rPr lang="es-MX" sz="2000" dirty="0">
                <a:latin typeface="Times New Roman" panose="02020603050405020304" pitchFamily="18" charset="0"/>
                <a:cs typeface="Times New Roman" panose="02020603050405020304" pitchFamily="18" charset="0"/>
              </a:rPr>
              <a:t> persona de una lista de </a:t>
            </a:r>
            <a:r>
              <a:rPr lang="es-MX" sz="2000" dirty="0" smtClean="0">
                <a:latin typeface="Times New Roman" panose="02020603050405020304" pitchFamily="18" charset="0"/>
                <a:cs typeface="Times New Roman" panose="02020603050405020304" pitchFamily="18" charset="0"/>
              </a:rPr>
              <a:t>empleados de </a:t>
            </a:r>
            <a:r>
              <a:rPr lang="es-MX" sz="2000" dirty="0">
                <a:latin typeface="Times New Roman" panose="02020603050405020304" pitchFamily="18" charset="0"/>
                <a:cs typeface="Times New Roman" panose="02020603050405020304" pitchFamily="18" charset="0"/>
              </a:rPr>
              <a:t>una compañía. Sin embargo, este método tiene ciertas desventajas. No sería </a:t>
            </a:r>
            <a:r>
              <a:rPr lang="es-MX" sz="2000" dirty="0" smtClean="0">
                <a:latin typeface="Times New Roman" panose="02020603050405020304" pitchFamily="18" charset="0"/>
                <a:cs typeface="Times New Roman" panose="02020603050405020304" pitchFamily="18" charset="0"/>
              </a:rPr>
              <a:t>conveniente para </a:t>
            </a:r>
            <a:r>
              <a:rPr lang="es-MX" sz="2000" dirty="0">
                <a:latin typeface="Times New Roman" panose="02020603050405020304" pitchFamily="18" charset="0"/>
                <a:cs typeface="Times New Roman" panose="02020603050405020304" pitchFamily="18" charset="0"/>
              </a:rPr>
              <a:t>seleccionar todos los </a:t>
            </a:r>
            <a:r>
              <a:rPr lang="es-MX" sz="2000" dirty="0" err="1">
                <a:latin typeface="Times New Roman" panose="02020603050405020304" pitchFamily="18" charset="0"/>
                <a:cs typeface="Times New Roman" panose="02020603050405020304" pitchFamily="18" charset="0"/>
              </a:rPr>
              <a:t>nésimos</a:t>
            </a:r>
            <a:r>
              <a:rPr lang="es-MX" sz="2000" dirty="0">
                <a:latin typeface="Times New Roman" panose="02020603050405020304" pitchFamily="18" charset="0"/>
                <a:cs typeface="Times New Roman" panose="02020603050405020304" pitchFamily="18" charset="0"/>
              </a:rPr>
              <a:t> días para una muestra debido al potencial problema de </a:t>
            </a:r>
            <a:r>
              <a:rPr lang="es-MX" sz="2000" dirty="0" smtClean="0">
                <a:latin typeface="Times New Roman" panose="02020603050405020304" pitchFamily="18" charset="0"/>
                <a:cs typeface="Times New Roman" panose="02020603050405020304" pitchFamily="18" charset="0"/>
              </a:rPr>
              <a:t>la periodicidad</a:t>
            </a:r>
            <a:r>
              <a:rPr lang="es-MX" sz="2000" dirty="0">
                <a:latin typeface="Times New Roman" panose="02020603050405020304" pitchFamily="18" charset="0"/>
                <a:cs typeface="Times New Roman" panose="02020603050405020304" pitchFamily="18" charset="0"/>
              </a:rPr>
              <a:t>. Además, el analista de sistemas no usaría este enfoque si la lista fuera </a:t>
            </a:r>
            <a:r>
              <a:rPr lang="es-MX" sz="2000" dirty="0" smtClean="0">
                <a:latin typeface="Times New Roman" panose="02020603050405020304" pitchFamily="18" charset="0"/>
                <a:cs typeface="Times New Roman" panose="02020603050405020304" pitchFamily="18" charset="0"/>
              </a:rPr>
              <a:t>ordenada (por </a:t>
            </a:r>
            <a:r>
              <a:rPr lang="es-MX" sz="2000" dirty="0">
                <a:latin typeface="Times New Roman" panose="02020603050405020304" pitchFamily="18" charset="0"/>
                <a:cs typeface="Times New Roman" panose="02020603050405020304" pitchFamily="18" charset="0"/>
              </a:rPr>
              <a:t>ejemplo, una lista de bancos del más pequeño al más grande), debido a que se </a:t>
            </a:r>
            <a:r>
              <a:rPr lang="es-MX" sz="2000" dirty="0" smtClean="0">
                <a:latin typeface="Times New Roman" panose="02020603050405020304" pitchFamily="18" charset="0"/>
                <a:cs typeface="Times New Roman" panose="02020603050405020304" pitchFamily="18" charset="0"/>
              </a:rPr>
              <a:t>podría producir </a:t>
            </a:r>
            <a:r>
              <a:rPr lang="es-MX" sz="2000" dirty="0">
                <a:latin typeface="Times New Roman" panose="02020603050405020304" pitchFamily="18" charset="0"/>
                <a:cs typeface="Times New Roman" panose="02020603050405020304" pitchFamily="18" charset="0"/>
              </a:rPr>
              <a:t>una muestra </a:t>
            </a:r>
            <a:r>
              <a:rPr lang="es-MX" sz="2000" dirty="0" smtClean="0">
                <a:latin typeface="Times New Roman" panose="02020603050405020304" pitchFamily="18" charset="0"/>
                <a:cs typeface="Times New Roman" panose="02020603050405020304" pitchFamily="18" charset="0"/>
              </a:rPr>
              <a:t>sesgada. </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73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Cómo seleccionar el tipo de muestra</a:t>
            </a:r>
            <a:endParaRPr lang="es-MX" dirty="0"/>
          </a:p>
        </p:txBody>
      </p:sp>
      <p:sp>
        <p:nvSpPr>
          <p:cNvPr id="3" name="2 Rectángulo"/>
          <p:cNvSpPr/>
          <p:nvPr/>
        </p:nvSpPr>
        <p:spPr>
          <a:xfrm>
            <a:off x="859167" y="1628800"/>
            <a:ext cx="7632848" cy="3785652"/>
          </a:xfrm>
          <a:prstGeom prst="rect">
            <a:avLst/>
          </a:prstGeom>
        </p:spPr>
        <p:txBody>
          <a:bodyPr wrap="square">
            <a:spAutoFit/>
          </a:bodyPr>
          <a:lstStyle/>
          <a:p>
            <a:pPr algn="just"/>
            <a:r>
              <a:rPr lang="es-MX" sz="2000" b="1" dirty="0" smtClean="0">
                <a:latin typeface="Times New Roman" panose="02020603050405020304" pitchFamily="18" charset="0"/>
                <a:cs typeface="Times New Roman" panose="02020603050405020304" pitchFamily="18" charset="0"/>
              </a:rPr>
              <a:t>2. La </a:t>
            </a:r>
            <a:r>
              <a:rPr lang="es-MX" sz="2000" b="1" dirty="0">
                <a:latin typeface="Times New Roman" panose="02020603050405020304" pitchFamily="18" charset="0"/>
                <a:cs typeface="Times New Roman" panose="02020603050405020304" pitchFamily="18" charset="0"/>
              </a:rPr>
              <a:t>estratificación </a:t>
            </a:r>
            <a:r>
              <a:rPr lang="es-MX" sz="2000" dirty="0">
                <a:latin typeface="Times New Roman" panose="02020603050405020304" pitchFamily="18" charset="0"/>
                <a:cs typeface="Times New Roman" panose="02020603050405020304" pitchFamily="18" charset="0"/>
              </a:rPr>
              <a:t>es el proceso de identificar las subpoblaciones, o estratos, y después </a:t>
            </a:r>
            <a:r>
              <a:rPr lang="es-MX" sz="2000" dirty="0" smtClean="0">
                <a:latin typeface="Times New Roman" panose="02020603050405020304" pitchFamily="18" charset="0"/>
                <a:cs typeface="Times New Roman" panose="02020603050405020304" pitchFamily="18" charset="0"/>
              </a:rPr>
              <a:t>seleccionar objetos </a:t>
            </a:r>
            <a:r>
              <a:rPr lang="es-MX" sz="2000" dirty="0">
                <a:latin typeface="Times New Roman" panose="02020603050405020304" pitchFamily="18" charset="0"/>
                <a:cs typeface="Times New Roman" panose="02020603050405020304" pitchFamily="18" charset="0"/>
              </a:rPr>
              <a:t>o personas para el muestreo en estas subpoblaciones. Con frecuencia, </a:t>
            </a:r>
            <a:r>
              <a:rPr lang="es-MX" sz="2000" dirty="0" smtClean="0">
                <a:latin typeface="Times New Roman" panose="02020603050405020304" pitchFamily="18" charset="0"/>
                <a:cs typeface="Times New Roman" panose="02020603050405020304" pitchFamily="18" charset="0"/>
              </a:rPr>
              <a:t>este proceso </a:t>
            </a:r>
            <a:r>
              <a:rPr lang="es-MX" sz="2000" dirty="0">
                <a:latin typeface="Times New Roman" panose="02020603050405020304" pitchFamily="18" charset="0"/>
                <a:cs typeface="Times New Roman" panose="02020603050405020304" pitchFamily="18" charset="0"/>
              </a:rPr>
              <a:t>es fundamental si el analista de sistemas desea recopilar eficazmente los datos. </a:t>
            </a:r>
            <a:r>
              <a:rPr lang="es-MX" sz="2000" dirty="0" smtClean="0">
                <a:latin typeface="Times New Roman" panose="02020603050405020304" pitchFamily="18" charset="0"/>
                <a:cs typeface="Times New Roman" panose="02020603050405020304" pitchFamily="18" charset="0"/>
              </a:rPr>
              <a:t>Por ejemplo</a:t>
            </a:r>
            <a:r>
              <a:rPr lang="es-MX" sz="2000" dirty="0">
                <a:latin typeface="Times New Roman" panose="02020603050405020304" pitchFamily="18" charset="0"/>
                <a:cs typeface="Times New Roman" panose="02020603050405020304" pitchFamily="18" charset="0"/>
              </a:rPr>
              <a:t>, si necesita obtener opiniones de un gran número de empleados de los </a:t>
            </a:r>
            <a:r>
              <a:rPr lang="es-MX" sz="2000" dirty="0" smtClean="0">
                <a:latin typeface="Times New Roman" panose="02020603050405020304" pitchFamily="18" charset="0"/>
                <a:cs typeface="Times New Roman" panose="02020603050405020304" pitchFamily="18" charset="0"/>
              </a:rPr>
              <a:t>diferentes niveles </a:t>
            </a:r>
            <a:r>
              <a:rPr lang="es-MX" sz="2000" dirty="0">
                <a:latin typeface="Times New Roman" panose="02020603050405020304" pitchFamily="18" charset="0"/>
                <a:cs typeface="Times New Roman" panose="02020603050405020304" pitchFamily="18" charset="0"/>
              </a:rPr>
              <a:t>de la organización, el muestreo sistemático podría seleccionar un número </a:t>
            </a:r>
            <a:r>
              <a:rPr lang="es-MX" sz="2000" dirty="0" smtClean="0">
                <a:latin typeface="Times New Roman" panose="02020603050405020304" pitchFamily="18" charset="0"/>
                <a:cs typeface="Times New Roman" panose="02020603050405020304" pitchFamily="18" charset="0"/>
              </a:rPr>
              <a:t>desproporcionado de </a:t>
            </a:r>
            <a:r>
              <a:rPr lang="es-MX" sz="2000" dirty="0">
                <a:latin typeface="Times New Roman" panose="02020603050405020304" pitchFamily="18" charset="0"/>
                <a:cs typeface="Times New Roman" panose="02020603050405020304" pitchFamily="18" charset="0"/>
              </a:rPr>
              <a:t>empleados del nivel de control operativo. Una muestra estratificada </a:t>
            </a:r>
            <a:r>
              <a:rPr lang="es-MX" sz="2000" dirty="0" smtClean="0">
                <a:latin typeface="Times New Roman" panose="02020603050405020304" pitchFamily="18" charset="0"/>
                <a:cs typeface="Times New Roman" panose="02020603050405020304" pitchFamily="18" charset="0"/>
              </a:rPr>
              <a:t>balancearía esta </a:t>
            </a:r>
            <a:r>
              <a:rPr lang="es-MX" sz="2000" dirty="0">
                <a:latin typeface="Times New Roman" panose="02020603050405020304" pitchFamily="18" charset="0"/>
                <a:cs typeface="Times New Roman" panose="02020603050405020304" pitchFamily="18" charset="0"/>
              </a:rPr>
              <a:t>situación. La estratificación también es apropiada cuando el analista de </a:t>
            </a:r>
            <a:r>
              <a:rPr lang="es-MX" sz="2000" dirty="0" smtClean="0">
                <a:latin typeface="Times New Roman" panose="02020603050405020304" pitchFamily="18" charset="0"/>
                <a:cs typeface="Times New Roman" panose="02020603050405020304" pitchFamily="18" charset="0"/>
              </a:rPr>
              <a:t>sistemas </a:t>
            </a:r>
            <a:r>
              <a:rPr lang="es-MX" sz="2000" dirty="0">
                <a:latin typeface="Times New Roman" panose="02020603050405020304" pitchFamily="18" charset="0"/>
                <a:cs typeface="Times New Roman" panose="02020603050405020304" pitchFamily="18" charset="0"/>
              </a:rPr>
              <a:t>necesita utilizar distintos métodos para recopilar datos de diferentes subgrupos.</a:t>
            </a:r>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147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Cómo decidir el tamaño de la muestra</a:t>
            </a:r>
            <a:endParaRPr lang="es-MX" dirty="0"/>
          </a:p>
        </p:txBody>
      </p:sp>
      <p:sp>
        <p:nvSpPr>
          <p:cNvPr id="3" name="2 Rectángulo"/>
          <p:cNvSpPr/>
          <p:nvPr/>
        </p:nvSpPr>
        <p:spPr>
          <a:xfrm>
            <a:off x="755576" y="1628800"/>
            <a:ext cx="7848872" cy="3477875"/>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Obviamente, si todos en la población vieran </a:t>
            </a:r>
            <a:r>
              <a:rPr lang="es-MX" sz="2000" dirty="0" smtClean="0">
                <a:latin typeface="Times New Roman" panose="02020603050405020304" pitchFamily="18" charset="0"/>
                <a:cs typeface="Times New Roman" panose="02020603050405020304" pitchFamily="18" charset="0"/>
              </a:rPr>
              <a:t>el mundo </a:t>
            </a:r>
            <a:r>
              <a:rPr lang="es-MX" sz="2000" dirty="0">
                <a:latin typeface="Times New Roman" panose="02020603050405020304" pitchFamily="18" charset="0"/>
                <a:cs typeface="Times New Roman" panose="02020603050405020304" pitchFamily="18" charset="0"/>
              </a:rPr>
              <a:t>de la misma forma o si cada uno de los documentos contuviera exactamente la </a:t>
            </a:r>
            <a:r>
              <a:rPr lang="es-MX" sz="2000" dirty="0" smtClean="0">
                <a:latin typeface="Times New Roman" panose="02020603050405020304" pitchFamily="18" charset="0"/>
                <a:cs typeface="Times New Roman" panose="02020603050405020304" pitchFamily="18" charset="0"/>
              </a:rPr>
              <a:t>misma información </a:t>
            </a:r>
            <a:r>
              <a:rPr lang="es-MX" sz="2000" dirty="0">
                <a:latin typeface="Times New Roman" panose="02020603050405020304" pitchFamily="18" charset="0"/>
                <a:cs typeface="Times New Roman" panose="02020603050405020304" pitchFamily="18" charset="0"/>
              </a:rPr>
              <a:t>que los demás, sería suficiente un tamaño de uno para la muestra. </a:t>
            </a:r>
            <a:r>
              <a:rPr lang="es-MX" sz="2000" dirty="0" smtClean="0">
                <a:latin typeface="Times New Roman" panose="02020603050405020304" pitchFamily="18" charset="0"/>
                <a:cs typeface="Times New Roman" panose="02020603050405020304" pitchFamily="18" charset="0"/>
              </a:rPr>
              <a:t>Puesto que </a:t>
            </a:r>
            <a:r>
              <a:rPr lang="es-MX" sz="2000" dirty="0">
                <a:latin typeface="Times New Roman" panose="02020603050405020304" pitchFamily="18" charset="0"/>
                <a:cs typeface="Times New Roman" panose="02020603050405020304" pitchFamily="18" charset="0"/>
              </a:rPr>
              <a:t>éste no es el caso, es necesario establecer un tamaño de muestra mayor que uno </a:t>
            </a:r>
            <a:r>
              <a:rPr lang="es-MX" sz="2000" dirty="0" smtClean="0">
                <a:latin typeface="Times New Roman" panose="02020603050405020304" pitchFamily="18" charset="0"/>
                <a:cs typeface="Times New Roman" panose="02020603050405020304" pitchFamily="18" charset="0"/>
              </a:rPr>
              <a:t>pero menor </a:t>
            </a:r>
            <a:r>
              <a:rPr lang="es-MX" sz="2000" dirty="0">
                <a:latin typeface="Times New Roman" panose="02020603050405020304" pitchFamily="18" charset="0"/>
                <a:cs typeface="Times New Roman" panose="02020603050405020304" pitchFamily="18" charset="0"/>
              </a:rPr>
              <a:t>que el tamaño mismo de la </a:t>
            </a:r>
            <a:r>
              <a:rPr lang="es-MX" sz="2000" dirty="0" smtClean="0">
                <a:latin typeface="Times New Roman" panose="02020603050405020304" pitchFamily="18" charset="0"/>
                <a:cs typeface="Times New Roman" panose="02020603050405020304" pitchFamily="18" charset="0"/>
              </a:rPr>
              <a:t>población. </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Es </a:t>
            </a:r>
            <a:r>
              <a:rPr lang="es-MX" sz="2000" dirty="0">
                <a:latin typeface="Times New Roman" panose="02020603050405020304" pitchFamily="18" charset="0"/>
                <a:cs typeface="Times New Roman" panose="02020603050405020304" pitchFamily="18" charset="0"/>
              </a:rPr>
              <a:t>importante recordar que en el muestreo es de mayor importancia el número </a:t>
            </a:r>
            <a:r>
              <a:rPr lang="es-MX" sz="2000" dirty="0" smtClean="0">
                <a:latin typeface="Times New Roman" panose="02020603050405020304" pitchFamily="18" charset="0"/>
                <a:cs typeface="Times New Roman" panose="02020603050405020304" pitchFamily="18" charset="0"/>
              </a:rPr>
              <a:t>absoluto que </a:t>
            </a:r>
            <a:r>
              <a:rPr lang="es-MX" sz="2000" dirty="0">
                <a:latin typeface="Times New Roman" panose="02020603050405020304" pitchFamily="18" charset="0"/>
                <a:cs typeface="Times New Roman" panose="02020603050405020304" pitchFamily="18" charset="0"/>
              </a:rPr>
              <a:t>el porcentaje de la población. Podemos obtener resultados satisfactorios con </a:t>
            </a:r>
            <a:r>
              <a:rPr lang="es-MX" sz="2000" dirty="0" smtClean="0">
                <a:latin typeface="Times New Roman" panose="02020603050405020304" pitchFamily="18" charset="0"/>
                <a:cs typeface="Times New Roman" panose="02020603050405020304" pitchFamily="18" charset="0"/>
              </a:rPr>
              <a:t>un muestreo </a:t>
            </a:r>
            <a:r>
              <a:rPr lang="es-MX" sz="2000" dirty="0">
                <a:latin typeface="Times New Roman" panose="02020603050405020304" pitchFamily="18" charset="0"/>
                <a:cs typeface="Times New Roman" panose="02020603050405020304" pitchFamily="18" charset="0"/>
              </a:rPr>
              <a:t>de 20 personas de 200 o con uno de 20 de 2,000,000</a:t>
            </a:r>
          </a:p>
        </p:txBody>
      </p:sp>
    </p:spTree>
    <p:extLst>
      <p:ext uri="{BB962C8B-B14F-4D97-AF65-F5344CB8AC3E}">
        <p14:creationId xmlns:p14="http://schemas.microsoft.com/office/powerpoint/2010/main" val="274005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Rectángulo"/>
          <p:cNvSpPr/>
          <p:nvPr/>
        </p:nvSpPr>
        <p:spPr>
          <a:xfrm>
            <a:off x="395536" y="1450525"/>
            <a:ext cx="8496944" cy="4031873"/>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El analista de sistemas debe seguir siete pasos, algunos de los cuales son juicios </a:t>
            </a:r>
            <a:r>
              <a:rPr lang="es-MX" sz="2000" dirty="0" smtClean="0">
                <a:latin typeface="Times New Roman" panose="02020603050405020304" pitchFamily="18" charset="0"/>
                <a:cs typeface="Times New Roman" panose="02020603050405020304" pitchFamily="18" charset="0"/>
              </a:rPr>
              <a:t>subjetivos, para </a:t>
            </a:r>
            <a:r>
              <a:rPr lang="es-MX" sz="2000" dirty="0">
                <a:latin typeface="Times New Roman" panose="02020603050405020304" pitchFamily="18" charset="0"/>
                <a:cs typeface="Times New Roman" panose="02020603050405020304" pitchFamily="18" charset="0"/>
              </a:rPr>
              <a:t>determinar el tamaño de la muestra requerido</a:t>
            </a:r>
            <a:r>
              <a:rPr lang="es-MX" sz="2000" dirty="0" smtClean="0">
                <a:latin typeface="Times New Roman" panose="02020603050405020304" pitchFamily="18" charset="0"/>
                <a:cs typeface="Times New Roman" panose="02020603050405020304" pitchFamily="18" charset="0"/>
              </a:rPr>
              <a:t>:</a:t>
            </a: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r>
              <a:rPr lang="es-MX" dirty="0" smtClean="0"/>
              <a:t>Determinar </a:t>
            </a:r>
            <a:r>
              <a:rPr lang="es-MX" dirty="0"/>
              <a:t>el tamaño de la muestra necesario, </a:t>
            </a:r>
            <a:r>
              <a:rPr lang="es-MX" i="1" dirty="0"/>
              <a:t>n, </a:t>
            </a:r>
            <a:r>
              <a:rPr lang="es-MX" dirty="0"/>
              <a:t>con la fórmula siguiente</a:t>
            </a:r>
            <a:r>
              <a:rPr lang="es-MX" dirty="0" smtClean="0"/>
              <a:t>:</a:t>
            </a:r>
          </a:p>
          <a:p>
            <a:r>
              <a:rPr lang="es-MX" dirty="0" smtClean="0"/>
              <a:t>	</a:t>
            </a:r>
            <a:endParaRPr lang="es-MX"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552" t="53731" r="53218" b="40112"/>
          <a:stretch/>
        </p:blipFill>
        <p:spPr bwMode="auto">
          <a:xfrm>
            <a:off x="3779912" y="5481270"/>
            <a:ext cx="2220681" cy="832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3 Rectángulo"/>
          <p:cNvSpPr/>
          <p:nvPr/>
        </p:nvSpPr>
        <p:spPr>
          <a:xfrm>
            <a:off x="500162" y="2299533"/>
            <a:ext cx="8320310" cy="2425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Font typeface="+mj-lt"/>
              <a:buAutoNum type="arabicPeriod"/>
            </a:pPr>
            <a:r>
              <a:rPr lang="es-MX" dirty="0" smtClean="0">
                <a:latin typeface="Times New Roman" panose="02020603050405020304" pitchFamily="18" charset="0"/>
                <a:cs typeface="Times New Roman" panose="02020603050405020304" pitchFamily="18" charset="0"/>
              </a:rPr>
              <a:t>Determinar </a:t>
            </a:r>
            <a:r>
              <a:rPr lang="es-MX" dirty="0">
                <a:latin typeface="Times New Roman" panose="02020603050405020304" pitchFamily="18" charset="0"/>
                <a:cs typeface="Times New Roman" panose="02020603050405020304" pitchFamily="18" charset="0"/>
              </a:rPr>
              <a:t>el atributo (en este caso, el tipo de errores que se buscará).</a:t>
            </a:r>
          </a:p>
          <a:p>
            <a:pPr marL="457200" indent="-457200" algn="just">
              <a:buFont typeface="+mj-lt"/>
              <a:buAutoNum type="arabicPeriod"/>
            </a:pPr>
            <a:r>
              <a:rPr lang="es-MX" dirty="0" smtClean="0">
                <a:latin typeface="Times New Roman" panose="02020603050405020304" pitchFamily="18" charset="0"/>
                <a:cs typeface="Times New Roman" panose="02020603050405020304" pitchFamily="18" charset="0"/>
              </a:rPr>
              <a:t>Localizar </a:t>
            </a:r>
            <a:r>
              <a:rPr lang="es-MX" dirty="0">
                <a:latin typeface="Times New Roman" panose="02020603050405020304" pitchFamily="18" charset="0"/>
                <a:cs typeface="Times New Roman" panose="02020603050405020304" pitchFamily="18" charset="0"/>
              </a:rPr>
              <a:t>la base de datos o informes en los cuales se puede encontrar el atributo.</a:t>
            </a:r>
          </a:p>
          <a:p>
            <a:pPr marL="457200" indent="-457200" algn="just">
              <a:buFont typeface="+mj-lt"/>
              <a:buAutoNum type="arabicPeriod"/>
            </a:pPr>
            <a:r>
              <a:rPr lang="es-MX" dirty="0" smtClean="0">
                <a:latin typeface="Times New Roman" panose="02020603050405020304" pitchFamily="18" charset="0"/>
                <a:cs typeface="Times New Roman" panose="02020603050405020304" pitchFamily="18" charset="0"/>
              </a:rPr>
              <a:t>Examinar </a:t>
            </a:r>
            <a:r>
              <a:rPr lang="es-MX" dirty="0">
                <a:latin typeface="Times New Roman" panose="02020603050405020304" pitchFamily="18" charset="0"/>
                <a:cs typeface="Times New Roman" panose="02020603050405020304" pitchFamily="18" charset="0"/>
              </a:rPr>
              <a:t>el atributo. Calcular </a:t>
            </a:r>
            <a:r>
              <a:rPr lang="es-MX" i="1" dirty="0">
                <a:latin typeface="Times New Roman" panose="02020603050405020304" pitchFamily="18" charset="0"/>
                <a:cs typeface="Times New Roman" panose="02020603050405020304" pitchFamily="18" charset="0"/>
              </a:rPr>
              <a:t>p, </a:t>
            </a:r>
            <a:r>
              <a:rPr lang="es-MX" dirty="0">
                <a:latin typeface="Times New Roman" panose="02020603050405020304" pitchFamily="18" charset="0"/>
                <a:cs typeface="Times New Roman" panose="02020603050405020304" pitchFamily="18" charset="0"/>
              </a:rPr>
              <a:t>la proporción de población que tiene el atributo.</a:t>
            </a:r>
          </a:p>
          <a:p>
            <a:pPr marL="457200" indent="-457200" algn="just">
              <a:buFont typeface="+mj-lt"/>
              <a:buAutoNum type="arabicPeriod"/>
            </a:pPr>
            <a:r>
              <a:rPr lang="es-MX" dirty="0" smtClean="0">
                <a:latin typeface="Times New Roman" panose="02020603050405020304" pitchFamily="18" charset="0"/>
                <a:cs typeface="Times New Roman" panose="02020603050405020304" pitchFamily="18" charset="0"/>
              </a:rPr>
              <a:t>Tomar </a:t>
            </a:r>
            <a:r>
              <a:rPr lang="es-MX" dirty="0">
                <a:latin typeface="Times New Roman" panose="02020603050405020304" pitchFamily="18" charset="0"/>
                <a:cs typeface="Times New Roman" panose="02020603050405020304" pitchFamily="18" charset="0"/>
              </a:rPr>
              <a:t>la decisión subjetiva con respecto a la estimación del intervalo aceptable, </a:t>
            </a:r>
            <a:r>
              <a:rPr lang="es-MX" i="1" dirty="0">
                <a:latin typeface="Times New Roman" panose="02020603050405020304" pitchFamily="18" charset="0"/>
                <a:cs typeface="Times New Roman" panose="02020603050405020304" pitchFamily="18" charset="0"/>
              </a:rPr>
              <a:t>i.</a:t>
            </a:r>
          </a:p>
          <a:p>
            <a:pPr marL="457200" indent="-457200" algn="just">
              <a:buFont typeface="+mj-lt"/>
              <a:buAutoNum type="arabicPeriod"/>
            </a:pPr>
            <a:r>
              <a:rPr lang="es-MX" dirty="0" smtClean="0">
                <a:latin typeface="Times New Roman" panose="02020603050405020304" pitchFamily="18" charset="0"/>
                <a:cs typeface="Times New Roman" panose="02020603050405020304" pitchFamily="18" charset="0"/>
              </a:rPr>
              <a:t>Seleccionar </a:t>
            </a:r>
            <a:r>
              <a:rPr lang="es-MX" dirty="0">
                <a:latin typeface="Times New Roman" panose="02020603050405020304" pitchFamily="18" charset="0"/>
                <a:cs typeface="Times New Roman" panose="02020603050405020304" pitchFamily="18" charset="0"/>
              </a:rPr>
              <a:t>el nivel de confianza y buscar el coeficiente de confianza (valor </a:t>
            </a:r>
            <a:r>
              <a:rPr lang="es-MX" i="1" dirty="0">
                <a:latin typeface="Times New Roman" panose="02020603050405020304" pitchFamily="18" charset="0"/>
                <a:cs typeface="Times New Roman" panose="02020603050405020304" pitchFamily="18" charset="0"/>
              </a:rPr>
              <a:t>z) </a:t>
            </a:r>
            <a:r>
              <a:rPr lang="es-MX" dirty="0">
                <a:latin typeface="Times New Roman" panose="02020603050405020304" pitchFamily="18" charset="0"/>
                <a:cs typeface="Times New Roman" panose="02020603050405020304" pitchFamily="18" charset="0"/>
              </a:rPr>
              <a:t>en una tabla.</a:t>
            </a:r>
          </a:p>
          <a:p>
            <a:pPr marL="457200" indent="-457200" algn="just">
              <a:buFont typeface="+mj-lt"/>
              <a:buAutoNum type="arabicPeriod"/>
            </a:pPr>
            <a:r>
              <a:rPr lang="es-MX" dirty="0" smtClean="0">
                <a:latin typeface="Times New Roman" panose="02020603050405020304" pitchFamily="18" charset="0"/>
                <a:cs typeface="Times New Roman" panose="02020603050405020304" pitchFamily="18" charset="0"/>
              </a:rPr>
              <a:t>Calcular </a:t>
            </a:r>
            <a:r>
              <a:rPr lang="es-MX" i="1" dirty="0" err="1">
                <a:latin typeface="Times New Roman" panose="02020603050405020304" pitchFamily="18" charset="0"/>
                <a:cs typeface="Times New Roman" panose="02020603050405020304" pitchFamily="18" charset="0"/>
              </a:rPr>
              <a:t>crp</a:t>
            </a:r>
            <a:r>
              <a:rPr lang="es-MX" i="1" dirty="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el error estándar de la proporción, de la siguiente manera: </a:t>
            </a:r>
          </a:p>
        </p:txBody>
      </p:sp>
    </p:spTree>
    <p:extLst>
      <p:ext uri="{BB962C8B-B14F-4D97-AF65-F5344CB8AC3E}">
        <p14:creationId xmlns:p14="http://schemas.microsoft.com/office/powerpoint/2010/main" val="804050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a:t>
            </a:r>
            <a:endParaRPr lang="es-MX" dirty="0"/>
          </a:p>
        </p:txBody>
      </p:sp>
      <p:sp>
        <p:nvSpPr>
          <p:cNvPr id="3" name="2 Rectángulo"/>
          <p:cNvSpPr/>
          <p:nvPr/>
        </p:nvSpPr>
        <p:spPr>
          <a:xfrm>
            <a:off x="395536" y="1412777"/>
            <a:ext cx="8424936" cy="4678204"/>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Los pasos anteriores se pueden describir mejor mediante un ejemplo. Suponga </a:t>
            </a:r>
            <a:r>
              <a:rPr lang="es-MX" sz="2000" dirty="0" smtClean="0">
                <a:latin typeface="Times New Roman" panose="02020603050405020304" pitchFamily="18" charset="0"/>
                <a:cs typeface="Times New Roman" panose="02020603050405020304" pitchFamily="18" charset="0"/>
              </a:rPr>
              <a:t>que la </a:t>
            </a:r>
            <a:r>
              <a:rPr lang="es-MX" sz="2000" dirty="0">
                <a:latin typeface="Times New Roman" panose="02020603050405020304" pitchFamily="18" charset="0"/>
                <a:cs typeface="Times New Roman" panose="02020603050405020304" pitchFamily="18" charset="0"/>
              </a:rPr>
              <a:t>A. </a:t>
            </a:r>
            <a:r>
              <a:rPr lang="es-MX" sz="2000" dirty="0" err="1">
                <a:latin typeface="Times New Roman" panose="02020603050405020304" pitchFamily="18" charset="0"/>
                <a:cs typeface="Times New Roman" panose="02020603050405020304" pitchFamily="18" charset="0"/>
              </a:rPr>
              <a:t>Sembly</a:t>
            </a:r>
            <a:r>
              <a:rPr lang="es-MX" sz="2000" dirty="0">
                <a:latin typeface="Times New Roman" panose="02020603050405020304" pitchFamily="18" charset="0"/>
                <a:cs typeface="Times New Roman" panose="02020603050405020304" pitchFamily="18" charset="0"/>
              </a:rPr>
              <a:t> Company, un fabricante a gran escala de productos de estantería, </a:t>
            </a:r>
            <a:r>
              <a:rPr lang="es-MX" sz="2000" dirty="0" smtClean="0">
                <a:latin typeface="Times New Roman" panose="02020603050405020304" pitchFamily="18" charset="0"/>
                <a:cs typeface="Times New Roman" panose="02020603050405020304" pitchFamily="18" charset="0"/>
              </a:rPr>
              <a:t>le pide </a:t>
            </a:r>
            <a:r>
              <a:rPr lang="es-MX" sz="2000" dirty="0">
                <a:latin typeface="Times New Roman" panose="02020603050405020304" pitchFamily="18" charset="0"/>
                <a:cs typeface="Times New Roman" panose="02020603050405020304" pitchFamily="18" charset="0"/>
              </a:rPr>
              <a:t>que determine qué porcentaje de pedidos contiene errores. Usted acepta </a:t>
            </a:r>
            <a:r>
              <a:rPr lang="es-MX" sz="2000" dirty="0" smtClean="0">
                <a:latin typeface="Times New Roman" panose="02020603050405020304" pitchFamily="18" charset="0"/>
                <a:cs typeface="Times New Roman" panose="02020603050405020304" pitchFamily="18" charset="0"/>
              </a:rPr>
              <a:t>este trabajo </a:t>
            </a:r>
            <a:r>
              <a:rPr lang="es-MX" sz="2000" dirty="0">
                <a:latin typeface="Times New Roman" panose="02020603050405020304" pitchFamily="18" charset="0"/>
                <a:cs typeface="Times New Roman" panose="02020603050405020304" pitchFamily="18" charset="0"/>
              </a:rPr>
              <a:t>y realiza los pasos siguientes</a:t>
            </a:r>
            <a:r>
              <a:rPr lang="es-MX" sz="2000" dirty="0" smtClean="0">
                <a:latin typeface="Times New Roman" panose="02020603050405020304" pitchFamily="18" charset="0"/>
                <a:cs typeface="Times New Roman" panose="02020603050405020304" pitchFamily="18" charset="0"/>
              </a:rPr>
              <a:t>:</a:t>
            </a:r>
          </a:p>
          <a:p>
            <a:pPr algn="just"/>
            <a:endParaRPr lang="es-MX"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MX" sz="2000" dirty="0">
                <a:latin typeface="Times New Roman" panose="02020603050405020304" pitchFamily="18" charset="0"/>
                <a:cs typeface="Times New Roman" panose="02020603050405020304" pitchFamily="18" charset="0"/>
              </a:rPr>
              <a:t>Determina que buscará los pedidos que contienen errores en nombres, </a:t>
            </a:r>
            <a:r>
              <a:rPr lang="es-MX" sz="2000" dirty="0" smtClean="0">
                <a:latin typeface="Times New Roman" panose="02020603050405020304" pitchFamily="18" charset="0"/>
                <a:cs typeface="Times New Roman" panose="02020603050405020304" pitchFamily="18" charset="0"/>
              </a:rPr>
              <a:t>direcciones, cantidades </a:t>
            </a:r>
            <a:r>
              <a:rPr lang="es-MX" sz="2000" dirty="0">
                <a:latin typeface="Times New Roman" panose="02020603050405020304" pitchFamily="18" charset="0"/>
                <a:cs typeface="Times New Roman" panose="02020603050405020304" pitchFamily="18" charset="0"/>
              </a:rPr>
              <a:t>o en números de modelo.</a:t>
            </a:r>
          </a:p>
          <a:p>
            <a:pPr marL="342900" indent="-342900" algn="just">
              <a:buFont typeface="+mj-lt"/>
              <a:buAutoNum type="arabicPeriod"/>
            </a:pPr>
            <a:r>
              <a:rPr lang="es-MX" sz="2000" dirty="0" smtClean="0">
                <a:latin typeface="Times New Roman" panose="02020603050405020304" pitchFamily="18" charset="0"/>
                <a:cs typeface="Times New Roman" panose="02020603050405020304" pitchFamily="18" charset="0"/>
              </a:rPr>
              <a:t>Localiza </a:t>
            </a:r>
            <a:r>
              <a:rPr lang="es-MX" sz="2000" dirty="0">
                <a:latin typeface="Times New Roman" panose="02020603050405020304" pitchFamily="18" charset="0"/>
                <a:cs typeface="Times New Roman" panose="02020603050405020304" pitchFamily="18" charset="0"/>
              </a:rPr>
              <a:t>copias de los formularios de pedido de los últimos seis meses.</a:t>
            </a:r>
          </a:p>
          <a:p>
            <a:pPr marL="342900" indent="-342900" algn="just">
              <a:buFont typeface="+mj-lt"/>
              <a:buAutoNum type="arabicPeriod"/>
            </a:pPr>
            <a:r>
              <a:rPr lang="es-MX" sz="2000" dirty="0" smtClean="0">
                <a:latin typeface="Times New Roman" panose="02020603050405020304" pitchFamily="18" charset="0"/>
                <a:cs typeface="Times New Roman" panose="02020603050405020304" pitchFamily="18" charset="0"/>
              </a:rPr>
              <a:t>Examina </a:t>
            </a:r>
            <a:r>
              <a:rPr lang="es-MX" sz="2000" dirty="0">
                <a:latin typeface="Times New Roman" panose="02020603050405020304" pitchFamily="18" charset="0"/>
                <a:cs typeface="Times New Roman" panose="02020603050405020304" pitchFamily="18" charset="0"/>
              </a:rPr>
              <a:t>algunos de los formularios de pedido y concluye que solamente </a:t>
            </a:r>
            <a:r>
              <a:rPr lang="es-MX" sz="2000" dirty="0" smtClean="0">
                <a:latin typeface="Times New Roman" panose="02020603050405020304" pitchFamily="18" charset="0"/>
                <a:cs typeface="Times New Roman" panose="02020603050405020304" pitchFamily="18" charset="0"/>
              </a:rPr>
              <a:t>5 por </a:t>
            </a:r>
            <a:r>
              <a:rPr lang="es-MX" sz="2000" dirty="0">
                <a:latin typeface="Times New Roman" panose="02020603050405020304" pitchFamily="18" charset="0"/>
                <a:cs typeface="Times New Roman" panose="02020603050405020304" pitchFamily="18" charset="0"/>
              </a:rPr>
              <a:t>ciento (0.05) contiene errores.</a:t>
            </a:r>
          </a:p>
          <a:p>
            <a:pPr marL="342900" indent="-342900" algn="just">
              <a:buFont typeface="+mj-lt"/>
              <a:buAutoNum type="arabicPeriod"/>
            </a:pPr>
            <a:r>
              <a:rPr lang="es-MX" sz="2000" dirty="0" smtClean="0">
                <a:latin typeface="Times New Roman" panose="02020603050405020304" pitchFamily="18" charset="0"/>
                <a:cs typeface="Times New Roman" panose="02020603050405020304" pitchFamily="18" charset="0"/>
              </a:rPr>
              <a:t>Toma </a:t>
            </a:r>
            <a:r>
              <a:rPr lang="es-MX" sz="2000" dirty="0">
                <a:latin typeface="Times New Roman" panose="02020603050405020304" pitchFamily="18" charset="0"/>
                <a:cs typeface="Times New Roman" panose="02020603050405020304" pitchFamily="18" charset="0"/>
              </a:rPr>
              <a:t>una decisión subjetiva respecto a que la estimación del intervalo </a:t>
            </a:r>
            <a:r>
              <a:rPr lang="es-MX" sz="2000" dirty="0" smtClean="0">
                <a:latin typeface="Times New Roman" panose="02020603050405020304" pitchFamily="18" charset="0"/>
                <a:cs typeface="Times New Roman" panose="02020603050405020304" pitchFamily="18" charset="0"/>
              </a:rPr>
              <a:t>aceptable será </a:t>
            </a:r>
            <a:r>
              <a:rPr lang="es-MX" sz="2000" dirty="0">
                <a:latin typeface="Times New Roman" panose="02020603050405020304" pitchFamily="18" charset="0"/>
                <a:cs typeface="Times New Roman" panose="02020603050405020304" pitchFamily="18" charset="0"/>
              </a:rPr>
              <a:t>±0.02.</a:t>
            </a:r>
          </a:p>
          <a:p>
            <a:pPr marL="342900" indent="-342900" algn="just">
              <a:buFont typeface="+mj-lt"/>
              <a:buAutoNum type="arabicPeriod"/>
            </a:pPr>
            <a:r>
              <a:rPr lang="es-MX" sz="2000" dirty="0" smtClean="0">
                <a:latin typeface="Times New Roman" panose="02020603050405020304" pitchFamily="18" charset="0"/>
                <a:cs typeface="Times New Roman" panose="02020603050405020304" pitchFamily="18" charset="0"/>
              </a:rPr>
              <a:t>Selecciona un nivel de confianza de 95 por ciento. Busca el coeficiente de confianza (valor z). El valor z es igual a 1.96.</a:t>
            </a:r>
            <a:endParaRPr lang="es-MX" dirty="0" smtClean="0"/>
          </a:p>
          <a:p>
            <a:endParaRPr lang="es-MX" dirty="0"/>
          </a:p>
        </p:txBody>
      </p:sp>
    </p:spTree>
    <p:extLst>
      <p:ext uri="{BB962C8B-B14F-4D97-AF65-F5344CB8AC3E}">
        <p14:creationId xmlns:p14="http://schemas.microsoft.com/office/powerpoint/2010/main" val="91812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400" dirty="0"/>
              <a:t>CINCO PASOS PARA PREPARAR UNA ENTREVISTA</a:t>
            </a:r>
          </a:p>
        </p:txBody>
      </p:sp>
      <p:sp>
        <p:nvSpPr>
          <p:cNvPr id="3" name="2 Marcador de contenido"/>
          <p:cNvSpPr>
            <a:spLocks noGrp="1"/>
          </p:cNvSpPr>
          <p:nvPr>
            <p:ph sz="quarter" idx="1"/>
          </p:nvPr>
        </p:nvSpPr>
        <p:spPr/>
        <p:txBody>
          <a:bodyPr/>
          <a:lstStyle/>
          <a:p>
            <a:endParaRPr lang="es-MX" dirty="0" smtClean="0"/>
          </a:p>
          <a:p>
            <a:pPr marL="514350" indent="-514350">
              <a:lnSpc>
                <a:spcPct val="150000"/>
              </a:lnSpc>
              <a:buFont typeface="+mj-lt"/>
              <a:buAutoNum type="arabicPeriod"/>
            </a:pPr>
            <a:r>
              <a:rPr lang="es-MX" dirty="0" smtClean="0"/>
              <a:t>Leer antecedentes</a:t>
            </a:r>
          </a:p>
          <a:p>
            <a:pPr marL="514350" indent="-514350">
              <a:lnSpc>
                <a:spcPct val="150000"/>
              </a:lnSpc>
              <a:buFont typeface="+mj-lt"/>
              <a:buAutoNum type="arabicPeriod"/>
            </a:pPr>
            <a:r>
              <a:rPr lang="es-MX" dirty="0" smtClean="0"/>
              <a:t>Establecer Objetivos de la entrevista</a:t>
            </a:r>
          </a:p>
          <a:p>
            <a:pPr marL="514350" indent="-514350">
              <a:lnSpc>
                <a:spcPct val="150000"/>
              </a:lnSpc>
              <a:buFont typeface="+mj-lt"/>
              <a:buAutoNum type="arabicPeriod"/>
            </a:pPr>
            <a:r>
              <a:rPr lang="es-MX" dirty="0" smtClean="0"/>
              <a:t>Decidir a quién se va a entrevistar</a:t>
            </a:r>
          </a:p>
          <a:p>
            <a:pPr marL="514350" indent="-514350">
              <a:lnSpc>
                <a:spcPct val="150000"/>
              </a:lnSpc>
              <a:buFont typeface="+mj-lt"/>
              <a:buAutoNum type="arabicPeriod"/>
            </a:pPr>
            <a:r>
              <a:rPr lang="es-MX" dirty="0" smtClean="0"/>
              <a:t>Preparar al entrevistado.</a:t>
            </a:r>
          </a:p>
          <a:p>
            <a:pPr marL="514350" indent="-514350">
              <a:lnSpc>
                <a:spcPct val="150000"/>
              </a:lnSpc>
              <a:buFont typeface="+mj-lt"/>
              <a:buAutoNum type="arabicPeriod"/>
            </a:pPr>
            <a:r>
              <a:rPr lang="es-MX" dirty="0" smtClean="0"/>
              <a:t>Decidir el tipo de preguntas  y la estructura.</a:t>
            </a:r>
            <a:endParaRPr lang="es-MX" dirty="0"/>
          </a:p>
        </p:txBody>
      </p:sp>
    </p:spTree>
    <p:extLst>
      <p:ext uri="{BB962C8B-B14F-4D97-AF65-F5344CB8AC3E}">
        <p14:creationId xmlns:p14="http://schemas.microsoft.com/office/powerpoint/2010/main" val="659498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a:t>
            </a:r>
            <a:endParaRPr lang="es-MX"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33" t="77612" r="51855" b="13060"/>
          <a:stretch/>
        </p:blipFill>
        <p:spPr bwMode="auto">
          <a:xfrm>
            <a:off x="3203848" y="1628800"/>
            <a:ext cx="2448272" cy="73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95536" y="1484784"/>
            <a:ext cx="8352928" cy="5632311"/>
          </a:xfrm>
          <a:prstGeom prst="rect">
            <a:avLst/>
          </a:prstGeom>
        </p:spPr>
        <p:txBody>
          <a:bodyPr wrap="square">
            <a:spAutoFit/>
          </a:bodyPr>
          <a:lstStyle/>
          <a:p>
            <a:pPr algn="just"/>
            <a:r>
              <a:rPr lang="es-MX" dirty="0" smtClean="0"/>
              <a:t>6. </a:t>
            </a:r>
            <a:r>
              <a:rPr lang="es-MX" sz="2000" dirty="0" smtClean="0">
                <a:latin typeface="Times New Roman" panose="02020603050405020304" pitchFamily="18" charset="0"/>
                <a:cs typeface="Times New Roman" panose="02020603050405020304" pitchFamily="18" charset="0"/>
              </a:rPr>
              <a:t>Calcula </a:t>
            </a:r>
            <a:r>
              <a:rPr lang="es-MX" sz="2000" i="1" dirty="0" err="1">
                <a:latin typeface="Times New Roman" panose="02020603050405020304" pitchFamily="18" charset="0"/>
                <a:cs typeface="Times New Roman" panose="02020603050405020304" pitchFamily="18" charset="0"/>
              </a:rPr>
              <a:t>ap</a:t>
            </a:r>
            <a:r>
              <a:rPr lang="es-MX" sz="2000" i="1" dirty="0">
                <a:latin typeface="Times New Roman" panose="02020603050405020304" pitchFamily="18" charset="0"/>
                <a:cs typeface="Times New Roman" panose="02020603050405020304" pitchFamily="18" charset="0"/>
              </a:rPr>
              <a:t> </a:t>
            </a:r>
            <a:r>
              <a:rPr lang="es-MX" sz="2000" dirty="0">
                <a:latin typeface="Times New Roman" panose="02020603050405020304" pitchFamily="18" charset="0"/>
                <a:cs typeface="Times New Roman" panose="02020603050405020304" pitchFamily="18" charset="0"/>
              </a:rPr>
              <a:t>de la siguiente manera</a:t>
            </a:r>
            <a:r>
              <a:rPr lang="es-MX" sz="2000" dirty="0" smtClean="0">
                <a:latin typeface="Times New Roman" panose="02020603050405020304" pitchFamily="18" charset="0"/>
                <a:cs typeface="Times New Roman" panose="02020603050405020304" pitchFamily="18" charset="0"/>
              </a:rPr>
              <a:t>:</a:t>
            </a: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7. Determina el tamaño de la muestra necesario, </a:t>
            </a:r>
            <a:r>
              <a:rPr lang="es-MX" sz="2000" i="1" dirty="0">
                <a:latin typeface="Times New Roman" panose="02020603050405020304" pitchFamily="18" charset="0"/>
                <a:cs typeface="Times New Roman" panose="02020603050405020304" pitchFamily="18" charset="0"/>
              </a:rPr>
              <a:t>n, </a:t>
            </a:r>
            <a:r>
              <a:rPr lang="es-MX" sz="2000" dirty="0">
                <a:latin typeface="Times New Roman" panose="02020603050405020304" pitchFamily="18" charset="0"/>
                <a:cs typeface="Times New Roman" panose="02020603050405020304" pitchFamily="18" charset="0"/>
              </a:rPr>
              <a:t>de la siguiente manera</a:t>
            </a:r>
            <a:r>
              <a:rPr lang="es-MX" sz="2000" dirty="0" smtClean="0">
                <a:latin typeface="Times New Roman" panose="02020603050405020304" pitchFamily="18" charset="0"/>
                <a:cs typeface="Times New Roman" panose="02020603050405020304" pitchFamily="18" charset="0"/>
              </a:rPr>
              <a:t>:</a:t>
            </a:r>
          </a:p>
          <a:p>
            <a:pPr algn="just"/>
            <a:endParaRPr lang="es-MX" sz="2000" dirty="0">
              <a:latin typeface="Times New Roman" panose="02020603050405020304" pitchFamily="18" charset="0"/>
              <a:cs typeface="Times New Roman" panose="02020603050405020304" pitchFamily="18" charset="0"/>
            </a:endParaRPr>
          </a:p>
          <a:p>
            <a:endParaRPr lang="es-MX" sz="2000" dirty="0" smtClean="0"/>
          </a:p>
          <a:p>
            <a:endParaRPr lang="es-MX" sz="2000" dirty="0"/>
          </a:p>
          <a:p>
            <a:pPr algn="just"/>
            <a:endParaRPr lang="es-MX" sz="2000" dirty="0" smtClean="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La </a:t>
            </a:r>
            <a:r>
              <a:rPr lang="es-MX" sz="2000" dirty="0">
                <a:latin typeface="Times New Roman" panose="02020603050405020304" pitchFamily="18" charset="0"/>
                <a:cs typeface="Times New Roman" panose="02020603050405020304" pitchFamily="18" charset="0"/>
              </a:rPr>
              <a:t>conclusión, entonces, es establecer en 458 el tamaño de la muestra. </a:t>
            </a:r>
            <a:r>
              <a:rPr lang="es-MX" sz="2000" dirty="0" smtClean="0">
                <a:latin typeface="Times New Roman" panose="02020603050405020304" pitchFamily="18" charset="0"/>
                <a:cs typeface="Times New Roman" panose="02020603050405020304" pitchFamily="18" charset="0"/>
              </a:rPr>
              <a:t>Obviamente, un  </a:t>
            </a:r>
            <a:r>
              <a:rPr lang="es-MX" sz="2000" dirty="0">
                <a:latin typeface="Times New Roman" panose="02020603050405020304" pitchFamily="18" charset="0"/>
                <a:cs typeface="Times New Roman" panose="02020603050405020304" pitchFamily="18" charset="0"/>
              </a:rPr>
              <a:t>nivel de confianza mayor o una estimación del intervalo aceptable </a:t>
            </a:r>
            <a:r>
              <a:rPr lang="es-MX" sz="2000" dirty="0" smtClean="0">
                <a:latin typeface="Times New Roman" panose="02020603050405020304" pitchFamily="18" charset="0"/>
                <a:cs typeface="Times New Roman" panose="02020603050405020304" pitchFamily="18" charset="0"/>
              </a:rPr>
              <a:t>más pequeña </a:t>
            </a:r>
            <a:r>
              <a:rPr lang="es-MX" sz="2000" dirty="0">
                <a:latin typeface="Times New Roman" panose="02020603050405020304" pitchFamily="18" charset="0"/>
                <a:cs typeface="Times New Roman" panose="02020603050405020304" pitchFamily="18" charset="0"/>
              </a:rPr>
              <a:t>requerirían un tamaño de muestra más grande. Si mantenemos la </a:t>
            </a:r>
            <a:r>
              <a:rPr lang="es-MX" sz="2000" dirty="0" smtClean="0">
                <a:latin typeface="Times New Roman" panose="02020603050405020304" pitchFamily="18" charset="0"/>
                <a:cs typeface="Times New Roman" panose="02020603050405020304" pitchFamily="18" charset="0"/>
              </a:rPr>
              <a:t>misma estimación </a:t>
            </a:r>
            <a:r>
              <a:rPr lang="es-MX" sz="2000" dirty="0">
                <a:latin typeface="Times New Roman" panose="02020603050405020304" pitchFamily="18" charset="0"/>
                <a:cs typeface="Times New Roman" panose="02020603050405020304" pitchFamily="18" charset="0"/>
              </a:rPr>
              <a:t>del intervalo aceptable pero aumentamos el nivel de confianza a </a:t>
            </a:r>
            <a:r>
              <a:rPr lang="es-MX" sz="2000" dirty="0" smtClean="0">
                <a:latin typeface="Times New Roman" panose="02020603050405020304" pitchFamily="18" charset="0"/>
                <a:cs typeface="Times New Roman" panose="02020603050405020304" pitchFamily="18" charset="0"/>
              </a:rPr>
              <a:t>99 por </a:t>
            </a:r>
            <a:r>
              <a:rPr lang="es-MX" sz="2000" dirty="0">
                <a:latin typeface="Times New Roman" panose="02020603050405020304" pitchFamily="18" charset="0"/>
                <a:cs typeface="Times New Roman" panose="02020603050405020304" pitchFamily="18" charset="0"/>
              </a:rPr>
              <a:t>ciento (con un valor z de 2.58), el tamaño necesario de la muestra será </a:t>
            </a:r>
            <a:r>
              <a:rPr lang="es-MX" sz="2000" dirty="0" smtClean="0">
                <a:latin typeface="Times New Roman" panose="02020603050405020304" pitchFamily="18" charset="0"/>
                <a:cs typeface="Times New Roman" panose="02020603050405020304" pitchFamily="18" charset="0"/>
              </a:rPr>
              <a:t>1,827, una </a:t>
            </a:r>
            <a:r>
              <a:rPr lang="es-MX" sz="2000" dirty="0">
                <a:latin typeface="Times New Roman" panose="02020603050405020304" pitchFamily="18" charset="0"/>
                <a:cs typeface="Times New Roman" panose="02020603050405020304" pitchFamily="18" charset="0"/>
              </a:rPr>
              <a:t>cifra mucho más grande que la de 458 que decidimos originalmente para </a:t>
            </a:r>
            <a:r>
              <a:rPr lang="es-MX" sz="2000" dirty="0" smtClean="0">
                <a:latin typeface="Times New Roman" panose="02020603050405020304" pitchFamily="18" charset="0"/>
                <a:cs typeface="Times New Roman" panose="02020603050405020304" pitchFamily="18" charset="0"/>
              </a:rPr>
              <a:t>la muestra</a:t>
            </a:r>
            <a:r>
              <a:rPr lang="es-MX" sz="2000" dirty="0">
                <a:latin typeface="Times New Roman" panose="02020603050405020304" pitchFamily="18" charset="0"/>
                <a:cs typeface="Times New Roman" panose="02020603050405020304" pitchFamily="18" charset="0"/>
              </a:rPr>
              <a:t>.</a:t>
            </a:r>
          </a:p>
          <a:p>
            <a:endParaRPr lang="es-MX" sz="2000"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624" t="61381" r="41365" b="27612"/>
          <a:stretch/>
        </p:blipFill>
        <p:spPr bwMode="auto">
          <a:xfrm>
            <a:off x="2359374" y="2852936"/>
            <a:ext cx="4425251" cy="805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539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MX" b="1" dirty="0"/>
              <a:t>Cómo determinar el tamaño de la muestra al </a:t>
            </a:r>
            <a:r>
              <a:rPr lang="es-MX" b="1" dirty="0" smtClean="0"/>
              <a:t>entrevistar</a:t>
            </a:r>
            <a:r>
              <a:rPr lang="es-MX" dirty="0" smtClean="0"/>
              <a:t> </a:t>
            </a:r>
            <a:endParaRPr lang="es-MX" dirty="0"/>
          </a:p>
        </p:txBody>
      </p:sp>
      <p:sp>
        <p:nvSpPr>
          <p:cNvPr id="3" name="2 Rectángulo"/>
          <p:cNvSpPr/>
          <p:nvPr/>
        </p:nvSpPr>
        <p:spPr>
          <a:xfrm>
            <a:off x="611560" y="1412776"/>
            <a:ext cx="8208912" cy="5016758"/>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No </a:t>
            </a:r>
            <a:r>
              <a:rPr lang="es-MX" sz="2000" dirty="0">
                <a:latin typeface="Times New Roman" panose="02020603050405020304" pitchFamily="18" charset="0"/>
                <a:cs typeface="Times New Roman" panose="02020603050405020304" pitchFamily="18" charset="0"/>
              </a:rPr>
              <a:t>hay una fórmula mágica </a:t>
            </a:r>
            <a:r>
              <a:rPr lang="es-MX" sz="2000" dirty="0" smtClean="0">
                <a:latin typeface="Times New Roman" panose="02020603050405020304" pitchFamily="18" charset="0"/>
                <a:cs typeface="Times New Roman" panose="02020603050405020304" pitchFamily="18" charset="0"/>
              </a:rPr>
              <a:t>que le </a:t>
            </a:r>
            <a:r>
              <a:rPr lang="es-MX" sz="2000" dirty="0">
                <a:latin typeface="Times New Roman" panose="02020603050405020304" pitchFamily="18" charset="0"/>
                <a:cs typeface="Times New Roman" panose="02020603050405020304" pitchFamily="18" charset="0"/>
              </a:rPr>
              <a:t>ayude al analista de sistemas a establecer el tamaño de la muestra para entrevistar. </a:t>
            </a:r>
            <a:r>
              <a:rPr lang="es-MX" sz="2000" dirty="0" smtClean="0">
                <a:latin typeface="Times New Roman" panose="02020603050405020304" pitchFamily="18" charset="0"/>
                <a:cs typeface="Times New Roman" panose="02020603050405020304" pitchFamily="18" charset="0"/>
              </a:rPr>
              <a:t>La principal </a:t>
            </a:r>
            <a:r>
              <a:rPr lang="es-MX" sz="2000" dirty="0">
                <a:latin typeface="Times New Roman" panose="02020603050405020304" pitchFamily="18" charset="0"/>
                <a:cs typeface="Times New Roman" panose="02020603050405020304" pitchFamily="18" charset="0"/>
              </a:rPr>
              <a:t>variable que determina a cuántas personas debe entrevistar a profundidad el </a:t>
            </a:r>
            <a:r>
              <a:rPr lang="es-MX" sz="2000" dirty="0" smtClean="0">
                <a:latin typeface="Times New Roman" panose="02020603050405020304" pitchFamily="18" charset="0"/>
                <a:cs typeface="Times New Roman" panose="02020603050405020304" pitchFamily="18" charset="0"/>
              </a:rPr>
              <a:t>analista de </a:t>
            </a:r>
            <a:r>
              <a:rPr lang="es-MX" sz="2000" dirty="0">
                <a:latin typeface="Times New Roman" panose="02020603050405020304" pitchFamily="18" charset="0"/>
                <a:cs typeface="Times New Roman" panose="02020603050405020304" pitchFamily="18" charset="0"/>
              </a:rPr>
              <a:t>sistemas es el </a:t>
            </a:r>
            <a:r>
              <a:rPr lang="es-MX" sz="2000" dirty="0" smtClean="0">
                <a:latin typeface="Times New Roman" panose="02020603050405020304" pitchFamily="18" charset="0"/>
                <a:cs typeface="Times New Roman" panose="02020603050405020304" pitchFamily="18" charset="0"/>
              </a:rPr>
              <a:t>tiempo </a:t>
            </a:r>
            <a:r>
              <a:rPr lang="es-MX" sz="2000" dirty="0">
                <a:latin typeface="Times New Roman" panose="02020603050405020304" pitchFamily="18" charset="0"/>
                <a:cs typeface="Times New Roman" panose="02020603050405020304" pitchFamily="18" charset="0"/>
              </a:rPr>
              <a:t>que dura una entrevista. Una verdadera entrevista a fondo </a:t>
            </a:r>
            <a:r>
              <a:rPr lang="es-MX" sz="2000" dirty="0" smtClean="0">
                <a:latin typeface="Times New Roman" panose="02020603050405020304" pitchFamily="18" charset="0"/>
                <a:cs typeface="Times New Roman" panose="02020603050405020304" pitchFamily="18" charset="0"/>
              </a:rPr>
              <a:t>y una </a:t>
            </a:r>
            <a:r>
              <a:rPr lang="es-MX" sz="2000" dirty="0">
                <a:latin typeface="Times New Roman" panose="02020603050405020304" pitchFamily="18" charset="0"/>
                <a:cs typeface="Times New Roman" panose="02020603050405020304" pitchFamily="18" charset="0"/>
              </a:rPr>
              <a:t>entrevista de seguimiento toman mucho tiempo del entrevistador y el </a:t>
            </a:r>
            <a:r>
              <a:rPr lang="es-MX" sz="2000" dirty="0" smtClean="0">
                <a:latin typeface="Times New Roman" panose="02020603050405020304" pitchFamily="18" charset="0"/>
                <a:cs typeface="Times New Roman" panose="02020603050405020304" pitchFamily="18" charset="0"/>
              </a:rPr>
              <a:t>entrevistado.</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Una buena regla general es entrevistar a por lo menos tres personas de cada nivel de </a:t>
            </a:r>
            <a:r>
              <a:rPr lang="es-MX" sz="2000" dirty="0" smtClean="0">
                <a:latin typeface="Times New Roman" panose="02020603050405020304" pitchFamily="18" charset="0"/>
                <a:cs typeface="Times New Roman" panose="02020603050405020304" pitchFamily="18" charset="0"/>
              </a:rPr>
              <a:t>la organización </a:t>
            </a:r>
            <a:r>
              <a:rPr lang="es-MX" sz="2000" dirty="0">
                <a:latin typeface="Times New Roman" panose="02020603050405020304" pitchFamily="18" charset="0"/>
                <a:cs typeface="Times New Roman" panose="02020603050405020304" pitchFamily="18" charset="0"/>
              </a:rPr>
              <a:t>y por lo menos a una de cada área funcional de la organización [como se </a:t>
            </a:r>
            <a:r>
              <a:rPr lang="es-MX" sz="2000" dirty="0" smtClean="0">
                <a:latin typeface="Times New Roman" panose="02020603050405020304" pitchFamily="18" charset="0"/>
                <a:cs typeface="Times New Roman" panose="02020603050405020304" pitchFamily="18" charset="0"/>
              </a:rPr>
              <a:t>describió en </a:t>
            </a:r>
            <a:r>
              <a:rPr lang="es-MX" sz="2000" dirty="0">
                <a:latin typeface="Times New Roman" panose="02020603050405020304" pitchFamily="18" charset="0"/>
                <a:cs typeface="Times New Roman" panose="02020603050405020304" pitchFamily="18" charset="0"/>
              </a:rPr>
              <a:t>el capítulo 2) que estarán involucradas directamente con un sistema nuevo o actualizado</a:t>
            </a:r>
            <a:r>
              <a:rPr lang="es-MX" sz="2000" dirty="0" smtClean="0">
                <a:latin typeface="Times New Roman" panose="02020603050405020304" pitchFamily="18" charset="0"/>
                <a:cs typeface="Times New Roman" panose="02020603050405020304" pitchFamily="18" charset="0"/>
              </a:rPr>
              <a:t>.</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También recuerde que no tiene que entrevistar a más personas sólo porque una</a:t>
            </a:r>
          </a:p>
          <a:p>
            <a:pPr algn="just"/>
            <a:r>
              <a:rPr lang="es-MX" sz="2000" dirty="0">
                <a:latin typeface="Times New Roman" panose="02020603050405020304" pitchFamily="18" charset="0"/>
                <a:cs typeface="Times New Roman" panose="02020603050405020304" pitchFamily="18" charset="0"/>
              </a:rPr>
              <a:t>organización sea grande. Si la muestra estratificada se lleva a cabo de manera adecuada, </a:t>
            </a:r>
            <a:r>
              <a:rPr lang="es-MX" sz="2000" dirty="0" smtClean="0">
                <a:latin typeface="Times New Roman" panose="02020603050405020304" pitchFamily="18" charset="0"/>
                <a:cs typeface="Times New Roman" panose="02020603050405020304" pitchFamily="18" charset="0"/>
              </a:rPr>
              <a:t>un número </a:t>
            </a:r>
            <a:r>
              <a:rPr lang="es-MX" sz="2000" dirty="0">
                <a:latin typeface="Times New Roman" panose="02020603050405020304" pitchFamily="18" charset="0"/>
                <a:cs typeface="Times New Roman" panose="02020603050405020304" pitchFamily="18" charset="0"/>
              </a:rPr>
              <a:t>pequeño de personas representará perfectamente a la organización.</a:t>
            </a:r>
          </a:p>
        </p:txBody>
      </p:sp>
    </p:spTree>
    <p:extLst>
      <p:ext uri="{BB962C8B-B14F-4D97-AF65-F5344CB8AC3E}">
        <p14:creationId xmlns:p14="http://schemas.microsoft.com/office/powerpoint/2010/main" val="1027131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Errores de muestreo y no muestreo</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06" t="20149" r="29722" b="34395"/>
          <a:stretch/>
        </p:blipFill>
        <p:spPr bwMode="auto">
          <a:xfrm>
            <a:off x="395536" y="1412776"/>
            <a:ext cx="8424936" cy="4875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949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Errores de muestreo y no muestreo</a:t>
            </a:r>
          </a:p>
        </p:txBody>
      </p:sp>
      <p:sp>
        <p:nvSpPr>
          <p:cNvPr id="3" name="2 Rectángulo"/>
          <p:cNvSpPr/>
          <p:nvPr/>
        </p:nvSpPr>
        <p:spPr>
          <a:xfrm>
            <a:off x="755576" y="1484783"/>
            <a:ext cx="7776864" cy="4801315"/>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Error de muestreo</a:t>
            </a:r>
            <a:r>
              <a:rPr lang="es-MX" dirty="0" smtClean="0">
                <a:latin typeface="Times New Roman" panose="02020603050405020304" pitchFamily="18" charset="0"/>
                <a:cs typeface="Times New Roman" panose="02020603050405020304" pitchFamily="18" charset="0"/>
              </a:rPr>
              <a:t>: A </a:t>
            </a:r>
            <a:r>
              <a:rPr lang="es-MX" dirty="0">
                <a:latin typeface="Times New Roman" panose="02020603050405020304" pitchFamily="18" charset="0"/>
                <a:cs typeface="Times New Roman" panose="02020603050405020304" pitchFamily="18" charset="0"/>
              </a:rPr>
              <a:t>menudo se intenta obtener información representativa de una población meta, a </a:t>
            </a:r>
            <a:r>
              <a:rPr lang="es-MX" dirty="0" smtClean="0">
                <a:latin typeface="Times New Roman" panose="02020603050405020304" pitchFamily="18" charset="0"/>
                <a:cs typeface="Times New Roman" panose="02020603050405020304" pitchFamily="18" charset="0"/>
              </a:rPr>
              <a:t>fin de efectuar inferencias acerca de la población total, basándose en respuestas de los entrevistados de la muestra, aunque el muestreo se ejecute de forma correcta, los resultados siguen sujetos a determinada cantidad de error. </a:t>
            </a:r>
          </a:p>
          <a:p>
            <a:pPr algn="just"/>
            <a:r>
              <a:rPr lang="es-MX" dirty="0" smtClean="0">
                <a:latin typeface="Times New Roman" panose="02020603050405020304" pitchFamily="18" charset="0"/>
                <a:cs typeface="Times New Roman" panose="02020603050405020304" pitchFamily="18" charset="0"/>
              </a:rPr>
              <a:t> </a:t>
            </a:r>
            <a:endParaRPr lang="es-MX" dirty="0">
              <a:latin typeface="Times New Roman" panose="02020603050405020304" pitchFamily="18" charset="0"/>
              <a:cs typeface="Times New Roman" panose="02020603050405020304" pitchFamily="18" charset="0"/>
            </a:endParaRPr>
          </a:p>
          <a:p>
            <a:pPr algn="just"/>
            <a:r>
              <a:rPr lang="es-MX" b="1" dirty="0" smtClean="0">
                <a:latin typeface="Times New Roman" panose="02020603050405020304" pitchFamily="18" charset="0"/>
                <a:cs typeface="Times New Roman" panose="02020603050405020304" pitchFamily="18" charset="0"/>
              </a:rPr>
              <a:t>Error de muestreo aleatorio: </a:t>
            </a:r>
            <a:r>
              <a:rPr lang="es-MX" dirty="0" smtClean="0">
                <a:latin typeface="Times New Roman" panose="02020603050405020304" pitchFamily="18" charset="0"/>
                <a:cs typeface="Times New Roman" panose="02020603050405020304" pitchFamily="18" charset="0"/>
              </a:rPr>
              <a:t>Este es la diferencia entre el valor de la muestra y el verdadero valor de la media  de la población, este tipo de error no puede evitarse, se reduce aumentando el  tamaño de la muestra. Es posible estimar el rango de error aleatorio a  determinado nivel de confianza. </a:t>
            </a:r>
          </a:p>
          <a:p>
            <a:pPr algn="just"/>
            <a:r>
              <a:rPr lang="es-MX" dirty="0" smtClean="0">
                <a:latin typeface="Times New Roman" panose="02020603050405020304" pitchFamily="18" charset="0"/>
                <a:cs typeface="Times New Roman" panose="02020603050405020304" pitchFamily="18" charset="0"/>
              </a:rPr>
              <a:t> </a:t>
            </a:r>
          </a:p>
          <a:p>
            <a:pPr algn="just"/>
            <a:r>
              <a:rPr lang="es-MX" b="1" dirty="0" smtClean="0">
                <a:latin typeface="Times New Roman" panose="02020603050405020304" pitchFamily="18" charset="0"/>
                <a:cs typeface="Times New Roman" panose="02020603050405020304" pitchFamily="18" charset="0"/>
              </a:rPr>
              <a:t>Error </a:t>
            </a:r>
            <a:r>
              <a:rPr lang="es-MX" b="1" dirty="0">
                <a:latin typeface="Times New Roman" panose="02020603050405020304" pitchFamily="18" charset="0"/>
                <a:cs typeface="Times New Roman" panose="02020603050405020304" pitchFamily="18" charset="0"/>
              </a:rPr>
              <a:t>sistemático (</a:t>
            </a:r>
            <a:r>
              <a:rPr lang="es-MX" b="1" dirty="0" smtClean="0">
                <a:latin typeface="Times New Roman" panose="02020603050405020304" pitchFamily="18" charset="0"/>
                <a:cs typeface="Times New Roman" panose="02020603050405020304" pitchFamily="18" charset="0"/>
              </a:rPr>
              <a:t>Sesgo): </a:t>
            </a:r>
            <a:r>
              <a:rPr lang="es-MX" dirty="0" smtClean="0">
                <a:latin typeface="Times New Roman" panose="02020603050405020304" pitchFamily="18" charset="0"/>
                <a:cs typeface="Times New Roman" panose="02020603050405020304" pitchFamily="18" charset="0"/>
              </a:rPr>
              <a:t>Se </a:t>
            </a:r>
            <a:r>
              <a:rPr lang="es-MX" dirty="0">
                <a:latin typeface="Times New Roman" panose="02020603050405020304" pitchFamily="18" charset="0"/>
                <a:cs typeface="Times New Roman" panose="02020603050405020304" pitchFamily="18" charset="0"/>
              </a:rPr>
              <a:t>debe a errores o problemas en el diseño de la investigación o a fallas en la </a:t>
            </a:r>
            <a:r>
              <a:rPr lang="es-MX" dirty="0" smtClean="0">
                <a:latin typeface="Times New Roman" panose="02020603050405020304" pitchFamily="18" charset="0"/>
                <a:cs typeface="Times New Roman" panose="02020603050405020304" pitchFamily="18" charset="0"/>
              </a:rPr>
              <a:t> ejecución </a:t>
            </a:r>
            <a:r>
              <a:rPr lang="es-MX" dirty="0">
                <a:latin typeface="Times New Roman" panose="02020603050405020304" pitchFamily="18" charset="0"/>
                <a:cs typeface="Times New Roman" panose="02020603050405020304" pitchFamily="18" charset="0"/>
              </a:rPr>
              <a:t>del diseño de muestreo. Se presenta en los resultados de la muestra </a:t>
            </a:r>
            <a:r>
              <a:rPr lang="es-MX" dirty="0" smtClean="0">
                <a:latin typeface="Times New Roman" panose="02020603050405020304" pitchFamily="18" charset="0"/>
                <a:cs typeface="Times New Roman" panose="02020603050405020304" pitchFamily="18" charset="0"/>
              </a:rPr>
              <a:t> 18cuando </a:t>
            </a:r>
            <a:r>
              <a:rPr lang="es-MX" dirty="0">
                <a:latin typeface="Times New Roman" panose="02020603050405020304" pitchFamily="18" charset="0"/>
                <a:cs typeface="Times New Roman" panose="02020603050405020304" pitchFamily="18" charset="0"/>
              </a:rPr>
              <a:t>éstos presentan una tendencia constante a variar en determinado sentido, </a:t>
            </a:r>
            <a:r>
              <a:rPr lang="es-MX" dirty="0" smtClean="0">
                <a:latin typeface="Times New Roman" panose="02020603050405020304" pitchFamily="18" charset="0"/>
                <a:cs typeface="Times New Roman" panose="02020603050405020304" pitchFamily="18" charset="0"/>
              </a:rPr>
              <a:t> con </a:t>
            </a:r>
            <a:r>
              <a:rPr lang="es-MX" dirty="0">
                <a:latin typeface="Times New Roman" panose="02020603050405020304" pitchFamily="18" charset="0"/>
                <a:cs typeface="Times New Roman" panose="02020603050405020304" pitchFamily="18" charset="0"/>
              </a:rPr>
              <a:t>respecto al valor verdadero del parámetro de la población estimada. </a:t>
            </a:r>
          </a:p>
          <a:p>
            <a:r>
              <a:rPr lang="es-MX" dirty="0"/>
              <a:t> </a:t>
            </a:r>
          </a:p>
        </p:txBody>
      </p:sp>
    </p:spTree>
    <p:extLst>
      <p:ext uri="{BB962C8B-B14F-4D97-AF65-F5344CB8AC3E}">
        <p14:creationId xmlns:p14="http://schemas.microsoft.com/office/powerpoint/2010/main" val="3391338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Errores de muestreo y no muestreo</a:t>
            </a:r>
          </a:p>
        </p:txBody>
      </p:sp>
      <p:sp>
        <p:nvSpPr>
          <p:cNvPr id="3" name="2 Rectángulo"/>
          <p:cNvSpPr/>
          <p:nvPr/>
        </p:nvSpPr>
        <p:spPr>
          <a:xfrm>
            <a:off x="539552" y="1316760"/>
            <a:ext cx="8316416" cy="3970318"/>
          </a:xfrm>
          <a:prstGeom prst="rect">
            <a:avLst/>
          </a:prstGeom>
        </p:spPr>
        <p:txBody>
          <a:bodyPr wrap="square">
            <a:spAutoFit/>
          </a:bodyPr>
          <a:lstStyle/>
          <a:p>
            <a:pPr algn="just"/>
            <a:r>
              <a:rPr lang="es-MX" b="1" dirty="0"/>
              <a:t>Error de campo</a:t>
            </a:r>
            <a:r>
              <a:rPr lang="es-MX" dirty="0"/>
              <a:t>. </a:t>
            </a:r>
            <a:r>
              <a:rPr lang="es-MX" dirty="0" smtClean="0"/>
              <a:t>Se </a:t>
            </a:r>
            <a:r>
              <a:rPr lang="es-MX" dirty="0"/>
              <a:t>debe al uso de un campo de muestreo incompleto o impreciso, el problema </a:t>
            </a:r>
            <a:r>
              <a:rPr lang="es-MX" dirty="0" smtClean="0"/>
              <a:t>consiste </a:t>
            </a:r>
            <a:r>
              <a:rPr lang="es-MX" dirty="0"/>
              <a:t>en que una muestra tomada de determinada lista que incluya error de </a:t>
            </a:r>
            <a:r>
              <a:rPr lang="es-MX" dirty="0" smtClean="0"/>
              <a:t>campo</a:t>
            </a:r>
            <a:r>
              <a:rPr lang="es-MX" dirty="0"/>
              <a:t>, tal vez no constituya un verdadero corte transversal de la población meta. </a:t>
            </a:r>
            <a:r>
              <a:rPr lang="es-MX" dirty="0" smtClean="0"/>
              <a:t> “</a:t>
            </a:r>
            <a:r>
              <a:rPr lang="es-MX" dirty="0"/>
              <a:t>El uso de un directorio telefónico como campo de muestreo para una encuesta </a:t>
            </a:r>
            <a:r>
              <a:rPr lang="es-MX" dirty="0" smtClean="0"/>
              <a:t> telefónica</a:t>
            </a:r>
            <a:r>
              <a:rPr lang="es-MX" dirty="0"/>
              <a:t>. Muchos números no aparecen en el directorio o están restringidos por </a:t>
            </a:r>
            <a:r>
              <a:rPr lang="es-MX" dirty="0" smtClean="0"/>
              <a:t> ser </a:t>
            </a:r>
            <a:r>
              <a:rPr lang="es-MX" dirty="0"/>
              <a:t>de uso privado, o el propietario cambio de número”. </a:t>
            </a:r>
          </a:p>
          <a:p>
            <a:pPr algn="just"/>
            <a:r>
              <a:rPr lang="es-MX" dirty="0"/>
              <a:t> </a:t>
            </a:r>
          </a:p>
          <a:p>
            <a:pPr algn="just"/>
            <a:r>
              <a:rPr lang="es-MX" b="1" dirty="0" smtClean="0"/>
              <a:t>Error </a:t>
            </a:r>
            <a:r>
              <a:rPr lang="es-MX" b="1" dirty="0"/>
              <a:t>de especificación de la población. </a:t>
            </a:r>
            <a:r>
              <a:rPr lang="es-MX" dirty="0" smtClean="0"/>
              <a:t>Se </a:t>
            </a:r>
            <a:r>
              <a:rPr lang="es-MX" dirty="0"/>
              <a:t>debe a una definición incorrecta del universo o población donde se va a tomar </a:t>
            </a:r>
            <a:r>
              <a:rPr lang="es-MX" dirty="0" smtClean="0"/>
              <a:t> la </a:t>
            </a:r>
            <a:r>
              <a:rPr lang="es-MX" dirty="0"/>
              <a:t>muestra. “La población puede definirse como personas mayores a 35 años, </a:t>
            </a:r>
            <a:r>
              <a:rPr lang="es-MX" dirty="0" smtClean="0"/>
              <a:t> posteriormente</a:t>
            </a:r>
            <a:r>
              <a:rPr lang="es-MX" dirty="0"/>
              <a:t>, puede que sea útil incluir a individuos más jóvenes y no se </a:t>
            </a:r>
            <a:r>
              <a:rPr lang="es-MX" dirty="0" smtClean="0"/>
              <a:t>redefinió </a:t>
            </a:r>
            <a:r>
              <a:rPr lang="es-MX" dirty="0"/>
              <a:t>la nueva población”. </a:t>
            </a:r>
            <a:endParaRPr lang="es-MX" dirty="0" smtClean="0"/>
          </a:p>
          <a:p>
            <a:endParaRPr lang="es-MX" dirty="0"/>
          </a:p>
        </p:txBody>
      </p:sp>
    </p:spTree>
    <p:extLst>
      <p:ext uri="{BB962C8B-B14F-4D97-AF65-F5344CB8AC3E}">
        <p14:creationId xmlns:p14="http://schemas.microsoft.com/office/powerpoint/2010/main" val="358505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Errores de muestreo y no muestreo</a:t>
            </a:r>
          </a:p>
        </p:txBody>
      </p:sp>
      <p:sp>
        <p:nvSpPr>
          <p:cNvPr id="3" name="2 Rectángulo"/>
          <p:cNvSpPr/>
          <p:nvPr/>
        </p:nvSpPr>
        <p:spPr>
          <a:xfrm>
            <a:off x="467544" y="1484785"/>
            <a:ext cx="8280920" cy="4247317"/>
          </a:xfrm>
          <a:prstGeom prst="rect">
            <a:avLst/>
          </a:prstGeom>
        </p:spPr>
        <p:txBody>
          <a:bodyPr wrap="square">
            <a:spAutoFit/>
          </a:bodyPr>
          <a:lstStyle/>
          <a:p>
            <a:pPr algn="just"/>
            <a:r>
              <a:rPr lang="es-MX" b="1" dirty="0"/>
              <a:t>Error de selección.  </a:t>
            </a:r>
            <a:r>
              <a:rPr lang="es-MX" dirty="0"/>
              <a:t>Ocurre aunque el analista cuente con un campo de muestreo adecuado y haya  definido la población correctamente, se deben al uso de procedimientos de  muestreo incompletos, o que no se siguen de manera adecuada los </a:t>
            </a:r>
            <a:r>
              <a:rPr lang="es-MX" dirty="0" smtClean="0"/>
              <a:t> procedimientos </a:t>
            </a:r>
            <a:r>
              <a:rPr lang="es-MX" dirty="0"/>
              <a:t>de selección. “Al efectuarse entrevistas puerta a puerta se suele </a:t>
            </a:r>
            <a:r>
              <a:rPr lang="es-MX" dirty="0" smtClean="0"/>
              <a:t>evitar </a:t>
            </a:r>
            <a:r>
              <a:rPr lang="es-MX" dirty="0"/>
              <a:t>por parte del investigador casas que no tienen apariencia de seguras, </a:t>
            </a:r>
            <a:r>
              <a:rPr lang="es-MX" dirty="0" smtClean="0"/>
              <a:t> limpias </a:t>
            </a:r>
            <a:r>
              <a:rPr lang="es-MX" dirty="0"/>
              <a:t>o habitadas por gente educada”.</a:t>
            </a:r>
          </a:p>
          <a:p>
            <a:pPr algn="just"/>
            <a:endParaRPr lang="es-MX" dirty="0"/>
          </a:p>
          <a:p>
            <a:pPr algn="just"/>
            <a:r>
              <a:rPr lang="es-MX" b="1" dirty="0"/>
              <a:t>Error de medición.  </a:t>
            </a:r>
            <a:r>
              <a:rPr lang="es-MX" dirty="0"/>
              <a:t>Es una amenaza más importante para la investigación que el error aleatorio,  ocurre cuando hay una variación entre la información deseada (valor verdadero) y  la información obtenida por el proceso de medición. </a:t>
            </a:r>
          </a:p>
          <a:p>
            <a:pPr algn="just"/>
            <a:r>
              <a:rPr lang="es-MX" dirty="0"/>
              <a:t> </a:t>
            </a:r>
          </a:p>
          <a:p>
            <a:pPr algn="just"/>
            <a:r>
              <a:rPr lang="es-MX" b="1" dirty="0"/>
              <a:t>Error de información subrogada.</a:t>
            </a:r>
            <a:r>
              <a:rPr lang="es-MX" dirty="0"/>
              <a:t> Ocurre cuando hay discrepancia entre la información que se necesita para resolver un problema y la información que el investigador está obteniendo. </a:t>
            </a:r>
          </a:p>
        </p:txBody>
      </p:sp>
    </p:spTree>
    <p:extLst>
      <p:ext uri="{BB962C8B-B14F-4D97-AF65-F5344CB8AC3E}">
        <p14:creationId xmlns:p14="http://schemas.microsoft.com/office/powerpoint/2010/main" val="695606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Errores de muestreo y no muestreo</a:t>
            </a:r>
          </a:p>
        </p:txBody>
      </p:sp>
      <p:sp>
        <p:nvSpPr>
          <p:cNvPr id="3" name="2 Rectángulo"/>
          <p:cNvSpPr/>
          <p:nvPr/>
        </p:nvSpPr>
        <p:spPr>
          <a:xfrm>
            <a:off x="251520" y="1124744"/>
            <a:ext cx="8496944" cy="5909310"/>
          </a:xfrm>
          <a:prstGeom prst="rect">
            <a:avLst/>
          </a:prstGeom>
        </p:spPr>
        <p:txBody>
          <a:bodyPr wrap="square">
            <a:spAutoFit/>
          </a:bodyPr>
          <a:lstStyle/>
          <a:p>
            <a:pPr algn="just"/>
            <a:endParaRPr lang="es-MX" dirty="0">
              <a:latin typeface="Times New Roman" panose="02020603050405020304" pitchFamily="18" charset="0"/>
              <a:cs typeface="Times New Roman" panose="02020603050405020304" pitchFamily="18" charset="0"/>
            </a:endParaRPr>
          </a:p>
          <a:p>
            <a:pPr algn="just"/>
            <a:r>
              <a:rPr lang="es-MX" b="1" dirty="0">
                <a:latin typeface="Times New Roman" panose="02020603050405020304" pitchFamily="18" charset="0"/>
                <a:cs typeface="Times New Roman" panose="02020603050405020304" pitchFamily="18" charset="0"/>
              </a:rPr>
              <a:t>Error del entrevistador.  </a:t>
            </a:r>
            <a:r>
              <a:rPr lang="es-MX" dirty="0">
                <a:latin typeface="Times New Roman" panose="02020603050405020304" pitchFamily="18" charset="0"/>
                <a:cs typeface="Times New Roman" panose="02020603050405020304" pitchFamily="18" charset="0"/>
              </a:rPr>
              <a:t>Se debe a la interacción entre el entrevistador y el entrevistado, de manera consciente o inconsciente, el entrevistador puede influir en que los entrevistados den respuestas falsas o imprecisas, además existe el falseamiento deliberado de la información. </a:t>
            </a:r>
          </a:p>
          <a:p>
            <a:pPr algn="just"/>
            <a:endParaRPr lang="es-MX" b="1" dirty="0">
              <a:latin typeface="Times New Roman" panose="02020603050405020304" pitchFamily="18" charset="0"/>
              <a:cs typeface="Times New Roman" panose="02020603050405020304" pitchFamily="18" charset="0"/>
            </a:endParaRPr>
          </a:p>
          <a:p>
            <a:pPr algn="just"/>
            <a:r>
              <a:rPr lang="es-MX" b="1" dirty="0">
                <a:latin typeface="Times New Roman" panose="02020603050405020304" pitchFamily="18" charset="0"/>
                <a:cs typeface="Times New Roman" panose="02020603050405020304" pitchFamily="18" charset="0"/>
              </a:rPr>
              <a:t>Sesgo en el instrumento de medición. </a:t>
            </a:r>
            <a:r>
              <a:rPr lang="es-MX" dirty="0">
                <a:latin typeface="Times New Roman" panose="02020603050405020304" pitchFamily="18" charset="0"/>
                <a:cs typeface="Times New Roman" panose="02020603050405020304" pitchFamily="18" charset="0"/>
              </a:rPr>
              <a:t>Ocurre debido a problemas como preguntas que sugieren la respuesta o a elementos del diseño del cuestionario que dificultan el registro de las respuestas y favorecen el registro de errores. </a:t>
            </a:r>
          </a:p>
          <a:p>
            <a:pPr algn="just"/>
            <a:r>
              <a:rPr lang="es-MX" dirty="0">
                <a:latin typeface="Times New Roman" panose="02020603050405020304" pitchFamily="18" charset="0"/>
                <a:cs typeface="Times New Roman" panose="02020603050405020304" pitchFamily="18" charset="0"/>
              </a:rPr>
              <a:t> </a:t>
            </a:r>
          </a:p>
          <a:p>
            <a:pPr algn="just"/>
            <a:r>
              <a:rPr lang="es-MX" b="1" dirty="0">
                <a:latin typeface="Times New Roman" panose="02020603050405020304" pitchFamily="18" charset="0"/>
                <a:cs typeface="Times New Roman" panose="02020603050405020304" pitchFamily="18" charset="0"/>
              </a:rPr>
              <a:t>Error de proceso. </a:t>
            </a:r>
            <a:r>
              <a:rPr lang="es-MX" dirty="0">
                <a:latin typeface="Times New Roman" panose="02020603050405020304" pitchFamily="18" charset="0"/>
                <a:cs typeface="Times New Roman" panose="02020603050405020304" pitchFamily="18" charset="0"/>
              </a:rPr>
              <a:t>Son los errores en la transferencia de la información de los documentos al computador. </a:t>
            </a:r>
            <a:endParaRPr lang="es-MX" dirty="0" smtClean="0">
              <a:latin typeface="Times New Roman" panose="02020603050405020304" pitchFamily="18" charset="0"/>
              <a:cs typeface="Times New Roman" panose="02020603050405020304" pitchFamily="18" charset="0"/>
            </a:endParaRPr>
          </a:p>
          <a:p>
            <a:pPr algn="just"/>
            <a:endParaRPr lang="es-MX" dirty="0" smtClean="0">
              <a:latin typeface="Times New Roman" panose="02020603050405020304" pitchFamily="18" charset="0"/>
              <a:cs typeface="Times New Roman" panose="02020603050405020304" pitchFamily="18" charset="0"/>
            </a:endParaRPr>
          </a:p>
          <a:p>
            <a:pPr algn="just"/>
            <a:r>
              <a:rPr lang="es-MX" b="1" dirty="0">
                <a:latin typeface="Times New Roman" panose="02020603050405020304" pitchFamily="18" charset="0"/>
                <a:cs typeface="Times New Roman" panose="02020603050405020304" pitchFamily="18" charset="0"/>
              </a:rPr>
              <a:t>Sesgo de no respuesta: </a:t>
            </a:r>
            <a:r>
              <a:rPr lang="es-MX" dirty="0">
                <a:latin typeface="Times New Roman" panose="02020603050405020304" pitchFamily="18" charset="0"/>
                <a:cs typeface="Times New Roman" panose="02020603050405020304" pitchFamily="18" charset="0"/>
              </a:rPr>
              <a:t>Lo ideal es que si se elige una muestra, se entreviste a todos los componentes de  la muestra. En la práctica esto nunca se logra. La tasa de respuesta del 5% o  menos son frecuentes. Las personas que respondieron difieren sistemáticamente  20% en algún aspecto de las que no respondieron, estas diferencias se llaman sesgos  de no respuesta. </a:t>
            </a:r>
          </a:p>
          <a:p>
            <a:endParaRPr lang="es-MX" dirty="0"/>
          </a:p>
          <a:p>
            <a:r>
              <a:rPr lang="es-MX" dirty="0"/>
              <a:t> </a:t>
            </a:r>
          </a:p>
          <a:p>
            <a:r>
              <a:rPr lang="es-MX" dirty="0" smtClean="0"/>
              <a:t> </a:t>
            </a:r>
          </a:p>
        </p:txBody>
      </p:sp>
    </p:spTree>
    <p:extLst>
      <p:ext uri="{BB962C8B-B14F-4D97-AF65-F5344CB8AC3E}">
        <p14:creationId xmlns:p14="http://schemas.microsoft.com/office/powerpoint/2010/main" val="3315284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Observación</a:t>
            </a:r>
            <a:endParaRPr lang="es-MX" dirty="0"/>
          </a:p>
        </p:txBody>
      </p:sp>
      <p:sp>
        <p:nvSpPr>
          <p:cNvPr id="3" name="2 Rectángulo"/>
          <p:cNvSpPr/>
          <p:nvPr/>
        </p:nvSpPr>
        <p:spPr>
          <a:xfrm>
            <a:off x="483568" y="1412776"/>
            <a:ext cx="7992888" cy="2831544"/>
          </a:xfrm>
          <a:prstGeom prst="rect">
            <a:avLst/>
          </a:prstGeom>
        </p:spPr>
        <p:txBody>
          <a:bodyPr wrap="square">
            <a:spAutoFit/>
          </a:bodyPr>
          <a:lstStyle/>
          <a:p>
            <a:endParaRPr lang="es-MX" dirty="0"/>
          </a:p>
          <a:p>
            <a:pPr algn="just"/>
            <a:r>
              <a:rPr lang="es-MX" sz="2000" dirty="0">
                <a:latin typeface="Times New Roman" panose="02020603050405020304" pitchFamily="18" charset="0"/>
                <a:cs typeface="Times New Roman" panose="02020603050405020304" pitchFamily="18" charset="0"/>
              </a:rPr>
              <a:t>La observación de las actividades de los tomadores de decisiones es sólo una forma </a:t>
            </a:r>
            <a:r>
              <a:rPr lang="es-MX" sz="2000" dirty="0" smtClean="0">
                <a:latin typeface="Times New Roman" panose="02020603050405020304" pitchFamily="18" charset="0"/>
                <a:cs typeface="Times New Roman" panose="02020603050405020304" pitchFamily="18" charset="0"/>
              </a:rPr>
              <a:t>de evaluar </a:t>
            </a:r>
            <a:r>
              <a:rPr lang="es-MX" sz="2000" dirty="0">
                <a:latin typeface="Times New Roman" panose="02020603050405020304" pitchFamily="18" charset="0"/>
                <a:cs typeface="Times New Roman" panose="02020603050405020304" pitchFamily="18" charset="0"/>
              </a:rPr>
              <a:t>sus requerimientos de información. La observación del entorno físico en el cual </a:t>
            </a:r>
            <a:r>
              <a:rPr lang="es-MX" sz="2000" dirty="0" smtClean="0">
                <a:latin typeface="Times New Roman" panose="02020603050405020304" pitchFamily="18" charset="0"/>
                <a:cs typeface="Times New Roman" panose="02020603050405020304" pitchFamily="18" charset="0"/>
              </a:rPr>
              <a:t>se desempeñan </a:t>
            </a:r>
            <a:r>
              <a:rPr lang="es-MX" sz="2000" dirty="0">
                <a:latin typeface="Times New Roman" panose="02020603050405020304" pitchFamily="18" charset="0"/>
                <a:cs typeface="Times New Roman" panose="02020603050405020304" pitchFamily="18" charset="0"/>
              </a:rPr>
              <a:t>los tomadores de decisiones también pone de manifiesto muchos de sus </a:t>
            </a:r>
            <a:r>
              <a:rPr lang="es-MX" sz="2000" dirty="0" smtClean="0">
                <a:latin typeface="Times New Roman" panose="02020603050405020304" pitchFamily="18" charset="0"/>
                <a:cs typeface="Times New Roman" panose="02020603050405020304" pitchFamily="18" charset="0"/>
              </a:rPr>
              <a:t>requerimientos de </a:t>
            </a:r>
            <a:r>
              <a:rPr lang="es-MX" sz="2000" dirty="0">
                <a:latin typeface="Times New Roman" panose="02020603050405020304" pitchFamily="18" charset="0"/>
                <a:cs typeface="Times New Roman" panose="02020603050405020304" pitchFamily="18" charset="0"/>
              </a:rPr>
              <a:t>información. Con mucha frecuencia, dicha observación implica </a:t>
            </a:r>
            <a:r>
              <a:rPr lang="es-MX" sz="2000" dirty="0" smtClean="0">
                <a:latin typeface="Times New Roman" panose="02020603050405020304" pitchFamily="18" charset="0"/>
                <a:cs typeface="Times New Roman" panose="02020603050405020304" pitchFamily="18" charset="0"/>
              </a:rPr>
              <a:t>examinar sistemáticamente </a:t>
            </a:r>
            <a:r>
              <a:rPr lang="es-MX" sz="2000" dirty="0">
                <a:latin typeface="Times New Roman" panose="02020603050405020304" pitchFamily="18" charset="0"/>
                <a:cs typeface="Times New Roman" panose="02020603050405020304" pitchFamily="18" charset="0"/>
              </a:rPr>
              <a:t>las oficinas de los tomadores de decisiones, ya que éstas constituyen </a:t>
            </a:r>
            <a:r>
              <a:rPr lang="es-MX" sz="2000" dirty="0" smtClean="0">
                <a:latin typeface="Times New Roman" panose="02020603050405020304" pitchFamily="18" charset="0"/>
                <a:cs typeface="Times New Roman" panose="02020603050405020304" pitchFamily="18" charset="0"/>
              </a:rPr>
              <a:t>su principal </a:t>
            </a:r>
            <a:r>
              <a:rPr lang="es-MX" sz="2000" dirty="0">
                <a:latin typeface="Times New Roman" panose="02020603050405020304" pitchFamily="18" charset="0"/>
                <a:cs typeface="Times New Roman" panose="02020603050405020304" pitchFamily="18" charset="0"/>
              </a:rPr>
              <a:t>lugar de trabajo. Los tomadores de decisiones influyen en, y a su vez reciben </a:t>
            </a:r>
            <a:r>
              <a:rPr lang="es-MX" sz="2000" dirty="0" smtClean="0">
                <a:latin typeface="Times New Roman" panose="02020603050405020304" pitchFamily="18" charset="0"/>
                <a:cs typeface="Times New Roman" panose="02020603050405020304" pitchFamily="18" charset="0"/>
              </a:rPr>
              <a:t>influencia de</a:t>
            </a:r>
            <a:r>
              <a:rPr lang="es-MX" sz="2000" dirty="0">
                <a:latin typeface="Times New Roman" panose="02020603050405020304" pitchFamily="18" charset="0"/>
                <a:cs typeface="Times New Roman" panose="02020603050405020304" pitchFamily="18" charset="0"/>
              </a:rPr>
              <a:t>, sus entornos físicos.</a:t>
            </a:r>
          </a:p>
        </p:txBody>
      </p:sp>
      <p:pic>
        <p:nvPicPr>
          <p:cNvPr id="4" name="Imagen 3"/>
          <p:cNvPicPr>
            <a:picLocks noChangeAspect="1"/>
          </p:cNvPicPr>
          <p:nvPr/>
        </p:nvPicPr>
        <p:blipFill>
          <a:blip r:embed="rId2"/>
          <a:stretch>
            <a:fillRect/>
          </a:stretch>
        </p:blipFill>
        <p:spPr>
          <a:xfrm>
            <a:off x="6532240" y="4130689"/>
            <a:ext cx="1944216" cy="2067658"/>
          </a:xfrm>
          <a:prstGeom prst="rect">
            <a:avLst/>
          </a:prstGeom>
        </p:spPr>
      </p:pic>
    </p:spTree>
    <p:extLst>
      <p:ext uri="{BB962C8B-B14F-4D97-AF65-F5344CB8AC3E}">
        <p14:creationId xmlns:p14="http://schemas.microsoft.com/office/powerpoint/2010/main" val="1878938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04664"/>
            <a:ext cx="8534400" cy="758952"/>
          </a:xfrm>
        </p:spPr>
        <p:txBody>
          <a:bodyPr>
            <a:normAutofit fontScale="90000"/>
          </a:bodyPr>
          <a:lstStyle/>
          <a:p>
            <a:r>
              <a:rPr lang="es-MX" b="1" dirty="0" smtClean="0"/>
              <a:t>OBSERVACIÓN </a:t>
            </a:r>
            <a:r>
              <a:rPr lang="es-MX" b="1" dirty="0"/>
              <a:t>ESTRUCTURADA DEL ENTORNO (STROBE)</a:t>
            </a:r>
            <a:endParaRPr lang="es-MX" dirty="0"/>
          </a:p>
        </p:txBody>
      </p:sp>
      <p:sp>
        <p:nvSpPr>
          <p:cNvPr id="4" name="3 Rectángulo"/>
          <p:cNvSpPr/>
          <p:nvPr/>
        </p:nvSpPr>
        <p:spPr>
          <a:xfrm>
            <a:off x="4549509" y="1988840"/>
            <a:ext cx="4159047" cy="3724213"/>
          </a:xfrm>
          <a:prstGeom prst="rect">
            <a:avLst/>
          </a:prstGeom>
          <a:effectLst>
            <a:glow rad="139700">
              <a:schemeClr val="accent4">
                <a:satMod val="175000"/>
                <a:alpha val="40000"/>
              </a:schemeClr>
            </a:glow>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just"/>
            <a:r>
              <a:rPr lang="es-MX" sz="2000" dirty="0" smtClean="0">
                <a:latin typeface="Times New Roman" panose="02020603050405020304" pitchFamily="18" charset="0"/>
                <a:cs typeface="Times New Roman" panose="02020603050405020304" pitchFamily="18" charset="0"/>
              </a:rPr>
              <a:t>La </a:t>
            </a:r>
            <a:r>
              <a:rPr lang="es-MX" sz="2000" dirty="0">
                <a:latin typeface="Times New Roman" panose="02020603050405020304" pitchFamily="18" charset="0"/>
                <a:cs typeface="Times New Roman" panose="02020603050405020304" pitchFamily="18" charset="0"/>
              </a:rPr>
              <a:t>aplicación exitosa del STROBE requiere que el analista observe explícitamente siete elementos concretos que por lo general se encuentran en las oficinas. Estos elementos pueden revelar mucho sobre la forma en que el tomador de decisiones recopila, procesa, almacena y comparte la información, así como también sobre su credibilidad en el lugar de trabajo.</a:t>
            </a:r>
          </a:p>
        </p:txBody>
      </p:sp>
      <p:pic>
        <p:nvPicPr>
          <p:cNvPr id="4098" name="Picture 2" descr="http://3.bp.blogspot.com/-QWfgYrGrJp8/USnQcLlpP0I/AAAAAAAAAFE/AoD3c23bSAc/s1600/15390468-algunas-personas-3d-en-la-observacion-de-la-tierr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859206"/>
            <a:ext cx="3969402" cy="297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251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Rectángulo"/>
          <p:cNvSpPr/>
          <p:nvPr/>
        </p:nvSpPr>
        <p:spPr>
          <a:xfrm>
            <a:off x="611560" y="1412776"/>
            <a:ext cx="7848872" cy="4708981"/>
          </a:xfrm>
          <a:prstGeom prst="rect">
            <a:avLst/>
          </a:prstGeom>
        </p:spPr>
        <p:txBody>
          <a:bodyPr wrap="square">
            <a:spAutoFit/>
          </a:bodyPr>
          <a:lstStyle/>
          <a:p>
            <a:pPr marL="285750" indent="-285750" algn="just">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Elementos </a:t>
            </a:r>
            <a:r>
              <a:rPr lang="es-MX" sz="2000" b="1" dirty="0" err="1" smtClean="0">
                <a:latin typeface="Times New Roman" panose="02020603050405020304" pitchFamily="18" charset="0"/>
                <a:cs typeface="Times New Roman" panose="02020603050405020304" pitchFamily="18" charset="0"/>
              </a:rPr>
              <a:t>Strobe</a:t>
            </a:r>
            <a:r>
              <a:rPr lang="es-MX" sz="2000" b="1"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Ubicación </a:t>
            </a:r>
            <a:r>
              <a:rPr lang="es-MX" sz="2000" dirty="0">
                <a:latin typeface="Times New Roman" panose="02020603050405020304" pitchFamily="18" charset="0"/>
                <a:cs typeface="Times New Roman" panose="02020603050405020304" pitchFamily="18" charset="0"/>
              </a:rPr>
              <a:t>de la oficina.</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Ubicación </a:t>
            </a:r>
            <a:r>
              <a:rPr lang="es-MX" sz="2000" dirty="0">
                <a:latin typeface="Times New Roman" panose="02020603050405020304" pitchFamily="18" charset="0"/>
                <a:cs typeface="Times New Roman" panose="02020603050405020304" pitchFamily="18" charset="0"/>
              </a:rPr>
              <a:t>del escritorio.</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Equipo </a:t>
            </a:r>
            <a:r>
              <a:rPr lang="es-MX" sz="2000" dirty="0">
                <a:latin typeface="Times New Roman" panose="02020603050405020304" pitchFamily="18" charset="0"/>
                <a:cs typeface="Times New Roman" panose="02020603050405020304" pitchFamily="18" charset="0"/>
              </a:rPr>
              <a:t>de oficina fijo.</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Revistas</a:t>
            </a:r>
            <a:r>
              <a:rPr lang="es-MX" sz="2000" dirty="0">
                <a:latin typeface="Times New Roman" panose="02020603050405020304" pitchFamily="18" charset="0"/>
                <a:cs typeface="Times New Roman" panose="02020603050405020304" pitchFamily="18" charset="0"/>
              </a:rPr>
              <a:t>, libros, manuales de la empresa.</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Iluminación </a:t>
            </a:r>
            <a:r>
              <a:rPr lang="es-MX" sz="2000" dirty="0">
                <a:latin typeface="Times New Roman" panose="02020603050405020304" pitchFamily="18" charset="0"/>
                <a:cs typeface="Times New Roman" panose="02020603050405020304" pitchFamily="18" charset="0"/>
              </a:rPr>
              <a:t>y color de la oficina</a:t>
            </a:r>
            <a:r>
              <a:rPr lang="es-MX" sz="2000"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Vestimenta.</a:t>
            </a:r>
          </a:p>
          <a:p>
            <a:pPr lvl="1" algn="just"/>
            <a:endParaRPr lang="es-MX" sz="2000" dirty="0" smtClean="0">
              <a:latin typeface="Times New Roman" panose="02020603050405020304" pitchFamily="18" charset="0"/>
              <a:cs typeface="Times New Roman" panose="02020603050405020304" pitchFamily="18" charset="0"/>
            </a:endParaRPr>
          </a:p>
          <a:p>
            <a:pPr algn="just"/>
            <a:r>
              <a:rPr lang="es-MX" sz="2000" b="1" dirty="0" smtClean="0">
                <a:latin typeface="Times New Roman" panose="02020603050405020304" pitchFamily="18" charset="0"/>
                <a:cs typeface="Times New Roman" panose="02020603050405020304" pitchFamily="18" charset="0"/>
              </a:rPr>
              <a:t>• Alternativas </a:t>
            </a:r>
            <a:r>
              <a:rPr lang="es-MX" sz="2000" b="1" dirty="0">
                <a:latin typeface="Times New Roman" panose="02020603050405020304" pitchFamily="18" charset="0"/>
                <a:cs typeface="Times New Roman" panose="02020603050405020304" pitchFamily="18" charset="0"/>
              </a:rPr>
              <a:t>de </a:t>
            </a:r>
            <a:r>
              <a:rPr lang="es-MX" sz="2000" b="1" dirty="0" smtClean="0">
                <a:latin typeface="Times New Roman" panose="02020603050405020304" pitchFamily="18" charset="0"/>
                <a:cs typeface="Times New Roman" panose="02020603050405020304" pitchFamily="18" charset="0"/>
              </a:rPr>
              <a:t>aplicación</a:t>
            </a:r>
            <a:r>
              <a:rPr lang="es-MX" sz="2000" b="1"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endParaRPr lang="es-MX" sz="200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s-MX" sz="2000" smtClean="0">
                <a:latin typeface="Times New Roman" panose="02020603050405020304" pitchFamily="18" charset="0"/>
                <a:cs typeface="Times New Roman" panose="02020603050405020304" pitchFamily="18" charset="0"/>
              </a:rPr>
              <a:t> </a:t>
            </a:r>
            <a:r>
              <a:rPr lang="es-MX" sz="2000" dirty="0" smtClean="0">
                <a:latin typeface="Times New Roman" panose="02020603050405020304" pitchFamily="18" charset="0"/>
                <a:cs typeface="Times New Roman" panose="02020603050405020304" pitchFamily="18" charset="0"/>
              </a:rPr>
              <a:t>Análisis de fotografías. </a:t>
            </a:r>
          </a:p>
          <a:p>
            <a:pPr marL="742950" lvl="1" indent="-285750" algn="just">
              <a:buFont typeface="Arial" panose="020B0604020202020204" pitchFamily="34" charset="0"/>
              <a:buChar char="•"/>
            </a:pPr>
            <a:r>
              <a:rPr lang="es-MX" sz="2000" dirty="0" smtClean="0">
                <a:latin typeface="Times New Roman" panose="02020603050405020304" pitchFamily="18" charset="0"/>
                <a:cs typeface="Times New Roman" panose="02020603050405020304" pitchFamily="18" charset="0"/>
              </a:rPr>
              <a:t> Colección </a:t>
            </a:r>
            <a:r>
              <a:rPr lang="es-MX" sz="2000" dirty="0">
                <a:latin typeface="Times New Roman" panose="02020603050405020304" pitchFamily="18" charset="0"/>
                <a:cs typeface="Times New Roman" panose="02020603050405020304" pitchFamily="18" charset="0"/>
              </a:rPr>
              <a:t>de simbología</a:t>
            </a:r>
            <a:r>
              <a:rPr lang="es-MX" sz="2000"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a:t>
            </a:r>
            <a:r>
              <a:rPr lang="es-MX" sz="2000" b="1" dirty="0" smtClean="0">
                <a:latin typeface="Times New Roman" panose="02020603050405020304" pitchFamily="18" charset="0"/>
                <a:cs typeface="Times New Roman" panose="02020603050405020304" pitchFamily="18" charset="0"/>
              </a:rPr>
              <a:t>Comparación </a:t>
            </a:r>
            <a:r>
              <a:rPr lang="es-MX" sz="2000" b="1" dirty="0">
                <a:latin typeface="Times New Roman" panose="02020603050405020304" pitchFamily="18" charset="0"/>
                <a:cs typeface="Times New Roman" panose="02020603050405020304" pitchFamily="18" charset="0"/>
              </a:rPr>
              <a:t>de la </a:t>
            </a:r>
            <a:r>
              <a:rPr lang="es-MX" sz="2000" b="1" dirty="0" smtClean="0">
                <a:latin typeface="Times New Roman" panose="02020603050405020304" pitchFamily="18" charset="0"/>
                <a:cs typeface="Times New Roman" panose="02020603050405020304" pitchFamily="18" charset="0"/>
              </a:rPr>
              <a:t>observación </a:t>
            </a:r>
            <a:r>
              <a:rPr lang="es-MX" sz="2000" b="1" dirty="0">
                <a:latin typeface="Times New Roman" panose="02020603050405020304" pitchFamily="18" charset="0"/>
                <a:cs typeface="Times New Roman" panose="02020603050405020304" pitchFamily="18" charset="0"/>
              </a:rPr>
              <a:t>/ </a:t>
            </a:r>
            <a:r>
              <a:rPr lang="es-MX" sz="2000" b="1" dirty="0" smtClean="0">
                <a:latin typeface="Times New Roman" panose="02020603050405020304" pitchFamily="18" charset="0"/>
                <a:cs typeface="Times New Roman" panose="02020603050405020304" pitchFamily="18" charset="0"/>
              </a:rPr>
              <a:t>narración</a:t>
            </a:r>
            <a:endParaRPr lang="es-MX"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125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20106" y="249319"/>
            <a:ext cx="2736304"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u="sng" dirty="0" smtClean="0"/>
              <a:t>Leer Antecedentes </a:t>
            </a:r>
          </a:p>
          <a:p>
            <a:pPr algn="just"/>
            <a:endParaRPr lang="es-MX" dirty="0" smtClean="0"/>
          </a:p>
          <a:p>
            <a:pPr algn="just"/>
            <a:r>
              <a:rPr lang="es-MX" dirty="0" smtClean="0"/>
              <a:t>Leer </a:t>
            </a:r>
            <a:r>
              <a:rPr lang="es-MX" dirty="0"/>
              <a:t>y entender tanto como sea posible los antecedentes de los </a:t>
            </a:r>
            <a:r>
              <a:rPr lang="es-MX" dirty="0" smtClean="0"/>
              <a:t>entrevistados y </a:t>
            </a:r>
            <a:r>
              <a:rPr lang="es-MX" dirty="0"/>
              <a:t>su organización.</a:t>
            </a:r>
          </a:p>
        </p:txBody>
      </p:sp>
      <p:sp>
        <p:nvSpPr>
          <p:cNvPr id="5" name="4 Rectángulo redondeado"/>
          <p:cNvSpPr/>
          <p:nvPr/>
        </p:nvSpPr>
        <p:spPr>
          <a:xfrm>
            <a:off x="324864" y="3254005"/>
            <a:ext cx="2879429" cy="299368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u="sng" dirty="0"/>
              <a:t>Establecer los </a:t>
            </a:r>
            <a:r>
              <a:rPr lang="es-MX" b="1" u="sng" dirty="0" smtClean="0"/>
              <a:t>objetivos.</a:t>
            </a:r>
          </a:p>
          <a:p>
            <a:endParaRPr lang="es-MX" b="1" u="sng" dirty="0" smtClean="0"/>
          </a:p>
          <a:p>
            <a:r>
              <a:rPr lang="es-MX" dirty="0" smtClean="0"/>
              <a:t>Utilice </a:t>
            </a:r>
            <a:r>
              <a:rPr lang="es-MX" dirty="0"/>
              <a:t>los antecedentes que haya recopilado así</a:t>
            </a:r>
          </a:p>
          <a:p>
            <a:r>
              <a:rPr lang="es-MX" dirty="0"/>
              <a:t>como su propia experiencia para establecer los objetivos de la entrevista.</a:t>
            </a:r>
          </a:p>
        </p:txBody>
      </p:sp>
      <p:sp>
        <p:nvSpPr>
          <p:cNvPr id="6" name="5 Rectángulo redondeado"/>
          <p:cNvSpPr/>
          <p:nvPr/>
        </p:nvSpPr>
        <p:spPr>
          <a:xfrm>
            <a:off x="6170030" y="193634"/>
            <a:ext cx="2736304" cy="280831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u="sng" dirty="0"/>
              <a:t>Decidir a quién entrevistar </a:t>
            </a:r>
            <a:endParaRPr lang="es-MX" b="1" u="sng" dirty="0" smtClean="0"/>
          </a:p>
          <a:p>
            <a:r>
              <a:rPr lang="es-MX" dirty="0" smtClean="0"/>
              <a:t>Cuando </a:t>
            </a:r>
            <a:r>
              <a:rPr lang="es-MX" dirty="0"/>
              <a:t>tenga que decidir a quién entrevistar, incluya a </a:t>
            </a:r>
            <a:r>
              <a:rPr lang="es-MX" dirty="0" smtClean="0"/>
              <a:t>gente clave </a:t>
            </a:r>
            <a:r>
              <a:rPr lang="es-MX" dirty="0"/>
              <a:t>de todos los niveles que vayan a ser afectadas por el sistema de alguna manera.</a:t>
            </a:r>
          </a:p>
        </p:txBody>
      </p:sp>
      <p:sp>
        <p:nvSpPr>
          <p:cNvPr id="7" name="6 Rectángulo redondeado"/>
          <p:cNvSpPr/>
          <p:nvPr/>
        </p:nvSpPr>
        <p:spPr>
          <a:xfrm>
            <a:off x="6156176" y="3140968"/>
            <a:ext cx="2822166" cy="321975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u="sng" dirty="0"/>
              <a:t>Preparar al entrevistado </a:t>
            </a:r>
            <a:endParaRPr lang="es-MX" b="1" u="sng" dirty="0" smtClean="0"/>
          </a:p>
          <a:p>
            <a:r>
              <a:rPr lang="es-MX" dirty="0" smtClean="0"/>
              <a:t>Prepare </a:t>
            </a:r>
            <a:r>
              <a:rPr lang="es-MX" dirty="0"/>
              <a:t>a la persona que va a ser </a:t>
            </a:r>
            <a:r>
              <a:rPr lang="es-MX" dirty="0" smtClean="0"/>
              <a:t>entrevistada </a:t>
            </a:r>
            <a:r>
              <a:rPr lang="es-MX" dirty="0"/>
              <a:t>hablándole por</a:t>
            </a:r>
          </a:p>
          <a:p>
            <a:r>
              <a:rPr lang="es-MX" dirty="0"/>
              <a:t>anticipado o </a:t>
            </a:r>
            <a:r>
              <a:rPr lang="es-MX" dirty="0" smtClean="0"/>
              <a:t>enviándole </a:t>
            </a:r>
            <a:r>
              <a:rPr lang="es-MX" dirty="0"/>
              <a:t>un mensaje de correo electrónico y dándole </a:t>
            </a:r>
            <a:r>
              <a:rPr lang="es-MX" dirty="0" smtClean="0"/>
              <a:t>tiempo.</a:t>
            </a:r>
            <a:endParaRPr lang="es-MX" dirty="0"/>
          </a:p>
        </p:txBody>
      </p:sp>
      <p:sp>
        <p:nvSpPr>
          <p:cNvPr id="8" name="7 Rectángulo redondeado"/>
          <p:cNvSpPr/>
          <p:nvPr/>
        </p:nvSpPr>
        <p:spPr>
          <a:xfrm>
            <a:off x="3200845" y="908720"/>
            <a:ext cx="2879429" cy="36724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u="sng" dirty="0"/>
              <a:t>Decidir el tipo de preguntas y la estructura </a:t>
            </a:r>
            <a:endParaRPr lang="es-MX" b="1" u="sng" dirty="0" smtClean="0"/>
          </a:p>
          <a:p>
            <a:endParaRPr lang="es-MX" b="1" dirty="0" smtClean="0"/>
          </a:p>
          <a:p>
            <a:pPr algn="just"/>
            <a:r>
              <a:rPr lang="es-MX" dirty="0" smtClean="0"/>
              <a:t>Escriba </a:t>
            </a:r>
            <a:r>
              <a:rPr lang="es-MX" dirty="0"/>
              <a:t>preguntas que abarquen las áreas </a:t>
            </a:r>
            <a:r>
              <a:rPr lang="es-MX" dirty="0" smtClean="0"/>
              <a:t>clave de </a:t>
            </a:r>
            <a:r>
              <a:rPr lang="es-MX" dirty="0"/>
              <a:t>la toma de decisiones que haya descubierto al </a:t>
            </a:r>
            <a:r>
              <a:rPr lang="es-MX" dirty="0" smtClean="0"/>
              <a:t> determinar </a:t>
            </a:r>
            <a:r>
              <a:rPr lang="es-MX" dirty="0"/>
              <a:t>los </a:t>
            </a:r>
            <a:r>
              <a:rPr lang="es-MX" dirty="0" smtClean="0"/>
              <a:t>objetivos.</a:t>
            </a:r>
            <a:endParaRPr lang="es-MX" dirty="0"/>
          </a:p>
        </p:txBody>
      </p:sp>
    </p:spTree>
    <p:extLst>
      <p:ext uri="{BB962C8B-B14F-4D97-AF65-F5344CB8AC3E}">
        <p14:creationId xmlns:p14="http://schemas.microsoft.com/office/powerpoint/2010/main" val="1489613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2656"/>
            <a:ext cx="8534400" cy="758952"/>
          </a:xfrm>
        </p:spPr>
        <p:txBody>
          <a:bodyPr>
            <a:normAutofit fontScale="90000"/>
          </a:bodyPr>
          <a:lstStyle/>
          <a:p>
            <a:r>
              <a:rPr lang="es-MX" dirty="0" smtClean="0"/>
              <a:t>7 elementos </a:t>
            </a:r>
            <a:r>
              <a:rPr lang="es-MX" dirty="0"/>
              <a:t>que se deben observar </a:t>
            </a:r>
            <a:r>
              <a:rPr lang="es-MX" dirty="0" smtClean="0"/>
              <a:t>en el </a:t>
            </a:r>
            <a:r>
              <a:rPr lang="es-MX" dirty="0"/>
              <a:t>STROBE y ejemplos </a:t>
            </a:r>
            <a:r>
              <a:rPr lang="es-MX" dirty="0" smtClean="0"/>
              <a:t>de preguntas que se pueden realizar.</a:t>
            </a:r>
            <a:endParaRPr lang="es-MX" dirty="0"/>
          </a:p>
        </p:txBody>
      </p:sp>
      <p:graphicFrame>
        <p:nvGraphicFramePr>
          <p:cNvPr id="3" name="2 Tabla"/>
          <p:cNvGraphicFramePr>
            <a:graphicFrameLocks noGrp="1"/>
          </p:cNvGraphicFramePr>
          <p:nvPr>
            <p:extLst>
              <p:ext uri="{D42A27DB-BD31-4B8C-83A1-F6EECF244321}">
                <p14:modId xmlns:p14="http://schemas.microsoft.com/office/powerpoint/2010/main" val="643317619"/>
              </p:ext>
            </p:extLst>
          </p:nvPr>
        </p:nvGraphicFramePr>
        <p:xfrm>
          <a:off x="251520" y="1484784"/>
          <a:ext cx="8640960" cy="4893414"/>
        </p:xfrm>
        <a:graphic>
          <a:graphicData uri="http://schemas.openxmlformats.org/drawingml/2006/table">
            <a:tbl>
              <a:tblPr firstRow="1" bandRow="1">
                <a:tableStyleId>{5C22544A-7EE6-4342-B048-85BDC9FD1C3A}</a:tableStyleId>
              </a:tblPr>
              <a:tblGrid>
                <a:gridCol w="2808311"/>
                <a:gridCol w="5832649"/>
              </a:tblGrid>
              <a:tr h="370362">
                <a:tc>
                  <a:txBody>
                    <a:bodyPr/>
                    <a:lstStyle/>
                    <a:p>
                      <a:r>
                        <a:rPr lang="es-MX" dirty="0" smtClean="0"/>
                        <a:t>Elemento Observable</a:t>
                      </a:r>
                      <a:endParaRPr lang="es-MX" dirty="0"/>
                    </a:p>
                  </a:txBody>
                  <a:tcPr/>
                </a:tc>
                <a:tc>
                  <a:txBody>
                    <a:bodyPr/>
                    <a:lstStyle/>
                    <a:p>
                      <a:r>
                        <a:rPr kumimoji="0" lang="es-MX" sz="1800" b="1" i="0" u="none" strike="noStrike" kern="1200" baseline="0" dirty="0" smtClean="0">
                          <a:solidFill>
                            <a:schemeClr val="lt1"/>
                          </a:solidFill>
                          <a:latin typeface="+mn-lt"/>
                          <a:ea typeface="+mn-ea"/>
                          <a:cs typeface="+mn-cs"/>
                        </a:rPr>
                        <a:t>Preguntas que el analista podría investigar</a:t>
                      </a:r>
                      <a:endParaRPr lang="es-MX" dirty="0"/>
                    </a:p>
                  </a:txBody>
                  <a:tcPr/>
                </a:tc>
              </a:tr>
              <a:tr h="539040">
                <a:tc>
                  <a:txBody>
                    <a:bodyPr/>
                    <a:lstStyle/>
                    <a:p>
                      <a:pPr algn="just"/>
                      <a:r>
                        <a:rPr lang="es-MX" sz="1600" b="1" dirty="0" smtClean="0">
                          <a:latin typeface="Times New Roman" panose="02020603050405020304" pitchFamily="18" charset="0"/>
                          <a:cs typeface="Times New Roman" panose="02020603050405020304" pitchFamily="18" charset="0"/>
                        </a:rPr>
                        <a:t>Ubicación de la Oficina</a:t>
                      </a:r>
                    </a:p>
                  </a:txBody>
                  <a:tcPr/>
                </a:tc>
                <a:tc>
                  <a:txBody>
                    <a:bodyPr/>
                    <a:lstStyle/>
                    <a:p>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¿Quién tiene la oficina de la esquina? ¿Los tomadores de decisiones importantes están dispersos en los diferentes pisos?</a:t>
                      </a:r>
                      <a:endParaRPr lang="es-MX" sz="1500" dirty="0">
                        <a:latin typeface="Times New Roman" panose="02020603050405020304" pitchFamily="18" charset="0"/>
                        <a:cs typeface="Times New Roman" panose="02020603050405020304" pitchFamily="18" charset="0"/>
                      </a:endParaRPr>
                    </a:p>
                  </a:txBody>
                  <a:tcPr/>
                </a:tc>
              </a:tr>
              <a:tr h="539040">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Colocación del escritorio</a:t>
                      </a:r>
                      <a:endParaRPr lang="es-MX" sz="1600" b="1" dirty="0">
                        <a:latin typeface="Times New Roman" panose="02020603050405020304" pitchFamily="18" charset="0"/>
                        <a:cs typeface="Times New Roman" panose="02020603050405020304" pitchFamily="18" charset="0"/>
                      </a:endParaRPr>
                    </a:p>
                  </a:txBody>
                  <a:tcPr/>
                </a:tc>
                <a:tc>
                  <a:txBody>
                    <a:bodyPr/>
                    <a:lstStyle/>
                    <a:p>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¿La colocación del escritorio favorece la comunicación? ¿La colocación demuestra la autoridad?</a:t>
                      </a:r>
                      <a:endParaRPr lang="es-MX" sz="1500" dirty="0">
                        <a:latin typeface="Times New Roman" panose="02020603050405020304" pitchFamily="18" charset="0"/>
                        <a:cs typeface="Times New Roman" panose="02020603050405020304" pitchFamily="18" charset="0"/>
                      </a:endParaRPr>
                    </a:p>
                  </a:txBody>
                  <a:tcPr/>
                </a:tc>
              </a:tr>
              <a:tr h="766004">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Equipo fijo</a:t>
                      </a:r>
                      <a:endParaRPr lang="es-MX" sz="1600" b="1" dirty="0">
                        <a:latin typeface="Times New Roman" panose="02020603050405020304" pitchFamily="18" charset="0"/>
                        <a:cs typeface="Times New Roman" panose="02020603050405020304" pitchFamily="18" charset="0"/>
                      </a:endParaRPr>
                    </a:p>
                  </a:txBody>
                  <a:tcPr/>
                </a:tc>
                <a:tc>
                  <a:txBody>
                    <a:bodyPr/>
                    <a:lstStyle/>
                    <a:p>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¿El tomador de decisiones prefiere recopilar y almacenar la información personalmente? ¿El área de almacenamiento es grande o pequeña?</a:t>
                      </a:r>
                      <a:endParaRPr lang="es-MX" sz="1500" dirty="0">
                        <a:latin typeface="Times New Roman" panose="02020603050405020304" pitchFamily="18" charset="0"/>
                        <a:cs typeface="Times New Roman" panose="02020603050405020304" pitchFamily="18" charset="0"/>
                      </a:endParaRPr>
                    </a:p>
                  </a:txBody>
                  <a:tcPr/>
                </a:tc>
              </a:tr>
              <a:tr h="539040">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Accesorios</a:t>
                      </a:r>
                      <a:endParaRPr lang="es-MX" sz="1600" b="1" dirty="0">
                        <a:latin typeface="Times New Roman" panose="02020603050405020304" pitchFamily="18" charset="0"/>
                        <a:cs typeface="Times New Roman" panose="02020603050405020304" pitchFamily="18" charset="0"/>
                      </a:endParaRPr>
                    </a:p>
                  </a:txBody>
                  <a:tcPr/>
                </a:tc>
                <a:tc>
                  <a:txBody>
                    <a:bodyPr/>
                    <a:lstStyle/>
                    <a:p>
                      <a:pPr algn="just"/>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¿Hay evidencia de que el tomador de decisiones utiliza la PC? ¿Hay computadoras portátiles o de bolsillo en la oficina?</a:t>
                      </a:r>
                      <a:endParaRPr lang="es-MX" sz="1500" dirty="0">
                        <a:latin typeface="Times New Roman" panose="02020603050405020304" pitchFamily="18" charset="0"/>
                        <a:cs typeface="Times New Roman" panose="02020603050405020304" pitchFamily="18" charset="0"/>
                      </a:endParaRPr>
                    </a:p>
                  </a:txBody>
                  <a:tcPr/>
                </a:tc>
              </a:tr>
              <a:tr h="539040">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Fuentes externas de información</a:t>
                      </a:r>
                      <a:endParaRPr lang="es-MX" sz="1600" b="1" dirty="0">
                        <a:latin typeface="Times New Roman" panose="02020603050405020304" pitchFamily="18" charset="0"/>
                        <a:cs typeface="Times New Roman" panose="02020603050405020304" pitchFamily="18" charset="0"/>
                      </a:endParaRPr>
                    </a:p>
                  </a:txBody>
                  <a:tcPr/>
                </a:tc>
                <a:tc>
                  <a:txBody>
                    <a:bodyPr/>
                    <a:lstStyle/>
                    <a:p>
                      <a:pPr algn="just"/>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¿El tomador de decisiones obtiene mucha información de fuentes externas tales como revistas especializadas o Web?</a:t>
                      </a:r>
                      <a:endParaRPr lang="es-MX" sz="1500" dirty="0" smtClean="0">
                        <a:latin typeface="Times New Roman" panose="02020603050405020304" pitchFamily="18" charset="0"/>
                        <a:cs typeface="Times New Roman" panose="02020603050405020304" pitchFamily="18" charset="0"/>
                      </a:endParaRPr>
                    </a:p>
                  </a:txBody>
                  <a:tcPr/>
                </a:tc>
              </a:tr>
              <a:tr h="766004">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Iluminación y color de la oficina</a:t>
                      </a:r>
                      <a:endParaRPr lang="es-MX" sz="1600" b="1" dirty="0">
                        <a:latin typeface="Times New Roman" panose="02020603050405020304" pitchFamily="18" charset="0"/>
                        <a:cs typeface="Times New Roman" panose="02020603050405020304" pitchFamily="18" charset="0"/>
                      </a:endParaRPr>
                    </a:p>
                  </a:txBody>
                  <a:tcPr/>
                </a:tc>
                <a:tc>
                  <a:txBody>
                    <a:bodyPr/>
                    <a:lstStyle/>
                    <a:p>
                      <a:pPr algn="just"/>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¿La iluminación es propicia para un trabajo detallado o es más apropiada para la comunicación casual? ¿Los colores son cálidos y llamativos?</a:t>
                      </a:r>
                      <a:endParaRPr lang="es-MX" sz="1500" dirty="0" smtClean="0">
                        <a:latin typeface="Times New Roman" panose="02020603050405020304" pitchFamily="18" charset="0"/>
                        <a:cs typeface="Times New Roman" panose="02020603050405020304" pitchFamily="18" charset="0"/>
                      </a:endParaRPr>
                    </a:p>
                  </a:txBody>
                  <a:tcPr/>
                </a:tc>
              </a:tr>
              <a:tr h="766004">
                <a:tc>
                  <a:txBody>
                    <a:bodyPr/>
                    <a:lstStyle/>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Vestimenta de los tomadores</a:t>
                      </a:r>
                    </a:p>
                    <a:p>
                      <a:pPr algn="just"/>
                      <a:r>
                        <a:rPr kumimoji="0" lang="es-MX"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 decisiones</a:t>
                      </a:r>
                      <a:endParaRPr lang="es-MX" sz="1600" b="1" dirty="0">
                        <a:latin typeface="Times New Roman" panose="02020603050405020304" pitchFamily="18" charset="0"/>
                        <a:cs typeface="Times New Roman" panose="02020603050405020304" pitchFamily="18" charset="0"/>
                      </a:endParaRPr>
                    </a:p>
                  </a:txBody>
                  <a:tcPr/>
                </a:tc>
                <a:tc>
                  <a:txBody>
                    <a:bodyPr/>
                    <a:lstStyle/>
                    <a:p>
                      <a:pPr algn="just"/>
                      <a:r>
                        <a:rPr kumimoji="0" lang="es-MX"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¿El tomador de decisiones muestra autoridad cuando se pone trajes conservadores? ¿Es reglamentario que los empleados porten uniformes?</a:t>
                      </a:r>
                      <a:endParaRPr lang="es-MX" sz="1500" dirty="0" smtClean="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143926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Ubicación de la Oficina</a:t>
            </a:r>
            <a:endParaRPr lang="es-MX" dirty="0"/>
          </a:p>
        </p:txBody>
      </p:sp>
      <p:sp>
        <p:nvSpPr>
          <p:cNvPr id="3" name="2 Rectángulo"/>
          <p:cNvSpPr/>
          <p:nvPr/>
        </p:nvSpPr>
        <p:spPr>
          <a:xfrm>
            <a:off x="467544" y="1628799"/>
            <a:ext cx="8352928" cy="4708981"/>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Uno de los primeros elementos que el analista de sistemas debe observar es la ubicación de la oficina de un tomador de decisiones específico con respecto a otras oficinas. </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Las oficinas accesibles tienden a aumentar la frecuencia de la interacción y los mensajes informales, mientras que las oficinas inaccesibles tienden a disminuir la frecuencia de la interacción y a aumentar los mensajes orientados a las tareas.</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 El resultado de que las oficinas se distribuyan por todo el edificio es que con frecuencia un informe o memorando se queda detenido en una de las oficinas, mientras que en las oficinas agrupadas se favorece el compartir la información. </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smtClean="0">
                <a:latin typeface="Times New Roman" panose="02020603050405020304" pitchFamily="18" charset="0"/>
                <a:cs typeface="Times New Roman" panose="02020603050405020304" pitchFamily="18" charset="0"/>
              </a:rPr>
              <a:t>También es probable que las personas cuyas oficinas están separadas de las de los demás pudieran ver a la organización de forma diferente y sus objetivos podrían alejarse de los de otros miembros de la organización.</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912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Colocación del escritorio</a:t>
            </a:r>
            <a:endParaRPr lang="es-MX" dirty="0"/>
          </a:p>
        </p:txBody>
      </p:sp>
      <p:sp>
        <p:nvSpPr>
          <p:cNvPr id="3" name="2 Rectángulo"/>
          <p:cNvSpPr/>
          <p:nvPr/>
        </p:nvSpPr>
        <p:spPr>
          <a:xfrm>
            <a:off x="323528" y="1484784"/>
            <a:ext cx="8568952" cy="2554545"/>
          </a:xfrm>
          <a:prstGeom prst="rect">
            <a:avLst/>
          </a:prstGeom>
        </p:spPr>
        <p:txBody>
          <a:bodyPr wrap="square">
            <a:spAutoFit/>
          </a:bodyPr>
          <a:lstStyle/>
          <a:p>
            <a:pPr algn="just"/>
            <a:r>
              <a:rPr lang="es-MX" sz="2000" dirty="0" smtClean="0">
                <a:latin typeface="Times New Roman" panose="02020603050405020304" pitchFamily="18" charset="0"/>
                <a:cs typeface="Times New Roman" panose="02020603050405020304" pitchFamily="18" charset="0"/>
              </a:rPr>
              <a:t>La </a:t>
            </a:r>
            <a:r>
              <a:rPr lang="es-MX" sz="2000" dirty="0">
                <a:latin typeface="Times New Roman" panose="02020603050405020304" pitchFamily="18" charset="0"/>
                <a:cs typeface="Times New Roman" panose="02020603050405020304" pitchFamily="18" charset="0"/>
              </a:rPr>
              <a:t>colocación de un escritorio en la oficina puede ofrecer </a:t>
            </a:r>
            <a:r>
              <a:rPr lang="es-MX" sz="2000" dirty="0" smtClean="0">
                <a:latin typeface="Times New Roman" panose="02020603050405020304" pitchFamily="18" charset="0"/>
                <a:cs typeface="Times New Roman" panose="02020603050405020304" pitchFamily="18" charset="0"/>
              </a:rPr>
              <a:t>pistas sobre </a:t>
            </a:r>
            <a:r>
              <a:rPr lang="es-MX" sz="2000" dirty="0">
                <a:latin typeface="Times New Roman" panose="02020603050405020304" pitchFamily="18" charset="0"/>
                <a:cs typeface="Times New Roman" panose="02020603050405020304" pitchFamily="18" charset="0"/>
              </a:rPr>
              <a:t>la manera en que el tomador de decisiones ejerce su autoridad. Los ejecutivos </a:t>
            </a:r>
            <a:r>
              <a:rPr lang="es-MX" sz="2000" dirty="0" smtClean="0">
                <a:latin typeface="Times New Roman" panose="02020603050405020304" pitchFamily="18" charset="0"/>
                <a:cs typeface="Times New Roman" panose="02020603050405020304" pitchFamily="18" charset="0"/>
              </a:rPr>
              <a:t>que confinan </a:t>
            </a:r>
            <a:r>
              <a:rPr lang="es-MX" sz="2000" dirty="0">
                <a:latin typeface="Times New Roman" panose="02020603050405020304" pitchFamily="18" charset="0"/>
                <a:cs typeface="Times New Roman" panose="02020603050405020304" pitchFamily="18" charset="0"/>
              </a:rPr>
              <a:t>a un visitante a un espacio reducido y con la espalda a la p</a:t>
            </a:r>
            <a:r>
              <a:rPr lang="es-MX" sz="2000" dirty="0" smtClean="0">
                <a:latin typeface="Times New Roman" panose="02020603050405020304" pitchFamily="18" charset="0"/>
                <a:cs typeface="Times New Roman" panose="02020603050405020304" pitchFamily="18" charset="0"/>
              </a:rPr>
              <a:t>ared </a:t>
            </a:r>
            <a:r>
              <a:rPr lang="es-MX" sz="2000" dirty="0">
                <a:latin typeface="Times New Roman" panose="02020603050405020304" pitchFamily="18" charset="0"/>
                <a:cs typeface="Times New Roman" panose="02020603050405020304" pitchFamily="18" charset="0"/>
              </a:rPr>
              <a:t>mientras ellos </a:t>
            </a:r>
            <a:r>
              <a:rPr lang="es-MX" sz="2000" dirty="0" smtClean="0">
                <a:latin typeface="Times New Roman" panose="02020603050405020304" pitchFamily="18" charset="0"/>
                <a:cs typeface="Times New Roman" panose="02020603050405020304" pitchFamily="18" charset="0"/>
              </a:rPr>
              <a:t>tienen exceso </a:t>
            </a:r>
            <a:r>
              <a:rPr lang="es-MX" sz="2000" dirty="0">
                <a:latin typeface="Times New Roman" panose="02020603050405020304" pitchFamily="18" charset="0"/>
                <a:cs typeface="Times New Roman" panose="02020603050405020304" pitchFamily="18" charset="0"/>
              </a:rPr>
              <a:t>de espacio, adoptan la posición de autoridad más fuerte posible. Un </a:t>
            </a:r>
            <a:r>
              <a:rPr lang="es-MX" sz="2000" dirty="0" smtClean="0">
                <a:latin typeface="Times New Roman" panose="02020603050405020304" pitchFamily="18" charset="0"/>
                <a:cs typeface="Times New Roman" panose="02020603050405020304" pitchFamily="18" charset="0"/>
              </a:rPr>
              <a:t>ejecutivo que </a:t>
            </a:r>
            <a:r>
              <a:rPr lang="es-MX" sz="2000" dirty="0">
                <a:latin typeface="Times New Roman" panose="02020603050405020304" pitchFamily="18" charset="0"/>
                <a:cs typeface="Times New Roman" panose="02020603050405020304" pitchFamily="18" charset="0"/>
              </a:rPr>
              <a:t>coloca su escritorio frente a la pared con una silla al lado para un visitante estimula </a:t>
            </a:r>
            <a:r>
              <a:rPr lang="es-MX" sz="2000" dirty="0" smtClean="0">
                <a:latin typeface="Times New Roman" panose="02020603050405020304" pitchFamily="18" charset="0"/>
                <a:cs typeface="Times New Roman" panose="02020603050405020304" pitchFamily="18" charset="0"/>
              </a:rPr>
              <a:t>la participación </a:t>
            </a:r>
            <a:r>
              <a:rPr lang="es-MX" sz="2000" dirty="0">
                <a:latin typeface="Times New Roman" panose="02020603050405020304" pitchFamily="18" charset="0"/>
                <a:cs typeface="Times New Roman" panose="02020603050405020304" pitchFamily="18" charset="0"/>
              </a:rPr>
              <a:t>y los intercambios equitativos. El analista de sistemas debe observar la </a:t>
            </a:r>
            <a:r>
              <a:rPr lang="es-MX" sz="2000" dirty="0" smtClean="0">
                <a:latin typeface="Times New Roman" panose="02020603050405020304" pitchFamily="18" charset="0"/>
                <a:cs typeface="Times New Roman" panose="02020603050405020304" pitchFamily="18" charset="0"/>
              </a:rPr>
              <a:t>distribución de </a:t>
            </a:r>
            <a:r>
              <a:rPr lang="es-MX" sz="2000" dirty="0">
                <a:latin typeface="Times New Roman" panose="02020603050405020304" pitchFamily="18" charset="0"/>
                <a:cs typeface="Times New Roman" panose="02020603050405020304" pitchFamily="18" charset="0"/>
              </a:rPr>
              <a:t>los muebles de la oficina y en particular la colocación del escritorio. </a:t>
            </a:r>
          </a:p>
        </p:txBody>
      </p:sp>
      <p:pic>
        <p:nvPicPr>
          <p:cNvPr id="6146" name="Picture 2" descr="http://www.imueblesdecoracion.com/wp-content/uploads/2010/10/pintar-un-escritorio-de-mad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573" y="3814156"/>
            <a:ext cx="2880320" cy="2467564"/>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41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Equipo fijo de oficina</a:t>
            </a:r>
            <a:endParaRPr lang="es-MX" dirty="0"/>
          </a:p>
        </p:txBody>
      </p:sp>
      <p:sp>
        <p:nvSpPr>
          <p:cNvPr id="3" name="2 Rectángulo"/>
          <p:cNvSpPr/>
          <p:nvPr/>
        </p:nvSpPr>
        <p:spPr>
          <a:xfrm>
            <a:off x="611560" y="1720840"/>
            <a:ext cx="8136904" cy="1631216"/>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Archiveros, libreros y otro equipo grande para almacenar </a:t>
            </a:r>
            <a:r>
              <a:rPr lang="es-MX" sz="2000" dirty="0" smtClean="0">
                <a:latin typeface="Times New Roman" panose="02020603050405020304" pitchFamily="18" charset="0"/>
                <a:cs typeface="Times New Roman" panose="02020603050405020304" pitchFamily="18" charset="0"/>
              </a:rPr>
              <a:t>artículos se </a:t>
            </a:r>
            <a:r>
              <a:rPr lang="es-MX" sz="2000" dirty="0">
                <a:latin typeface="Times New Roman" panose="02020603050405020304" pitchFamily="18" charset="0"/>
                <a:cs typeface="Times New Roman" panose="02020603050405020304" pitchFamily="18" charset="0"/>
              </a:rPr>
              <a:t>incluyen en la categoría de equipo fijo de oficina. Si no hay tal equipo, es probable que </a:t>
            </a:r>
            <a:r>
              <a:rPr lang="es-MX" sz="2000" dirty="0" smtClean="0">
                <a:latin typeface="Times New Roman" panose="02020603050405020304" pitchFamily="18" charset="0"/>
                <a:cs typeface="Times New Roman" panose="02020603050405020304" pitchFamily="18" charset="0"/>
              </a:rPr>
              <a:t>el tomador </a:t>
            </a:r>
            <a:r>
              <a:rPr lang="es-MX" sz="2000" dirty="0">
                <a:latin typeface="Times New Roman" panose="02020603050405020304" pitchFamily="18" charset="0"/>
                <a:cs typeface="Times New Roman" panose="02020603050405020304" pitchFamily="18" charset="0"/>
              </a:rPr>
              <a:t>de decisiones almacene muy pocos artículos de información por sí mismo. Si </a:t>
            </a:r>
            <a:r>
              <a:rPr lang="es-MX" sz="2000" dirty="0" smtClean="0">
                <a:latin typeface="Times New Roman" panose="02020603050405020304" pitchFamily="18" charset="0"/>
                <a:cs typeface="Times New Roman" panose="02020603050405020304" pitchFamily="18" charset="0"/>
              </a:rPr>
              <a:t>hay una </a:t>
            </a:r>
            <a:r>
              <a:rPr lang="es-MX" sz="2000" dirty="0">
                <a:latin typeface="Times New Roman" panose="02020603050405020304" pitchFamily="18" charset="0"/>
                <a:cs typeface="Times New Roman" panose="02020603050405020304" pitchFamily="18" charset="0"/>
              </a:rPr>
              <a:t>abundancia de tal equipo, se asume que el tomador de decisiones almacena y </a:t>
            </a:r>
            <a:r>
              <a:rPr lang="es-MX" sz="2000" dirty="0" smtClean="0">
                <a:latin typeface="Times New Roman" panose="02020603050405020304" pitchFamily="18" charset="0"/>
                <a:cs typeface="Times New Roman" panose="02020603050405020304" pitchFamily="18" charset="0"/>
              </a:rPr>
              <a:t>valora mucha </a:t>
            </a:r>
            <a:r>
              <a:rPr lang="es-MX" sz="2000" dirty="0">
                <a:latin typeface="Times New Roman" panose="02020603050405020304" pitchFamily="18" charset="0"/>
                <a:cs typeface="Times New Roman" panose="02020603050405020304" pitchFamily="18" charset="0"/>
              </a:rPr>
              <a:t>información.</a:t>
            </a:r>
          </a:p>
        </p:txBody>
      </p:sp>
      <p:pic>
        <p:nvPicPr>
          <p:cNvPr id="5122" name="Picture 2" descr="http://registrodedatos.com/UserFiles/Image/RED/reg%20activos/foto%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645024"/>
            <a:ext cx="2376264" cy="265085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16644868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Accesorios</a:t>
            </a:r>
            <a:endParaRPr lang="es-MX" dirty="0"/>
          </a:p>
        </p:txBody>
      </p:sp>
      <p:sp>
        <p:nvSpPr>
          <p:cNvPr id="3" name="2 Rectángulo"/>
          <p:cNvSpPr/>
          <p:nvPr/>
        </p:nvSpPr>
        <p:spPr>
          <a:xfrm>
            <a:off x="467544" y="1556792"/>
            <a:ext cx="8208912" cy="2246769"/>
          </a:xfrm>
          <a:prstGeom prst="rect">
            <a:avLst/>
          </a:prstGeom>
        </p:spPr>
        <p:txBody>
          <a:bodyPr wrap="square">
            <a:spAutoFit/>
          </a:bodyPr>
          <a:lstStyle/>
          <a:p>
            <a:r>
              <a:rPr lang="es-MX" sz="2000" dirty="0">
                <a:latin typeface="Times New Roman" panose="02020603050405020304" pitchFamily="18" charset="0"/>
                <a:cs typeface="Times New Roman" panose="02020603050405020304" pitchFamily="18" charset="0"/>
              </a:rPr>
              <a:t>El término </a:t>
            </a:r>
            <a:r>
              <a:rPr lang="es-MX" sz="2000" i="1" dirty="0">
                <a:latin typeface="Times New Roman" panose="02020603050405020304" pitchFamily="18" charset="0"/>
                <a:cs typeface="Times New Roman" panose="02020603050405020304" pitchFamily="18" charset="0"/>
              </a:rPr>
              <a:t>accesorios </a:t>
            </a:r>
            <a:r>
              <a:rPr lang="es-MX" sz="2000" dirty="0">
                <a:latin typeface="Times New Roman" panose="02020603050405020304" pitchFamily="18" charset="0"/>
                <a:cs typeface="Times New Roman" panose="02020603050405020304" pitchFamily="18" charset="0"/>
              </a:rPr>
              <a:t>se refiere a todo el equipo pequeño usado para procesar</a:t>
            </a:r>
          </a:p>
          <a:p>
            <a:r>
              <a:rPr lang="es-MX" sz="2000" dirty="0">
                <a:latin typeface="Times New Roman" panose="02020603050405020304" pitchFamily="18" charset="0"/>
                <a:cs typeface="Times New Roman" panose="02020603050405020304" pitchFamily="18" charset="0"/>
              </a:rPr>
              <a:t>información, incluso las computadoras de bolsillo, calculadoras, </a:t>
            </a:r>
            <a:r>
              <a:rPr lang="es-MX" sz="2000" dirty="0" err="1">
                <a:latin typeface="Times New Roman" panose="02020603050405020304" pitchFamily="18" charset="0"/>
                <a:cs typeface="Times New Roman" panose="02020603050405020304" pitchFamily="18" charset="0"/>
              </a:rPr>
              <a:t>PCs</a:t>
            </a:r>
            <a:r>
              <a:rPr lang="es-MX" sz="2000" dirty="0">
                <a:latin typeface="Times New Roman" panose="02020603050405020304" pitchFamily="18" charset="0"/>
                <a:cs typeface="Times New Roman" panose="02020603050405020304" pitchFamily="18" charset="0"/>
              </a:rPr>
              <a:t>, plumas, lápices y reglas</a:t>
            </a:r>
            <a:r>
              <a:rPr lang="es-MX" sz="2000" dirty="0" smtClean="0">
                <a:latin typeface="Times New Roman" panose="02020603050405020304" pitchFamily="18" charset="0"/>
                <a:cs typeface="Times New Roman" panose="02020603050405020304" pitchFamily="18" charset="0"/>
              </a:rPr>
              <a:t>.</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La presencia de computadoras de bolsillo, calculadoras y </a:t>
            </a:r>
            <a:r>
              <a:rPr lang="es-MX" sz="2000" dirty="0" err="1">
                <a:latin typeface="Times New Roman" panose="02020603050405020304" pitchFamily="18" charset="0"/>
                <a:cs typeface="Times New Roman" panose="02020603050405020304" pitchFamily="18" charset="0"/>
              </a:rPr>
              <a:t>PCs</a:t>
            </a:r>
            <a:r>
              <a:rPr lang="es-MX" sz="2000" dirty="0">
                <a:latin typeface="Times New Roman" panose="02020603050405020304" pitchFamily="18" charset="0"/>
                <a:cs typeface="Times New Roman" panose="02020603050405020304" pitchFamily="18" charset="0"/>
              </a:rPr>
              <a:t> sugiere que un </a:t>
            </a:r>
            <a:r>
              <a:rPr lang="es-MX" sz="2000" dirty="0" smtClean="0">
                <a:latin typeface="Times New Roman" panose="02020603050405020304" pitchFamily="18" charset="0"/>
                <a:cs typeface="Times New Roman" panose="02020603050405020304" pitchFamily="18" charset="0"/>
              </a:rPr>
              <a:t>tomador de </a:t>
            </a:r>
            <a:r>
              <a:rPr lang="es-MX" sz="2000" dirty="0">
                <a:latin typeface="Times New Roman" panose="02020603050405020304" pitchFamily="18" charset="0"/>
                <a:cs typeface="Times New Roman" panose="02020603050405020304" pitchFamily="18" charset="0"/>
              </a:rPr>
              <a:t>decisiones que posee dicho equipo es más probable que lo use personalmente que </a:t>
            </a:r>
            <a:r>
              <a:rPr lang="es-MX" sz="2000" dirty="0" smtClean="0">
                <a:latin typeface="Times New Roman" panose="02020603050405020304" pitchFamily="18" charset="0"/>
                <a:cs typeface="Times New Roman" panose="02020603050405020304" pitchFamily="18" charset="0"/>
              </a:rPr>
              <a:t>uno que </a:t>
            </a:r>
            <a:r>
              <a:rPr lang="es-MX" sz="2000" dirty="0">
                <a:latin typeface="Times New Roman" panose="02020603050405020304" pitchFamily="18" charset="0"/>
                <a:cs typeface="Times New Roman" panose="02020603050405020304" pitchFamily="18" charset="0"/>
              </a:rPr>
              <a:t>debe salir de la oficina para usarlo.</a:t>
            </a:r>
          </a:p>
        </p:txBody>
      </p:sp>
      <p:pic>
        <p:nvPicPr>
          <p:cNvPr id="7170" name="Picture 2" descr="http://static.freepik.com/foto-gratis/pluma--lapiz--calculadora--trabajo_32075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933056"/>
            <a:ext cx="2981325" cy="1985963"/>
          </a:xfrm>
          <a:prstGeom prst="roundRect">
            <a:avLst>
              <a:gd name="adj" fmla="val 4167"/>
            </a:avLst>
          </a:prstGeom>
          <a:solidFill>
            <a:srgbClr val="FFFFFF"/>
          </a:solidFill>
          <a:ln w="76200" cap="sq">
            <a:solidFill>
              <a:schemeClr val="accent6">
                <a:lumMod val="40000"/>
                <a:lumOff val="60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592285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Fuentes externas de Información</a:t>
            </a:r>
            <a:endParaRPr lang="es-MX" dirty="0"/>
          </a:p>
        </p:txBody>
      </p:sp>
      <p:sp>
        <p:nvSpPr>
          <p:cNvPr id="3" name="2 Rectángulo"/>
          <p:cNvSpPr/>
          <p:nvPr/>
        </p:nvSpPr>
        <p:spPr>
          <a:xfrm>
            <a:off x="539552" y="1484784"/>
            <a:ext cx="8166271" cy="2554545"/>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Un analista de sistemas necesita saber qué tipo de </a:t>
            </a:r>
            <a:r>
              <a:rPr lang="es-MX" sz="2000" dirty="0" smtClean="0">
                <a:latin typeface="Times New Roman" panose="02020603050405020304" pitchFamily="18" charset="0"/>
                <a:cs typeface="Times New Roman" panose="02020603050405020304" pitchFamily="18" charset="0"/>
              </a:rPr>
              <a:t>información usa </a:t>
            </a:r>
            <a:r>
              <a:rPr lang="es-MX" sz="2000" dirty="0">
                <a:latin typeface="Times New Roman" panose="02020603050405020304" pitchFamily="18" charset="0"/>
                <a:cs typeface="Times New Roman" panose="02020603050405020304" pitchFamily="18" charset="0"/>
              </a:rPr>
              <a:t>el tomador de decisiones. La observación del tipo de publicaciones </a:t>
            </a:r>
            <a:r>
              <a:rPr lang="es-MX" sz="2000" dirty="0" smtClean="0">
                <a:latin typeface="Times New Roman" panose="02020603050405020304" pitchFamily="18" charset="0"/>
                <a:cs typeface="Times New Roman" panose="02020603050405020304" pitchFamily="18" charset="0"/>
              </a:rPr>
              <a:t>almacenadas en </a:t>
            </a:r>
            <a:r>
              <a:rPr lang="es-MX" sz="2000" dirty="0">
                <a:latin typeface="Times New Roman" panose="02020603050405020304" pitchFamily="18" charset="0"/>
                <a:cs typeface="Times New Roman" panose="02020603050405020304" pitchFamily="18" charset="0"/>
              </a:rPr>
              <a:t>la </a:t>
            </a:r>
            <a:r>
              <a:rPr lang="es-MX" sz="2000" dirty="0" smtClean="0">
                <a:latin typeface="Times New Roman" panose="02020603050405020304" pitchFamily="18" charset="0"/>
                <a:cs typeface="Times New Roman" panose="02020603050405020304" pitchFamily="18" charset="0"/>
              </a:rPr>
              <a:t>oficina </a:t>
            </a:r>
            <a:r>
              <a:rPr lang="es-MX" sz="2000" dirty="0">
                <a:latin typeface="Times New Roman" panose="02020603050405020304" pitchFamily="18" charset="0"/>
                <a:cs typeface="Times New Roman" panose="02020603050405020304" pitchFamily="18" charset="0"/>
              </a:rPr>
              <a:t>puede revelar si el tomador de decisiones recurre a información externa (en </a:t>
            </a:r>
            <a:r>
              <a:rPr lang="es-MX" sz="2000" dirty="0" smtClean="0">
                <a:latin typeface="Times New Roman" panose="02020603050405020304" pitchFamily="18" charset="0"/>
                <a:cs typeface="Times New Roman" panose="02020603050405020304" pitchFamily="18" charset="0"/>
              </a:rPr>
              <a:t>revistas de </a:t>
            </a:r>
            <a:r>
              <a:rPr lang="es-MX" sz="2000" dirty="0">
                <a:latin typeface="Times New Roman" panose="02020603050405020304" pitchFamily="18" charset="0"/>
                <a:cs typeface="Times New Roman" panose="02020603050405020304" pitchFamily="18" charset="0"/>
              </a:rPr>
              <a:t>comercio, recortes de periódico sobre otras compañías de la industria, etc.) o </a:t>
            </a:r>
            <a:r>
              <a:rPr lang="es-MX" sz="2000" dirty="0" smtClean="0">
                <a:latin typeface="Times New Roman" panose="02020603050405020304" pitchFamily="18" charset="0"/>
                <a:cs typeface="Times New Roman" panose="02020603050405020304" pitchFamily="18" charset="0"/>
              </a:rPr>
              <a:t>se basa </a:t>
            </a:r>
            <a:r>
              <a:rPr lang="es-MX" sz="2000" dirty="0">
                <a:latin typeface="Times New Roman" panose="02020603050405020304" pitchFamily="18" charset="0"/>
                <a:cs typeface="Times New Roman" panose="02020603050405020304" pitchFamily="18" charset="0"/>
              </a:rPr>
              <a:t>más en la información interna (informes de la compañía, correspondencia de la </a:t>
            </a:r>
            <a:r>
              <a:rPr lang="es-MX" sz="2000" dirty="0" smtClean="0">
                <a:latin typeface="Times New Roman" panose="02020603050405020304" pitchFamily="18" charset="0"/>
                <a:cs typeface="Times New Roman" panose="02020603050405020304" pitchFamily="18" charset="0"/>
              </a:rPr>
              <a:t>oficina, manuales </a:t>
            </a:r>
            <a:r>
              <a:rPr lang="es-MX" sz="2000" dirty="0">
                <a:latin typeface="Times New Roman" panose="02020603050405020304" pitchFamily="18" charset="0"/>
                <a:cs typeface="Times New Roman" panose="02020603050405020304" pitchFamily="18" charset="0"/>
              </a:rPr>
              <a:t>de políticas). El analista </a:t>
            </a:r>
            <a:r>
              <a:rPr lang="es-MX" sz="2000" dirty="0" smtClean="0">
                <a:latin typeface="Times New Roman" panose="02020603050405020304" pitchFamily="18" charset="0"/>
                <a:cs typeface="Times New Roman" panose="02020603050405020304" pitchFamily="18" charset="0"/>
              </a:rPr>
              <a:t> también </a:t>
            </a:r>
            <a:r>
              <a:rPr lang="es-MX" sz="2000" dirty="0">
                <a:latin typeface="Times New Roman" panose="02020603050405020304" pitchFamily="18" charset="0"/>
                <a:cs typeface="Times New Roman" panose="02020603050405020304" pitchFamily="18" charset="0"/>
              </a:rPr>
              <a:t>debe observar si el tomador de </a:t>
            </a:r>
            <a:r>
              <a:rPr lang="es-MX" sz="2000" dirty="0" smtClean="0">
                <a:latin typeface="Times New Roman" panose="02020603050405020304" pitchFamily="18" charset="0"/>
                <a:cs typeface="Times New Roman" panose="02020603050405020304" pitchFamily="18" charset="0"/>
              </a:rPr>
              <a:t>decisiones prefiere </a:t>
            </a:r>
            <a:r>
              <a:rPr lang="es-MX" sz="2000" dirty="0">
                <a:latin typeface="Times New Roman" panose="02020603050405020304" pitchFamily="18" charset="0"/>
                <a:cs typeface="Times New Roman" panose="02020603050405020304" pitchFamily="18" charset="0"/>
              </a:rPr>
              <a:t>conseguir información externa en la Web.</a:t>
            </a:r>
          </a:p>
        </p:txBody>
      </p:sp>
    </p:spTree>
    <p:extLst>
      <p:ext uri="{BB962C8B-B14F-4D97-AF65-F5344CB8AC3E}">
        <p14:creationId xmlns:p14="http://schemas.microsoft.com/office/powerpoint/2010/main" val="2672479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Iluminación y color de la oficina</a:t>
            </a:r>
            <a:endParaRPr lang="es-MX" dirty="0"/>
          </a:p>
        </p:txBody>
      </p:sp>
      <p:sp>
        <p:nvSpPr>
          <p:cNvPr id="3" name="2 Rectángulo"/>
          <p:cNvSpPr/>
          <p:nvPr/>
        </p:nvSpPr>
        <p:spPr>
          <a:xfrm>
            <a:off x="395536" y="1539205"/>
            <a:ext cx="8136904" cy="2554545"/>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La iluminación y el color juegan un papel importante </a:t>
            </a:r>
            <a:r>
              <a:rPr lang="es-MX" sz="2000" dirty="0" smtClean="0">
                <a:latin typeface="Times New Roman" panose="02020603050405020304" pitchFamily="18" charset="0"/>
                <a:cs typeface="Times New Roman" panose="02020603050405020304" pitchFamily="18" charset="0"/>
              </a:rPr>
              <a:t>en la </a:t>
            </a:r>
            <a:r>
              <a:rPr lang="es-MX" sz="2000" dirty="0">
                <a:latin typeface="Times New Roman" panose="02020603050405020304" pitchFamily="18" charset="0"/>
                <a:cs typeface="Times New Roman" panose="02020603050405020304" pitchFamily="18" charset="0"/>
              </a:rPr>
              <a:t>manera en que un tomador de decisiones recopila información. Una oficina con </a:t>
            </a:r>
            <a:r>
              <a:rPr lang="es-MX" sz="2000" dirty="0" smtClean="0">
                <a:latin typeface="Times New Roman" panose="02020603050405020304" pitchFamily="18" charset="0"/>
                <a:cs typeface="Times New Roman" panose="02020603050405020304" pitchFamily="18" charset="0"/>
              </a:rPr>
              <a:t>iluminación cálida </a:t>
            </a:r>
            <a:r>
              <a:rPr lang="es-MX" sz="2000" dirty="0">
                <a:latin typeface="Times New Roman" panose="02020603050405020304" pitchFamily="18" charset="0"/>
                <a:cs typeface="Times New Roman" panose="02020603050405020304" pitchFamily="18" charset="0"/>
              </a:rPr>
              <a:t>y radiante indica una tendencia hacia la comunicación más personal. Un </a:t>
            </a:r>
            <a:r>
              <a:rPr lang="es-MX" sz="2000" dirty="0" smtClean="0">
                <a:latin typeface="Times New Roman" panose="02020603050405020304" pitchFamily="18" charset="0"/>
                <a:cs typeface="Times New Roman" panose="02020603050405020304" pitchFamily="18" charset="0"/>
              </a:rPr>
              <a:t>ejecutivo en </a:t>
            </a:r>
            <a:r>
              <a:rPr lang="es-MX" sz="2000" dirty="0">
                <a:latin typeface="Times New Roman" panose="02020603050405020304" pitchFamily="18" charset="0"/>
                <a:cs typeface="Times New Roman" panose="02020603050405020304" pitchFamily="18" charset="0"/>
              </a:rPr>
              <a:t>una oficina iluminada cálidamente recopilará más información de manera </a:t>
            </a:r>
            <a:r>
              <a:rPr lang="es-MX" sz="2000" dirty="0" smtClean="0">
                <a:latin typeface="Times New Roman" panose="02020603050405020304" pitchFamily="18" charset="0"/>
                <a:cs typeface="Times New Roman" panose="02020603050405020304" pitchFamily="18" charset="0"/>
              </a:rPr>
              <a:t>informal, mientras </a:t>
            </a:r>
            <a:r>
              <a:rPr lang="es-MX" sz="2000" dirty="0">
                <a:latin typeface="Times New Roman" panose="02020603050405020304" pitchFamily="18" charset="0"/>
                <a:cs typeface="Times New Roman" panose="02020603050405020304" pitchFamily="18" charset="0"/>
              </a:rPr>
              <a:t>que otro miembro de la organización que trabaja en una oficina iluminada </a:t>
            </a:r>
            <a:r>
              <a:rPr lang="es-MX" sz="2000" dirty="0" smtClean="0">
                <a:latin typeface="Times New Roman" panose="02020603050405020304" pitchFamily="18" charset="0"/>
                <a:cs typeface="Times New Roman" panose="02020603050405020304" pitchFamily="18" charset="0"/>
              </a:rPr>
              <a:t>con gran </a:t>
            </a:r>
            <a:r>
              <a:rPr lang="es-MX" sz="2000" dirty="0">
                <a:latin typeface="Times New Roman" panose="02020603050405020304" pitchFamily="18" charset="0"/>
                <a:cs typeface="Times New Roman" panose="02020603050405020304" pitchFamily="18" charset="0"/>
              </a:rPr>
              <a:t>colorido podría recopilar información a través de memorandos más formales e </a:t>
            </a:r>
            <a:r>
              <a:rPr lang="es-MX" sz="2000" dirty="0" smtClean="0">
                <a:latin typeface="Times New Roman" panose="02020603050405020304" pitchFamily="18" charset="0"/>
                <a:cs typeface="Times New Roman" panose="02020603050405020304" pitchFamily="18" charset="0"/>
              </a:rPr>
              <a:t>informes oficiales</a:t>
            </a:r>
            <a:r>
              <a:rPr lang="es-MX" sz="2000" dirty="0">
                <a:latin typeface="Times New Roman" panose="02020603050405020304" pitchFamily="18" charset="0"/>
                <a:cs typeface="Times New Roman" panose="02020603050405020304" pitchFamily="18" charset="0"/>
              </a:rPr>
              <a:t>.</a:t>
            </a:r>
          </a:p>
        </p:txBody>
      </p:sp>
      <p:pic>
        <p:nvPicPr>
          <p:cNvPr id="8194" name="Picture 2" descr="http://www.digitalavmagazine.com/wp-content/uploads/2013/05/HM-Value-Despacho-con-luminarias-de-Philip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3933056"/>
            <a:ext cx="3384376" cy="2419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886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Vestimenta de los tomadores de Decisiones</a:t>
            </a:r>
            <a:endParaRPr lang="es-MX" dirty="0"/>
          </a:p>
        </p:txBody>
      </p:sp>
      <p:sp>
        <p:nvSpPr>
          <p:cNvPr id="3" name="2 Rectángulo"/>
          <p:cNvSpPr/>
          <p:nvPr/>
        </p:nvSpPr>
        <p:spPr>
          <a:xfrm>
            <a:off x="467544" y="1772816"/>
            <a:ext cx="7632848" cy="3139321"/>
          </a:xfrm>
          <a:prstGeom prst="rect">
            <a:avLst/>
          </a:prstGeom>
        </p:spPr>
        <p:txBody>
          <a:bodyPr wrap="square">
            <a:spAutoFit/>
          </a:bodyPr>
          <a:lstStyle/>
          <a:p>
            <a:pPr algn="just"/>
            <a:r>
              <a:rPr lang="es-MX" dirty="0"/>
              <a:t>Se ha escrito mucho sobre la vestimenta de </a:t>
            </a:r>
            <a:r>
              <a:rPr lang="es-MX" dirty="0" smtClean="0"/>
              <a:t>los ejecutivos </a:t>
            </a:r>
            <a:r>
              <a:rPr lang="es-MX" dirty="0"/>
              <a:t>y demás personal con algún grado de autoridad. El analista de sistemas </a:t>
            </a:r>
            <a:r>
              <a:rPr lang="es-MX" dirty="0" smtClean="0"/>
              <a:t>puede darse </a:t>
            </a:r>
            <a:r>
              <a:rPr lang="es-MX" dirty="0"/>
              <a:t>una idea de la credibilidad de los gerentes de la organización al observar la </a:t>
            </a:r>
            <a:r>
              <a:rPr lang="es-MX" dirty="0" smtClean="0"/>
              <a:t>vestimenta que </a:t>
            </a:r>
            <a:r>
              <a:rPr lang="es-MX" dirty="0"/>
              <a:t>usan en el trabajo. El traje de dos piezas para un hombre o el traje con falda para </a:t>
            </a:r>
            <a:r>
              <a:rPr lang="es-MX" dirty="0" smtClean="0"/>
              <a:t>una mujer </a:t>
            </a:r>
            <a:r>
              <a:rPr lang="es-MX" dirty="0"/>
              <a:t>representan la máxima autoridad, de acuerdo con algunos investigadores que han </a:t>
            </a:r>
            <a:r>
              <a:rPr lang="es-MX" dirty="0" smtClean="0"/>
              <a:t>estudiado las </a:t>
            </a:r>
            <a:r>
              <a:rPr lang="es-MX" dirty="0"/>
              <a:t>percepciones sobre la apariencia de los ejecutivos. El hecho de que los </a:t>
            </a:r>
            <a:r>
              <a:rPr lang="es-MX" dirty="0" smtClean="0"/>
              <a:t>líderes vistan </a:t>
            </a:r>
            <a:r>
              <a:rPr lang="es-MX" dirty="0"/>
              <a:t>de manera casual tiende a abrir las puertas para una toma de decisiones más </a:t>
            </a:r>
            <a:r>
              <a:rPr lang="es-MX" dirty="0" smtClean="0"/>
              <a:t>participativa, pero </a:t>
            </a:r>
            <a:r>
              <a:rPr lang="es-MX" dirty="0"/>
              <a:t>a menudo propicia la pérdida de credibilidad en la organización si la </a:t>
            </a:r>
            <a:r>
              <a:rPr lang="es-MX" dirty="0" smtClean="0"/>
              <a:t>cultura predominante </a:t>
            </a:r>
            <a:r>
              <a:rPr lang="es-MX" dirty="0"/>
              <a:t>valora la ropa tradicional y conservadora.</a:t>
            </a:r>
          </a:p>
        </p:txBody>
      </p:sp>
    </p:spTree>
    <p:extLst>
      <p:ext uri="{BB962C8B-B14F-4D97-AF65-F5344CB8AC3E}">
        <p14:creationId xmlns:p14="http://schemas.microsoft.com/office/powerpoint/2010/main" val="9672080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Aplicación del STROBE</a:t>
            </a:r>
            <a:endParaRPr lang="es-MX" dirty="0"/>
          </a:p>
        </p:txBody>
      </p:sp>
      <p:sp>
        <p:nvSpPr>
          <p:cNvPr id="3" name="2 Rectángulo"/>
          <p:cNvSpPr/>
          <p:nvPr/>
        </p:nvSpPr>
        <p:spPr>
          <a:xfrm>
            <a:off x="467544" y="1556792"/>
            <a:ext cx="8075489" cy="2431435"/>
          </a:xfrm>
          <a:prstGeom prst="rect">
            <a:avLst/>
          </a:prstGeom>
        </p:spPr>
        <p:txBody>
          <a:bodyPr wrap="square">
            <a:spAutoFit/>
          </a:bodyPr>
          <a:lstStyle/>
          <a:p>
            <a:pPr algn="just"/>
            <a:r>
              <a:rPr lang="es-MX" sz="2000" dirty="0">
                <a:latin typeface="Times New Roman" panose="02020603050405020304" pitchFamily="18" charset="0"/>
                <a:cs typeface="Times New Roman" panose="02020603050405020304" pitchFamily="18" charset="0"/>
              </a:rPr>
              <a:t>Una forma de implementar el STROBE es mediante el uso de una lista </a:t>
            </a:r>
            <a:r>
              <a:rPr lang="es-MX" sz="2000" dirty="0" smtClean="0">
                <a:latin typeface="Times New Roman" panose="02020603050405020304" pitchFamily="18" charset="0"/>
                <a:cs typeface="Times New Roman" panose="02020603050405020304" pitchFamily="18" charset="0"/>
              </a:rPr>
              <a:t>de verificación anecdótica con </a:t>
            </a:r>
            <a:r>
              <a:rPr lang="es-MX" sz="2000" dirty="0">
                <a:latin typeface="Times New Roman" panose="02020603050405020304" pitchFamily="18" charset="0"/>
                <a:cs typeface="Times New Roman" panose="02020603050405020304" pitchFamily="18" charset="0"/>
              </a:rPr>
              <a:t>símbolos taquigráficos. Este enfoque del STROBE fue útil para determinar </a:t>
            </a:r>
            <a:r>
              <a:rPr lang="es-MX" sz="2000" dirty="0" smtClean="0">
                <a:latin typeface="Times New Roman" panose="02020603050405020304" pitchFamily="18" charset="0"/>
                <a:cs typeface="Times New Roman" panose="02020603050405020304" pitchFamily="18" charset="0"/>
              </a:rPr>
              <a:t>los requerimientos </a:t>
            </a:r>
            <a:r>
              <a:rPr lang="es-MX" sz="2000" dirty="0">
                <a:latin typeface="Times New Roman" panose="02020603050405020304" pitchFamily="18" charset="0"/>
                <a:cs typeface="Times New Roman" panose="02020603050405020304" pitchFamily="18" charset="0"/>
              </a:rPr>
              <a:t>de información de cuatro tomadores de decisiones importantes en una </a:t>
            </a:r>
            <a:r>
              <a:rPr lang="es-MX" sz="2000" dirty="0" smtClean="0">
                <a:latin typeface="Times New Roman" panose="02020603050405020304" pitchFamily="18" charset="0"/>
                <a:cs typeface="Times New Roman" panose="02020603050405020304" pitchFamily="18" charset="0"/>
              </a:rPr>
              <a:t>tienda de </a:t>
            </a:r>
            <a:r>
              <a:rPr lang="es-MX" sz="2000" dirty="0">
                <a:latin typeface="Times New Roman" panose="02020603050405020304" pitchFamily="18" charset="0"/>
                <a:cs typeface="Times New Roman" panose="02020603050405020304" pitchFamily="18" charset="0"/>
              </a:rPr>
              <a:t>ropa</a:t>
            </a:r>
            <a:r>
              <a:rPr lang="es-MX" sz="2000" dirty="0" smtClean="0">
                <a:latin typeface="Times New Roman" panose="02020603050405020304" pitchFamily="18" charset="0"/>
                <a:cs typeface="Times New Roman" panose="02020603050405020304" pitchFamily="18" charset="0"/>
              </a:rPr>
              <a:t>.</a:t>
            </a:r>
          </a:p>
          <a:p>
            <a:pPr algn="just"/>
            <a:endParaRPr lang="es-MX" dirty="0"/>
          </a:p>
          <a:p>
            <a:pPr algn="just"/>
            <a:endParaRPr lang="es-MX" dirty="0" smtClean="0"/>
          </a:p>
          <a:p>
            <a:pPr algn="just"/>
            <a:endParaRPr lang="es-MX" dirty="0"/>
          </a:p>
          <a:p>
            <a:pPr algn="just"/>
            <a:endParaRPr lang="es-MX"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489" t="15485" r="16610" b="18657"/>
          <a:stretch/>
        </p:blipFill>
        <p:spPr bwMode="auto">
          <a:xfrm>
            <a:off x="4860032" y="2924944"/>
            <a:ext cx="3869053" cy="3339306"/>
          </a:xfrm>
          <a:prstGeom prst="roundRect">
            <a:avLst>
              <a:gd name="adj" fmla="val 4167"/>
            </a:avLst>
          </a:prstGeom>
          <a:solidFill>
            <a:srgbClr val="FFFFFF"/>
          </a:solidFill>
          <a:ln w="9525">
            <a:solidFill>
              <a:schemeClr val="tx1"/>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4" name="3 Elipse"/>
          <p:cNvSpPr/>
          <p:nvPr/>
        </p:nvSpPr>
        <p:spPr>
          <a:xfrm>
            <a:off x="611560" y="3140968"/>
            <a:ext cx="3893728" cy="2520280"/>
          </a:xfrm>
          <a:prstGeom prst="ellipse">
            <a:avLst/>
          </a:prstGeom>
          <a:effectLst>
            <a:glow rad="101600">
              <a:schemeClr val="accent5">
                <a:satMod val="175000"/>
                <a:alpha val="40000"/>
              </a:schemeClr>
            </a:glow>
            <a:outerShdw blurRad="50800" dist="25400" dir="5400000" rotWithShape="0">
              <a:srgbClr val="000000">
                <a:alpha val="35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just"/>
            <a:r>
              <a:rPr lang="es-MX" b="1" dirty="0">
                <a:latin typeface="Times New Roman" panose="02020603050405020304" pitchFamily="18" charset="0"/>
                <a:cs typeface="Times New Roman" panose="02020603050405020304" pitchFamily="18" charset="0"/>
              </a:rPr>
              <a:t>Observe la oficina de un </a:t>
            </a:r>
            <a:r>
              <a:rPr lang="es-MX" b="1" dirty="0" smtClean="0">
                <a:latin typeface="Times New Roman" panose="02020603050405020304" pitchFamily="18" charset="0"/>
                <a:cs typeface="Times New Roman" panose="02020603050405020304" pitchFamily="18" charset="0"/>
              </a:rPr>
              <a:t>tomador de decisiones </a:t>
            </a:r>
            <a:r>
              <a:rPr lang="es-MX" b="1" dirty="0">
                <a:latin typeface="Times New Roman" panose="02020603050405020304" pitchFamily="18" charset="0"/>
                <a:cs typeface="Times New Roman" panose="02020603050405020304" pitchFamily="18" charset="0"/>
              </a:rPr>
              <a:t>para darse </a:t>
            </a:r>
            <a:r>
              <a:rPr lang="es-MX" b="1" dirty="0" smtClean="0">
                <a:latin typeface="Times New Roman" panose="02020603050405020304" pitchFamily="18" charset="0"/>
                <a:cs typeface="Times New Roman" panose="02020603050405020304" pitchFamily="18" charset="0"/>
              </a:rPr>
              <a:t>una idea </a:t>
            </a:r>
            <a:r>
              <a:rPr lang="es-MX" b="1" dirty="0">
                <a:latin typeface="Times New Roman" panose="02020603050405020304" pitchFamily="18" charset="0"/>
                <a:cs typeface="Times New Roman" panose="02020603050405020304" pitchFamily="18" charset="0"/>
              </a:rPr>
              <a:t>de la manera en </a:t>
            </a:r>
            <a:r>
              <a:rPr lang="es-MX" b="1" dirty="0" smtClean="0">
                <a:latin typeface="Times New Roman" panose="02020603050405020304" pitchFamily="18" charset="0"/>
                <a:cs typeface="Times New Roman" panose="02020603050405020304" pitchFamily="18" charset="0"/>
              </a:rPr>
              <a:t>que almacena</a:t>
            </a:r>
            <a:r>
              <a:rPr lang="es-MX" b="1" dirty="0">
                <a:latin typeface="Times New Roman" panose="02020603050405020304" pitchFamily="18" charset="0"/>
                <a:cs typeface="Times New Roman" panose="02020603050405020304" pitchFamily="18" charset="0"/>
              </a:rPr>
              <a:t>, procesa y </a:t>
            </a:r>
            <a:r>
              <a:rPr lang="es-MX" b="1" dirty="0" smtClean="0">
                <a:latin typeface="Times New Roman" panose="02020603050405020304" pitchFamily="18" charset="0"/>
                <a:cs typeface="Times New Roman" panose="02020603050405020304" pitchFamily="18" charset="0"/>
              </a:rPr>
              <a:t>distribuye la </a:t>
            </a:r>
            <a:r>
              <a:rPr lang="es-MX" b="1" dirty="0">
                <a:latin typeface="Times New Roman" panose="02020603050405020304" pitchFamily="18" charset="0"/>
                <a:cs typeface="Times New Roman" panose="02020603050405020304" pitchFamily="18" charset="0"/>
              </a:rPr>
              <a:t>información.</a:t>
            </a:r>
          </a:p>
        </p:txBody>
      </p:sp>
    </p:spTree>
    <p:extLst>
      <p:ext uri="{BB962C8B-B14F-4D97-AF65-F5344CB8AC3E}">
        <p14:creationId xmlns:p14="http://schemas.microsoft.com/office/powerpoint/2010/main" val="7435761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anecdótica para aplicar el STROBE</a:t>
            </a:r>
            <a:endParaRPr lang="es-MX"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853" t="13992" r="30561" b="6250"/>
          <a:stretch/>
        </p:blipFill>
        <p:spPr bwMode="auto">
          <a:xfrm>
            <a:off x="1567939" y="1412776"/>
            <a:ext cx="6264696" cy="4878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98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TIPOS DE PREGUNTAS</a:t>
            </a:r>
            <a:endParaRPr lang="es-MX" b="1" dirty="0"/>
          </a:p>
        </p:txBody>
      </p:sp>
      <p:sp>
        <p:nvSpPr>
          <p:cNvPr id="3" name="2 Rectángulo"/>
          <p:cNvSpPr/>
          <p:nvPr/>
        </p:nvSpPr>
        <p:spPr>
          <a:xfrm>
            <a:off x="323528" y="1340768"/>
            <a:ext cx="8352928" cy="1440160"/>
          </a:xfrm>
          <a:prstGeom prst="rect">
            <a:avLst/>
          </a:prstGeom>
          <a:ln>
            <a:solidFill>
              <a:schemeClr val="bg1"/>
            </a:solidFill>
          </a:ln>
        </p:spPr>
        <p:style>
          <a:lnRef idx="2">
            <a:schemeClr val="accent2"/>
          </a:lnRef>
          <a:fillRef idx="1001">
            <a:schemeClr val="lt1"/>
          </a:fillRef>
          <a:effectRef idx="0">
            <a:schemeClr val="accent2"/>
          </a:effectRef>
          <a:fontRef idx="minor">
            <a:schemeClr val="dk1"/>
          </a:fontRef>
        </p:style>
        <p:txBody>
          <a:bodyPr rtlCol="0" anchor="ctr"/>
          <a:lstStyle/>
          <a:p>
            <a:pPr algn="just"/>
            <a:r>
              <a:rPr lang="es-MX" b="1" dirty="0"/>
              <a:t>Preguntas </a:t>
            </a:r>
            <a:r>
              <a:rPr lang="es-MX" b="1" dirty="0" smtClean="0"/>
              <a:t>abiertas</a:t>
            </a:r>
          </a:p>
          <a:p>
            <a:pPr algn="just"/>
            <a:r>
              <a:rPr lang="es-MX" dirty="0" smtClean="0"/>
              <a:t>Considere </a:t>
            </a:r>
            <a:r>
              <a:rPr lang="es-MX" dirty="0"/>
              <a:t>el término </a:t>
            </a:r>
            <a:r>
              <a:rPr lang="es-MX" i="1" dirty="0"/>
              <a:t>abiertas. </a:t>
            </a:r>
            <a:r>
              <a:rPr lang="es-MX" dirty="0"/>
              <a:t>En realidad, "abiertas" describe las </a:t>
            </a:r>
            <a:r>
              <a:rPr lang="es-MX" dirty="0" smtClean="0"/>
              <a:t>opciones del </a:t>
            </a:r>
            <a:r>
              <a:rPr lang="es-MX" dirty="0"/>
              <a:t>entrevistado para responder</a:t>
            </a:r>
            <a:r>
              <a:rPr lang="es-MX" dirty="0" smtClean="0"/>
              <a:t>. Estas preguntas incluyen aquellas como "¿Qué piensa de poner a todos los gerentes en una intranet?"</a:t>
            </a:r>
          </a:p>
          <a:p>
            <a:endParaRPr lang="es-MX" dirty="0"/>
          </a:p>
        </p:txBody>
      </p:sp>
      <p:sp>
        <p:nvSpPr>
          <p:cNvPr id="4" name="3 Rectángulo"/>
          <p:cNvSpPr/>
          <p:nvPr/>
        </p:nvSpPr>
        <p:spPr>
          <a:xfrm>
            <a:off x="1043608" y="2564904"/>
            <a:ext cx="6912768" cy="3672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dirty="0" smtClean="0"/>
              <a:t>Algunas ventajas de usar preguntas abiertas son:</a:t>
            </a:r>
          </a:p>
          <a:p>
            <a:pPr marL="285750" indent="-285750">
              <a:buFont typeface="Wingdings" panose="05000000000000000000" pitchFamily="2" charset="2"/>
              <a:buChar char="ü"/>
            </a:pPr>
            <a:r>
              <a:rPr lang="es-MX" dirty="0" smtClean="0"/>
              <a:t> </a:t>
            </a:r>
            <a:r>
              <a:rPr lang="es-MX" dirty="0"/>
              <a:t>Permiten al entrevistador entender el vocabulario del entrevistado, el cual refleja </a:t>
            </a:r>
            <a:r>
              <a:rPr lang="es-MX" dirty="0" smtClean="0"/>
              <a:t>su educación</a:t>
            </a:r>
            <a:r>
              <a:rPr lang="es-MX" dirty="0"/>
              <a:t>, valores, actitudes y creencias.</a:t>
            </a:r>
          </a:p>
          <a:p>
            <a:pPr marL="285750" indent="-285750">
              <a:buFont typeface="Wingdings" panose="05000000000000000000" pitchFamily="2" charset="2"/>
              <a:buChar char="ü"/>
            </a:pPr>
            <a:r>
              <a:rPr lang="es-MX" dirty="0" smtClean="0"/>
              <a:t> </a:t>
            </a:r>
            <a:r>
              <a:rPr lang="es-MX" dirty="0"/>
              <a:t>Proporcionan gran cantidad de detalles.</a:t>
            </a:r>
          </a:p>
          <a:p>
            <a:pPr marL="285750" indent="-285750">
              <a:buFont typeface="Wingdings" panose="05000000000000000000" pitchFamily="2" charset="2"/>
              <a:buChar char="ü"/>
            </a:pPr>
            <a:r>
              <a:rPr lang="es-MX" dirty="0" smtClean="0"/>
              <a:t> </a:t>
            </a:r>
            <a:r>
              <a:rPr lang="es-MX" dirty="0"/>
              <a:t>Revelan nuevas líneas de preguntas que pudieron haber pasado desapercibidas.</a:t>
            </a:r>
          </a:p>
          <a:p>
            <a:pPr marL="285750" indent="-285750">
              <a:buFont typeface="Wingdings" panose="05000000000000000000" pitchFamily="2" charset="2"/>
              <a:buChar char="ü"/>
            </a:pPr>
            <a:r>
              <a:rPr lang="es-MX" dirty="0" smtClean="0"/>
              <a:t>Hacen </a:t>
            </a:r>
            <a:r>
              <a:rPr lang="es-MX" dirty="0"/>
              <a:t>más interesante la entrevista para el entrevistado.</a:t>
            </a:r>
          </a:p>
          <a:p>
            <a:pPr marL="285750" indent="-285750">
              <a:buFont typeface="Wingdings" panose="05000000000000000000" pitchFamily="2" charset="2"/>
              <a:buChar char="ü"/>
            </a:pPr>
            <a:r>
              <a:rPr lang="es-MX" dirty="0" smtClean="0"/>
              <a:t> </a:t>
            </a:r>
            <a:r>
              <a:rPr lang="es-MX" dirty="0"/>
              <a:t>Permiten más espontaneidad.</a:t>
            </a:r>
          </a:p>
          <a:p>
            <a:pPr marL="285750" indent="-285750">
              <a:buFont typeface="Wingdings" panose="05000000000000000000" pitchFamily="2" charset="2"/>
              <a:buChar char="ü"/>
            </a:pPr>
            <a:r>
              <a:rPr lang="es-MX" dirty="0" smtClean="0"/>
              <a:t>Facilitan </a:t>
            </a:r>
            <a:r>
              <a:rPr lang="es-MX" dirty="0"/>
              <a:t>la forma de expresarse al entrevistador.</a:t>
            </a:r>
          </a:p>
          <a:p>
            <a:pPr marL="285750" indent="-285750">
              <a:buFont typeface="Wingdings" panose="05000000000000000000" pitchFamily="2" charset="2"/>
              <a:buChar char="ü"/>
            </a:pPr>
            <a:r>
              <a:rPr lang="es-MX" dirty="0" smtClean="0"/>
              <a:t>Son </a:t>
            </a:r>
            <a:r>
              <a:rPr lang="es-MX" dirty="0"/>
              <a:t>un buen recurso si el entrevistador no está preparado para la entrevista.</a:t>
            </a:r>
          </a:p>
        </p:txBody>
      </p:sp>
    </p:spTree>
    <p:extLst>
      <p:ext uri="{BB962C8B-B14F-4D97-AF65-F5344CB8AC3E}">
        <p14:creationId xmlns:p14="http://schemas.microsoft.com/office/powerpoint/2010/main" val="3474583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Elaboración de Prototipos</a:t>
            </a:r>
            <a:endParaRPr lang="es-ES" dirty="0"/>
          </a:p>
        </p:txBody>
      </p:sp>
      <p:sp>
        <p:nvSpPr>
          <p:cNvPr id="3" name="Rectángulo 2"/>
          <p:cNvSpPr/>
          <p:nvPr/>
        </p:nvSpPr>
        <p:spPr>
          <a:xfrm>
            <a:off x="467544" y="1556792"/>
            <a:ext cx="8136904" cy="1323439"/>
          </a:xfrm>
          <a:prstGeom prst="rect">
            <a:avLst/>
          </a:prstGeom>
        </p:spPr>
        <p:txBody>
          <a:bodyPr wrap="square">
            <a:spAutoFit/>
          </a:bodyPr>
          <a:lstStyle/>
          <a:p>
            <a:pPr algn="just"/>
            <a:r>
              <a:rPr lang="es-ES_tradnl" sz="2000" dirty="0">
                <a:latin typeface="Times New Roman" panose="02020603050405020304" pitchFamily="18" charset="0"/>
                <a:cs typeface="Times New Roman" panose="02020603050405020304" pitchFamily="18" charset="0"/>
              </a:rPr>
              <a:t>La información recopilada en la fase de </a:t>
            </a:r>
            <a:r>
              <a:rPr lang="es-ES_tradnl" sz="2000" dirty="0" smtClean="0">
                <a:latin typeface="Times New Roman" panose="02020603050405020304" pitchFamily="18" charset="0"/>
                <a:cs typeface="Times New Roman" panose="02020603050405020304" pitchFamily="18" charset="0"/>
              </a:rPr>
              <a:t>elaboración de </a:t>
            </a:r>
            <a:r>
              <a:rPr lang="es-ES_tradnl" sz="2000" dirty="0">
                <a:latin typeface="Times New Roman" panose="02020603050405020304" pitchFamily="18" charset="0"/>
                <a:cs typeface="Times New Roman" panose="02020603050405020304" pitchFamily="18" charset="0"/>
              </a:rPr>
              <a:t>prototipos permite al analista establecer </a:t>
            </a:r>
            <a:r>
              <a:rPr lang="es-ES_tradnl" sz="2000" dirty="0" smtClean="0">
                <a:latin typeface="Times New Roman" panose="02020603050405020304" pitchFamily="18" charset="0"/>
                <a:cs typeface="Times New Roman" panose="02020603050405020304" pitchFamily="18" charset="0"/>
              </a:rPr>
              <a:t>las prioridades </a:t>
            </a:r>
            <a:r>
              <a:rPr lang="es-ES_tradnl" sz="2000" dirty="0">
                <a:latin typeface="Times New Roman" panose="02020603050405020304" pitchFamily="18" charset="0"/>
                <a:cs typeface="Times New Roman" panose="02020603050405020304" pitchFamily="18" charset="0"/>
              </a:rPr>
              <a:t>y cambiar el rumbo de los planes a </a:t>
            </a:r>
            <a:r>
              <a:rPr lang="es-ES_tradnl" sz="2000" dirty="0" smtClean="0">
                <a:latin typeface="Times New Roman" panose="02020603050405020304" pitchFamily="18" charset="0"/>
                <a:cs typeface="Times New Roman" panose="02020603050405020304" pitchFamily="18" charset="0"/>
              </a:rPr>
              <a:t>bajo costo</a:t>
            </a:r>
            <a:r>
              <a:rPr lang="es-ES_tradnl" sz="2000" dirty="0">
                <a:latin typeface="Times New Roman" panose="02020603050405020304" pitchFamily="18" charset="0"/>
                <a:cs typeface="Times New Roman" panose="02020603050405020304" pitchFamily="18" charset="0"/>
              </a:rPr>
              <a:t>, con un mínimo de molestias. Debido a </a:t>
            </a:r>
            <a:r>
              <a:rPr lang="es-ES_tradnl" sz="2000" dirty="0" smtClean="0">
                <a:latin typeface="Times New Roman" panose="02020603050405020304" pitchFamily="18" charset="0"/>
                <a:cs typeface="Times New Roman" panose="02020603050405020304" pitchFamily="18" charset="0"/>
              </a:rPr>
              <a:t>esta característica</a:t>
            </a:r>
            <a:r>
              <a:rPr lang="es-ES_tradnl" sz="2000" dirty="0">
                <a:latin typeface="Times New Roman" panose="02020603050405020304" pitchFamily="18" charset="0"/>
                <a:cs typeface="Times New Roman" panose="02020603050405020304" pitchFamily="18" charset="0"/>
              </a:rPr>
              <a:t>, la elaboración de prototipos y </a:t>
            </a:r>
            <a:r>
              <a:rPr lang="es-ES_tradnl" sz="2000" dirty="0" smtClean="0">
                <a:latin typeface="Times New Roman" panose="02020603050405020304" pitchFamily="18" charset="0"/>
                <a:cs typeface="Times New Roman" panose="02020603050405020304" pitchFamily="18" charset="0"/>
              </a:rPr>
              <a:t>la planeación </a:t>
            </a:r>
            <a:r>
              <a:rPr lang="es-ES_tradnl" sz="2000" dirty="0">
                <a:latin typeface="Times New Roman" panose="02020603050405020304" pitchFamily="18" charset="0"/>
                <a:cs typeface="Times New Roman" panose="02020603050405020304" pitchFamily="18" charset="0"/>
              </a:rPr>
              <a:t>van de la mano.</a:t>
            </a:r>
            <a:endParaRPr lang="es-ES" sz="2000" dirty="0">
              <a:latin typeface="Times New Roman" panose="02020603050405020304" pitchFamily="18" charset="0"/>
              <a:cs typeface="Times New Roman" panose="02020603050405020304" pitchFamily="18" charset="0"/>
            </a:endParaRPr>
          </a:p>
        </p:txBody>
      </p:sp>
      <p:pic>
        <p:nvPicPr>
          <p:cNvPr id="10242" name="Picture 2" descr="http://www.infosertec.com.ar/blog/wp-content/uploads/11060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501008"/>
            <a:ext cx="4762500" cy="2400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0870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Clases de Prototipos</a:t>
            </a:r>
            <a:endParaRPr lang="es-ES" dirty="0"/>
          </a:p>
        </p:txBody>
      </p:sp>
      <p:pic>
        <p:nvPicPr>
          <p:cNvPr id="3" name="Imagen 2"/>
          <p:cNvPicPr>
            <a:picLocks noChangeAspect="1"/>
          </p:cNvPicPr>
          <p:nvPr/>
        </p:nvPicPr>
        <p:blipFill>
          <a:blip r:embed="rId2"/>
          <a:stretch>
            <a:fillRect/>
          </a:stretch>
        </p:blipFill>
        <p:spPr>
          <a:xfrm>
            <a:off x="3995936" y="1916832"/>
            <a:ext cx="4608512" cy="4291740"/>
          </a:xfrm>
          <a:prstGeom prst="rect">
            <a:avLst/>
          </a:prstGeom>
        </p:spPr>
      </p:pic>
      <p:sp>
        <p:nvSpPr>
          <p:cNvPr id="4" name="Rectángulo 3"/>
          <p:cNvSpPr/>
          <p:nvPr/>
        </p:nvSpPr>
        <p:spPr>
          <a:xfrm>
            <a:off x="467544" y="1916832"/>
            <a:ext cx="4392488" cy="1938992"/>
          </a:xfrm>
          <a:prstGeom prst="rect">
            <a:avLst/>
          </a:prstGeom>
        </p:spPr>
        <p:txBody>
          <a:bodyPr wrap="square">
            <a:spAutoFit/>
          </a:bodyPr>
          <a:lstStyle/>
          <a:p>
            <a:pPr marL="285750" indent="-285750">
              <a:buFont typeface="Arial"/>
              <a:buChar char="•"/>
            </a:pPr>
            <a:r>
              <a:rPr lang="es-ES_tradnl" sz="2400" b="1" dirty="0">
                <a:latin typeface="Times New Roman"/>
                <a:cs typeface="Times New Roman"/>
              </a:rPr>
              <a:t>Prototipo </a:t>
            </a:r>
            <a:r>
              <a:rPr lang="es-ES_tradnl" sz="2400" b="1" dirty="0" smtClean="0">
                <a:latin typeface="Times New Roman"/>
                <a:cs typeface="Times New Roman"/>
              </a:rPr>
              <a:t>Corregido</a:t>
            </a:r>
            <a:endParaRPr lang="es-ES_tradnl" sz="2400" b="1" dirty="0">
              <a:latin typeface="Times New Roman"/>
              <a:cs typeface="Times New Roman"/>
            </a:endParaRPr>
          </a:p>
          <a:p>
            <a:pPr marL="285750" indent="-285750">
              <a:buFont typeface="Arial"/>
              <a:buChar char="•"/>
            </a:pPr>
            <a:r>
              <a:rPr lang="es-ES_tradnl" sz="2400" b="1" dirty="0" smtClean="0">
                <a:latin typeface="Times New Roman"/>
                <a:cs typeface="Times New Roman"/>
              </a:rPr>
              <a:t>Prototipo </a:t>
            </a:r>
            <a:r>
              <a:rPr lang="es-ES_tradnl" sz="2400" b="1" dirty="0">
                <a:latin typeface="Times New Roman"/>
                <a:cs typeface="Times New Roman"/>
              </a:rPr>
              <a:t>No </a:t>
            </a:r>
            <a:r>
              <a:rPr lang="es-ES_tradnl" sz="2400" b="1" dirty="0" smtClean="0">
                <a:latin typeface="Times New Roman"/>
                <a:cs typeface="Times New Roman"/>
              </a:rPr>
              <a:t>Funcional</a:t>
            </a:r>
            <a:endParaRPr lang="es-ES_tradnl" sz="2400" b="1" dirty="0">
              <a:latin typeface="Times New Roman"/>
              <a:cs typeface="Times New Roman"/>
            </a:endParaRPr>
          </a:p>
          <a:p>
            <a:pPr marL="285750" indent="-285750">
              <a:buFont typeface="Arial"/>
              <a:buChar char="•"/>
            </a:pPr>
            <a:r>
              <a:rPr lang="es-ES_tradnl" sz="2400" b="1" dirty="0" smtClean="0">
                <a:latin typeface="Times New Roman"/>
                <a:cs typeface="Times New Roman"/>
              </a:rPr>
              <a:t>Prototipo </a:t>
            </a:r>
            <a:r>
              <a:rPr lang="es-ES_tradnl" sz="2400" b="1" dirty="0">
                <a:latin typeface="Times New Roman"/>
                <a:cs typeface="Times New Roman"/>
              </a:rPr>
              <a:t>de una </a:t>
            </a:r>
            <a:r>
              <a:rPr lang="es-ES_tradnl" sz="2400" b="1" dirty="0" smtClean="0">
                <a:latin typeface="Times New Roman"/>
                <a:cs typeface="Times New Roman"/>
              </a:rPr>
              <a:t>Serie</a:t>
            </a:r>
          </a:p>
          <a:p>
            <a:pPr marL="285750" indent="-285750">
              <a:buFont typeface="Arial"/>
              <a:buChar char="•"/>
            </a:pPr>
            <a:r>
              <a:rPr lang="es-ES_tradnl" sz="2400" b="1" dirty="0" smtClean="0">
                <a:latin typeface="Times New Roman"/>
                <a:cs typeface="Times New Roman"/>
              </a:rPr>
              <a:t>Prototipo </a:t>
            </a:r>
            <a:r>
              <a:rPr lang="es-ES_tradnl" sz="2400" b="1" dirty="0">
                <a:latin typeface="Times New Roman"/>
                <a:cs typeface="Times New Roman"/>
              </a:rPr>
              <a:t>de </a:t>
            </a:r>
            <a:r>
              <a:rPr lang="es-ES_tradnl" sz="2400" b="1" dirty="0" smtClean="0">
                <a:latin typeface="Times New Roman"/>
                <a:cs typeface="Times New Roman"/>
              </a:rPr>
              <a:t>Características  </a:t>
            </a:r>
            <a:r>
              <a:rPr lang="es-ES_tradnl" sz="2400" b="1" dirty="0">
                <a:latin typeface="Times New Roman"/>
                <a:cs typeface="Times New Roman"/>
              </a:rPr>
              <a:t>Seleccionadas</a:t>
            </a:r>
            <a:endParaRPr lang="es-ES" sz="2400" b="1" dirty="0">
              <a:latin typeface="Times New Roman"/>
              <a:cs typeface="Times New Roman"/>
            </a:endParaRPr>
          </a:p>
        </p:txBody>
      </p:sp>
    </p:spTree>
    <p:extLst>
      <p:ext uri="{BB962C8B-B14F-4D97-AF65-F5344CB8AC3E}">
        <p14:creationId xmlns:p14="http://schemas.microsoft.com/office/powerpoint/2010/main" val="3325708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Prototipo no funcional </a:t>
            </a:r>
            <a:endParaRPr lang="es-ES" dirty="0"/>
          </a:p>
        </p:txBody>
      </p:sp>
      <p:sp>
        <p:nvSpPr>
          <p:cNvPr id="3" name="Rectángulo 2"/>
          <p:cNvSpPr/>
          <p:nvPr/>
        </p:nvSpPr>
        <p:spPr>
          <a:xfrm>
            <a:off x="395536" y="1484784"/>
            <a:ext cx="8208912" cy="2215991"/>
          </a:xfrm>
          <a:prstGeom prst="rect">
            <a:avLst/>
          </a:prstGeom>
        </p:spPr>
        <p:txBody>
          <a:bodyPr wrap="square">
            <a:spAutoFit/>
          </a:bodyPr>
          <a:lstStyle/>
          <a:p>
            <a:pPr algn="just"/>
            <a:r>
              <a:rPr lang="es-ES" dirty="0">
                <a:latin typeface="Times New Roman"/>
                <a:cs typeface="Times New Roman"/>
              </a:rPr>
              <a:t> </a:t>
            </a:r>
            <a:r>
              <a:rPr lang="es-ES_tradnl" sz="2000" dirty="0" smtClean="0">
                <a:latin typeface="Times New Roman"/>
                <a:cs typeface="Times New Roman"/>
              </a:rPr>
              <a:t>El </a:t>
            </a:r>
            <a:r>
              <a:rPr lang="es-ES_tradnl" sz="2000" dirty="0">
                <a:latin typeface="Times New Roman"/>
                <a:cs typeface="Times New Roman"/>
              </a:rPr>
              <a:t>segundo tipo de prototipo es un modelo no funcional a escala </a:t>
            </a:r>
            <a:r>
              <a:rPr lang="es-ES_tradnl" sz="2000" dirty="0" smtClean="0">
                <a:latin typeface="Times New Roman"/>
                <a:cs typeface="Times New Roman"/>
              </a:rPr>
              <a:t>configurado para </a:t>
            </a:r>
            <a:r>
              <a:rPr lang="es-ES_tradnl" sz="2000" dirty="0">
                <a:latin typeface="Times New Roman"/>
                <a:cs typeface="Times New Roman"/>
              </a:rPr>
              <a:t>probar ciertos aspectos del diseño. Un ejemplo de este enfoque es un modelo a escala completa </a:t>
            </a:r>
            <a:r>
              <a:rPr lang="es-ES_tradnl" sz="2000" dirty="0" smtClean="0">
                <a:latin typeface="Times New Roman"/>
                <a:cs typeface="Times New Roman"/>
              </a:rPr>
              <a:t> de </a:t>
            </a:r>
            <a:r>
              <a:rPr lang="es-ES_tradnl" sz="2000" dirty="0">
                <a:latin typeface="Times New Roman"/>
                <a:cs typeface="Times New Roman"/>
              </a:rPr>
              <a:t>un automóvil que se usa para pruebas en un túnel de vientos. El tamaño y forma del automóvil </a:t>
            </a:r>
            <a:r>
              <a:rPr lang="es-ES_tradnl" sz="2000" dirty="0" smtClean="0">
                <a:latin typeface="Times New Roman"/>
                <a:cs typeface="Times New Roman"/>
              </a:rPr>
              <a:t>son </a:t>
            </a:r>
            <a:r>
              <a:rPr lang="es-ES_tradnl" sz="2000" dirty="0">
                <a:latin typeface="Times New Roman"/>
                <a:cs typeface="Times New Roman"/>
              </a:rPr>
              <a:t>precisos, pero el automóvil no es funcional. En este caso solo se incluyen las características del </a:t>
            </a:r>
            <a:r>
              <a:rPr lang="es-ES_tradnl" sz="2000" dirty="0" smtClean="0">
                <a:latin typeface="Times New Roman"/>
                <a:cs typeface="Times New Roman"/>
              </a:rPr>
              <a:t>automóvil </a:t>
            </a:r>
            <a:r>
              <a:rPr lang="es-ES_tradnl" sz="2000" dirty="0">
                <a:latin typeface="Times New Roman"/>
                <a:cs typeface="Times New Roman"/>
              </a:rPr>
              <a:t>que son fundamentales para la prueba  </a:t>
            </a:r>
            <a:endParaRPr lang="es-ES_tradnl" sz="2000" dirty="0" smtClean="0">
              <a:latin typeface="Times New Roman"/>
              <a:cs typeface="Times New Roman"/>
            </a:endParaRPr>
          </a:p>
          <a:p>
            <a:pPr algn="just"/>
            <a:endParaRPr lang="es-ES_tradnl" dirty="0"/>
          </a:p>
        </p:txBody>
      </p:sp>
      <p:pic>
        <p:nvPicPr>
          <p:cNvPr id="5" name="Imagen 4"/>
          <p:cNvPicPr>
            <a:picLocks noChangeAspect="1"/>
          </p:cNvPicPr>
          <p:nvPr/>
        </p:nvPicPr>
        <p:blipFill>
          <a:blip r:embed="rId2"/>
          <a:stretch>
            <a:fillRect/>
          </a:stretch>
        </p:blipFill>
        <p:spPr>
          <a:xfrm>
            <a:off x="1475656" y="3573016"/>
            <a:ext cx="6084168" cy="23500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74138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b="1" dirty="0">
                <a:latin typeface="Times New Roman"/>
                <a:cs typeface="Times New Roman"/>
              </a:rPr>
              <a:t>Prototipo de una </a:t>
            </a:r>
            <a:r>
              <a:rPr lang="es-ES_tradnl" sz="3600" b="1" dirty="0" smtClean="0">
                <a:latin typeface="Times New Roman"/>
                <a:cs typeface="Times New Roman"/>
              </a:rPr>
              <a:t>Serie</a:t>
            </a:r>
            <a:endParaRPr lang="es-ES" dirty="0"/>
          </a:p>
        </p:txBody>
      </p:sp>
      <p:sp>
        <p:nvSpPr>
          <p:cNvPr id="3" name="Rectángulo 2"/>
          <p:cNvSpPr/>
          <p:nvPr/>
        </p:nvSpPr>
        <p:spPr>
          <a:xfrm>
            <a:off x="382125" y="1628801"/>
            <a:ext cx="8366339" cy="1938992"/>
          </a:xfrm>
          <a:prstGeom prst="rect">
            <a:avLst/>
          </a:prstGeom>
        </p:spPr>
        <p:txBody>
          <a:bodyPr wrap="square">
            <a:spAutoFit/>
          </a:bodyPr>
          <a:lstStyle/>
          <a:p>
            <a:pPr algn="just"/>
            <a:r>
              <a:rPr lang="es-ES_tradnl" sz="2000" dirty="0" smtClean="0"/>
              <a:t>Primer </a:t>
            </a:r>
            <a:r>
              <a:rPr lang="es-ES_tradnl" sz="2000" dirty="0"/>
              <a:t>prototipo de una serie Un tercer tipo de prototipos involucra la creación de un primer modelo </a:t>
            </a:r>
            <a:r>
              <a:rPr lang="es-ES_tradnl" sz="2000" dirty="0" smtClean="0"/>
              <a:t>a </a:t>
            </a:r>
            <a:r>
              <a:rPr lang="es-ES_tradnl" sz="2000" dirty="0"/>
              <a:t>escala completa de un sistema, con frecuencia llamado piloto. Un ejemplo es la elaboración de un </a:t>
            </a:r>
            <a:r>
              <a:rPr lang="es-ES_tradnl" sz="2000" dirty="0" smtClean="0"/>
              <a:t> prototipo </a:t>
            </a:r>
            <a:r>
              <a:rPr lang="es-ES_tradnl" sz="2000" dirty="0"/>
              <a:t>del primer avión de una serie. El prototipo es completamente funcional y es una </a:t>
            </a:r>
            <a:r>
              <a:rPr lang="es-ES_tradnl" sz="2000" dirty="0" smtClean="0"/>
              <a:t>materialización  </a:t>
            </a:r>
            <a:r>
              <a:rPr lang="es-ES_tradnl" sz="2000" dirty="0"/>
              <a:t>de lo que el diseñador espera será una serie de aviones </a:t>
            </a:r>
            <a:r>
              <a:rPr lang="es-ES_tradnl" sz="2000" dirty="0" smtClean="0"/>
              <a:t>con características </a:t>
            </a:r>
            <a:r>
              <a:rPr lang="es-ES_tradnl" sz="2000" dirty="0"/>
              <a:t>idénticas. </a:t>
            </a:r>
            <a:endParaRPr lang="es-ES_tradnl" sz="2000" dirty="0" smtClean="0"/>
          </a:p>
        </p:txBody>
      </p:sp>
      <p:pic>
        <p:nvPicPr>
          <p:cNvPr id="7" name="Imagen 6"/>
          <p:cNvPicPr>
            <a:picLocks noChangeAspect="1"/>
          </p:cNvPicPr>
          <p:nvPr/>
        </p:nvPicPr>
        <p:blipFill>
          <a:blip r:embed="rId2"/>
          <a:stretch>
            <a:fillRect/>
          </a:stretch>
        </p:blipFill>
        <p:spPr>
          <a:xfrm>
            <a:off x="2339752" y="3573016"/>
            <a:ext cx="4468024" cy="2664296"/>
          </a:xfrm>
          <a:prstGeom prst="rect">
            <a:avLst/>
          </a:prstGeom>
        </p:spPr>
      </p:pic>
    </p:spTree>
    <p:extLst>
      <p:ext uri="{BB962C8B-B14F-4D97-AF65-F5344CB8AC3E}">
        <p14:creationId xmlns:p14="http://schemas.microsoft.com/office/powerpoint/2010/main" val="2933402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b="1" dirty="0">
                <a:latin typeface="Times New Roman"/>
                <a:cs typeface="Times New Roman"/>
              </a:rPr>
              <a:t>Prototipo de una Serie</a:t>
            </a:r>
            <a:endParaRPr lang="es-ES" sz="3600" dirty="0"/>
          </a:p>
        </p:txBody>
      </p:sp>
      <p:sp>
        <p:nvSpPr>
          <p:cNvPr id="3" name="Rectángulo 2"/>
          <p:cNvSpPr/>
          <p:nvPr/>
        </p:nvSpPr>
        <p:spPr>
          <a:xfrm>
            <a:off x="5076056" y="1556792"/>
            <a:ext cx="3240360" cy="20162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s-ES_tradnl" dirty="0" smtClean="0"/>
              <a:t>Este </a:t>
            </a:r>
            <a:r>
              <a:rPr lang="es-ES_tradnl" dirty="0"/>
              <a:t>tipo de elaboración de prototipos es útil cuando </a:t>
            </a:r>
            <a:r>
              <a:rPr lang="es-ES_tradnl" dirty="0" smtClean="0"/>
              <a:t>se planean </a:t>
            </a:r>
            <a:r>
              <a:rPr lang="es-ES_tradnl" dirty="0"/>
              <a:t>muchas instalaciones del sistema de información. </a:t>
            </a:r>
          </a:p>
        </p:txBody>
      </p:sp>
      <p:sp>
        <p:nvSpPr>
          <p:cNvPr id="4" name="Rectángulo 3"/>
          <p:cNvSpPr/>
          <p:nvPr/>
        </p:nvSpPr>
        <p:spPr>
          <a:xfrm>
            <a:off x="2411760" y="4221088"/>
            <a:ext cx="6336704" cy="1944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endParaRPr lang="es-ES_tradnl" dirty="0"/>
          </a:p>
          <a:p>
            <a:pPr algn="just"/>
            <a:r>
              <a:rPr lang="es-ES_tradnl" dirty="0"/>
              <a:t>El modelo funcional a escala completa permite a los usuarios experimentar la interacción real con el nuevo sistema, pero minimiza el costo de superar cualquier problema  que se presente. </a:t>
            </a:r>
            <a:endParaRPr lang="es-ES" dirty="0"/>
          </a:p>
          <a:p>
            <a:r>
              <a:rPr lang="es-ES" dirty="0"/>
              <a:t> </a:t>
            </a:r>
          </a:p>
        </p:txBody>
      </p:sp>
      <p:pic>
        <p:nvPicPr>
          <p:cNvPr id="11266" name="Picture 2" descr="http://2.bp.blogspot.com/-lQCxIDigeL4/UmGJpadP1gI/AAAAAAAAELQ/tY9I5am9vJk/s1600/PMPA+III+-+FADEA+-+Blog+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07" y="1412776"/>
            <a:ext cx="3506705" cy="25485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35716885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752" y="228600"/>
            <a:ext cx="8662736" cy="896144"/>
          </a:xfrm>
        </p:spPr>
        <p:txBody>
          <a:bodyPr>
            <a:noAutofit/>
          </a:bodyPr>
          <a:lstStyle/>
          <a:p>
            <a:r>
              <a:rPr lang="es-ES" sz="3200" b="1" dirty="0"/>
              <a:t> </a:t>
            </a:r>
            <a:r>
              <a:rPr lang="es-ES" sz="3200" dirty="0"/>
              <a:t/>
            </a:r>
            <a:br>
              <a:rPr lang="es-ES" sz="3200" dirty="0"/>
            </a:br>
            <a:r>
              <a:rPr lang="es-ES_tradnl" sz="3600" dirty="0"/>
              <a:t>Prototipo de características seleccionadas</a:t>
            </a:r>
            <a:endParaRPr lang="es-ES" sz="3600" dirty="0"/>
          </a:p>
        </p:txBody>
      </p:sp>
      <p:sp>
        <p:nvSpPr>
          <p:cNvPr id="4" name="Rectángulo 3"/>
          <p:cNvSpPr/>
          <p:nvPr/>
        </p:nvSpPr>
        <p:spPr>
          <a:xfrm>
            <a:off x="395536" y="1556792"/>
            <a:ext cx="8424936" cy="3785652"/>
          </a:xfrm>
          <a:prstGeom prst="rect">
            <a:avLst/>
          </a:prstGeom>
        </p:spPr>
        <p:txBody>
          <a:bodyPr wrap="square">
            <a:spAutoFit/>
          </a:bodyPr>
          <a:lstStyle/>
          <a:p>
            <a:pPr algn="just"/>
            <a:r>
              <a:rPr lang="es-ES" b="1" dirty="0"/>
              <a:t> </a:t>
            </a:r>
            <a:r>
              <a:rPr lang="es-ES_tradnl" sz="2000" dirty="0" smtClean="0"/>
              <a:t>Una </a:t>
            </a:r>
            <a:r>
              <a:rPr lang="es-ES_tradnl" sz="2000" dirty="0"/>
              <a:t>cuarta concepción de la elaboración de prototipos </a:t>
            </a:r>
            <a:r>
              <a:rPr lang="es-ES_tradnl" sz="2000" dirty="0" smtClean="0"/>
              <a:t>involucra </a:t>
            </a:r>
            <a:r>
              <a:rPr lang="es-ES_tradnl" sz="2000" dirty="0"/>
              <a:t>la creación de un modelo funcional que incluya algunas, pero no todas, de las </a:t>
            </a:r>
            <a:r>
              <a:rPr lang="es-ES_tradnl" sz="2000" dirty="0" smtClean="0"/>
              <a:t>características </a:t>
            </a:r>
            <a:r>
              <a:rPr lang="es-ES_tradnl" sz="2000" dirty="0"/>
              <a:t>que tendrá el sistema final. Una analogía seria que un nuevo centro comercial </a:t>
            </a:r>
            <a:r>
              <a:rPr lang="es-ES_tradnl" sz="2000" dirty="0" smtClean="0"/>
              <a:t>minorista </a:t>
            </a:r>
            <a:r>
              <a:rPr lang="es-ES_tradnl" sz="2000" dirty="0"/>
              <a:t>abriera antes de que se terminara la construcción de todas las tiendas. </a:t>
            </a:r>
            <a:endParaRPr lang="es-ES_tradnl" sz="2000" dirty="0" smtClean="0"/>
          </a:p>
          <a:p>
            <a:pPr algn="just"/>
            <a:endParaRPr lang="es-ES_tradnl" sz="2000" dirty="0"/>
          </a:p>
          <a:p>
            <a:pPr algn="just"/>
            <a:r>
              <a:rPr lang="es-ES_tradnl" sz="2000" dirty="0" smtClean="0"/>
              <a:t>Cuando </a:t>
            </a:r>
            <a:r>
              <a:rPr lang="es-ES_tradnl" sz="2000" dirty="0"/>
              <a:t>se elaboran </a:t>
            </a:r>
            <a:r>
              <a:rPr lang="es-ES_tradnl" sz="2000" dirty="0" smtClean="0"/>
              <a:t>prototipos </a:t>
            </a:r>
            <a:r>
              <a:rPr lang="es-ES_tradnl" sz="2000" dirty="0"/>
              <a:t>de los sistemas de información de esta manera, se incluyen algunas de las </a:t>
            </a:r>
            <a:r>
              <a:rPr lang="es-ES_tradnl" sz="2000" dirty="0" smtClean="0"/>
              <a:t>car</a:t>
            </a:r>
            <a:r>
              <a:rPr lang="es-ES" sz="2000" dirty="0" smtClean="0"/>
              <a:t>a</a:t>
            </a:r>
            <a:r>
              <a:rPr lang="es-ES_tradnl" sz="2000" dirty="0" err="1" smtClean="0"/>
              <a:t>cterísticas</a:t>
            </a:r>
            <a:r>
              <a:rPr lang="es-ES_tradnl" sz="2000" dirty="0" smtClean="0"/>
              <a:t>  principales</a:t>
            </a:r>
            <a:r>
              <a:rPr lang="es-ES_tradnl" sz="2000" dirty="0"/>
              <a:t>, aunque no todas. Por ejemplo, en la pantalla podría aparecer un menú del sistema que </a:t>
            </a:r>
            <a:r>
              <a:rPr lang="es-ES_tradnl" sz="2000" dirty="0" smtClean="0"/>
              <a:t> muestre seis características</a:t>
            </a:r>
            <a:r>
              <a:rPr lang="es-ES_tradnl" sz="2000" dirty="0"/>
              <a:t>: agregar un registro (característica 1), eliminar un </a:t>
            </a:r>
            <a:r>
              <a:rPr lang="es-ES_tradnl" sz="2000" dirty="0" smtClean="0"/>
              <a:t>registro (car</a:t>
            </a:r>
            <a:r>
              <a:rPr lang="es-ES" sz="2000" dirty="0" smtClean="0"/>
              <a:t>á</a:t>
            </a:r>
            <a:r>
              <a:rPr lang="es-ES_tradnl" sz="2000" dirty="0" err="1" smtClean="0"/>
              <a:t>cterística</a:t>
            </a:r>
            <a:r>
              <a:rPr lang="es-ES_tradnl" sz="2000" dirty="0" smtClean="0"/>
              <a:t> 3</a:t>
            </a:r>
            <a:r>
              <a:rPr lang="es-ES_tradnl" sz="2000" dirty="0"/>
              <a:t>) y listar un registro (característica 5). </a:t>
            </a:r>
          </a:p>
        </p:txBody>
      </p:sp>
    </p:spTree>
    <p:extLst>
      <p:ext uri="{BB962C8B-B14F-4D97-AF65-F5344CB8AC3E}">
        <p14:creationId xmlns:p14="http://schemas.microsoft.com/office/powerpoint/2010/main" val="30173269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¿Cómo desarrollar un prototipo?</a:t>
            </a:r>
            <a:endParaRPr lang="es-ES" dirty="0"/>
          </a:p>
        </p:txBody>
      </p:sp>
      <p:sp>
        <p:nvSpPr>
          <p:cNvPr id="3" name="Rectángulo 2"/>
          <p:cNvSpPr/>
          <p:nvPr/>
        </p:nvSpPr>
        <p:spPr>
          <a:xfrm>
            <a:off x="1115616" y="1700808"/>
            <a:ext cx="6624736" cy="707886"/>
          </a:xfrm>
          <a:prstGeom prst="rect">
            <a:avLst/>
          </a:prstGeom>
        </p:spPr>
        <p:txBody>
          <a:bodyPr wrap="square">
            <a:spAutoFit/>
          </a:bodyPr>
          <a:lstStyle/>
          <a:p>
            <a:pPr algn="just"/>
            <a:r>
              <a:rPr lang="es-ES_tradnl" sz="2000" dirty="0" smtClean="0">
                <a:latin typeface="Times New Roman"/>
                <a:cs typeface="Times New Roman"/>
              </a:rPr>
              <a:t>Estimar los costos necesarios para la construcción de un módulo de sistema. </a:t>
            </a:r>
            <a:endParaRPr lang="es-ES" sz="2000" dirty="0">
              <a:latin typeface="Times New Roman"/>
              <a:cs typeface="Times New Roman"/>
            </a:endParaRPr>
          </a:p>
        </p:txBody>
      </p:sp>
      <p:pic>
        <p:nvPicPr>
          <p:cNvPr id="4" name="Imagen 3"/>
          <p:cNvPicPr>
            <a:picLocks noChangeAspect="1"/>
          </p:cNvPicPr>
          <p:nvPr/>
        </p:nvPicPr>
        <p:blipFill>
          <a:blip r:embed="rId2"/>
          <a:stretch>
            <a:fillRect/>
          </a:stretch>
        </p:blipFill>
        <p:spPr>
          <a:xfrm>
            <a:off x="683568" y="2996952"/>
            <a:ext cx="2540000" cy="2540000"/>
          </a:xfrm>
          <a:prstGeom prst="rect">
            <a:avLst/>
          </a:prstGeom>
        </p:spPr>
      </p:pic>
    </p:spTree>
    <p:extLst>
      <p:ext uri="{BB962C8B-B14F-4D97-AF65-F5344CB8AC3E}">
        <p14:creationId xmlns:p14="http://schemas.microsoft.com/office/powerpoint/2010/main" val="19113924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Lineamientos para desarrollar un Prototipo</a:t>
            </a:r>
            <a:endParaRPr lang="es-ES" dirty="0"/>
          </a:p>
        </p:txBody>
      </p:sp>
      <p:pic>
        <p:nvPicPr>
          <p:cNvPr id="3" name="Imagen 2"/>
          <p:cNvPicPr>
            <a:picLocks noChangeAspect="1"/>
          </p:cNvPicPr>
          <p:nvPr/>
        </p:nvPicPr>
        <p:blipFill rotWithShape="1">
          <a:blip r:embed="rId2"/>
          <a:srcRect l="27384" t="30420" r="27384" b="11422"/>
          <a:stretch/>
        </p:blipFill>
        <p:spPr>
          <a:xfrm>
            <a:off x="2483768" y="1700808"/>
            <a:ext cx="4640741" cy="4479923"/>
          </a:xfrm>
          <a:prstGeom prst="rect">
            <a:avLst/>
          </a:prstGeom>
        </p:spPr>
      </p:pic>
    </p:spTree>
    <p:extLst>
      <p:ext uri="{BB962C8B-B14F-4D97-AF65-F5344CB8AC3E}">
        <p14:creationId xmlns:p14="http://schemas.microsoft.com/office/powerpoint/2010/main" val="577994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Bibliografía </a:t>
            </a:r>
            <a:endParaRPr lang="es-MX" dirty="0"/>
          </a:p>
        </p:txBody>
      </p:sp>
      <p:sp>
        <p:nvSpPr>
          <p:cNvPr id="3" name="2 Rectángulo"/>
          <p:cNvSpPr/>
          <p:nvPr/>
        </p:nvSpPr>
        <p:spPr>
          <a:xfrm>
            <a:off x="615723" y="1700809"/>
            <a:ext cx="8136904" cy="646331"/>
          </a:xfrm>
          <a:prstGeom prst="rect">
            <a:avLst/>
          </a:prstGeom>
        </p:spPr>
        <p:txBody>
          <a:bodyPr wrap="square">
            <a:spAutoFit/>
          </a:bodyPr>
          <a:lstStyle/>
          <a:p>
            <a:pPr marL="285750" indent="-285750" algn="just">
              <a:buFont typeface="Arial" panose="020B0604020202020204" pitchFamily="34" charset="0"/>
              <a:buChar char="•"/>
            </a:pPr>
            <a:r>
              <a:rPr lang="es-ES_tradnl" b="1" dirty="0" smtClean="0">
                <a:latin typeface="Times New Roman"/>
                <a:cs typeface="Times New Roman"/>
              </a:rPr>
              <a:t>KENDALL, KENNETH y KENDALL, JULIE. (2005) Análisis y Diseño de Sistemas. PEARSON EDUCACIÓN. México. </a:t>
            </a:r>
            <a:endParaRPr lang="es-ES" b="1" dirty="0">
              <a:latin typeface="Times New Roman"/>
              <a:cs typeface="Times New Roman"/>
            </a:endParaRPr>
          </a:p>
        </p:txBody>
      </p:sp>
    </p:spTree>
    <p:extLst>
      <p:ext uri="{BB962C8B-B14F-4D97-AF65-F5344CB8AC3E}">
        <p14:creationId xmlns:p14="http://schemas.microsoft.com/office/powerpoint/2010/main" val="3320462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51520" y="620688"/>
            <a:ext cx="8390384" cy="2362378"/>
          </a:xfrm>
        </p:spPr>
        <p:txBody>
          <a:bodyPr>
            <a:normAutofit/>
          </a:bodyPr>
          <a:lstStyle/>
          <a:p>
            <a:pPr algn="just"/>
            <a:r>
              <a:rPr lang="es-MX" sz="2800" dirty="0" smtClean="0">
                <a:solidFill>
                  <a:schemeClr val="tx1"/>
                </a:solidFill>
              </a:rPr>
              <a:t/>
            </a:r>
            <a:br>
              <a:rPr lang="es-MX" sz="2800" dirty="0" smtClean="0">
                <a:solidFill>
                  <a:schemeClr val="tx1"/>
                </a:solidFill>
              </a:rPr>
            </a:br>
            <a:r>
              <a:rPr lang="es-MX" sz="2400" b="1" dirty="0" smtClean="0">
                <a:solidFill>
                  <a:schemeClr val="tx1"/>
                </a:solidFill>
              </a:rPr>
              <a:t>Preguntas Cerradas: </a:t>
            </a:r>
            <a:r>
              <a:rPr lang="es-MX" sz="2400" dirty="0" smtClean="0">
                <a:solidFill>
                  <a:schemeClr val="tx1"/>
                </a:solidFill>
              </a:rPr>
              <a:t>Son aquellas donde las </a:t>
            </a:r>
            <a:r>
              <a:rPr lang="es-MX" sz="2400" dirty="0">
                <a:solidFill>
                  <a:schemeClr val="tx1"/>
                </a:solidFill>
              </a:rPr>
              <a:t>respuestas posibles se cierran al entrevistado, debido a que sólo </a:t>
            </a:r>
            <a:r>
              <a:rPr lang="es-MX" sz="2400" dirty="0" smtClean="0">
                <a:solidFill>
                  <a:schemeClr val="tx1"/>
                </a:solidFill>
              </a:rPr>
              <a:t>se limita a contestar respuestas cortas como “ si”, “no”, alguna cantidad finita, etc.</a:t>
            </a:r>
            <a:endParaRPr lang="es-MX" sz="2400" dirty="0">
              <a:solidFill>
                <a:schemeClr val="tx1"/>
              </a:solidFill>
            </a:endParaRPr>
          </a:p>
        </p:txBody>
      </p:sp>
      <p:sp>
        <p:nvSpPr>
          <p:cNvPr id="4" name="3 Rectángulo redondeado"/>
          <p:cNvSpPr/>
          <p:nvPr/>
        </p:nvSpPr>
        <p:spPr>
          <a:xfrm>
            <a:off x="1187624" y="3140968"/>
            <a:ext cx="7416824" cy="273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s-MX" dirty="0"/>
              <a:t>Las ventajas de utilizar preguntas cerradas de cualquiera de los dos tipos incluyen lo siguiente:</a:t>
            </a:r>
          </a:p>
          <a:p>
            <a:r>
              <a:rPr lang="es-MX" dirty="0"/>
              <a:t>1. Ahorrar tiempo.</a:t>
            </a:r>
          </a:p>
          <a:p>
            <a:r>
              <a:rPr lang="es-MX" dirty="0"/>
              <a:t>2. Comparar las entrevistas fácilmente.</a:t>
            </a:r>
          </a:p>
          <a:p>
            <a:r>
              <a:rPr lang="es-MX" dirty="0"/>
              <a:t>3. Ir al grano.</a:t>
            </a:r>
          </a:p>
          <a:p>
            <a:r>
              <a:rPr lang="es-MX" dirty="0"/>
              <a:t>4. Mantener el control durante la entrevista.</a:t>
            </a:r>
          </a:p>
          <a:p>
            <a:r>
              <a:rPr lang="es-MX" dirty="0"/>
              <a:t>5. Cubrir terreno rápidamente.</a:t>
            </a:r>
          </a:p>
          <a:p>
            <a:r>
              <a:rPr lang="es-MX" dirty="0"/>
              <a:t>6. Conseguir datos relevantes.</a:t>
            </a:r>
          </a:p>
        </p:txBody>
      </p:sp>
    </p:spTree>
    <p:extLst>
      <p:ext uri="{BB962C8B-B14F-4D97-AF65-F5344CB8AC3E}">
        <p14:creationId xmlns:p14="http://schemas.microsoft.com/office/powerpoint/2010/main" val="316463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32656"/>
            <a:ext cx="8534400" cy="758952"/>
          </a:xfrm>
        </p:spPr>
        <p:txBody>
          <a:bodyPr>
            <a:normAutofit fontScale="90000"/>
          </a:bodyPr>
          <a:lstStyle/>
          <a:p>
            <a:r>
              <a:rPr lang="es-MX" dirty="0"/>
              <a:t>Las preguntas abiertas y cerradas tienen ventajas y desventajas</a:t>
            </a:r>
          </a:p>
        </p:txBody>
      </p:sp>
      <p:pic>
        <p:nvPicPr>
          <p:cNvPr id="3" name="Imagen 2"/>
          <p:cNvPicPr>
            <a:picLocks noChangeAspect="1"/>
          </p:cNvPicPr>
          <p:nvPr/>
        </p:nvPicPr>
        <p:blipFill rotWithShape="1">
          <a:blip r:embed="rId2"/>
          <a:srcRect l="19731" t="37203" r="28590" b="16532"/>
          <a:stretch/>
        </p:blipFill>
        <p:spPr>
          <a:xfrm>
            <a:off x="1187624" y="1628800"/>
            <a:ext cx="6499089" cy="4363674"/>
          </a:xfrm>
          <a:prstGeom prst="rect">
            <a:avLst/>
          </a:prstGeom>
          <a:ln>
            <a:solidFill>
              <a:schemeClr val="accent6">
                <a:lumMod val="60000"/>
                <a:lumOff val="40000"/>
              </a:schemeClr>
            </a:solidFill>
          </a:ln>
        </p:spPr>
      </p:pic>
    </p:spTree>
    <p:extLst>
      <p:ext uri="{BB962C8B-B14F-4D97-AF65-F5344CB8AC3E}">
        <p14:creationId xmlns:p14="http://schemas.microsoft.com/office/powerpoint/2010/main" val="136202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MX" dirty="0"/>
              <a:t>CÓMO COLOCAR LAS PREGUNTAS EN UNA SECUENCIA LÓGICA</a:t>
            </a:r>
          </a:p>
        </p:txBody>
      </p:sp>
      <p:sp>
        <p:nvSpPr>
          <p:cNvPr id="3" name="2 CuadroTexto"/>
          <p:cNvSpPr txBox="1"/>
          <p:nvPr/>
        </p:nvSpPr>
        <p:spPr>
          <a:xfrm>
            <a:off x="467544" y="1589584"/>
            <a:ext cx="8208912" cy="3831818"/>
          </a:xfrm>
          <a:prstGeom prst="rect">
            <a:avLst/>
          </a:prstGeom>
          <a:noFill/>
        </p:spPr>
        <p:txBody>
          <a:bodyPr wrap="square" rtlCol="0">
            <a:spAutoFit/>
          </a:bodyPr>
          <a:lstStyle/>
          <a:p>
            <a:pPr algn="just">
              <a:lnSpc>
                <a:spcPct val="150000"/>
              </a:lnSpc>
            </a:pPr>
            <a:r>
              <a:rPr lang="es-MX" b="1" dirty="0"/>
              <a:t>Uso de una estructura de pirámide </a:t>
            </a:r>
            <a:r>
              <a:rPr lang="es-MX" dirty="0"/>
              <a:t>La organización inductiva de preguntas de la </a:t>
            </a:r>
            <a:r>
              <a:rPr lang="es-MX" dirty="0" smtClean="0"/>
              <a:t>entrevista se </a:t>
            </a:r>
            <a:r>
              <a:rPr lang="es-MX" dirty="0"/>
              <a:t>puede visualizar como si se tuviera una forma de pirámide. Con base en esta forma, </a:t>
            </a:r>
            <a:r>
              <a:rPr lang="es-MX" dirty="0" smtClean="0"/>
              <a:t>el entrevistador </a:t>
            </a:r>
            <a:r>
              <a:rPr lang="es-MX" dirty="0"/>
              <a:t>empieza con preguntas, a menudo cerradas, muy detalladas. </a:t>
            </a:r>
            <a:r>
              <a:rPr lang="es-MX" dirty="0" smtClean="0"/>
              <a:t>Posteriormente, el </a:t>
            </a:r>
            <a:r>
              <a:rPr lang="es-MX" dirty="0"/>
              <a:t>entrevistador extiende los temas permitiendo preguntas abiertas y respuestas más </a:t>
            </a:r>
            <a:r>
              <a:rPr lang="es-MX" dirty="0" smtClean="0"/>
              <a:t>generalizadas.</a:t>
            </a:r>
          </a:p>
          <a:p>
            <a:pPr algn="just">
              <a:lnSpc>
                <a:spcPct val="150000"/>
              </a:lnSpc>
            </a:pPr>
            <a:endParaRPr lang="es-MX" dirty="0"/>
          </a:p>
          <a:p>
            <a:pPr algn="just">
              <a:lnSpc>
                <a:spcPct val="150000"/>
              </a:lnSpc>
            </a:pPr>
            <a:r>
              <a:rPr lang="es-MX" b="1" dirty="0"/>
              <a:t>Uso de una estructura de embudo </a:t>
            </a:r>
            <a:r>
              <a:rPr lang="es-MX" dirty="0"/>
              <a:t>En el segundo tipo de estructura, el entrevistador </a:t>
            </a:r>
            <a:r>
              <a:rPr lang="es-MX" dirty="0" smtClean="0"/>
              <a:t>adopta un </a:t>
            </a:r>
            <a:r>
              <a:rPr lang="es-MX" dirty="0"/>
              <a:t>método deductivo al iniciar con preguntas generales y abiertas, y luego limitar las </a:t>
            </a:r>
            <a:r>
              <a:rPr lang="es-MX" dirty="0" smtClean="0"/>
              <a:t>posibles respuestas </a:t>
            </a:r>
            <a:r>
              <a:rPr lang="es-MX" dirty="0"/>
              <a:t>utilizando preguntas cerradas.</a:t>
            </a:r>
          </a:p>
        </p:txBody>
      </p:sp>
    </p:spTree>
    <p:extLst>
      <p:ext uri="{BB962C8B-B14F-4D97-AF65-F5344CB8AC3E}">
        <p14:creationId xmlns:p14="http://schemas.microsoft.com/office/powerpoint/2010/main" val="424066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Pirámides</a:t>
            </a:r>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51" t="44642" r="44558" b="6251"/>
          <a:stretch/>
        </p:blipFill>
        <p:spPr bwMode="auto">
          <a:xfrm>
            <a:off x="827584" y="1478134"/>
            <a:ext cx="6624736" cy="431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5380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674</TotalTime>
  <Words>5114</Words>
  <Application>Microsoft Office PowerPoint</Application>
  <PresentationFormat>On-screen Show (4:3)</PresentationFormat>
  <Paragraphs>329</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Georgia</vt:lpstr>
      <vt:lpstr>Times New Roman</vt:lpstr>
      <vt:lpstr>Wingdings</vt:lpstr>
      <vt:lpstr>Wingdings 2</vt:lpstr>
      <vt:lpstr>Civil</vt:lpstr>
      <vt:lpstr>Técnicas de Recolección de Requisitos</vt:lpstr>
      <vt:lpstr>ENTREVISTA</vt:lpstr>
      <vt:lpstr>CINCO PASOS PARA PREPARAR UNA ENTREVISTA</vt:lpstr>
      <vt:lpstr>PowerPoint Presentation</vt:lpstr>
      <vt:lpstr>TIPOS DE PREGUNTAS</vt:lpstr>
      <vt:lpstr> Preguntas Cerradas: Son aquellas donde las respuestas posibles se cierran al entrevistado, debido a que sólo se limita a contestar respuestas cortas como “ si”, “no”, alguna cantidad finita, etc.</vt:lpstr>
      <vt:lpstr>Las preguntas abiertas y cerradas tienen ventajas y desventajas</vt:lpstr>
      <vt:lpstr>CÓMO COLOCAR LAS PREGUNTAS EN UNA SECUENCIA LÓGICA</vt:lpstr>
      <vt:lpstr>Pirámides</vt:lpstr>
      <vt:lpstr>PowerPoint Presentation</vt:lpstr>
      <vt:lpstr>CUESTIONARIO</vt:lpstr>
      <vt:lpstr>CUESTIONARIOS</vt:lpstr>
      <vt:lpstr>PowerPoint Presentation</vt:lpstr>
      <vt:lpstr>Lenguaje de las preguntas del cuestionario</vt:lpstr>
      <vt:lpstr>USO DE ESCALAS EN LOS CUESTIONARIOS</vt:lpstr>
      <vt:lpstr>DISEÑO DE CUESTIONARIOS</vt:lpstr>
      <vt:lpstr>APLICACIÓN DE CUESTIONARIOS</vt:lpstr>
      <vt:lpstr>MÉTODOS PARA APLICAR EL CUESTIONARIO</vt:lpstr>
      <vt:lpstr>LA NECESIDAD DE MUESTREO</vt:lpstr>
      <vt:lpstr>Diseño del Muestreo</vt:lpstr>
      <vt:lpstr>Cómo determinar qué datos van a ser recopilados o descritos</vt:lpstr>
      <vt:lpstr>Cómo determinar de qué población se van a tomar muestras</vt:lpstr>
      <vt:lpstr>Cómo seleccionar el tipo de muestra</vt:lpstr>
      <vt:lpstr>Cómo seleccionar el tipo de muestra</vt:lpstr>
      <vt:lpstr>Cómo seleccionar el tipo de muestra</vt:lpstr>
      <vt:lpstr>Cómo seleccionar el tipo de muestra</vt:lpstr>
      <vt:lpstr>Cómo decidir el tamaño de la muestra</vt:lpstr>
      <vt:lpstr>PowerPoint Presentation</vt:lpstr>
      <vt:lpstr>Ejemplo </vt:lpstr>
      <vt:lpstr>Ejemplo</vt:lpstr>
      <vt:lpstr>Cómo determinar el tamaño de la muestra al entrevistar </vt:lpstr>
      <vt:lpstr>Errores de muestreo y no muestreo</vt:lpstr>
      <vt:lpstr>Errores de muestreo y no muestreo</vt:lpstr>
      <vt:lpstr>Errores de muestreo y no muestreo</vt:lpstr>
      <vt:lpstr>Errores de muestreo y no muestreo</vt:lpstr>
      <vt:lpstr>Errores de muestreo y no muestreo</vt:lpstr>
      <vt:lpstr>Observación</vt:lpstr>
      <vt:lpstr>OBSERVACIÓN ESTRUCTURADA DEL ENTORNO (STROBE)</vt:lpstr>
      <vt:lpstr>PowerPoint Presentation</vt:lpstr>
      <vt:lpstr>7 elementos que se deben observar en el STROBE y ejemplos de preguntas que se pueden realizar.</vt:lpstr>
      <vt:lpstr>Ubicación de la Oficina</vt:lpstr>
      <vt:lpstr>Colocación del escritorio</vt:lpstr>
      <vt:lpstr>Equipo fijo de oficina</vt:lpstr>
      <vt:lpstr>Accesorios</vt:lpstr>
      <vt:lpstr>Fuentes externas de Información</vt:lpstr>
      <vt:lpstr>Iluminación y color de la oficina</vt:lpstr>
      <vt:lpstr>Vestimenta de los tomadores de Decisiones</vt:lpstr>
      <vt:lpstr>Aplicación del STROBE</vt:lpstr>
      <vt:lpstr>Lista anecdótica para aplicar el STROBE</vt:lpstr>
      <vt:lpstr>Elaboración de Prototipos</vt:lpstr>
      <vt:lpstr>Clases de Prototipos</vt:lpstr>
      <vt:lpstr>Prototipo no funcional </vt:lpstr>
      <vt:lpstr>Prototipo de una Serie</vt:lpstr>
      <vt:lpstr>Prototipo de una Serie</vt:lpstr>
      <vt:lpstr>  Prototipo de características seleccionadas</vt:lpstr>
      <vt:lpstr>¿Cómo desarrollar un prototipo?</vt:lpstr>
      <vt:lpstr>Lineamientos para desarrollar un Prototipo</vt:lpstr>
      <vt:lpstr>Bibliografía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Recolección de Requisitos</dc:title>
  <dc:creator>ARELI</dc:creator>
  <cp:lastModifiedBy>Daybelis Jaramillo Olivares</cp:lastModifiedBy>
  <cp:revision>51</cp:revision>
  <dcterms:created xsi:type="dcterms:W3CDTF">2014-03-19T01:58:54Z</dcterms:created>
  <dcterms:modified xsi:type="dcterms:W3CDTF">2015-12-23T19:20:27Z</dcterms:modified>
</cp:coreProperties>
</file>