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0"/>
  </p:notesMasterIdLst>
  <p:handoutMasterIdLst>
    <p:handoutMasterId r:id="rId71"/>
  </p:handoutMasterIdLst>
  <p:sldIdLst>
    <p:sldId id="602" r:id="rId2"/>
    <p:sldId id="627" r:id="rId3"/>
    <p:sldId id="427" r:id="rId4"/>
    <p:sldId id="591" r:id="rId5"/>
    <p:sldId id="517" r:id="rId6"/>
    <p:sldId id="516" r:id="rId7"/>
    <p:sldId id="539" r:id="rId8"/>
    <p:sldId id="643" r:id="rId9"/>
    <p:sldId id="535" r:id="rId10"/>
    <p:sldId id="536" r:id="rId11"/>
    <p:sldId id="537" r:id="rId12"/>
    <p:sldId id="465" r:id="rId13"/>
    <p:sldId id="538" r:id="rId14"/>
    <p:sldId id="499" r:id="rId15"/>
    <p:sldId id="500" r:id="rId16"/>
    <p:sldId id="590" r:id="rId17"/>
    <p:sldId id="541" r:id="rId18"/>
    <p:sldId id="606" r:id="rId19"/>
    <p:sldId id="607" r:id="rId20"/>
    <p:sldId id="611" r:id="rId21"/>
    <p:sldId id="610" r:id="rId22"/>
    <p:sldId id="609" r:id="rId23"/>
    <p:sldId id="608" r:id="rId24"/>
    <p:sldId id="612" r:id="rId25"/>
    <p:sldId id="614" r:id="rId26"/>
    <p:sldId id="615" r:id="rId27"/>
    <p:sldId id="613" r:id="rId28"/>
    <p:sldId id="616" r:id="rId29"/>
    <p:sldId id="617" r:id="rId30"/>
    <p:sldId id="618" r:id="rId31"/>
    <p:sldId id="619" r:id="rId32"/>
    <p:sldId id="620" r:id="rId33"/>
    <p:sldId id="622" r:id="rId34"/>
    <p:sldId id="621" r:id="rId35"/>
    <p:sldId id="645" r:id="rId36"/>
    <p:sldId id="647" r:id="rId37"/>
    <p:sldId id="649" r:id="rId38"/>
    <p:sldId id="651" r:id="rId39"/>
    <p:sldId id="648" r:id="rId40"/>
    <p:sldId id="653" r:id="rId41"/>
    <p:sldId id="650" r:id="rId42"/>
    <p:sldId id="652" r:id="rId43"/>
    <p:sldId id="481" r:id="rId44"/>
    <p:sldId id="545" r:id="rId45"/>
    <p:sldId id="593" r:id="rId46"/>
    <p:sldId id="546" r:id="rId47"/>
    <p:sldId id="594" r:id="rId48"/>
    <p:sldId id="592" r:id="rId49"/>
    <p:sldId id="548" r:id="rId50"/>
    <p:sldId id="629" r:id="rId51"/>
    <p:sldId id="595" r:id="rId52"/>
    <p:sldId id="596" r:id="rId53"/>
    <p:sldId id="597" r:id="rId54"/>
    <p:sldId id="598" r:id="rId55"/>
    <p:sldId id="599" r:id="rId56"/>
    <p:sldId id="600" r:id="rId57"/>
    <p:sldId id="551" r:id="rId58"/>
    <p:sldId id="552" r:id="rId59"/>
    <p:sldId id="553" r:id="rId60"/>
    <p:sldId id="554" r:id="rId61"/>
    <p:sldId id="630" r:id="rId62"/>
    <p:sldId id="635" r:id="rId63"/>
    <p:sldId id="634" r:id="rId64"/>
    <p:sldId id="636" r:id="rId65"/>
    <p:sldId id="638" r:id="rId66"/>
    <p:sldId id="637" r:id="rId67"/>
    <p:sldId id="628" r:id="rId68"/>
    <p:sldId id="487" r:id="rId69"/>
  </p:sldIdLst>
  <p:sldSz cx="9145588" cy="702151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FF00"/>
    <a:srgbClr val="FFCCFF"/>
    <a:srgbClr val="D09E00"/>
    <a:srgbClr val="FF9966"/>
    <a:srgbClr val="0000FF"/>
    <a:srgbClr val="00FF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 autoAdjust="0"/>
    <p:restoredTop sz="91522" autoAdjust="0"/>
  </p:normalViewPr>
  <p:slideViewPr>
    <p:cSldViewPr>
      <p:cViewPr varScale="1">
        <p:scale>
          <a:sx n="56" d="100"/>
          <a:sy n="56" d="100"/>
        </p:scale>
        <p:origin x="984" y="66"/>
      </p:cViewPr>
      <p:guideLst>
        <p:guide orient="horz" pos="2212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78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4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65E948-7D1F-47D0-B661-2BBD6A9BFEC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568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85800"/>
            <a:ext cx="44672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2D24B9-D305-4A77-A5CA-AE6E8C1512C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892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00C5B-0F13-4B9C-9EDD-981735C2B055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427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D24B9-D305-4A77-A5CA-AE6E8C1512C6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1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C32C9-FEC3-42F2-9253-942707ACE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49123"/>
            <a:ext cx="6859191" cy="2444527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425C6-999F-4B3D-8910-7E319DF49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87920"/>
            <a:ext cx="6859191" cy="16952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1D2F39-0701-4799-9D79-541A0FC1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ED041-694C-4DF9-82E9-0D320792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6FA02-88B4-49F0-BD8A-7EEBDAA5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105F-B0BF-48A2-B526-77742752FF6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67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0B289-E377-4BB7-994D-392122A3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801979-5C1E-4E6E-A62A-210097F7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A102C-C4AF-4E50-851B-1F3AC2AB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5B8E5-5F80-4300-A6AC-EFEE9613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6D99E-D614-4A70-819C-548D28B2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B0F2F-88F8-45D2-AD1A-120A75E2D54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30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0B95FD-D998-4D2F-B082-5D8D16CDB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73830"/>
            <a:ext cx="1972017" cy="595040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F8AFC1-2E98-48B7-9426-E40DF9C6E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73830"/>
            <a:ext cx="5801732" cy="595040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EDE92-26D9-458E-BBAA-0C8D8B0A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8B469A-BCE5-4076-BD25-ADBE9E7D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D9A11-54D8-4AD3-AD62-D188D961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456E-DA5C-4637-9F96-1344FD7D166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18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9B196-4538-4B31-825A-F78EDBAF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F80D1-D2DC-443E-906E-C8D4925C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419FFC-6804-48D8-98B8-25EE2767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A9BC40-DD8F-4351-AB67-9F33378E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630516-E6D4-4443-AD25-F9305847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525E7-A60E-45B0-91A2-FFC81079A4C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91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DEF14-4D8E-411D-ACD2-E39AA75B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50503"/>
            <a:ext cx="7888070" cy="2920754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BA5BD-7B63-4342-BFC6-8E5BAC3A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698889"/>
            <a:ext cx="7888070" cy="153595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72520E-7715-46EA-93E0-42DA465C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1C135-C70E-4985-9080-7A0A2FF6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49B07-48B3-4DE2-9732-75DE11D2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52DC7-AEA0-4AF0-8052-8F974A300FB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67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258D9-D958-4035-BB58-6FA25B53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AA3ED-F498-4431-A1A9-C130BF7CC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69153"/>
            <a:ext cx="3886875" cy="44550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B91211-B976-46AB-982D-B1EF54032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69153"/>
            <a:ext cx="3886875" cy="44550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C03C9E-3757-43DF-8F7A-F92D08D1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A937CB-FBB4-4EE8-B583-77F9C24B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6E86C9-F7C2-474B-83C7-753FCC99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83BD-773A-49B1-9FC9-5B0FAB9B416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97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B1BCD-D9D4-4492-94CF-6006C353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73831"/>
            <a:ext cx="7888070" cy="13571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6FA245-F2C8-4574-98E6-AAD4B8DD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721247"/>
            <a:ext cx="3869012" cy="8435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6B97A5-72B9-4B28-B243-E7F6BF804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64803"/>
            <a:ext cx="3869012" cy="37724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BD0471-D9E3-46D3-B419-9439E19D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721247"/>
            <a:ext cx="3888066" cy="84355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63F6D7-877E-42A9-B1E3-90252EE43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64803"/>
            <a:ext cx="3888066" cy="37724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3BA630-D93B-4856-8ED0-31C8797A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CB658E-1F97-460F-8EFF-FBCC1AAE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E98997-1C03-4EAD-8CF4-FF93870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24C1A-81E1-4BBA-8776-CB7D67AF993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99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D76AB-FF7C-407A-BEFC-2CCEF007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23CE5C-52C7-4BFF-8811-D6351669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239B0-F385-422C-9104-C54BE14D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16184F-84C0-4A43-BA5B-DA798E32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D9BA-6DD7-401B-BD1E-ACDC931A9E9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74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6FB128D-5E82-451D-8BB1-595B24A8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108F1A-F038-48AE-8CA4-88C9505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C63C85-691A-4B72-A6EA-94F22E14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F2E4-928E-4BAC-91A1-69C85E001AF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7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46EC9-F310-439D-A5C4-AD332441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68101"/>
            <a:ext cx="2949690" cy="163835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50262E-AC45-4989-BF82-B32CE6F39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1010968"/>
            <a:ext cx="4629954" cy="49898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66B528-DBBE-486F-AA8A-8C49F644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106454"/>
            <a:ext cx="2949690" cy="3902466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C2395-5E59-42EC-84F9-C5F5CF30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81F0AE-DE9E-4996-BE15-13AFF4D6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C8D31C-681B-4929-BB02-D68CDD7D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6CD3-1F37-4FB2-A20A-EF1C7D23951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68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65291-770F-44FB-9588-4964F5A8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68101"/>
            <a:ext cx="2949690" cy="163835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E46650-8104-46AD-A091-D43AB9824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1010968"/>
            <a:ext cx="4629954" cy="49898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6FE9C9-1275-4AA4-8FFD-6D828BFA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106454"/>
            <a:ext cx="2949690" cy="3902466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676C58-1696-4F19-863F-4C96C972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55AFEC-5403-4FDC-947F-190338BF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668734-5E28-47C6-BA47-198D6173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BC34-7538-42ED-80C3-EF272E211E8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98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3AB001-6B34-4028-9AE6-C38FDF33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73831"/>
            <a:ext cx="7888070" cy="1357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144856-35F2-4B89-B016-0BC546DAB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69153"/>
            <a:ext cx="7888070" cy="4455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0BCC-FBAD-46AE-AF0B-8771A80F7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59" y="6507903"/>
            <a:ext cx="2057757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5FC13-CF65-4F98-A383-0146ED483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507903"/>
            <a:ext cx="3086636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C26B2-034B-492B-B9EF-041C79AD7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507903"/>
            <a:ext cx="2057757" cy="3738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D9BA-6DD7-401B-BD1E-ACDC931A9E9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49">
            <a:extLst>
              <a:ext uri="{FF2B5EF4-FFF2-40B4-BE49-F238E27FC236}">
                <a16:creationId xmlns:a16="http://schemas.microsoft.com/office/drawing/2014/main" id="{8CCA0F5C-2192-415E-8CDD-C32F92B027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49238" y="77788"/>
            <a:ext cx="7239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0">
            <a:extLst>
              <a:ext uri="{FF2B5EF4-FFF2-40B4-BE49-F238E27FC236}">
                <a16:creationId xmlns:a16="http://schemas.microsoft.com/office/drawing/2014/main" id="{6017F5AA-89E7-4A6A-A097-0BEE73EA55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3138" y="-26988"/>
            <a:ext cx="7143750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r>
              <a:rPr lang="es-ES" sz="2400">
                <a:solidFill>
                  <a:srgbClr val="800000"/>
                </a:solidFill>
                <a:latin typeface="Arial Black" pitchFamily="34" charset="0"/>
              </a:rPr>
              <a:t>UNIVERSIDAD NACIONAL DE INGENIERIA</a:t>
            </a:r>
          </a:p>
        </p:txBody>
      </p:sp>
      <p:sp>
        <p:nvSpPr>
          <p:cNvPr id="9" name="Text Box 51">
            <a:extLst>
              <a:ext uri="{FF2B5EF4-FFF2-40B4-BE49-F238E27FC236}">
                <a16:creationId xmlns:a16="http://schemas.microsoft.com/office/drawing/2014/main" id="{CE1E704C-9A66-4170-AFFE-6D916EDD43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28813" y="342900"/>
            <a:ext cx="522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pPr algn="ctr"/>
            <a:r>
              <a:rPr lang="es-ES" sz="2000">
                <a:latin typeface="Arial Black" pitchFamily="34" charset="0"/>
              </a:rPr>
              <a:t>Enrutamiento Dinámico: RIP y OSPF</a:t>
            </a:r>
          </a:p>
        </p:txBody>
      </p:sp>
      <p:pic>
        <p:nvPicPr>
          <p:cNvPr id="10" name="Picture 52">
            <a:extLst>
              <a:ext uri="{FF2B5EF4-FFF2-40B4-BE49-F238E27FC236}">
                <a16:creationId xmlns:a16="http://schemas.microsoft.com/office/drawing/2014/main" id="{796580D1-64CA-4094-A821-447E1B8F2E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85850" y="701675"/>
            <a:ext cx="6999288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53">
            <a:extLst>
              <a:ext uri="{FF2B5EF4-FFF2-40B4-BE49-F238E27FC236}">
                <a16:creationId xmlns:a16="http://schemas.microsoft.com/office/drawing/2014/main" id="{58062152-B709-4029-A1AD-9EF1B174FD4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6824663"/>
            <a:ext cx="8785225" cy="0"/>
          </a:xfrm>
          <a:prstGeom prst="lin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2" name="Text Box 55">
            <a:extLst>
              <a:ext uri="{FF2B5EF4-FFF2-40B4-BE49-F238E27FC236}">
                <a16:creationId xmlns:a16="http://schemas.microsoft.com/office/drawing/2014/main" id="{093146F9-6121-43F9-961F-85389C0A95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8057357" y="5761831"/>
            <a:ext cx="1981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r>
              <a:rPr lang="es-ES" sz="1200" b="1">
                <a:solidFill>
                  <a:srgbClr val="006699"/>
                </a:solidFill>
                <a:latin typeface="Arial" charset="0"/>
              </a:rPr>
              <a:t>ddiaz@inictel-uni.edu.pe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2D751F9F-E71F-43A5-9B83-E91F8E8F86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925" y="6765925"/>
            <a:ext cx="7791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r>
              <a:rPr lang="es-ES" sz="1200" b="1">
                <a:solidFill>
                  <a:srgbClr val="006699"/>
                </a:solidFill>
                <a:latin typeface="Arial" charset="0"/>
              </a:rPr>
              <a:t>INSTITUTO NACIONAL DE INVESTIGACION Y CAPACITACION DE TELECOMUNICACIONES, </a:t>
            </a:r>
            <a:r>
              <a:rPr lang="es-ES" sz="1200" b="1">
                <a:latin typeface="Arial" charset="0"/>
              </a:rPr>
              <a:t>INICTEL-UNI</a:t>
            </a:r>
          </a:p>
        </p:txBody>
      </p:sp>
      <p:sp>
        <p:nvSpPr>
          <p:cNvPr id="14" name="Text Box 58">
            <a:extLst>
              <a:ext uri="{FF2B5EF4-FFF2-40B4-BE49-F238E27FC236}">
                <a16:creationId xmlns:a16="http://schemas.microsoft.com/office/drawing/2014/main" id="{14B960C8-6079-4881-A1FA-E1D3883CAA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-1624806" y="5068094"/>
            <a:ext cx="34067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r>
              <a:rPr lang="es-ES" sz="1200" b="1">
                <a:solidFill>
                  <a:srgbClr val="006699"/>
                </a:solidFill>
                <a:latin typeface="Arial" charset="0"/>
              </a:rPr>
              <a:t>Propiedad intelectual de Daniel Díaz @ 2011</a:t>
            </a:r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01ED9E63-1F19-4338-9E0B-DC5E3DBB5798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>
            <a:off x="8028782" y="5887244"/>
            <a:ext cx="1871662" cy="0"/>
          </a:xfrm>
          <a:prstGeom prst="lin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16" name="Line 60">
            <a:extLst>
              <a:ext uri="{FF2B5EF4-FFF2-40B4-BE49-F238E27FC236}">
                <a16:creationId xmlns:a16="http://schemas.microsoft.com/office/drawing/2014/main" id="{56549E83-A124-43C7-89E8-E6F927656DDA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>
            <a:off x="-1439069" y="5203032"/>
            <a:ext cx="3240087" cy="0"/>
          </a:xfrm>
          <a:prstGeom prst="line">
            <a:avLst/>
          </a:prstGeom>
          <a:noFill/>
          <a:ln w="28575">
            <a:solidFill>
              <a:srgbClr val="006699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pic>
        <p:nvPicPr>
          <p:cNvPr id="17" name="Picture 132" descr="http://www.admision.uni.edu.pe/CMS/img/logoUNI2008.jpg">
            <a:extLst>
              <a:ext uri="{FF2B5EF4-FFF2-40B4-BE49-F238E27FC236}">
                <a16:creationId xmlns:a16="http://schemas.microsoft.com/office/drawing/2014/main" id="{42F76CE9-07A6-427B-B780-6B3045C0E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88338" y="0"/>
            <a:ext cx="5715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32" descr="http://www.admision.uni.edu.pe/CMS/img/logoUNI2008.jpg">
            <a:extLst>
              <a:ext uri="{FF2B5EF4-FFF2-40B4-BE49-F238E27FC236}">
                <a16:creationId xmlns:a16="http://schemas.microsoft.com/office/drawing/2014/main" id="{610838AA-6B1A-42DE-B4D0-C48C4ED8C1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lum bright="74000" contrast="26000"/>
          </a:blip>
          <a:srcRect/>
          <a:stretch>
            <a:fillRect/>
          </a:stretch>
        </p:blipFill>
        <p:spPr bwMode="auto">
          <a:xfrm>
            <a:off x="3786188" y="2652713"/>
            <a:ext cx="1573212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128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images.google.com.pe/imgres?imgurl=http://images.channeladvisor.com/Sell/SSProfiles/20057730/Images/C500USEFORAD.jpg&amp;imgrefurl=http://cgi.ebay.com/FAST-DELL-C610-1-0-GIG-NICE-COMPLETE-LAPTOP-LAP-TOP-NR_W0QQitemZ6807639089QQcategoryZ42200QQcmdZViewItem&amp;h=313&amp;w=300&amp;sz=12&amp;tbnid=dyS9jO38rZGJxM:&amp;tbnh=113&amp;tbnw=108&amp;hl=es&amp;start=29&amp;prev=/images?q=LAP+TOP&amp;start=20&amp;svnum=10&amp;hl=es&amp;lr=&amp;sa=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4000" dirty="0"/>
              <a:t>PROTOCOLO DE ENRUTAMIENTO</a:t>
            </a:r>
            <a:br>
              <a:rPr lang="es-MX" sz="4000" dirty="0"/>
            </a:br>
            <a:r>
              <a:rPr lang="es-MX" sz="4000" dirty="0"/>
              <a:t> DINÁMICO: RIP y OSPF</a:t>
            </a:r>
          </a:p>
        </p:txBody>
      </p:sp>
      <p:sp>
        <p:nvSpPr>
          <p:cNvPr id="34" name="33 Subtítulo"/>
          <p:cNvSpPr>
            <a:spLocks noGrp="1"/>
          </p:cNvSpPr>
          <p:nvPr>
            <p:ph type="subTitle" idx="1"/>
          </p:nvPr>
        </p:nvSpPr>
        <p:spPr>
          <a:xfrm>
            <a:off x="1900966" y="5598988"/>
            <a:ext cx="6401912" cy="753178"/>
          </a:xfrm>
        </p:spPr>
        <p:txBody>
          <a:bodyPr/>
          <a:lstStyle/>
          <a:p>
            <a:pPr algn="ctr"/>
            <a:r>
              <a:rPr lang="es-MX" dirty="0"/>
              <a:t>Redes de computadoras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38225" y="631825"/>
            <a:ext cx="7134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FORMATO DEL PROTOCOLO RIPv1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3790950" y="1327150"/>
            <a:ext cx="5170488" cy="1200845"/>
            <a:chOff x="204" y="773"/>
            <a:chExt cx="3257" cy="741"/>
          </a:xfrm>
        </p:grpSpPr>
        <p:sp>
          <p:nvSpPr>
            <p:cNvPr id="13345" name="Text Box 46"/>
            <p:cNvSpPr txBox="1">
              <a:spLocks noChangeArrowheads="1"/>
            </p:cNvSpPr>
            <p:nvPr/>
          </p:nvSpPr>
          <p:spPr bwMode="auto">
            <a:xfrm>
              <a:off x="385" y="773"/>
              <a:ext cx="3076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400" b="1" i="1" dirty="0">
                  <a:solidFill>
                    <a:srgbClr val="002060"/>
                  </a:solidFill>
                  <a:latin typeface="+mj-lt"/>
                </a:rPr>
                <a:t>Comando</a:t>
              </a: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: </a:t>
              </a: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Indica si el paquete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RIP es de requerimiento o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respuesta.</a:t>
              </a:r>
            </a:p>
          </p:txBody>
        </p:sp>
        <p:pic>
          <p:nvPicPr>
            <p:cNvPr id="11298" name="Picture 47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7840" name="Text Box 48"/>
          <p:cNvSpPr txBox="1">
            <a:spLocks noChangeArrowheads="1"/>
          </p:cNvSpPr>
          <p:nvPr/>
        </p:nvSpPr>
        <p:spPr bwMode="auto">
          <a:xfrm>
            <a:off x="4068763" y="2728913"/>
            <a:ext cx="4559184" cy="101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0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000" b="1" i="1" dirty="0">
                <a:latin typeface="+mj-lt"/>
              </a:rPr>
              <a:t>Requerimiento (1)</a:t>
            </a:r>
            <a:r>
              <a:rPr lang="es-MX" sz="2000" b="1" dirty="0">
                <a:latin typeface="+mj-lt"/>
              </a:rPr>
              <a:t> </a:t>
            </a:r>
            <a:r>
              <a:rPr lang="es-MX" sz="2000" dirty="0">
                <a:latin typeface="+mj-lt"/>
              </a:rPr>
              <a:t>pregunta a un 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</a:rPr>
              <a:t>    router por el envío total o parcial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</a:rPr>
              <a:t>    de su tabla de enrutamiento</a:t>
            </a:r>
            <a:r>
              <a:rPr lang="es-MX" sz="2000" dirty="0">
                <a:latin typeface="+mj-lt"/>
                <a:sym typeface="Wingdings" pitchFamily="2" charset="2"/>
              </a:rPr>
              <a:t>.</a:t>
            </a:r>
            <a:endParaRPr lang="es-MX" sz="2000" dirty="0">
              <a:latin typeface="+mj-lt"/>
            </a:endParaRPr>
          </a:p>
        </p:txBody>
      </p:sp>
      <p:sp>
        <p:nvSpPr>
          <p:cNvPr id="417841" name="Text Box 49"/>
          <p:cNvSpPr txBox="1">
            <a:spLocks noChangeArrowheads="1"/>
          </p:cNvSpPr>
          <p:nvPr/>
        </p:nvSpPr>
        <p:spPr bwMode="auto">
          <a:xfrm>
            <a:off x="4068763" y="3868738"/>
            <a:ext cx="4789695" cy="156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4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400" b="1" i="1" dirty="0">
                <a:latin typeface="+mj-lt"/>
              </a:rPr>
              <a:t>Respuesta (2)</a:t>
            </a:r>
            <a:r>
              <a:rPr lang="es-MX" sz="2400" dirty="0">
                <a:latin typeface="+mj-lt"/>
              </a:rPr>
              <a:t> puede ser una </a:t>
            </a:r>
          </a:p>
          <a:p>
            <a:pPr defTabSz="873125" eaLnBrk="0" hangingPunct="0">
              <a:defRPr/>
            </a:pPr>
            <a:r>
              <a:rPr lang="es-MX" sz="2400" dirty="0">
                <a:latin typeface="+mj-lt"/>
              </a:rPr>
              <a:t>    actualización de enrutamiento </a:t>
            </a:r>
          </a:p>
          <a:p>
            <a:pPr defTabSz="873125" eaLnBrk="0" hangingPunct="0">
              <a:defRPr/>
            </a:pPr>
            <a:r>
              <a:rPr lang="es-MX" sz="2400" dirty="0">
                <a:latin typeface="+mj-lt"/>
              </a:rPr>
              <a:t>    </a:t>
            </a:r>
            <a:r>
              <a:rPr lang="es-MX" sz="2400" u="sng" dirty="0">
                <a:latin typeface="+mj-lt"/>
              </a:rPr>
              <a:t>no solicitada</a:t>
            </a:r>
            <a:r>
              <a:rPr lang="es-MX" sz="2400" dirty="0">
                <a:latin typeface="+mj-lt"/>
              </a:rPr>
              <a:t> o en respuesta a </a:t>
            </a:r>
          </a:p>
          <a:p>
            <a:pPr defTabSz="873125" eaLnBrk="0" hangingPunct="0">
              <a:defRPr/>
            </a:pPr>
            <a:r>
              <a:rPr lang="es-MX" sz="2400" dirty="0">
                <a:latin typeface="+mj-lt"/>
              </a:rPr>
              <a:t>    </a:t>
            </a:r>
            <a:r>
              <a:rPr lang="es-MX" sz="2400" u="sng" dirty="0">
                <a:latin typeface="+mj-lt"/>
              </a:rPr>
              <a:t>un requerimiento</a:t>
            </a:r>
            <a:r>
              <a:rPr lang="es-MX" sz="2400" dirty="0">
                <a:latin typeface="+mj-lt"/>
              </a:rPr>
              <a:t>.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790950" y="5511800"/>
            <a:ext cx="5286375" cy="954424"/>
            <a:chOff x="204" y="773"/>
            <a:chExt cx="3330" cy="589"/>
          </a:xfrm>
        </p:grpSpPr>
        <p:sp>
          <p:nvSpPr>
            <p:cNvPr id="13343" name="Text Box 51"/>
            <p:cNvSpPr txBox="1">
              <a:spLocks noChangeArrowheads="1"/>
            </p:cNvSpPr>
            <p:nvPr/>
          </p:nvSpPr>
          <p:spPr bwMode="auto">
            <a:xfrm>
              <a:off x="385" y="773"/>
              <a:ext cx="3149" cy="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i="1" dirty="0">
                  <a:solidFill>
                    <a:srgbClr val="002060"/>
                  </a:solidFill>
                  <a:latin typeface="+mj-lt"/>
                </a:rPr>
                <a:t>Version</a:t>
              </a:r>
              <a:r>
                <a:rPr lang="es-ES" sz="2800" b="1" dirty="0">
                  <a:solidFill>
                    <a:srgbClr val="002060"/>
                  </a:solidFill>
                  <a:latin typeface="+mj-lt"/>
                </a:rPr>
                <a:t>: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Indica versión del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protocolo RIP. Está en 1.</a:t>
              </a:r>
            </a:p>
          </p:txBody>
        </p:sp>
        <p:pic>
          <p:nvPicPr>
            <p:cNvPr id="11296" name="Picture 52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304800" y="1249363"/>
            <a:ext cx="3333750" cy="5160962"/>
            <a:chOff x="303" y="726"/>
            <a:chExt cx="1984" cy="3001"/>
          </a:xfrm>
        </p:grpSpPr>
        <p:sp>
          <p:nvSpPr>
            <p:cNvPr id="11278" name="AutoShape 60"/>
            <p:cNvSpPr>
              <a:spLocks noChangeArrowheads="1"/>
            </p:cNvSpPr>
            <p:nvPr/>
          </p:nvSpPr>
          <p:spPr bwMode="auto">
            <a:xfrm>
              <a:off x="360" y="3410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A3DE9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Métrica</a:t>
              </a:r>
            </a:p>
          </p:txBody>
        </p:sp>
        <p:sp>
          <p:nvSpPr>
            <p:cNvPr id="11279" name="AutoShape 61"/>
            <p:cNvSpPr>
              <a:spLocks noChangeArrowheads="1"/>
            </p:cNvSpPr>
            <p:nvPr/>
          </p:nvSpPr>
          <p:spPr bwMode="auto">
            <a:xfrm>
              <a:off x="360" y="3183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00 00                            00 00</a:t>
              </a:r>
            </a:p>
          </p:txBody>
        </p:sp>
        <p:sp>
          <p:nvSpPr>
            <p:cNvPr id="11280" name="AutoShape 62"/>
            <p:cNvSpPr>
              <a:spLocks noChangeArrowheads="1"/>
            </p:cNvSpPr>
            <p:nvPr/>
          </p:nvSpPr>
          <p:spPr bwMode="auto">
            <a:xfrm>
              <a:off x="360" y="2956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00 00                            00 00</a:t>
              </a:r>
            </a:p>
          </p:txBody>
        </p:sp>
        <p:sp>
          <p:nvSpPr>
            <p:cNvPr id="11281" name="AutoShape 63"/>
            <p:cNvSpPr>
              <a:spLocks noChangeArrowheads="1"/>
            </p:cNvSpPr>
            <p:nvPr/>
          </p:nvSpPr>
          <p:spPr bwMode="auto">
            <a:xfrm>
              <a:off x="360" y="2730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Dirección IP</a:t>
              </a:r>
            </a:p>
          </p:txBody>
        </p:sp>
        <p:sp>
          <p:nvSpPr>
            <p:cNvPr id="11282" name="AutoShape 64"/>
            <p:cNvSpPr>
              <a:spLocks noChangeArrowheads="1"/>
            </p:cNvSpPr>
            <p:nvPr/>
          </p:nvSpPr>
          <p:spPr bwMode="auto">
            <a:xfrm>
              <a:off x="360" y="2503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Address Family</a:t>
              </a:r>
            </a:p>
          </p:txBody>
        </p:sp>
        <p:sp>
          <p:nvSpPr>
            <p:cNvPr id="11283" name="AutoShape 65"/>
            <p:cNvSpPr>
              <a:spLocks noChangeArrowheads="1"/>
            </p:cNvSpPr>
            <p:nvPr/>
          </p:nvSpPr>
          <p:spPr bwMode="auto">
            <a:xfrm>
              <a:off x="1269" y="2503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00 00</a:t>
              </a:r>
            </a:p>
          </p:txBody>
        </p:sp>
        <p:sp>
          <p:nvSpPr>
            <p:cNvPr id="11284" name="AutoShape 66"/>
            <p:cNvSpPr>
              <a:spLocks noChangeArrowheads="1"/>
            </p:cNvSpPr>
            <p:nvPr/>
          </p:nvSpPr>
          <p:spPr bwMode="auto">
            <a:xfrm>
              <a:off x="360" y="2276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38B6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Métrica</a:t>
              </a:r>
            </a:p>
          </p:txBody>
        </p:sp>
        <p:sp>
          <p:nvSpPr>
            <p:cNvPr id="11285" name="AutoShape 67"/>
            <p:cNvSpPr>
              <a:spLocks noChangeArrowheads="1"/>
            </p:cNvSpPr>
            <p:nvPr/>
          </p:nvSpPr>
          <p:spPr bwMode="auto">
            <a:xfrm>
              <a:off x="360" y="2049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00 00                            00 00</a:t>
              </a:r>
            </a:p>
          </p:txBody>
        </p:sp>
        <p:sp>
          <p:nvSpPr>
            <p:cNvPr id="11286" name="AutoShape 68"/>
            <p:cNvSpPr>
              <a:spLocks noChangeArrowheads="1"/>
            </p:cNvSpPr>
            <p:nvPr/>
          </p:nvSpPr>
          <p:spPr bwMode="auto">
            <a:xfrm>
              <a:off x="360" y="1822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00 00                            00 00</a:t>
              </a:r>
            </a:p>
          </p:txBody>
        </p:sp>
        <p:sp>
          <p:nvSpPr>
            <p:cNvPr id="11287" name="AutoShape 69"/>
            <p:cNvSpPr>
              <a:spLocks noChangeArrowheads="1"/>
            </p:cNvSpPr>
            <p:nvPr/>
          </p:nvSpPr>
          <p:spPr bwMode="auto">
            <a:xfrm>
              <a:off x="360" y="1596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Dirección IP</a:t>
              </a:r>
            </a:p>
          </p:txBody>
        </p:sp>
        <p:sp>
          <p:nvSpPr>
            <p:cNvPr id="11288" name="AutoShape 70"/>
            <p:cNvSpPr>
              <a:spLocks noChangeArrowheads="1"/>
            </p:cNvSpPr>
            <p:nvPr/>
          </p:nvSpPr>
          <p:spPr bwMode="auto">
            <a:xfrm>
              <a:off x="360" y="1369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Address Family</a:t>
              </a:r>
            </a:p>
            <a:p>
              <a:pPr algn="ctr" defTabSz="923925"/>
              <a:r>
                <a:rPr lang="es-ES" sz="1300" b="1"/>
                <a:t>Identifier</a:t>
              </a:r>
            </a:p>
          </p:txBody>
        </p:sp>
        <p:sp>
          <p:nvSpPr>
            <p:cNvPr id="11289" name="AutoShape 71"/>
            <p:cNvSpPr>
              <a:spLocks noChangeArrowheads="1"/>
            </p:cNvSpPr>
            <p:nvPr/>
          </p:nvSpPr>
          <p:spPr bwMode="auto">
            <a:xfrm>
              <a:off x="1269" y="1369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00 00</a:t>
              </a:r>
            </a:p>
          </p:txBody>
        </p:sp>
        <p:sp>
          <p:nvSpPr>
            <p:cNvPr id="11290" name="AutoShape 72"/>
            <p:cNvSpPr>
              <a:spLocks noChangeArrowheads="1"/>
            </p:cNvSpPr>
            <p:nvPr/>
          </p:nvSpPr>
          <p:spPr bwMode="auto">
            <a:xfrm>
              <a:off x="361" y="1142"/>
              <a:ext cx="545" cy="317"/>
            </a:xfrm>
            <a:prstGeom prst="cube">
              <a:avLst>
                <a:gd name="adj" fmla="val 25000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Comando</a:t>
              </a:r>
            </a:p>
          </p:txBody>
        </p:sp>
        <p:sp>
          <p:nvSpPr>
            <p:cNvPr id="11291" name="AutoShape 73"/>
            <p:cNvSpPr>
              <a:spLocks noChangeArrowheads="1"/>
            </p:cNvSpPr>
            <p:nvPr/>
          </p:nvSpPr>
          <p:spPr bwMode="auto">
            <a:xfrm>
              <a:off x="815" y="1142"/>
              <a:ext cx="545" cy="317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Versión</a:t>
              </a:r>
            </a:p>
          </p:txBody>
        </p:sp>
        <p:sp>
          <p:nvSpPr>
            <p:cNvPr id="11292" name="AutoShape 74"/>
            <p:cNvSpPr>
              <a:spLocks noChangeArrowheads="1"/>
            </p:cNvSpPr>
            <p:nvPr/>
          </p:nvSpPr>
          <p:spPr bwMode="auto">
            <a:xfrm>
              <a:off x="1269" y="1142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00 00</a:t>
              </a:r>
            </a:p>
          </p:txBody>
        </p:sp>
        <p:sp>
          <p:nvSpPr>
            <p:cNvPr id="11293" name="Text Box 75"/>
            <p:cNvSpPr txBox="1">
              <a:spLocks noChangeArrowheads="1"/>
            </p:cNvSpPr>
            <p:nvPr/>
          </p:nvSpPr>
          <p:spPr bwMode="auto">
            <a:xfrm>
              <a:off x="303" y="976"/>
              <a:ext cx="19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300" b="1"/>
                <a:t>0                  8                 16                             31</a:t>
              </a:r>
            </a:p>
          </p:txBody>
        </p:sp>
        <p:sp>
          <p:nvSpPr>
            <p:cNvPr id="11294" name="Text Box 76"/>
            <p:cNvSpPr txBox="1">
              <a:spLocks noChangeArrowheads="1"/>
            </p:cNvSpPr>
            <p:nvPr/>
          </p:nvSpPr>
          <p:spPr bwMode="auto">
            <a:xfrm>
              <a:off x="1043" y="726"/>
              <a:ext cx="63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b="1"/>
                <a:t>RIPv1</a:t>
              </a:r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252413" y="2495550"/>
            <a:ext cx="3887787" cy="3824288"/>
            <a:chOff x="159" y="1572"/>
            <a:chExt cx="2449" cy="2409"/>
          </a:xfrm>
        </p:grpSpPr>
        <p:grpSp>
          <p:nvGrpSpPr>
            <p:cNvPr id="11274" name="Group 78"/>
            <p:cNvGrpSpPr>
              <a:grpSpLocks/>
            </p:cNvGrpSpPr>
            <p:nvPr/>
          </p:nvGrpSpPr>
          <p:grpSpPr bwMode="auto">
            <a:xfrm>
              <a:off x="159" y="1572"/>
              <a:ext cx="2160" cy="2409"/>
              <a:chOff x="272" y="1451"/>
              <a:chExt cx="2041" cy="2223"/>
            </a:xfrm>
          </p:grpSpPr>
          <p:sp>
            <p:nvSpPr>
              <p:cNvPr id="11276" name="AutoShape 79"/>
              <p:cNvSpPr>
                <a:spLocks noChangeArrowheads="1"/>
              </p:cNvSpPr>
              <p:nvPr/>
            </p:nvSpPr>
            <p:spPr bwMode="auto">
              <a:xfrm>
                <a:off x="272" y="1451"/>
                <a:ext cx="2041" cy="1089"/>
              </a:xfrm>
              <a:prstGeom prst="flowChartAlternateProcess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1277" name="AutoShape 80"/>
              <p:cNvSpPr>
                <a:spLocks noChangeArrowheads="1"/>
              </p:cNvSpPr>
              <p:nvPr/>
            </p:nvSpPr>
            <p:spPr bwMode="auto">
              <a:xfrm>
                <a:off x="272" y="2585"/>
                <a:ext cx="2041" cy="1089"/>
              </a:xfrm>
              <a:prstGeom prst="flowChartAlternateProcess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11275" name="Text Box 81"/>
            <p:cNvSpPr txBox="1">
              <a:spLocks noChangeArrowheads="1"/>
            </p:cNvSpPr>
            <p:nvPr/>
          </p:nvSpPr>
          <p:spPr bwMode="auto">
            <a:xfrm rot="-5400000">
              <a:off x="2020" y="1951"/>
              <a:ext cx="85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23925"/>
              <a:r>
                <a:rPr lang="es-ES" sz="1400" b="1">
                  <a:solidFill>
                    <a:srgbClr val="FF3300"/>
                  </a:solidFill>
                </a:rPr>
                <a:t>Máximo 25 por</a:t>
              </a:r>
            </a:p>
            <a:p>
              <a:pPr algn="ctr" defTabSz="923925"/>
              <a:r>
                <a:rPr lang="es-ES" sz="1400" b="1">
                  <a:solidFill>
                    <a:srgbClr val="FF3300"/>
                  </a:solidFill>
                </a:rPr>
                <a:t> paquete RIP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40" grpId="0" autoUpdateAnimBg="0"/>
      <p:bldP spid="4178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38225" y="631825"/>
            <a:ext cx="7134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FORMATO DEL PROTOCOLO RIPv1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790950" y="1327150"/>
            <a:ext cx="4557713" cy="1016000"/>
            <a:chOff x="204" y="773"/>
            <a:chExt cx="2871" cy="627"/>
          </a:xfrm>
        </p:grpSpPr>
        <p:sp>
          <p:nvSpPr>
            <p:cNvPr id="14375" name="Text Box 25"/>
            <p:cNvSpPr txBox="1">
              <a:spLocks noChangeArrowheads="1"/>
            </p:cNvSpPr>
            <p:nvPr/>
          </p:nvSpPr>
          <p:spPr bwMode="auto">
            <a:xfrm>
              <a:off x="385" y="773"/>
              <a:ext cx="2690" cy="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i="1" dirty="0" err="1">
                  <a:solidFill>
                    <a:srgbClr val="002060"/>
                  </a:solidFill>
                  <a:latin typeface="+mj-lt"/>
                </a:rPr>
                <a:t>Address</a:t>
              </a: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es-ES" sz="3000" b="1" i="1" dirty="0" err="1">
                  <a:solidFill>
                    <a:srgbClr val="002060"/>
                  </a:solidFill>
                  <a:latin typeface="+mj-lt"/>
                </a:rPr>
                <a:t>Family</a:t>
              </a: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es-ES" sz="3000" b="1" i="1" dirty="0" err="1">
                  <a:solidFill>
                    <a:srgbClr val="002060"/>
                  </a:solidFill>
                  <a:latin typeface="+mj-lt"/>
                </a:rPr>
                <a:t>Identifier</a:t>
              </a:r>
              <a:endParaRPr lang="es-ES" sz="3000" b="1" i="1" dirty="0">
                <a:solidFill>
                  <a:srgbClr val="002060"/>
                </a:solidFill>
                <a:latin typeface="+mj-lt"/>
              </a:endParaRPr>
            </a:p>
            <a:p>
              <a:pPr defTabSz="923925">
                <a:defRPr/>
              </a:pPr>
              <a:r>
                <a:rPr lang="es-ES" sz="3000" b="1" i="1" dirty="0">
                  <a:latin typeface="+mj-lt"/>
                </a:rPr>
                <a:t>AFI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.</a:t>
              </a:r>
            </a:p>
          </p:txBody>
        </p:sp>
        <p:pic>
          <p:nvPicPr>
            <p:cNvPr id="12326" name="Picture 2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8843" name="Text Box 27"/>
          <p:cNvSpPr txBox="1">
            <a:spLocks noChangeArrowheads="1"/>
          </p:cNvSpPr>
          <p:nvPr/>
        </p:nvSpPr>
        <p:spPr bwMode="auto">
          <a:xfrm>
            <a:off x="4068763" y="2197100"/>
            <a:ext cx="4826000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/>
            <a:r>
              <a:rPr lang="es-MX" sz="2400" b="1">
                <a:solidFill>
                  <a:srgbClr val="FF3300"/>
                </a:solidFill>
              </a:rPr>
              <a:t>►</a:t>
            </a:r>
            <a:r>
              <a:rPr lang="es-MX" sz="2400"/>
              <a:t>Especifica la familia de dirección</a:t>
            </a:r>
          </a:p>
          <a:p>
            <a:pPr defTabSz="873125" eaLnBrk="0" hangingPunct="0"/>
            <a:r>
              <a:rPr lang="es-MX" sz="2400"/>
              <a:t>    usada. RIP está diseñado para</a:t>
            </a:r>
          </a:p>
          <a:p>
            <a:pPr defTabSz="873125" eaLnBrk="0" hangingPunct="0"/>
            <a:r>
              <a:rPr lang="es-MX" sz="2400"/>
              <a:t>    llevar información de enrutamiento</a:t>
            </a:r>
          </a:p>
          <a:p>
            <a:pPr defTabSz="873125" eaLnBrk="0" hangingPunct="0"/>
            <a:r>
              <a:rPr lang="es-MX" sz="2400"/>
              <a:t>    de varios tipos de protocolos.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90950" y="4225925"/>
            <a:ext cx="4402138" cy="1016000"/>
            <a:chOff x="204" y="773"/>
            <a:chExt cx="2773" cy="627"/>
          </a:xfrm>
        </p:grpSpPr>
        <p:sp>
          <p:nvSpPr>
            <p:cNvPr id="14373" name="Text Box 30"/>
            <p:cNvSpPr txBox="1">
              <a:spLocks noChangeArrowheads="1"/>
            </p:cNvSpPr>
            <p:nvPr/>
          </p:nvSpPr>
          <p:spPr bwMode="auto">
            <a:xfrm>
              <a:off x="385" y="773"/>
              <a:ext cx="2592" cy="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Dirección IP</a:t>
              </a:r>
              <a:r>
                <a:rPr lang="es-ES" sz="3000" b="1" dirty="0">
                  <a:solidFill>
                    <a:srgbClr val="002060"/>
                  </a:solidFill>
                  <a:latin typeface="+mj-lt"/>
                </a:rPr>
                <a:t>: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Indica la </a:t>
              </a:r>
            </a:p>
            <a:p>
              <a:pPr defTabSz="9239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dirección IP de entrada.</a:t>
              </a:r>
            </a:p>
          </p:txBody>
        </p:sp>
        <p:pic>
          <p:nvPicPr>
            <p:cNvPr id="12324" name="Picture 3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8848" name="Text Box 32"/>
          <p:cNvSpPr txBox="1">
            <a:spLocks noChangeArrowheads="1"/>
          </p:cNvSpPr>
          <p:nvPr/>
        </p:nvSpPr>
        <p:spPr bwMode="auto">
          <a:xfrm>
            <a:off x="4068763" y="3695700"/>
            <a:ext cx="32845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/>
            <a:r>
              <a:rPr lang="es-MX" sz="2400" b="1">
                <a:solidFill>
                  <a:srgbClr val="FF3300"/>
                </a:solidFill>
              </a:rPr>
              <a:t>►</a:t>
            </a:r>
            <a:r>
              <a:rPr lang="es-MX" sz="2400"/>
              <a:t>AFI está en</a:t>
            </a:r>
            <a:r>
              <a:rPr lang="es-MX" sz="2400" b="1">
                <a:solidFill>
                  <a:srgbClr val="00B0F0"/>
                </a:solidFill>
              </a:rPr>
              <a:t> </a:t>
            </a:r>
            <a:r>
              <a:rPr lang="es-MX" sz="2400" b="1">
                <a:solidFill>
                  <a:srgbClr val="FF5050"/>
                </a:solidFill>
              </a:rPr>
              <a:t>2</a:t>
            </a:r>
            <a:r>
              <a:rPr lang="es-MX" sz="2400" b="1">
                <a:solidFill>
                  <a:srgbClr val="008000"/>
                </a:solidFill>
              </a:rPr>
              <a:t> para IP</a:t>
            </a:r>
            <a:r>
              <a:rPr lang="es-MX" sz="2400"/>
              <a:t>.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790950" y="5235575"/>
            <a:ext cx="4341813" cy="1016000"/>
            <a:chOff x="204" y="773"/>
            <a:chExt cx="2735" cy="627"/>
          </a:xfrm>
        </p:grpSpPr>
        <p:sp>
          <p:nvSpPr>
            <p:cNvPr id="14371" name="Text Box 34"/>
            <p:cNvSpPr txBox="1">
              <a:spLocks noChangeArrowheads="1"/>
            </p:cNvSpPr>
            <p:nvPr/>
          </p:nvSpPr>
          <p:spPr bwMode="auto">
            <a:xfrm>
              <a:off x="385" y="773"/>
              <a:ext cx="2554" cy="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Métrica</a:t>
              </a:r>
              <a:r>
                <a:rPr lang="es-ES" sz="3000" b="1" dirty="0">
                  <a:solidFill>
                    <a:srgbClr val="002060"/>
                  </a:solidFill>
                  <a:latin typeface="+mj-lt"/>
                </a:rPr>
                <a:t>: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Indica cuantos</a:t>
              </a:r>
            </a:p>
            <a:p>
              <a:pPr defTabSz="9239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routers atraviesa RIP.</a:t>
              </a:r>
            </a:p>
          </p:txBody>
        </p:sp>
        <p:pic>
          <p:nvPicPr>
            <p:cNvPr id="12322" name="Picture 3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8852" name="Text Box 36"/>
          <p:cNvSpPr txBox="1">
            <a:spLocks noChangeArrowheads="1"/>
          </p:cNvSpPr>
          <p:nvPr/>
        </p:nvSpPr>
        <p:spPr bwMode="auto">
          <a:xfrm>
            <a:off x="4068763" y="6175375"/>
            <a:ext cx="361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4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400" dirty="0">
                <a:latin typeface="+mj-lt"/>
              </a:rPr>
              <a:t>El valor está entre 1 a 15.</a:t>
            </a:r>
          </a:p>
        </p:txBody>
      </p:sp>
      <p:grpSp>
        <p:nvGrpSpPr>
          <p:cNvPr id="12297" name="Group 39"/>
          <p:cNvGrpSpPr>
            <a:grpSpLocks/>
          </p:cNvGrpSpPr>
          <p:nvPr/>
        </p:nvGrpSpPr>
        <p:grpSpPr bwMode="auto">
          <a:xfrm>
            <a:off x="252413" y="1249363"/>
            <a:ext cx="3887787" cy="5160962"/>
            <a:chOff x="159" y="787"/>
            <a:chExt cx="2449" cy="3251"/>
          </a:xfrm>
        </p:grpSpPr>
        <p:grpSp>
          <p:nvGrpSpPr>
            <p:cNvPr id="12298" name="Group 3"/>
            <p:cNvGrpSpPr>
              <a:grpSpLocks/>
            </p:cNvGrpSpPr>
            <p:nvPr/>
          </p:nvGrpSpPr>
          <p:grpSpPr bwMode="auto">
            <a:xfrm>
              <a:off x="192" y="787"/>
              <a:ext cx="2100" cy="3251"/>
              <a:chOff x="303" y="726"/>
              <a:chExt cx="1984" cy="3001"/>
            </a:xfrm>
          </p:grpSpPr>
          <p:sp>
            <p:nvSpPr>
              <p:cNvPr id="12304" name="AutoShape 4"/>
              <p:cNvSpPr>
                <a:spLocks noChangeArrowheads="1"/>
              </p:cNvSpPr>
              <p:nvPr/>
            </p:nvSpPr>
            <p:spPr bwMode="auto">
              <a:xfrm>
                <a:off x="360" y="3410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A3DE9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Métrica</a:t>
                </a:r>
              </a:p>
            </p:txBody>
          </p:sp>
          <p:sp>
            <p:nvSpPr>
              <p:cNvPr id="12305" name="AutoShape 5"/>
              <p:cNvSpPr>
                <a:spLocks noChangeArrowheads="1"/>
              </p:cNvSpPr>
              <p:nvPr/>
            </p:nvSpPr>
            <p:spPr bwMode="auto">
              <a:xfrm>
                <a:off x="360" y="3183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00 00                            00 00</a:t>
                </a:r>
              </a:p>
            </p:txBody>
          </p:sp>
          <p:sp>
            <p:nvSpPr>
              <p:cNvPr id="12306" name="AutoShape 6"/>
              <p:cNvSpPr>
                <a:spLocks noChangeArrowheads="1"/>
              </p:cNvSpPr>
              <p:nvPr/>
            </p:nvSpPr>
            <p:spPr bwMode="auto">
              <a:xfrm>
                <a:off x="360" y="2956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00 00                            00 00</a:t>
                </a:r>
              </a:p>
            </p:txBody>
          </p:sp>
          <p:sp>
            <p:nvSpPr>
              <p:cNvPr id="12307" name="AutoShape 7"/>
              <p:cNvSpPr>
                <a:spLocks noChangeArrowheads="1"/>
              </p:cNvSpPr>
              <p:nvPr/>
            </p:nvSpPr>
            <p:spPr bwMode="auto">
              <a:xfrm>
                <a:off x="360" y="2730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Dirección IP</a:t>
                </a:r>
              </a:p>
            </p:txBody>
          </p:sp>
          <p:sp>
            <p:nvSpPr>
              <p:cNvPr id="12308" name="AutoShape 8"/>
              <p:cNvSpPr>
                <a:spLocks noChangeArrowheads="1"/>
              </p:cNvSpPr>
              <p:nvPr/>
            </p:nvSpPr>
            <p:spPr bwMode="auto">
              <a:xfrm>
                <a:off x="360" y="2503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Address Family</a:t>
                </a:r>
              </a:p>
            </p:txBody>
          </p:sp>
          <p:sp>
            <p:nvSpPr>
              <p:cNvPr id="12309" name="AutoShape 9"/>
              <p:cNvSpPr>
                <a:spLocks noChangeArrowheads="1"/>
              </p:cNvSpPr>
              <p:nvPr/>
            </p:nvSpPr>
            <p:spPr bwMode="auto">
              <a:xfrm>
                <a:off x="1269" y="2503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00 00</a:t>
                </a:r>
              </a:p>
            </p:txBody>
          </p:sp>
          <p:sp>
            <p:nvSpPr>
              <p:cNvPr id="12310" name="AutoShape 10"/>
              <p:cNvSpPr>
                <a:spLocks noChangeArrowheads="1"/>
              </p:cNvSpPr>
              <p:nvPr/>
            </p:nvSpPr>
            <p:spPr bwMode="auto">
              <a:xfrm>
                <a:off x="360" y="2276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38B6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Métrica</a:t>
                </a:r>
              </a:p>
            </p:txBody>
          </p:sp>
          <p:sp>
            <p:nvSpPr>
              <p:cNvPr id="12311" name="AutoShape 11"/>
              <p:cNvSpPr>
                <a:spLocks noChangeArrowheads="1"/>
              </p:cNvSpPr>
              <p:nvPr/>
            </p:nvSpPr>
            <p:spPr bwMode="auto">
              <a:xfrm>
                <a:off x="360" y="2049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00 00                            00 00</a:t>
                </a:r>
              </a:p>
            </p:txBody>
          </p:sp>
          <p:sp>
            <p:nvSpPr>
              <p:cNvPr id="12312" name="AutoShape 12"/>
              <p:cNvSpPr>
                <a:spLocks noChangeArrowheads="1"/>
              </p:cNvSpPr>
              <p:nvPr/>
            </p:nvSpPr>
            <p:spPr bwMode="auto">
              <a:xfrm>
                <a:off x="360" y="1822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00 00                            00 00</a:t>
                </a:r>
              </a:p>
            </p:txBody>
          </p:sp>
          <p:sp>
            <p:nvSpPr>
              <p:cNvPr id="12313" name="AutoShape 13"/>
              <p:cNvSpPr>
                <a:spLocks noChangeArrowheads="1"/>
              </p:cNvSpPr>
              <p:nvPr/>
            </p:nvSpPr>
            <p:spPr bwMode="auto">
              <a:xfrm>
                <a:off x="360" y="1596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Dirección IP</a:t>
                </a:r>
              </a:p>
            </p:txBody>
          </p:sp>
          <p:sp>
            <p:nvSpPr>
              <p:cNvPr id="12314" name="AutoShape 14"/>
              <p:cNvSpPr>
                <a:spLocks noChangeArrowheads="1"/>
              </p:cNvSpPr>
              <p:nvPr/>
            </p:nvSpPr>
            <p:spPr bwMode="auto">
              <a:xfrm>
                <a:off x="360" y="1369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Address Family</a:t>
                </a:r>
              </a:p>
              <a:p>
                <a:pPr algn="ctr" defTabSz="923925"/>
                <a:r>
                  <a:rPr lang="es-ES" sz="1300" b="1"/>
                  <a:t>Identifier</a:t>
                </a:r>
              </a:p>
            </p:txBody>
          </p:sp>
          <p:sp>
            <p:nvSpPr>
              <p:cNvPr id="12315" name="AutoShape 15"/>
              <p:cNvSpPr>
                <a:spLocks noChangeArrowheads="1"/>
              </p:cNvSpPr>
              <p:nvPr/>
            </p:nvSpPr>
            <p:spPr bwMode="auto">
              <a:xfrm>
                <a:off x="1269" y="1369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00 00</a:t>
                </a:r>
              </a:p>
            </p:txBody>
          </p:sp>
          <p:sp>
            <p:nvSpPr>
              <p:cNvPr id="12316" name="AutoShape 16"/>
              <p:cNvSpPr>
                <a:spLocks noChangeArrowheads="1"/>
              </p:cNvSpPr>
              <p:nvPr/>
            </p:nvSpPr>
            <p:spPr bwMode="auto">
              <a:xfrm>
                <a:off x="361" y="1142"/>
                <a:ext cx="545" cy="317"/>
              </a:xfrm>
              <a:prstGeom prst="cube">
                <a:avLst>
                  <a:gd name="adj" fmla="val 25000"/>
                </a:avLst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Comando</a:t>
                </a:r>
              </a:p>
            </p:txBody>
          </p:sp>
          <p:sp>
            <p:nvSpPr>
              <p:cNvPr id="12317" name="AutoShape 17"/>
              <p:cNvSpPr>
                <a:spLocks noChangeArrowheads="1"/>
              </p:cNvSpPr>
              <p:nvPr/>
            </p:nvSpPr>
            <p:spPr bwMode="auto">
              <a:xfrm>
                <a:off x="815" y="1142"/>
                <a:ext cx="545" cy="317"/>
              </a:xfrm>
              <a:prstGeom prst="cube">
                <a:avLst>
                  <a:gd name="adj" fmla="val 25000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Versión</a:t>
                </a:r>
              </a:p>
            </p:txBody>
          </p:sp>
          <p:sp>
            <p:nvSpPr>
              <p:cNvPr id="12318" name="AutoShape 18"/>
              <p:cNvSpPr>
                <a:spLocks noChangeArrowheads="1"/>
              </p:cNvSpPr>
              <p:nvPr/>
            </p:nvSpPr>
            <p:spPr bwMode="auto">
              <a:xfrm>
                <a:off x="1269" y="1142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00 00</a:t>
                </a:r>
              </a:p>
            </p:txBody>
          </p:sp>
          <p:sp>
            <p:nvSpPr>
              <p:cNvPr id="12319" name="Text Box 19"/>
              <p:cNvSpPr txBox="1">
                <a:spLocks noChangeArrowheads="1"/>
              </p:cNvSpPr>
              <p:nvPr/>
            </p:nvSpPr>
            <p:spPr bwMode="auto">
              <a:xfrm>
                <a:off x="303" y="976"/>
                <a:ext cx="198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/>
                <a:r>
                  <a:rPr lang="es-ES" sz="1300" b="1"/>
                  <a:t>0                  8                 16                             31</a:t>
                </a:r>
              </a:p>
            </p:txBody>
          </p:sp>
          <p:sp>
            <p:nvSpPr>
              <p:cNvPr id="12320" name="Text Box 20"/>
              <p:cNvSpPr txBox="1">
                <a:spLocks noChangeArrowheads="1"/>
              </p:cNvSpPr>
              <p:nvPr/>
            </p:nvSpPr>
            <p:spPr bwMode="auto">
              <a:xfrm>
                <a:off x="1043" y="726"/>
                <a:ext cx="631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/>
                <a:r>
                  <a:rPr lang="es-ES" b="1"/>
                  <a:t>RIPv1</a:t>
                </a:r>
              </a:p>
            </p:txBody>
          </p:sp>
        </p:grpSp>
        <p:grpSp>
          <p:nvGrpSpPr>
            <p:cNvPr id="12299" name="Group 38"/>
            <p:cNvGrpSpPr>
              <a:grpSpLocks/>
            </p:cNvGrpSpPr>
            <p:nvPr/>
          </p:nvGrpSpPr>
          <p:grpSpPr bwMode="auto">
            <a:xfrm>
              <a:off x="159" y="1572"/>
              <a:ext cx="2449" cy="2409"/>
              <a:chOff x="159" y="1572"/>
              <a:chExt cx="2449" cy="2409"/>
            </a:xfrm>
          </p:grpSpPr>
          <p:grpSp>
            <p:nvGrpSpPr>
              <p:cNvPr id="12300" name="Group 21"/>
              <p:cNvGrpSpPr>
                <a:grpSpLocks/>
              </p:cNvGrpSpPr>
              <p:nvPr/>
            </p:nvGrpSpPr>
            <p:grpSpPr bwMode="auto">
              <a:xfrm>
                <a:off x="159" y="1572"/>
                <a:ext cx="2160" cy="2409"/>
                <a:chOff x="272" y="1451"/>
                <a:chExt cx="2041" cy="2223"/>
              </a:xfrm>
            </p:grpSpPr>
            <p:sp>
              <p:nvSpPr>
                <p:cNvPr id="12302" name="AutoShape 22"/>
                <p:cNvSpPr>
                  <a:spLocks noChangeArrowheads="1"/>
                </p:cNvSpPr>
                <p:nvPr/>
              </p:nvSpPr>
              <p:spPr bwMode="auto">
                <a:xfrm>
                  <a:off x="272" y="1451"/>
                  <a:ext cx="2041" cy="1089"/>
                </a:xfrm>
                <a:prstGeom prst="flowChartAlternateProcess">
                  <a:avLst/>
                </a:prstGeom>
                <a:noFill/>
                <a:ln w="28575">
                  <a:solidFill>
                    <a:srgbClr val="FF33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2303" name="AutoShape 23"/>
                <p:cNvSpPr>
                  <a:spLocks noChangeArrowheads="1"/>
                </p:cNvSpPr>
                <p:nvPr/>
              </p:nvSpPr>
              <p:spPr bwMode="auto">
                <a:xfrm>
                  <a:off x="272" y="2585"/>
                  <a:ext cx="2041" cy="1089"/>
                </a:xfrm>
                <a:prstGeom prst="flowChartAlternateProcess">
                  <a:avLst/>
                </a:prstGeom>
                <a:noFill/>
                <a:ln w="28575">
                  <a:solidFill>
                    <a:srgbClr val="FF3300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12301" name="Text Box 37"/>
              <p:cNvSpPr txBox="1">
                <a:spLocks noChangeArrowheads="1"/>
              </p:cNvSpPr>
              <p:nvPr/>
            </p:nvSpPr>
            <p:spPr bwMode="auto">
              <a:xfrm rot="-5400000">
                <a:off x="2020" y="1951"/>
                <a:ext cx="850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defTabSz="923925"/>
                <a:r>
                  <a:rPr lang="es-ES" sz="1400" b="1">
                    <a:solidFill>
                      <a:srgbClr val="FF3300"/>
                    </a:solidFill>
                  </a:rPr>
                  <a:t>Máximo 25 por</a:t>
                </a:r>
              </a:p>
              <a:p>
                <a:pPr algn="ctr" defTabSz="923925"/>
                <a:r>
                  <a:rPr lang="es-ES" sz="1400" b="1">
                    <a:solidFill>
                      <a:srgbClr val="FF3300"/>
                    </a:solidFill>
                  </a:rPr>
                  <a:t> paquete RIP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43" grpId="0"/>
      <p:bldP spid="418848" grpId="0"/>
      <p:bldP spid="4188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38225" y="631825"/>
            <a:ext cx="7134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FORMATO DEL PROTOCOLO RIPv2</a:t>
            </a:r>
          </a:p>
        </p:txBody>
      </p:sp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5661025" y="1249363"/>
            <a:ext cx="3333750" cy="5160962"/>
            <a:chOff x="303" y="726"/>
            <a:chExt cx="1984" cy="3001"/>
          </a:xfrm>
        </p:grpSpPr>
        <p:sp>
          <p:nvSpPr>
            <p:cNvPr id="13333" name="AutoShape 150"/>
            <p:cNvSpPr>
              <a:spLocks noChangeArrowheads="1"/>
            </p:cNvSpPr>
            <p:nvPr/>
          </p:nvSpPr>
          <p:spPr bwMode="auto">
            <a:xfrm>
              <a:off x="360" y="3410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A3DE9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Métrica</a:t>
              </a:r>
            </a:p>
          </p:txBody>
        </p:sp>
        <p:sp>
          <p:nvSpPr>
            <p:cNvPr id="13334" name="AutoShape 151"/>
            <p:cNvSpPr>
              <a:spLocks noChangeArrowheads="1"/>
            </p:cNvSpPr>
            <p:nvPr/>
          </p:nvSpPr>
          <p:spPr bwMode="auto">
            <a:xfrm>
              <a:off x="360" y="3183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Salto siguiente</a:t>
              </a:r>
            </a:p>
          </p:txBody>
        </p:sp>
        <p:sp>
          <p:nvSpPr>
            <p:cNvPr id="13335" name="AutoShape 152"/>
            <p:cNvSpPr>
              <a:spLocks noChangeArrowheads="1"/>
            </p:cNvSpPr>
            <p:nvPr/>
          </p:nvSpPr>
          <p:spPr bwMode="auto">
            <a:xfrm>
              <a:off x="360" y="2956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Máscara de subred</a:t>
              </a:r>
            </a:p>
          </p:txBody>
        </p:sp>
        <p:sp>
          <p:nvSpPr>
            <p:cNvPr id="13336" name="AutoShape 153"/>
            <p:cNvSpPr>
              <a:spLocks noChangeArrowheads="1"/>
            </p:cNvSpPr>
            <p:nvPr/>
          </p:nvSpPr>
          <p:spPr bwMode="auto">
            <a:xfrm>
              <a:off x="360" y="2730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Dirección IP</a:t>
              </a:r>
            </a:p>
          </p:txBody>
        </p:sp>
        <p:sp>
          <p:nvSpPr>
            <p:cNvPr id="13337" name="AutoShape 154"/>
            <p:cNvSpPr>
              <a:spLocks noChangeArrowheads="1"/>
            </p:cNvSpPr>
            <p:nvPr/>
          </p:nvSpPr>
          <p:spPr bwMode="auto">
            <a:xfrm>
              <a:off x="360" y="2503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Address Family</a:t>
              </a:r>
            </a:p>
          </p:txBody>
        </p:sp>
        <p:sp>
          <p:nvSpPr>
            <p:cNvPr id="13338" name="AutoShape 155"/>
            <p:cNvSpPr>
              <a:spLocks noChangeArrowheads="1"/>
            </p:cNvSpPr>
            <p:nvPr/>
          </p:nvSpPr>
          <p:spPr bwMode="auto">
            <a:xfrm>
              <a:off x="1269" y="2503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 Tag</a:t>
              </a:r>
            </a:p>
          </p:txBody>
        </p:sp>
        <p:sp>
          <p:nvSpPr>
            <p:cNvPr id="13339" name="AutoShape 156"/>
            <p:cNvSpPr>
              <a:spLocks noChangeArrowheads="1"/>
            </p:cNvSpPr>
            <p:nvPr/>
          </p:nvSpPr>
          <p:spPr bwMode="auto">
            <a:xfrm>
              <a:off x="360" y="2276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38B6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Métrica</a:t>
              </a:r>
            </a:p>
          </p:txBody>
        </p:sp>
        <p:sp>
          <p:nvSpPr>
            <p:cNvPr id="13340" name="AutoShape 157"/>
            <p:cNvSpPr>
              <a:spLocks noChangeArrowheads="1"/>
            </p:cNvSpPr>
            <p:nvPr/>
          </p:nvSpPr>
          <p:spPr bwMode="auto">
            <a:xfrm>
              <a:off x="360" y="2049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Salto siguiente</a:t>
              </a:r>
            </a:p>
          </p:txBody>
        </p:sp>
        <p:sp>
          <p:nvSpPr>
            <p:cNvPr id="13341" name="AutoShape 158"/>
            <p:cNvSpPr>
              <a:spLocks noChangeArrowheads="1"/>
            </p:cNvSpPr>
            <p:nvPr/>
          </p:nvSpPr>
          <p:spPr bwMode="auto">
            <a:xfrm>
              <a:off x="360" y="1822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Máscara de subred</a:t>
              </a:r>
            </a:p>
          </p:txBody>
        </p:sp>
        <p:sp>
          <p:nvSpPr>
            <p:cNvPr id="13342" name="AutoShape 159"/>
            <p:cNvSpPr>
              <a:spLocks noChangeArrowheads="1"/>
            </p:cNvSpPr>
            <p:nvPr/>
          </p:nvSpPr>
          <p:spPr bwMode="auto">
            <a:xfrm>
              <a:off x="360" y="1596"/>
              <a:ext cx="1907" cy="317"/>
            </a:xfrm>
            <a:prstGeom prst="cube">
              <a:avLst>
                <a:gd name="adj" fmla="val 25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Dirección IP</a:t>
              </a:r>
            </a:p>
          </p:txBody>
        </p:sp>
        <p:sp>
          <p:nvSpPr>
            <p:cNvPr id="13343" name="AutoShape 160"/>
            <p:cNvSpPr>
              <a:spLocks noChangeArrowheads="1"/>
            </p:cNvSpPr>
            <p:nvPr/>
          </p:nvSpPr>
          <p:spPr bwMode="auto">
            <a:xfrm>
              <a:off x="360" y="1369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Address Family</a:t>
              </a:r>
            </a:p>
            <a:p>
              <a:pPr algn="ctr" defTabSz="923925"/>
              <a:r>
                <a:rPr lang="es-ES" sz="1300" b="1"/>
                <a:t>Identifier</a:t>
              </a:r>
            </a:p>
          </p:txBody>
        </p:sp>
        <p:sp>
          <p:nvSpPr>
            <p:cNvPr id="13344" name="AutoShape 161"/>
            <p:cNvSpPr>
              <a:spLocks noChangeArrowheads="1"/>
            </p:cNvSpPr>
            <p:nvPr/>
          </p:nvSpPr>
          <p:spPr bwMode="auto">
            <a:xfrm>
              <a:off x="1269" y="1369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 Tag</a:t>
              </a:r>
            </a:p>
          </p:txBody>
        </p:sp>
        <p:sp>
          <p:nvSpPr>
            <p:cNvPr id="13345" name="AutoShape 162"/>
            <p:cNvSpPr>
              <a:spLocks noChangeArrowheads="1"/>
            </p:cNvSpPr>
            <p:nvPr/>
          </p:nvSpPr>
          <p:spPr bwMode="auto">
            <a:xfrm>
              <a:off x="361" y="1142"/>
              <a:ext cx="545" cy="317"/>
            </a:xfrm>
            <a:prstGeom prst="cube">
              <a:avLst>
                <a:gd name="adj" fmla="val 25000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Comando</a:t>
              </a:r>
            </a:p>
          </p:txBody>
        </p:sp>
        <p:sp>
          <p:nvSpPr>
            <p:cNvPr id="13346" name="AutoShape 163"/>
            <p:cNvSpPr>
              <a:spLocks noChangeArrowheads="1"/>
            </p:cNvSpPr>
            <p:nvPr/>
          </p:nvSpPr>
          <p:spPr bwMode="auto">
            <a:xfrm>
              <a:off x="815" y="1142"/>
              <a:ext cx="545" cy="317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Versión</a:t>
              </a:r>
            </a:p>
          </p:txBody>
        </p:sp>
        <p:sp>
          <p:nvSpPr>
            <p:cNvPr id="13347" name="AutoShape 164"/>
            <p:cNvSpPr>
              <a:spLocks noChangeArrowheads="1"/>
            </p:cNvSpPr>
            <p:nvPr/>
          </p:nvSpPr>
          <p:spPr bwMode="auto">
            <a:xfrm>
              <a:off x="1269" y="1142"/>
              <a:ext cx="999" cy="317"/>
            </a:xfrm>
            <a:prstGeom prst="cube">
              <a:avLst>
                <a:gd name="adj" fmla="val 2500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00  00</a:t>
              </a:r>
            </a:p>
          </p:txBody>
        </p:sp>
        <p:sp>
          <p:nvSpPr>
            <p:cNvPr id="13348" name="Text Box 165"/>
            <p:cNvSpPr txBox="1">
              <a:spLocks noChangeArrowheads="1"/>
            </p:cNvSpPr>
            <p:nvPr/>
          </p:nvSpPr>
          <p:spPr bwMode="auto">
            <a:xfrm>
              <a:off x="303" y="976"/>
              <a:ext cx="19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300" b="1"/>
                <a:t>0                  8                 16                             31</a:t>
              </a:r>
            </a:p>
          </p:txBody>
        </p:sp>
        <p:sp>
          <p:nvSpPr>
            <p:cNvPr id="13349" name="Text Box 166"/>
            <p:cNvSpPr txBox="1">
              <a:spLocks noChangeArrowheads="1"/>
            </p:cNvSpPr>
            <p:nvPr/>
          </p:nvSpPr>
          <p:spPr bwMode="auto">
            <a:xfrm>
              <a:off x="1043" y="726"/>
              <a:ext cx="63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b="1"/>
                <a:t>RIPv2</a:t>
              </a:r>
            </a:p>
          </p:txBody>
        </p:sp>
      </p:grpSp>
      <p:grpSp>
        <p:nvGrpSpPr>
          <p:cNvPr id="3" name="Group 173"/>
          <p:cNvGrpSpPr>
            <a:grpSpLocks/>
          </p:cNvGrpSpPr>
          <p:nvPr/>
        </p:nvGrpSpPr>
        <p:grpSpPr bwMode="auto">
          <a:xfrm>
            <a:off x="396875" y="1327150"/>
            <a:ext cx="5411788" cy="1477963"/>
            <a:chOff x="204" y="773"/>
            <a:chExt cx="3409" cy="912"/>
          </a:xfrm>
        </p:grpSpPr>
        <p:sp>
          <p:nvSpPr>
            <p:cNvPr id="15374" name="Text Box 174"/>
            <p:cNvSpPr txBox="1">
              <a:spLocks noChangeArrowheads="1"/>
            </p:cNvSpPr>
            <p:nvPr/>
          </p:nvSpPr>
          <p:spPr bwMode="auto">
            <a:xfrm>
              <a:off x="385" y="773"/>
              <a:ext cx="3228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Comando</a:t>
              </a:r>
              <a:r>
                <a:rPr lang="es-ES" sz="3000" b="1" dirty="0">
                  <a:solidFill>
                    <a:srgbClr val="002060"/>
                  </a:solidFill>
                  <a:latin typeface="+mj-lt"/>
                </a:rPr>
                <a:t>: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Indica si el paquete</a:t>
              </a:r>
            </a:p>
            <a:p>
              <a:pPr defTabSz="9239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RIP es de requerimiento o</a:t>
              </a:r>
            </a:p>
            <a:p>
              <a:pPr defTabSz="9239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respuesta.</a:t>
              </a:r>
            </a:p>
          </p:txBody>
        </p:sp>
        <p:pic>
          <p:nvPicPr>
            <p:cNvPr id="13332" name="Picture 17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76"/>
          <p:cNvGrpSpPr>
            <a:grpSpLocks/>
          </p:cNvGrpSpPr>
          <p:nvPr/>
        </p:nvGrpSpPr>
        <p:grpSpPr bwMode="auto">
          <a:xfrm>
            <a:off x="371475" y="2865438"/>
            <a:ext cx="4630738" cy="1016000"/>
            <a:chOff x="204" y="773"/>
            <a:chExt cx="2917" cy="627"/>
          </a:xfrm>
        </p:grpSpPr>
        <p:sp>
          <p:nvSpPr>
            <p:cNvPr id="15372" name="Text Box 177"/>
            <p:cNvSpPr txBox="1">
              <a:spLocks noChangeArrowheads="1"/>
            </p:cNvSpPr>
            <p:nvPr/>
          </p:nvSpPr>
          <p:spPr bwMode="auto">
            <a:xfrm>
              <a:off x="385" y="773"/>
              <a:ext cx="2736" cy="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i="1" dirty="0">
                  <a:solidFill>
                    <a:srgbClr val="002060"/>
                  </a:solidFill>
                  <a:latin typeface="+mj-lt"/>
                </a:rPr>
                <a:t>Version</a:t>
              </a:r>
              <a:r>
                <a:rPr lang="es-ES" sz="3000" b="1" dirty="0">
                  <a:solidFill>
                    <a:srgbClr val="002060"/>
                  </a:solidFill>
                  <a:latin typeface="+mj-lt"/>
                </a:rPr>
                <a:t>: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Indica la versión</a:t>
              </a:r>
            </a:p>
            <a:p>
              <a:pPr defTabSz="9239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del protocolo RIP.</a:t>
              </a:r>
            </a:p>
          </p:txBody>
        </p:sp>
        <p:pic>
          <p:nvPicPr>
            <p:cNvPr id="13330" name="Picture 17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79"/>
          <p:cNvGrpSpPr>
            <a:grpSpLocks/>
          </p:cNvGrpSpPr>
          <p:nvPr/>
        </p:nvGrpSpPr>
        <p:grpSpPr bwMode="auto">
          <a:xfrm>
            <a:off x="371475" y="3944938"/>
            <a:ext cx="4557713" cy="1016000"/>
            <a:chOff x="204" y="773"/>
            <a:chExt cx="2871" cy="627"/>
          </a:xfrm>
        </p:grpSpPr>
        <p:sp>
          <p:nvSpPr>
            <p:cNvPr id="15370" name="Text Box 180"/>
            <p:cNvSpPr txBox="1">
              <a:spLocks noChangeArrowheads="1"/>
            </p:cNvSpPr>
            <p:nvPr/>
          </p:nvSpPr>
          <p:spPr bwMode="auto">
            <a:xfrm>
              <a:off x="385" y="773"/>
              <a:ext cx="2690" cy="6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i="1">
                  <a:solidFill>
                    <a:srgbClr val="002060"/>
                  </a:solidFill>
                  <a:latin typeface="+mj-lt"/>
                </a:rPr>
                <a:t>Address Family Identifier</a:t>
              </a:r>
            </a:p>
            <a:p>
              <a:pPr defTabSz="923925">
                <a:defRPr/>
              </a:pPr>
              <a:r>
                <a:rPr lang="es-ES" sz="3000" b="1" i="1">
                  <a:latin typeface="+mj-lt"/>
                </a:rPr>
                <a:t>AFI</a:t>
              </a:r>
              <a:r>
                <a:rPr lang="es-ES" sz="3000" b="1">
                  <a:solidFill>
                    <a:schemeClr val="accent2"/>
                  </a:solidFill>
                  <a:latin typeface="+mj-lt"/>
                </a:rPr>
                <a:t>.</a:t>
              </a:r>
            </a:p>
          </p:txBody>
        </p:sp>
        <p:pic>
          <p:nvPicPr>
            <p:cNvPr id="13328" name="Picture 18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8102" name="Text Box 182"/>
          <p:cNvSpPr txBox="1">
            <a:spLocks noChangeArrowheads="1"/>
          </p:cNvSpPr>
          <p:nvPr/>
        </p:nvSpPr>
        <p:spPr bwMode="auto">
          <a:xfrm>
            <a:off x="612775" y="4881563"/>
            <a:ext cx="4076700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400" b="1" dirty="0">
                <a:solidFill>
                  <a:srgbClr val="FF0000"/>
                </a:solidFill>
                <a:latin typeface="+mj-lt"/>
              </a:rPr>
              <a:t>►</a:t>
            </a:r>
            <a:r>
              <a:rPr lang="es-MX" sz="2400" dirty="0">
                <a:latin typeface="+mj-lt"/>
              </a:rPr>
              <a:t>Es similar al RIPv1, con una </a:t>
            </a:r>
          </a:p>
          <a:p>
            <a:pPr defTabSz="873125" eaLnBrk="0" hangingPunct="0">
              <a:defRPr/>
            </a:pPr>
            <a:r>
              <a:rPr lang="es-MX" sz="2400" dirty="0">
                <a:latin typeface="+mj-lt"/>
              </a:rPr>
              <a:t>    excepción</a:t>
            </a:r>
          </a:p>
        </p:txBody>
      </p:sp>
      <p:sp>
        <p:nvSpPr>
          <p:cNvPr id="338103" name="Text Box 183"/>
          <p:cNvSpPr txBox="1">
            <a:spLocks noChangeArrowheads="1"/>
          </p:cNvSpPr>
          <p:nvPr/>
        </p:nvSpPr>
        <p:spPr bwMode="auto">
          <a:xfrm>
            <a:off x="612775" y="5600700"/>
            <a:ext cx="63627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400" b="1" dirty="0">
                <a:solidFill>
                  <a:srgbClr val="FF0000"/>
                </a:solidFill>
                <a:latin typeface="+mj-lt"/>
              </a:rPr>
              <a:t>►</a:t>
            </a:r>
            <a:r>
              <a:rPr lang="es-MX" sz="2400" dirty="0">
                <a:latin typeface="+mj-lt"/>
              </a:rPr>
              <a:t>Si el AFI de la primera entrada</a:t>
            </a:r>
          </a:p>
          <a:p>
            <a:pPr defTabSz="873125" eaLnBrk="0" hangingPunct="0">
              <a:defRPr/>
            </a:pPr>
            <a:r>
              <a:rPr lang="es-MX" sz="2400" dirty="0">
                <a:latin typeface="+mj-lt"/>
              </a:rPr>
              <a:t>    está en </a:t>
            </a:r>
            <a:r>
              <a:rPr lang="es-MX" sz="2400" dirty="0" err="1">
                <a:latin typeface="+mj-lt"/>
              </a:rPr>
              <a:t>FFFFh</a:t>
            </a:r>
            <a:r>
              <a:rPr lang="es-MX" sz="2400" dirty="0">
                <a:latin typeface="+mj-lt"/>
              </a:rPr>
              <a:t>, el resto de las </a:t>
            </a:r>
          </a:p>
          <a:p>
            <a:pPr defTabSz="873125" eaLnBrk="0" hangingPunct="0">
              <a:defRPr/>
            </a:pPr>
            <a:r>
              <a:rPr lang="es-MX" sz="2400" dirty="0">
                <a:latin typeface="+mj-lt"/>
              </a:rPr>
              <a:t>    entradas contiene información de autenticación.</a:t>
            </a:r>
          </a:p>
        </p:txBody>
      </p:sp>
      <p:grpSp>
        <p:nvGrpSpPr>
          <p:cNvPr id="6" name="35 Grupo"/>
          <p:cNvGrpSpPr>
            <a:grpSpLocks/>
          </p:cNvGrpSpPr>
          <p:nvPr/>
        </p:nvGrpSpPr>
        <p:grpSpPr bwMode="auto">
          <a:xfrm>
            <a:off x="5127625" y="2495550"/>
            <a:ext cx="3910013" cy="3824288"/>
            <a:chOff x="5126839" y="2495550"/>
            <a:chExt cx="3910799" cy="3824288"/>
          </a:xfrm>
        </p:grpSpPr>
        <p:grpSp>
          <p:nvGrpSpPr>
            <p:cNvPr id="13323" name="Group 167"/>
            <p:cNvGrpSpPr>
              <a:grpSpLocks/>
            </p:cNvGrpSpPr>
            <p:nvPr/>
          </p:nvGrpSpPr>
          <p:grpSpPr bwMode="auto">
            <a:xfrm>
              <a:off x="5608638" y="2495550"/>
              <a:ext cx="3429000" cy="3824288"/>
              <a:chOff x="272" y="1451"/>
              <a:chExt cx="2041" cy="2223"/>
            </a:xfrm>
          </p:grpSpPr>
          <p:sp>
            <p:nvSpPr>
              <p:cNvPr id="13325" name="AutoShape 168"/>
              <p:cNvSpPr>
                <a:spLocks noChangeArrowheads="1"/>
              </p:cNvSpPr>
              <p:nvPr/>
            </p:nvSpPr>
            <p:spPr bwMode="auto">
              <a:xfrm>
                <a:off x="272" y="1451"/>
                <a:ext cx="2041" cy="1089"/>
              </a:xfrm>
              <a:prstGeom prst="flowChartAlternateProcess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3326" name="AutoShape 169"/>
              <p:cNvSpPr>
                <a:spLocks noChangeArrowheads="1"/>
              </p:cNvSpPr>
              <p:nvPr/>
            </p:nvSpPr>
            <p:spPr bwMode="auto">
              <a:xfrm>
                <a:off x="272" y="2585"/>
                <a:ext cx="2041" cy="1089"/>
              </a:xfrm>
              <a:prstGeom prst="flowChartAlternateProcess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13324" name="Text Box 37"/>
            <p:cNvSpPr txBox="1">
              <a:spLocks noChangeArrowheads="1"/>
            </p:cNvSpPr>
            <p:nvPr/>
          </p:nvSpPr>
          <p:spPr bwMode="auto">
            <a:xfrm rot="-5400000">
              <a:off x="4710914" y="3097212"/>
              <a:ext cx="134937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23925"/>
              <a:r>
                <a:rPr lang="es-ES" sz="1400" b="1">
                  <a:solidFill>
                    <a:srgbClr val="FF3300"/>
                  </a:solidFill>
                </a:rPr>
                <a:t>Máximo 25 por</a:t>
              </a:r>
            </a:p>
            <a:p>
              <a:pPr algn="ctr" defTabSz="923925"/>
              <a:r>
                <a:rPr lang="es-ES" sz="1400" b="1">
                  <a:solidFill>
                    <a:srgbClr val="FF3300"/>
                  </a:solidFill>
                </a:rPr>
                <a:t> paquete RIP</a:t>
              </a:r>
            </a:p>
          </p:txBody>
        </p:sp>
      </p:grpSp>
      <p:sp>
        <p:nvSpPr>
          <p:cNvPr id="13322" name="36 Rectángulo"/>
          <p:cNvSpPr>
            <a:spLocks noChangeArrowheads="1"/>
          </p:cNvSpPr>
          <p:nvPr/>
        </p:nvSpPr>
        <p:spPr bwMode="auto">
          <a:xfrm>
            <a:off x="1928813" y="1009650"/>
            <a:ext cx="550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800" b="1"/>
              <a:t>http://www.rfc-editor.org/rfc/pdfrfc/rfc2453.txt.pdf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02" grpId="0"/>
      <p:bldP spid="338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608638" y="1249363"/>
            <a:ext cx="3429000" cy="5160962"/>
            <a:chOff x="3533" y="787"/>
            <a:chExt cx="2160" cy="3251"/>
          </a:xfrm>
        </p:grpSpPr>
        <p:grpSp>
          <p:nvGrpSpPr>
            <p:cNvPr id="14353" name="Group 3"/>
            <p:cNvGrpSpPr>
              <a:grpSpLocks/>
            </p:cNvGrpSpPr>
            <p:nvPr/>
          </p:nvGrpSpPr>
          <p:grpSpPr bwMode="auto">
            <a:xfrm>
              <a:off x="3566" y="787"/>
              <a:ext cx="2100" cy="3251"/>
              <a:chOff x="303" y="726"/>
              <a:chExt cx="1984" cy="3001"/>
            </a:xfrm>
          </p:grpSpPr>
          <p:sp>
            <p:nvSpPr>
              <p:cNvPr id="14357" name="AutoShape 4"/>
              <p:cNvSpPr>
                <a:spLocks noChangeArrowheads="1"/>
              </p:cNvSpPr>
              <p:nvPr/>
            </p:nvSpPr>
            <p:spPr bwMode="auto">
              <a:xfrm>
                <a:off x="360" y="3410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A3DE9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Métrica</a:t>
                </a:r>
              </a:p>
            </p:txBody>
          </p:sp>
          <p:sp>
            <p:nvSpPr>
              <p:cNvPr id="14358" name="AutoShape 5"/>
              <p:cNvSpPr>
                <a:spLocks noChangeArrowheads="1"/>
              </p:cNvSpPr>
              <p:nvPr/>
            </p:nvSpPr>
            <p:spPr bwMode="auto">
              <a:xfrm>
                <a:off x="360" y="3183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Salto siguiente</a:t>
                </a:r>
              </a:p>
            </p:txBody>
          </p:sp>
          <p:sp>
            <p:nvSpPr>
              <p:cNvPr id="14359" name="AutoShape 6"/>
              <p:cNvSpPr>
                <a:spLocks noChangeArrowheads="1"/>
              </p:cNvSpPr>
              <p:nvPr/>
            </p:nvSpPr>
            <p:spPr bwMode="auto">
              <a:xfrm>
                <a:off x="360" y="2956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Máscara de subred</a:t>
                </a:r>
              </a:p>
            </p:txBody>
          </p:sp>
          <p:sp>
            <p:nvSpPr>
              <p:cNvPr id="14360" name="AutoShape 7"/>
              <p:cNvSpPr>
                <a:spLocks noChangeArrowheads="1"/>
              </p:cNvSpPr>
              <p:nvPr/>
            </p:nvSpPr>
            <p:spPr bwMode="auto">
              <a:xfrm>
                <a:off x="360" y="2730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Dirección IP</a:t>
                </a:r>
              </a:p>
            </p:txBody>
          </p:sp>
          <p:sp>
            <p:nvSpPr>
              <p:cNvPr id="14361" name="AutoShape 8"/>
              <p:cNvSpPr>
                <a:spLocks noChangeArrowheads="1"/>
              </p:cNvSpPr>
              <p:nvPr/>
            </p:nvSpPr>
            <p:spPr bwMode="auto">
              <a:xfrm>
                <a:off x="360" y="2503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66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Address Family</a:t>
                </a:r>
              </a:p>
            </p:txBody>
          </p:sp>
          <p:sp>
            <p:nvSpPr>
              <p:cNvPr id="14362" name="AutoShape 9"/>
              <p:cNvSpPr>
                <a:spLocks noChangeArrowheads="1"/>
              </p:cNvSpPr>
              <p:nvPr/>
            </p:nvSpPr>
            <p:spPr bwMode="auto">
              <a:xfrm>
                <a:off x="1269" y="2503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Route Tag</a:t>
                </a:r>
              </a:p>
            </p:txBody>
          </p:sp>
          <p:sp>
            <p:nvSpPr>
              <p:cNvPr id="14363" name="AutoShape 10"/>
              <p:cNvSpPr>
                <a:spLocks noChangeArrowheads="1"/>
              </p:cNvSpPr>
              <p:nvPr/>
            </p:nvSpPr>
            <p:spPr bwMode="auto">
              <a:xfrm>
                <a:off x="360" y="2276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38B6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Métrica</a:t>
                </a:r>
              </a:p>
            </p:txBody>
          </p:sp>
          <p:sp>
            <p:nvSpPr>
              <p:cNvPr id="14364" name="AutoShape 11"/>
              <p:cNvSpPr>
                <a:spLocks noChangeArrowheads="1"/>
              </p:cNvSpPr>
              <p:nvPr/>
            </p:nvSpPr>
            <p:spPr bwMode="auto">
              <a:xfrm>
                <a:off x="360" y="2049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Salto siguiente</a:t>
                </a:r>
              </a:p>
            </p:txBody>
          </p:sp>
          <p:sp>
            <p:nvSpPr>
              <p:cNvPr id="14365" name="AutoShape 12"/>
              <p:cNvSpPr>
                <a:spLocks noChangeArrowheads="1"/>
              </p:cNvSpPr>
              <p:nvPr/>
            </p:nvSpPr>
            <p:spPr bwMode="auto">
              <a:xfrm>
                <a:off x="360" y="1822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00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Máscara de subred</a:t>
                </a:r>
              </a:p>
            </p:txBody>
          </p:sp>
          <p:sp>
            <p:nvSpPr>
              <p:cNvPr id="14366" name="AutoShape 13"/>
              <p:cNvSpPr>
                <a:spLocks noChangeArrowheads="1"/>
              </p:cNvSpPr>
              <p:nvPr/>
            </p:nvSpPr>
            <p:spPr bwMode="auto">
              <a:xfrm>
                <a:off x="360" y="1596"/>
                <a:ext cx="1907" cy="317"/>
              </a:xfrm>
              <a:prstGeom prst="cube">
                <a:avLst>
                  <a:gd name="adj" fmla="val 25000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Dirección IP</a:t>
                </a:r>
              </a:p>
            </p:txBody>
          </p:sp>
          <p:sp>
            <p:nvSpPr>
              <p:cNvPr id="14367" name="AutoShape 14"/>
              <p:cNvSpPr>
                <a:spLocks noChangeArrowheads="1"/>
              </p:cNvSpPr>
              <p:nvPr/>
            </p:nvSpPr>
            <p:spPr bwMode="auto">
              <a:xfrm>
                <a:off x="360" y="1369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Address Family</a:t>
                </a:r>
              </a:p>
              <a:p>
                <a:pPr algn="ctr" defTabSz="923925"/>
                <a:r>
                  <a:rPr lang="es-ES" sz="1300" b="1"/>
                  <a:t>Identifier</a:t>
                </a:r>
              </a:p>
            </p:txBody>
          </p:sp>
          <p:sp>
            <p:nvSpPr>
              <p:cNvPr id="14368" name="AutoShape 15"/>
              <p:cNvSpPr>
                <a:spLocks noChangeArrowheads="1"/>
              </p:cNvSpPr>
              <p:nvPr/>
            </p:nvSpPr>
            <p:spPr bwMode="auto">
              <a:xfrm>
                <a:off x="1269" y="1369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Route Tag</a:t>
                </a:r>
              </a:p>
            </p:txBody>
          </p:sp>
          <p:sp>
            <p:nvSpPr>
              <p:cNvPr id="14369" name="AutoShape 16"/>
              <p:cNvSpPr>
                <a:spLocks noChangeArrowheads="1"/>
              </p:cNvSpPr>
              <p:nvPr/>
            </p:nvSpPr>
            <p:spPr bwMode="auto">
              <a:xfrm>
                <a:off x="361" y="1142"/>
                <a:ext cx="545" cy="317"/>
              </a:xfrm>
              <a:prstGeom prst="cube">
                <a:avLst>
                  <a:gd name="adj" fmla="val 25000"/>
                </a:avLst>
              </a:prstGeom>
              <a:solidFill>
                <a:srgbClr val="FF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Comando</a:t>
                </a:r>
              </a:p>
            </p:txBody>
          </p:sp>
          <p:sp>
            <p:nvSpPr>
              <p:cNvPr id="14370" name="AutoShape 17"/>
              <p:cNvSpPr>
                <a:spLocks noChangeArrowheads="1"/>
              </p:cNvSpPr>
              <p:nvPr/>
            </p:nvSpPr>
            <p:spPr bwMode="auto">
              <a:xfrm>
                <a:off x="815" y="1142"/>
                <a:ext cx="545" cy="317"/>
              </a:xfrm>
              <a:prstGeom prst="cube">
                <a:avLst>
                  <a:gd name="adj" fmla="val 25000"/>
                </a:avLst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Versión</a:t>
                </a:r>
              </a:p>
            </p:txBody>
          </p:sp>
          <p:sp>
            <p:nvSpPr>
              <p:cNvPr id="14371" name="AutoShape 18"/>
              <p:cNvSpPr>
                <a:spLocks noChangeArrowheads="1"/>
              </p:cNvSpPr>
              <p:nvPr/>
            </p:nvSpPr>
            <p:spPr bwMode="auto">
              <a:xfrm>
                <a:off x="1269" y="1142"/>
                <a:ext cx="999" cy="317"/>
              </a:xfrm>
              <a:prstGeom prst="cube">
                <a:avLst>
                  <a:gd name="adj" fmla="val 25000"/>
                </a:avLst>
              </a:prstGeom>
              <a:solidFill>
                <a:srgbClr val="FF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00  00</a:t>
                </a:r>
              </a:p>
            </p:txBody>
          </p:sp>
          <p:sp>
            <p:nvSpPr>
              <p:cNvPr id="14372" name="Text Box 19"/>
              <p:cNvSpPr txBox="1">
                <a:spLocks noChangeArrowheads="1"/>
              </p:cNvSpPr>
              <p:nvPr/>
            </p:nvSpPr>
            <p:spPr bwMode="auto">
              <a:xfrm>
                <a:off x="303" y="976"/>
                <a:ext cx="198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/>
                <a:r>
                  <a:rPr lang="es-ES" sz="1300" b="1"/>
                  <a:t>0                  8                 16                             31</a:t>
                </a:r>
              </a:p>
            </p:txBody>
          </p:sp>
          <p:sp>
            <p:nvSpPr>
              <p:cNvPr id="14373" name="Text Box 20"/>
              <p:cNvSpPr txBox="1">
                <a:spLocks noChangeArrowheads="1"/>
              </p:cNvSpPr>
              <p:nvPr/>
            </p:nvSpPr>
            <p:spPr bwMode="auto">
              <a:xfrm>
                <a:off x="1043" y="726"/>
                <a:ext cx="631" cy="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/>
                <a:r>
                  <a:rPr lang="es-ES" b="1"/>
                  <a:t>RIPv2</a:t>
                </a:r>
              </a:p>
            </p:txBody>
          </p:sp>
        </p:grpSp>
        <p:grpSp>
          <p:nvGrpSpPr>
            <p:cNvPr id="14354" name="Group 21"/>
            <p:cNvGrpSpPr>
              <a:grpSpLocks/>
            </p:cNvGrpSpPr>
            <p:nvPr/>
          </p:nvGrpSpPr>
          <p:grpSpPr bwMode="auto">
            <a:xfrm>
              <a:off x="3533" y="1572"/>
              <a:ext cx="2160" cy="2409"/>
              <a:chOff x="272" y="1451"/>
              <a:chExt cx="2041" cy="2223"/>
            </a:xfrm>
          </p:grpSpPr>
          <p:sp>
            <p:nvSpPr>
              <p:cNvPr id="14355" name="AutoShape 22"/>
              <p:cNvSpPr>
                <a:spLocks noChangeArrowheads="1"/>
              </p:cNvSpPr>
              <p:nvPr/>
            </p:nvSpPr>
            <p:spPr bwMode="auto">
              <a:xfrm>
                <a:off x="272" y="1451"/>
                <a:ext cx="2041" cy="1089"/>
              </a:xfrm>
              <a:prstGeom prst="flowChartAlternateProcess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356" name="AutoShape 23"/>
              <p:cNvSpPr>
                <a:spLocks noChangeArrowheads="1"/>
              </p:cNvSpPr>
              <p:nvPr/>
            </p:nvSpPr>
            <p:spPr bwMode="auto">
              <a:xfrm>
                <a:off x="272" y="2585"/>
                <a:ext cx="2041" cy="1089"/>
              </a:xfrm>
              <a:prstGeom prst="flowChartAlternateProcess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96875" y="1443841"/>
            <a:ext cx="4241801" cy="1813572"/>
            <a:chOff x="204" y="845"/>
            <a:chExt cx="2672" cy="1119"/>
          </a:xfrm>
        </p:grpSpPr>
        <p:sp>
          <p:nvSpPr>
            <p:cNvPr id="16398" name="Text Box 25"/>
            <p:cNvSpPr txBox="1">
              <a:spLocks noChangeArrowheads="1"/>
            </p:cNvSpPr>
            <p:nvPr/>
          </p:nvSpPr>
          <p:spPr bwMode="auto">
            <a:xfrm>
              <a:off x="398" y="957"/>
              <a:ext cx="2478" cy="1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000" b="1" i="1" dirty="0" err="1">
                  <a:solidFill>
                    <a:srgbClr val="002060"/>
                  </a:solidFill>
                  <a:latin typeface="+mj-lt"/>
                </a:rPr>
                <a:t>Route</a:t>
              </a:r>
              <a:r>
                <a:rPr lang="es-ES" sz="2000" b="1" i="1" dirty="0">
                  <a:solidFill>
                    <a:srgbClr val="002060"/>
                  </a:solidFill>
                  <a:latin typeface="+mj-lt"/>
                </a:rPr>
                <a:t> </a:t>
              </a:r>
              <a:r>
                <a:rPr lang="es-ES" sz="2000" b="1" i="1" dirty="0" err="1">
                  <a:solidFill>
                    <a:srgbClr val="002060"/>
                  </a:solidFill>
                  <a:latin typeface="+mj-lt"/>
                </a:rPr>
                <a:t>tag</a:t>
              </a:r>
              <a:r>
                <a:rPr lang="es-ES" sz="2000" b="1" dirty="0">
                  <a:solidFill>
                    <a:srgbClr val="002060"/>
                  </a:solidFill>
                  <a:latin typeface="+mj-lt"/>
                </a:rPr>
                <a:t>: </a:t>
              </a:r>
              <a:r>
                <a:rPr lang="es-ES" sz="2000" b="1" dirty="0">
                  <a:solidFill>
                    <a:srgbClr val="0000FF"/>
                  </a:solidFill>
                  <a:latin typeface="+mj-lt"/>
                </a:rPr>
                <a:t>Permite distinguir</a:t>
              </a:r>
            </a:p>
            <a:p>
              <a:pPr defTabSz="923925">
                <a:defRPr/>
              </a:pPr>
              <a:r>
                <a:rPr lang="es-ES" sz="2000" b="1" dirty="0">
                  <a:solidFill>
                    <a:srgbClr val="0000FF"/>
                  </a:solidFill>
                  <a:latin typeface="+mj-lt"/>
                </a:rPr>
                <a:t>entre rutas internas </a:t>
              </a:r>
            </a:p>
            <a:p>
              <a:pPr defTabSz="923925">
                <a:defRPr/>
              </a:pPr>
              <a:r>
                <a:rPr lang="es-ES" sz="2000" b="1" dirty="0">
                  <a:solidFill>
                    <a:srgbClr val="0000FF"/>
                  </a:solidFill>
                  <a:latin typeface="+mj-lt"/>
                </a:rPr>
                <a:t>(reconocida por RIP) y rutas</a:t>
              </a:r>
            </a:p>
            <a:p>
              <a:pPr defTabSz="923925">
                <a:defRPr/>
              </a:pPr>
              <a:r>
                <a:rPr lang="es-ES" sz="2000" b="1" dirty="0">
                  <a:solidFill>
                    <a:srgbClr val="0000FF"/>
                  </a:solidFill>
                  <a:latin typeface="+mj-lt"/>
                </a:rPr>
                <a:t>externas (por otros </a:t>
              </a:r>
            </a:p>
            <a:p>
              <a:pPr defTabSz="923925">
                <a:defRPr/>
              </a:pPr>
              <a:r>
                <a:rPr lang="es-ES" sz="2000" b="1" dirty="0">
                  <a:solidFill>
                    <a:srgbClr val="0000FF"/>
                  </a:solidFill>
                  <a:latin typeface="+mj-lt"/>
                </a:rPr>
                <a:t>Protocolos EGP).</a:t>
              </a:r>
            </a:p>
          </p:txBody>
        </p:sp>
        <p:pic>
          <p:nvPicPr>
            <p:cNvPr id="14352" name="Picture 2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96875" y="3800477"/>
            <a:ext cx="5019675" cy="831273"/>
            <a:chOff x="204" y="773"/>
            <a:chExt cx="3162" cy="513"/>
          </a:xfrm>
        </p:grpSpPr>
        <p:sp>
          <p:nvSpPr>
            <p:cNvPr id="16396" name="Text Box 37"/>
            <p:cNvSpPr txBox="1">
              <a:spLocks noChangeArrowheads="1"/>
            </p:cNvSpPr>
            <p:nvPr/>
          </p:nvSpPr>
          <p:spPr bwMode="auto">
            <a:xfrm>
              <a:off x="385" y="773"/>
              <a:ext cx="2981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400" b="1" i="1" dirty="0">
                  <a:solidFill>
                    <a:srgbClr val="002060"/>
                  </a:solidFill>
                  <a:latin typeface="+mj-lt"/>
                </a:rPr>
                <a:t>Dirección IP</a:t>
              </a:r>
              <a:r>
                <a:rPr lang="es-ES" sz="2400" b="1" dirty="0">
                  <a:solidFill>
                    <a:srgbClr val="002060"/>
                  </a:solidFill>
                  <a:latin typeface="+mj-lt"/>
                </a:rPr>
                <a:t>: </a:t>
              </a: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Indica el prefijo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de red de entrada</a:t>
              </a: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.</a:t>
              </a:r>
            </a:p>
          </p:txBody>
        </p:sp>
        <p:pic>
          <p:nvPicPr>
            <p:cNvPr id="14350" name="Picture 3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396875" y="4856163"/>
            <a:ext cx="4073525" cy="1200844"/>
            <a:chOff x="204" y="773"/>
            <a:chExt cx="2566" cy="741"/>
          </a:xfrm>
        </p:grpSpPr>
        <p:sp>
          <p:nvSpPr>
            <p:cNvPr id="16394" name="Text Box 41"/>
            <p:cNvSpPr txBox="1">
              <a:spLocks noChangeArrowheads="1"/>
            </p:cNvSpPr>
            <p:nvPr/>
          </p:nvSpPr>
          <p:spPr bwMode="auto">
            <a:xfrm>
              <a:off x="385" y="773"/>
              <a:ext cx="2385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400" b="1" i="1" dirty="0">
                  <a:solidFill>
                    <a:srgbClr val="002060"/>
                  </a:solidFill>
                  <a:latin typeface="+mj-lt"/>
                </a:rPr>
                <a:t>Máscara de Subred</a:t>
              </a: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: 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Contiene la máscara de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subred de entrada.</a:t>
              </a:r>
            </a:p>
          </p:txBody>
        </p:sp>
        <p:pic>
          <p:nvPicPr>
            <p:cNvPr id="14348" name="Picture 42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396875" y="6345238"/>
            <a:ext cx="7600950" cy="524847"/>
            <a:chOff x="204" y="773"/>
            <a:chExt cx="4788" cy="324"/>
          </a:xfrm>
        </p:grpSpPr>
        <p:sp>
          <p:nvSpPr>
            <p:cNvPr id="16392" name="Text Box 44"/>
            <p:cNvSpPr txBox="1">
              <a:spLocks noChangeArrowheads="1"/>
            </p:cNvSpPr>
            <p:nvPr/>
          </p:nvSpPr>
          <p:spPr bwMode="auto">
            <a:xfrm>
              <a:off x="385" y="773"/>
              <a:ext cx="4607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i="1" dirty="0">
                  <a:solidFill>
                    <a:srgbClr val="002060"/>
                  </a:solidFill>
                  <a:latin typeface="+mj-lt"/>
                </a:rPr>
                <a:t>Métrica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: </a:t>
              </a: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Cuantos routers atraviesa RIP.</a:t>
              </a:r>
            </a:p>
          </p:txBody>
        </p:sp>
        <p:pic>
          <p:nvPicPr>
            <p:cNvPr id="14346" name="Picture 4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43" name="Text Box 46"/>
          <p:cNvSpPr txBox="1">
            <a:spLocks noChangeArrowheads="1"/>
          </p:cNvSpPr>
          <p:nvPr/>
        </p:nvSpPr>
        <p:spPr bwMode="auto">
          <a:xfrm>
            <a:off x="1038225" y="631825"/>
            <a:ext cx="7134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FORMATO DEL PROTOCOLO RIPv2</a:t>
            </a:r>
          </a:p>
        </p:txBody>
      </p:sp>
      <p:sp>
        <p:nvSpPr>
          <p:cNvPr id="14344" name="36 Rectángulo"/>
          <p:cNvSpPr>
            <a:spLocks noChangeArrowheads="1"/>
          </p:cNvSpPr>
          <p:nvPr/>
        </p:nvSpPr>
        <p:spPr bwMode="auto">
          <a:xfrm>
            <a:off x="1928813" y="1009650"/>
            <a:ext cx="5502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PE" sz="1800" b="1"/>
              <a:t>http://www.rfc-editor.org/rfc/pdfrfc/rfc2453.txt.pdf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43000" y="631825"/>
            <a:ext cx="6978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ANALISIS DEL PROTOCOLO RIPv1</a:t>
            </a:r>
          </a:p>
        </p:txBody>
      </p:sp>
      <p:grpSp>
        <p:nvGrpSpPr>
          <p:cNvPr id="2" name="Group 216"/>
          <p:cNvGrpSpPr>
            <a:grpSpLocks/>
          </p:cNvGrpSpPr>
          <p:nvPr/>
        </p:nvGrpSpPr>
        <p:grpSpPr bwMode="auto">
          <a:xfrm>
            <a:off x="179388" y="1322388"/>
            <a:ext cx="8280400" cy="5308600"/>
            <a:chOff x="107" y="769"/>
            <a:chExt cx="4928" cy="3086"/>
          </a:xfrm>
        </p:grpSpPr>
        <p:sp>
          <p:nvSpPr>
            <p:cNvPr id="16388" name="Text Box 67"/>
            <p:cNvSpPr txBox="1">
              <a:spLocks noChangeArrowheads="1"/>
            </p:cNvSpPr>
            <p:nvPr/>
          </p:nvSpPr>
          <p:spPr bwMode="auto">
            <a:xfrm>
              <a:off x="407" y="855"/>
              <a:ext cx="986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latin typeface="Verdana" pitchFamily="34" charset="0"/>
                </a:rPr>
                <a:t>Lo0:172.16.15.1/16  </a:t>
              </a:r>
              <a:endParaRPr lang="es-ES" sz="1000"/>
            </a:p>
          </p:txBody>
        </p:sp>
        <p:sp>
          <p:nvSpPr>
            <p:cNvPr id="16389" name="Text Box 68"/>
            <p:cNvSpPr txBox="1">
              <a:spLocks noChangeArrowheads="1"/>
            </p:cNvSpPr>
            <p:nvPr/>
          </p:nvSpPr>
          <p:spPr bwMode="auto">
            <a:xfrm>
              <a:off x="1435" y="3255"/>
              <a:ext cx="8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800" b="1">
                  <a:solidFill>
                    <a:srgbClr val="3399FF"/>
                  </a:solidFill>
                </a:rPr>
                <a:t>RIP v1</a:t>
              </a:r>
              <a:r>
                <a:rPr lang="es-ES" sz="1800" b="1"/>
                <a:t>  </a:t>
              </a:r>
              <a:endParaRPr lang="es-ES" sz="1800"/>
            </a:p>
          </p:txBody>
        </p:sp>
        <p:pic>
          <p:nvPicPr>
            <p:cNvPr id="16390" name="Picture 85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8" y="2972"/>
              <a:ext cx="397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1" name="Picture 86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8" y="1333"/>
              <a:ext cx="39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2" name="Text Box 87"/>
            <p:cNvSpPr txBox="1">
              <a:spLocks noChangeArrowheads="1"/>
            </p:cNvSpPr>
            <p:nvPr/>
          </p:nvSpPr>
          <p:spPr bwMode="auto">
            <a:xfrm flipH="1">
              <a:off x="772" y="3113"/>
              <a:ext cx="284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R2</a:t>
              </a:r>
            </a:p>
            <a:p>
              <a:pPr algn="ctr" defTabSz="873125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grpSp>
          <p:nvGrpSpPr>
            <p:cNvPr id="16393" name="Group 88"/>
            <p:cNvGrpSpPr>
              <a:grpSpLocks/>
            </p:cNvGrpSpPr>
            <p:nvPr/>
          </p:nvGrpSpPr>
          <p:grpSpPr bwMode="auto">
            <a:xfrm rot="16251456" flipV="1">
              <a:off x="195" y="2258"/>
              <a:ext cx="1381" cy="74"/>
              <a:chOff x="4971" y="2961"/>
              <a:chExt cx="1309" cy="90"/>
            </a:xfrm>
          </p:grpSpPr>
          <p:sp>
            <p:nvSpPr>
              <p:cNvPr id="16431" name="Line 89"/>
              <p:cNvSpPr>
                <a:spLocks noChangeShapeType="1"/>
              </p:cNvSpPr>
              <p:nvPr/>
            </p:nvSpPr>
            <p:spPr bwMode="auto">
              <a:xfrm>
                <a:off x="4971" y="296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32" name="Line 90"/>
              <p:cNvSpPr>
                <a:spLocks noChangeShapeType="1"/>
              </p:cNvSpPr>
              <p:nvPr/>
            </p:nvSpPr>
            <p:spPr bwMode="auto">
              <a:xfrm flipH="1">
                <a:off x="5532" y="2961"/>
                <a:ext cx="187" cy="8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33" name="Line 91"/>
              <p:cNvSpPr>
                <a:spLocks noChangeShapeType="1"/>
              </p:cNvSpPr>
              <p:nvPr/>
            </p:nvSpPr>
            <p:spPr bwMode="auto">
              <a:xfrm>
                <a:off x="5532" y="305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pic>
          <p:nvPicPr>
            <p:cNvPr id="16394" name="Picture 92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1" y="2176"/>
              <a:ext cx="39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5" name="Text Box 93"/>
            <p:cNvSpPr txBox="1">
              <a:spLocks noChangeArrowheads="1"/>
            </p:cNvSpPr>
            <p:nvPr/>
          </p:nvSpPr>
          <p:spPr bwMode="auto">
            <a:xfrm flipH="1">
              <a:off x="1900" y="2342"/>
              <a:ext cx="286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R3</a:t>
              </a:r>
            </a:p>
            <a:p>
              <a:pPr algn="ctr" defTabSz="873125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grpSp>
          <p:nvGrpSpPr>
            <p:cNvPr id="16396" name="Group 94"/>
            <p:cNvGrpSpPr>
              <a:grpSpLocks/>
            </p:cNvGrpSpPr>
            <p:nvPr/>
          </p:nvGrpSpPr>
          <p:grpSpPr bwMode="auto">
            <a:xfrm rot="2064860" flipH="1" flipV="1">
              <a:off x="939" y="1842"/>
              <a:ext cx="1062" cy="89"/>
              <a:chOff x="4971" y="2961"/>
              <a:chExt cx="1309" cy="90"/>
            </a:xfrm>
          </p:grpSpPr>
          <p:sp>
            <p:nvSpPr>
              <p:cNvPr id="16428" name="Line 95"/>
              <p:cNvSpPr>
                <a:spLocks noChangeShapeType="1"/>
              </p:cNvSpPr>
              <p:nvPr/>
            </p:nvSpPr>
            <p:spPr bwMode="auto">
              <a:xfrm>
                <a:off x="4971" y="296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29" name="Line 96"/>
              <p:cNvSpPr>
                <a:spLocks noChangeShapeType="1"/>
              </p:cNvSpPr>
              <p:nvPr/>
            </p:nvSpPr>
            <p:spPr bwMode="auto">
              <a:xfrm flipH="1">
                <a:off x="5532" y="2961"/>
                <a:ext cx="187" cy="8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30" name="Line 97"/>
              <p:cNvSpPr>
                <a:spLocks noChangeShapeType="1"/>
              </p:cNvSpPr>
              <p:nvPr/>
            </p:nvSpPr>
            <p:spPr bwMode="auto">
              <a:xfrm>
                <a:off x="5532" y="305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6397" name="Group 98"/>
            <p:cNvGrpSpPr>
              <a:grpSpLocks/>
            </p:cNvGrpSpPr>
            <p:nvPr/>
          </p:nvGrpSpPr>
          <p:grpSpPr bwMode="auto">
            <a:xfrm rot="19535140" flipV="1">
              <a:off x="939" y="2695"/>
              <a:ext cx="1062" cy="89"/>
              <a:chOff x="4971" y="2961"/>
              <a:chExt cx="1309" cy="90"/>
            </a:xfrm>
          </p:grpSpPr>
          <p:sp>
            <p:nvSpPr>
              <p:cNvPr id="16425" name="Line 99"/>
              <p:cNvSpPr>
                <a:spLocks noChangeShapeType="1"/>
              </p:cNvSpPr>
              <p:nvPr/>
            </p:nvSpPr>
            <p:spPr bwMode="auto">
              <a:xfrm>
                <a:off x="4971" y="296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26" name="Line 100"/>
              <p:cNvSpPr>
                <a:spLocks noChangeShapeType="1"/>
              </p:cNvSpPr>
              <p:nvPr/>
            </p:nvSpPr>
            <p:spPr bwMode="auto">
              <a:xfrm flipH="1">
                <a:off x="5532" y="2961"/>
                <a:ext cx="187" cy="8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27" name="Line 101"/>
              <p:cNvSpPr>
                <a:spLocks noChangeShapeType="1"/>
              </p:cNvSpPr>
              <p:nvPr/>
            </p:nvSpPr>
            <p:spPr bwMode="auto">
              <a:xfrm>
                <a:off x="5532" y="305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6398" name="Line 102"/>
            <p:cNvSpPr>
              <a:spLocks noChangeShapeType="1"/>
            </p:cNvSpPr>
            <p:nvPr/>
          </p:nvSpPr>
          <p:spPr bwMode="auto">
            <a:xfrm>
              <a:off x="2186" y="2312"/>
              <a:ext cx="1488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16399" name="Group 103"/>
            <p:cNvGrpSpPr>
              <a:grpSpLocks/>
            </p:cNvGrpSpPr>
            <p:nvPr/>
          </p:nvGrpSpPr>
          <p:grpSpPr bwMode="auto">
            <a:xfrm>
              <a:off x="814" y="3212"/>
              <a:ext cx="214" cy="386"/>
              <a:chOff x="884" y="3158"/>
              <a:chExt cx="227" cy="408"/>
            </a:xfrm>
          </p:grpSpPr>
          <p:sp>
            <p:nvSpPr>
              <p:cNvPr id="16423" name="Line 104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24" name="Oval 105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6400" name="Group 106"/>
            <p:cNvGrpSpPr>
              <a:grpSpLocks/>
            </p:cNvGrpSpPr>
            <p:nvPr/>
          </p:nvGrpSpPr>
          <p:grpSpPr bwMode="auto">
            <a:xfrm flipV="1">
              <a:off x="814" y="983"/>
              <a:ext cx="214" cy="386"/>
              <a:chOff x="884" y="3158"/>
              <a:chExt cx="227" cy="408"/>
            </a:xfrm>
          </p:grpSpPr>
          <p:sp>
            <p:nvSpPr>
              <p:cNvPr id="16421" name="Line 107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22" name="Oval 108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6401" name="Group 115"/>
            <p:cNvGrpSpPr>
              <a:grpSpLocks/>
            </p:cNvGrpSpPr>
            <p:nvPr/>
          </p:nvGrpSpPr>
          <p:grpSpPr bwMode="auto">
            <a:xfrm flipV="1">
              <a:off x="1929" y="1798"/>
              <a:ext cx="214" cy="385"/>
              <a:chOff x="884" y="3158"/>
              <a:chExt cx="227" cy="408"/>
            </a:xfrm>
          </p:grpSpPr>
          <p:sp>
            <p:nvSpPr>
              <p:cNvPr id="16419" name="Line 116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420" name="Oval 117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16402" name="Text Box 121"/>
            <p:cNvSpPr txBox="1">
              <a:spLocks noChangeArrowheads="1"/>
            </p:cNvSpPr>
            <p:nvPr/>
          </p:nvSpPr>
          <p:spPr bwMode="auto">
            <a:xfrm flipH="1">
              <a:off x="771" y="1497"/>
              <a:ext cx="285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R1</a:t>
              </a:r>
            </a:p>
            <a:p>
              <a:pPr algn="ctr" defTabSz="873125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6403" name="Text Box 123"/>
            <p:cNvSpPr txBox="1">
              <a:spLocks noChangeArrowheads="1"/>
            </p:cNvSpPr>
            <p:nvPr/>
          </p:nvSpPr>
          <p:spPr bwMode="auto">
            <a:xfrm>
              <a:off x="1071" y="1412"/>
              <a:ext cx="26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.42</a:t>
              </a:r>
            </a:p>
          </p:txBody>
        </p:sp>
        <p:sp>
          <p:nvSpPr>
            <p:cNvPr id="16404" name="Text Box 124"/>
            <p:cNvSpPr txBox="1">
              <a:spLocks noChangeArrowheads="1"/>
            </p:cNvSpPr>
            <p:nvPr/>
          </p:nvSpPr>
          <p:spPr bwMode="auto">
            <a:xfrm>
              <a:off x="599" y="1583"/>
              <a:ext cx="2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.221</a:t>
              </a:r>
            </a:p>
          </p:txBody>
        </p:sp>
        <p:sp>
          <p:nvSpPr>
            <p:cNvPr id="16405" name="Text Box 125"/>
            <p:cNvSpPr txBox="1">
              <a:spLocks noChangeArrowheads="1"/>
            </p:cNvSpPr>
            <p:nvPr/>
          </p:nvSpPr>
          <p:spPr bwMode="auto">
            <a:xfrm>
              <a:off x="599" y="2826"/>
              <a:ext cx="2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.222</a:t>
              </a:r>
            </a:p>
          </p:txBody>
        </p:sp>
        <p:sp>
          <p:nvSpPr>
            <p:cNvPr id="16406" name="Text Box 126"/>
            <p:cNvSpPr txBox="1">
              <a:spLocks noChangeArrowheads="1"/>
            </p:cNvSpPr>
            <p:nvPr/>
          </p:nvSpPr>
          <p:spPr bwMode="auto">
            <a:xfrm>
              <a:off x="1071" y="3041"/>
              <a:ext cx="26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.61</a:t>
              </a:r>
            </a:p>
          </p:txBody>
        </p:sp>
        <p:sp>
          <p:nvSpPr>
            <p:cNvPr id="16407" name="Text Box 127"/>
            <p:cNvSpPr txBox="1">
              <a:spLocks noChangeArrowheads="1"/>
            </p:cNvSpPr>
            <p:nvPr/>
          </p:nvSpPr>
          <p:spPr bwMode="auto">
            <a:xfrm>
              <a:off x="195" y="2191"/>
              <a:ext cx="6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10.2.2.220/30</a:t>
              </a:r>
            </a:p>
          </p:txBody>
        </p:sp>
        <p:sp>
          <p:nvSpPr>
            <p:cNvPr id="16408" name="Text Box 128"/>
            <p:cNvSpPr txBox="1">
              <a:spLocks noChangeArrowheads="1"/>
            </p:cNvSpPr>
            <p:nvPr/>
          </p:nvSpPr>
          <p:spPr bwMode="auto">
            <a:xfrm rot="2164560">
              <a:off x="1286" y="1763"/>
              <a:ext cx="61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20.3.3.40/30</a:t>
              </a:r>
            </a:p>
          </p:txBody>
        </p:sp>
        <p:sp>
          <p:nvSpPr>
            <p:cNvPr id="16409" name="Text Box 129"/>
            <p:cNvSpPr txBox="1">
              <a:spLocks noChangeArrowheads="1"/>
            </p:cNvSpPr>
            <p:nvPr/>
          </p:nvSpPr>
          <p:spPr bwMode="auto">
            <a:xfrm>
              <a:off x="1542" y="2141"/>
              <a:ext cx="2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.41</a:t>
              </a:r>
            </a:p>
          </p:txBody>
        </p:sp>
        <p:sp>
          <p:nvSpPr>
            <p:cNvPr id="16410" name="Text Box 130"/>
            <p:cNvSpPr txBox="1">
              <a:spLocks noChangeArrowheads="1"/>
            </p:cNvSpPr>
            <p:nvPr/>
          </p:nvSpPr>
          <p:spPr bwMode="auto">
            <a:xfrm rot="-2085428">
              <a:off x="1326" y="2741"/>
              <a:ext cx="61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30.4.4.60/30</a:t>
              </a:r>
            </a:p>
          </p:txBody>
        </p:sp>
        <p:sp>
          <p:nvSpPr>
            <p:cNvPr id="16411" name="Text Box 131"/>
            <p:cNvSpPr txBox="1">
              <a:spLocks noChangeArrowheads="1"/>
            </p:cNvSpPr>
            <p:nvPr/>
          </p:nvSpPr>
          <p:spPr bwMode="auto">
            <a:xfrm>
              <a:off x="1788" y="2441"/>
              <a:ext cx="26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.62</a:t>
              </a:r>
            </a:p>
          </p:txBody>
        </p:sp>
        <p:sp>
          <p:nvSpPr>
            <p:cNvPr id="16412" name="Text Box 132"/>
            <p:cNvSpPr txBox="1">
              <a:spLocks noChangeArrowheads="1"/>
            </p:cNvSpPr>
            <p:nvPr/>
          </p:nvSpPr>
          <p:spPr bwMode="auto">
            <a:xfrm>
              <a:off x="2399" y="2141"/>
              <a:ext cx="61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40.5.5.28/30</a:t>
              </a:r>
            </a:p>
          </p:txBody>
        </p:sp>
        <p:sp>
          <p:nvSpPr>
            <p:cNvPr id="16413" name="Text Box 133"/>
            <p:cNvSpPr txBox="1">
              <a:spLocks noChangeArrowheads="1"/>
            </p:cNvSpPr>
            <p:nvPr/>
          </p:nvSpPr>
          <p:spPr bwMode="auto">
            <a:xfrm>
              <a:off x="2142" y="2141"/>
              <a:ext cx="2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Fa0/0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.29</a:t>
              </a:r>
            </a:p>
          </p:txBody>
        </p:sp>
        <p:sp>
          <p:nvSpPr>
            <p:cNvPr id="16414" name="Rectangle 135"/>
            <p:cNvSpPr>
              <a:spLocks noChangeArrowheads="1"/>
            </p:cNvSpPr>
            <p:nvPr/>
          </p:nvSpPr>
          <p:spPr bwMode="auto">
            <a:xfrm>
              <a:off x="107" y="769"/>
              <a:ext cx="2292" cy="308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6415" name="Text Box 147"/>
            <p:cNvSpPr txBox="1">
              <a:spLocks noChangeArrowheads="1"/>
            </p:cNvSpPr>
            <p:nvPr/>
          </p:nvSpPr>
          <p:spPr bwMode="auto">
            <a:xfrm>
              <a:off x="536" y="3606"/>
              <a:ext cx="8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latin typeface="Verdana" pitchFamily="34" charset="0"/>
                </a:rPr>
                <a:t>Lo2:172.32.6.7/16  </a:t>
              </a:r>
              <a:endParaRPr lang="es-ES" sz="1000"/>
            </a:p>
          </p:txBody>
        </p:sp>
        <p:sp>
          <p:nvSpPr>
            <p:cNvPr id="16416" name="Text Box 149"/>
            <p:cNvSpPr txBox="1">
              <a:spLocks noChangeArrowheads="1"/>
            </p:cNvSpPr>
            <p:nvPr/>
          </p:nvSpPr>
          <p:spPr bwMode="auto">
            <a:xfrm>
              <a:off x="1564" y="1677"/>
              <a:ext cx="8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latin typeface="Verdana" pitchFamily="34" charset="0"/>
                </a:rPr>
                <a:t>Lo1:132.2.4.7/16</a:t>
              </a:r>
              <a:endParaRPr lang="es-ES" sz="1000"/>
            </a:p>
          </p:txBody>
        </p:sp>
        <p:sp>
          <p:nvSpPr>
            <p:cNvPr id="16417" name="Cloud"/>
            <p:cNvSpPr>
              <a:spLocks noChangeAspect="1" noEditPoints="1" noChangeArrowheads="1"/>
            </p:cNvSpPr>
            <p:nvPr/>
          </p:nvSpPr>
          <p:spPr bwMode="auto">
            <a:xfrm>
              <a:off x="3674" y="1723"/>
              <a:ext cx="1361" cy="1134"/>
            </a:xfrm>
            <a:custGeom>
              <a:avLst/>
              <a:gdLst>
                <a:gd name="T0" fmla="*/ 0 w 21600"/>
                <a:gd name="T1" fmla="*/ 30 h 21600"/>
                <a:gd name="T2" fmla="*/ 43 w 21600"/>
                <a:gd name="T3" fmla="*/ 59 h 21600"/>
                <a:gd name="T4" fmla="*/ 86 w 21600"/>
                <a:gd name="T5" fmla="*/ 30 h 21600"/>
                <a:gd name="T6" fmla="*/ 43 w 21600"/>
                <a:gd name="T7" fmla="*/ 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4 w 21600"/>
                <a:gd name="T13" fmla="*/ 3257 h 21600"/>
                <a:gd name="T14" fmla="*/ 17093 w 21600"/>
                <a:gd name="T15" fmla="*/ 173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2372" tIns="46186" rIns="92372" bIns="46186"/>
            <a:lstStyle/>
            <a:p>
              <a:pPr algn="ctr" defTabSz="977900"/>
              <a:endParaRPr lang="es-ES" sz="1700" b="1">
                <a:solidFill>
                  <a:schemeClr val="accent2"/>
                </a:solidFill>
                <a:latin typeface="Arial" charset="0"/>
              </a:endParaRPr>
            </a:p>
            <a:p>
              <a:pPr algn="ctr" defTabSz="977900"/>
              <a:endParaRPr lang="es-ES" sz="1700" b="1">
                <a:solidFill>
                  <a:schemeClr val="accent2"/>
                </a:solidFill>
                <a:latin typeface="Arial" charset="0"/>
              </a:endParaRPr>
            </a:p>
            <a:p>
              <a:pPr algn="ctr" defTabSz="977900"/>
              <a:r>
                <a:rPr lang="es-ES" sz="1700" b="1">
                  <a:solidFill>
                    <a:schemeClr val="accent2"/>
                  </a:solidFill>
                  <a:latin typeface="Arial" charset="0"/>
                </a:rPr>
                <a:t>Red</a:t>
              </a:r>
            </a:p>
          </p:txBody>
        </p:sp>
        <p:sp>
          <p:nvSpPr>
            <p:cNvPr id="16418" name="AutoShape 215"/>
            <p:cNvSpPr>
              <a:spLocks noChangeArrowheads="1"/>
            </p:cNvSpPr>
            <p:nvPr/>
          </p:nvSpPr>
          <p:spPr bwMode="auto">
            <a:xfrm>
              <a:off x="2540" y="1860"/>
              <a:ext cx="1089" cy="272"/>
            </a:xfrm>
            <a:prstGeom prst="homePlate">
              <a:avLst>
                <a:gd name="adj" fmla="val 100092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700" b="1"/>
                <a:t>Paquetes RIPv1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9"/>
          <p:cNvSpPr txBox="1">
            <a:spLocks noChangeArrowheads="1"/>
          </p:cNvSpPr>
          <p:nvPr/>
        </p:nvSpPr>
        <p:spPr bwMode="auto">
          <a:xfrm>
            <a:off x="1143000" y="631825"/>
            <a:ext cx="6978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ANALISIS DEL PROTOCOLO RIPv2</a:t>
            </a:r>
          </a:p>
        </p:txBody>
      </p:sp>
      <p:grpSp>
        <p:nvGrpSpPr>
          <p:cNvPr id="2" name="Group 174"/>
          <p:cNvGrpSpPr>
            <a:grpSpLocks/>
          </p:cNvGrpSpPr>
          <p:nvPr/>
        </p:nvGrpSpPr>
        <p:grpSpPr bwMode="auto">
          <a:xfrm>
            <a:off x="838200" y="1244600"/>
            <a:ext cx="8056563" cy="5308600"/>
            <a:chOff x="499" y="724"/>
            <a:chExt cx="4795" cy="3086"/>
          </a:xfrm>
        </p:grpSpPr>
        <p:pic>
          <p:nvPicPr>
            <p:cNvPr id="18436" name="Picture 41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" y="2927"/>
              <a:ext cx="397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7" name="Picture 42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" y="1288"/>
              <a:ext cx="39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8" name="Text Box 45"/>
            <p:cNvSpPr txBox="1">
              <a:spLocks noChangeArrowheads="1"/>
            </p:cNvSpPr>
            <p:nvPr/>
          </p:nvSpPr>
          <p:spPr bwMode="auto">
            <a:xfrm>
              <a:off x="3151" y="3210"/>
              <a:ext cx="86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800" b="1">
                  <a:solidFill>
                    <a:srgbClr val="3399FF"/>
                  </a:solidFill>
                </a:rPr>
                <a:t>RIP v2</a:t>
              </a:r>
              <a:r>
                <a:rPr lang="es-ES" sz="1800" b="1"/>
                <a:t>  </a:t>
              </a:r>
              <a:endParaRPr lang="es-ES" sz="1800"/>
            </a:p>
          </p:txBody>
        </p:sp>
        <p:sp>
          <p:nvSpPr>
            <p:cNvPr id="18439" name="Text Box 46"/>
            <p:cNvSpPr txBox="1">
              <a:spLocks noChangeArrowheads="1"/>
            </p:cNvSpPr>
            <p:nvPr/>
          </p:nvSpPr>
          <p:spPr bwMode="auto">
            <a:xfrm>
              <a:off x="4387" y="3068"/>
              <a:ext cx="285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R6</a:t>
              </a:r>
            </a:p>
            <a:p>
              <a:pPr algn="ctr" defTabSz="873125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grpSp>
          <p:nvGrpSpPr>
            <p:cNvPr id="18440" name="Group 47"/>
            <p:cNvGrpSpPr>
              <a:grpSpLocks/>
            </p:cNvGrpSpPr>
            <p:nvPr/>
          </p:nvGrpSpPr>
          <p:grpSpPr bwMode="auto">
            <a:xfrm rot="5348544" flipH="1" flipV="1">
              <a:off x="3811" y="2212"/>
              <a:ext cx="1381" cy="75"/>
              <a:chOff x="4971" y="2961"/>
              <a:chExt cx="1309" cy="90"/>
            </a:xfrm>
          </p:grpSpPr>
          <p:sp>
            <p:nvSpPr>
              <p:cNvPr id="18479" name="Line 48"/>
              <p:cNvSpPr>
                <a:spLocks noChangeShapeType="1"/>
              </p:cNvSpPr>
              <p:nvPr/>
            </p:nvSpPr>
            <p:spPr bwMode="auto">
              <a:xfrm>
                <a:off x="4971" y="296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80" name="Line 49"/>
              <p:cNvSpPr>
                <a:spLocks noChangeShapeType="1"/>
              </p:cNvSpPr>
              <p:nvPr/>
            </p:nvSpPr>
            <p:spPr bwMode="auto">
              <a:xfrm flipH="1">
                <a:off x="5532" y="2961"/>
                <a:ext cx="187" cy="8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81" name="Line 50"/>
              <p:cNvSpPr>
                <a:spLocks noChangeShapeType="1"/>
              </p:cNvSpPr>
              <p:nvPr/>
            </p:nvSpPr>
            <p:spPr bwMode="auto">
              <a:xfrm>
                <a:off x="5532" y="305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pic>
          <p:nvPicPr>
            <p:cNvPr id="18441" name="Picture 51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46" y="2131"/>
              <a:ext cx="39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42" name="Text Box 52"/>
            <p:cNvSpPr txBox="1">
              <a:spLocks noChangeArrowheads="1"/>
            </p:cNvSpPr>
            <p:nvPr/>
          </p:nvSpPr>
          <p:spPr bwMode="auto">
            <a:xfrm>
              <a:off x="3300" y="2297"/>
              <a:ext cx="285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R4</a:t>
              </a:r>
            </a:p>
            <a:p>
              <a:pPr algn="ctr" defTabSz="873125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grpSp>
          <p:nvGrpSpPr>
            <p:cNvPr id="18443" name="Group 53"/>
            <p:cNvGrpSpPr>
              <a:grpSpLocks/>
            </p:cNvGrpSpPr>
            <p:nvPr/>
          </p:nvGrpSpPr>
          <p:grpSpPr bwMode="auto">
            <a:xfrm rot="19535140" flipV="1">
              <a:off x="3441" y="1797"/>
              <a:ext cx="1062" cy="89"/>
              <a:chOff x="4971" y="2961"/>
              <a:chExt cx="1309" cy="90"/>
            </a:xfrm>
          </p:grpSpPr>
          <p:sp>
            <p:nvSpPr>
              <p:cNvPr id="18476" name="Line 54"/>
              <p:cNvSpPr>
                <a:spLocks noChangeShapeType="1"/>
              </p:cNvSpPr>
              <p:nvPr/>
            </p:nvSpPr>
            <p:spPr bwMode="auto">
              <a:xfrm>
                <a:off x="4971" y="296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77" name="Line 55"/>
              <p:cNvSpPr>
                <a:spLocks noChangeShapeType="1"/>
              </p:cNvSpPr>
              <p:nvPr/>
            </p:nvSpPr>
            <p:spPr bwMode="auto">
              <a:xfrm flipH="1">
                <a:off x="5532" y="2961"/>
                <a:ext cx="187" cy="8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78" name="Line 56"/>
              <p:cNvSpPr>
                <a:spLocks noChangeShapeType="1"/>
              </p:cNvSpPr>
              <p:nvPr/>
            </p:nvSpPr>
            <p:spPr bwMode="auto">
              <a:xfrm>
                <a:off x="5532" y="305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8444" name="Group 57"/>
            <p:cNvGrpSpPr>
              <a:grpSpLocks/>
            </p:cNvGrpSpPr>
            <p:nvPr/>
          </p:nvGrpSpPr>
          <p:grpSpPr bwMode="auto">
            <a:xfrm rot="2064860" flipH="1" flipV="1">
              <a:off x="3441" y="2650"/>
              <a:ext cx="1062" cy="89"/>
              <a:chOff x="4971" y="2961"/>
              <a:chExt cx="1309" cy="90"/>
            </a:xfrm>
          </p:grpSpPr>
          <p:sp>
            <p:nvSpPr>
              <p:cNvPr id="18473" name="Line 58"/>
              <p:cNvSpPr>
                <a:spLocks noChangeShapeType="1"/>
              </p:cNvSpPr>
              <p:nvPr/>
            </p:nvSpPr>
            <p:spPr bwMode="auto">
              <a:xfrm>
                <a:off x="4971" y="296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74" name="Line 59"/>
              <p:cNvSpPr>
                <a:spLocks noChangeShapeType="1"/>
              </p:cNvSpPr>
              <p:nvPr/>
            </p:nvSpPr>
            <p:spPr bwMode="auto">
              <a:xfrm flipH="1">
                <a:off x="5532" y="2961"/>
                <a:ext cx="187" cy="85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75" name="Line 60"/>
              <p:cNvSpPr>
                <a:spLocks noChangeShapeType="1"/>
              </p:cNvSpPr>
              <p:nvPr/>
            </p:nvSpPr>
            <p:spPr bwMode="auto">
              <a:xfrm>
                <a:off x="5532" y="3051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8445" name="Line 78"/>
            <p:cNvSpPr>
              <a:spLocks noChangeShapeType="1"/>
            </p:cNvSpPr>
            <p:nvPr/>
          </p:nvSpPr>
          <p:spPr bwMode="auto">
            <a:xfrm>
              <a:off x="1860" y="2267"/>
              <a:ext cx="139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18446" name="Group 85"/>
            <p:cNvGrpSpPr>
              <a:grpSpLocks/>
            </p:cNvGrpSpPr>
            <p:nvPr/>
          </p:nvGrpSpPr>
          <p:grpSpPr bwMode="auto">
            <a:xfrm>
              <a:off x="4414" y="3167"/>
              <a:ext cx="214" cy="386"/>
              <a:chOff x="884" y="3158"/>
              <a:chExt cx="227" cy="408"/>
            </a:xfrm>
          </p:grpSpPr>
          <p:sp>
            <p:nvSpPr>
              <p:cNvPr id="18471" name="Line 86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72" name="Oval 87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8447" name="Group 88"/>
            <p:cNvGrpSpPr>
              <a:grpSpLocks/>
            </p:cNvGrpSpPr>
            <p:nvPr/>
          </p:nvGrpSpPr>
          <p:grpSpPr bwMode="auto">
            <a:xfrm flipV="1">
              <a:off x="4414" y="938"/>
              <a:ext cx="214" cy="386"/>
              <a:chOff x="884" y="3158"/>
              <a:chExt cx="227" cy="408"/>
            </a:xfrm>
          </p:grpSpPr>
          <p:sp>
            <p:nvSpPr>
              <p:cNvPr id="18469" name="Line 89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70" name="Oval 90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8448" name="Group 94"/>
            <p:cNvGrpSpPr>
              <a:grpSpLocks/>
            </p:cNvGrpSpPr>
            <p:nvPr/>
          </p:nvGrpSpPr>
          <p:grpSpPr bwMode="auto">
            <a:xfrm flipV="1">
              <a:off x="3342" y="1753"/>
              <a:ext cx="215" cy="385"/>
              <a:chOff x="884" y="3158"/>
              <a:chExt cx="227" cy="408"/>
            </a:xfrm>
          </p:grpSpPr>
          <p:sp>
            <p:nvSpPr>
              <p:cNvPr id="18467" name="Line 95"/>
              <p:cNvSpPr>
                <a:spLocks noChangeShapeType="1"/>
              </p:cNvSpPr>
              <p:nvPr/>
            </p:nvSpPr>
            <p:spPr bwMode="auto">
              <a:xfrm rot="5400000">
                <a:off x="822" y="3331"/>
                <a:ext cx="345" cy="0"/>
              </a:xfrm>
              <a:prstGeom prst="line">
                <a:avLst/>
              </a:prstGeom>
              <a:noFill/>
              <a:ln w="2857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468" name="Oval 96"/>
              <p:cNvSpPr>
                <a:spLocks noChangeArrowheads="1"/>
              </p:cNvSpPr>
              <p:nvPr/>
            </p:nvSpPr>
            <p:spPr bwMode="auto">
              <a:xfrm rot="5400000">
                <a:off x="952" y="3407"/>
                <a:ext cx="91" cy="227"/>
              </a:xfrm>
              <a:prstGeom prst="ellipse">
                <a:avLst/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18449" name="Text Box 98"/>
            <p:cNvSpPr txBox="1">
              <a:spLocks noChangeArrowheads="1"/>
            </p:cNvSpPr>
            <p:nvPr/>
          </p:nvSpPr>
          <p:spPr bwMode="auto">
            <a:xfrm>
              <a:off x="4387" y="1452"/>
              <a:ext cx="285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R5</a:t>
              </a:r>
            </a:p>
            <a:p>
              <a:pPr algn="ctr" defTabSz="873125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18450" name="Text Box 108"/>
            <p:cNvSpPr txBox="1">
              <a:spLocks noChangeArrowheads="1"/>
            </p:cNvSpPr>
            <p:nvPr/>
          </p:nvSpPr>
          <p:spPr bwMode="auto">
            <a:xfrm>
              <a:off x="2399" y="2096"/>
              <a:ext cx="61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40.5.5.28/30</a:t>
              </a:r>
            </a:p>
          </p:txBody>
        </p:sp>
        <p:sp>
          <p:nvSpPr>
            <p:cNvPr id="18451" name="Text Box 110"/>
            <p:cNvSpPr txBox="1">
              <a:spLocks noChangeArrowheads="1"/>
            </p:cNvSpPr>
            <p:nvPr/>
          </p:nvSpPr>
          <p:spPr bwMode="auto">
            <a:xfrm>
              <a:off x="3043" y="2096"/>
              <a:ext cx="2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Fa0/1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.30</a:t>
              </a:r>
            </a:p>
          </p:txBody>
        </p:sp>
        <p:sp>
          <p:nvSpPr>
            <p:cNvPr id="18452" name="Rectangle 112"/>
            <p:cNvSpPr>
              <a:spLocks noChangeArrowheads="1"/>
            </p:cNvSpPr>
            <p:nvPr/>
          </p:nvSpPr>
          <p:spPr bwMode="auto">
            <a:xfrm>
              <a:off x="3043" y="724"/>
              <a:ext cx="2251" cy="3086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8453" name="Text Box 113"/>
            <p:cNvSpPr txBox="1">
              <a:spLocks noChangeArrowheads="1"/>
            </p:cNvSpPr>
            <p:nvPr/>
          </p:nvSpPr>
          <p:spPr bwMode="auto">
            <a:xfrm rot="-2086670">
              <a:off x="3607" y="1632"/>
              <a:ext cx="61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50.6.6.68/30</a:t>
              </a:r>
            </a:p>
          </p:txBody>
        </p:sp>
        <p:sp>
          <p:nvSpPr>
            <p:cNvPr id="18454" name="Text Box 114"/>
            <p:cNvSpPr txBox="1">
              <a:spLocks noChangeArrowheads="1"/>
            </p:cNvSpPr>
            <p:nvPr/>
          </p:nvSpPr>
          <p:spPr bwMode="auto">
            <a:xfrm>
              <a:off x="3579" y="2137"/>
              <a:ext cx="2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.69</a:t>
              </a:r>
            </a:p>
          </p:txBody>
        </p:sp>
        <p:sp>
          <p:nvSpPr>
            <p:cNvPr id="18455" name="Text Box 115"/>
            <p:cNvSpPr txBox="1">
              <a:spLocks noChangeArrowheads="1"/>
            </p:cNvSpPr>
            <p:nvPr/>
          </p:nvSpPr>
          <p:spPr bwMode="auto">
            <a:xfrm>
              <a:off x="4136" y="1367"/>
              <a:ext cx="26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.70</a:t>
              </a:r>
            </a:p>
          </p:txBody>
        </p:sp>
        <p:sp>
          <p:nvSpPr>
            <p:cNvPr id="18456" name="Text Box 116"/>
            <p:cNvSpPr txBox="1">
              <a:spLocks noChangeArrowheads="1"/>
            </p:cNvSpPr>
            <p:nvPr/>
          </p:nvSpPr>
          <p:spPr bwMode="auto">
            <a:xfrm>
              <a:off x="3408" y="2396"/>
              <a:ext cx="26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.205</a:t>
              </a:r>
            </a:p>
          </p:txBody>
        </p:sp>
        <p:sp>
          <p:nvSpPr>
            <p:cNvPr id="18457" name="Text Box 117"/>
            <p:cNvSpPr txBox="1">
              <a:spLocks noChangeArrowheads="1"/>
            </p:cNvSpPr>
            <p:nvPr/>
          </p:nvSpPr>
          <p:spPr bwMode="auto">
            <a:xfrm>
              <a:off x="4124" y="3037"/>
              <a:ext cx="26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.206</a:t>
              </a:r>
            </a:p>
          </p:txBody>
        </p:sp>
        <p:sp>
          <p:nvSpPr>
            <p:cNvPr id="18458" name="Text Box 118"/>
            <p:cNvSpPr txBox="1">
              <a:spLocks noChangeArrowheads="1"/>
            </p:cNvSpPr>
            <p:nvPr/>
          </p:nvSpPr>
          <p:spPr bwMode="auto">
            <a:xfrm rot="2093760">
              <a:off x="3603" y="2739"/>
              <a:ext cx="662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60.7.7.204/30</a:t>
              </a:r>
            </a:p>
          </p:txBody>
        </p:sp>
        <p:sp>
          <p:nvSpPr>
            <p:cNvPr id="18459" name="Text Box 119"/>
            <p:cNvSpPr txBox="1">
              <a:spLocks noChangeArrowheads="1"/>
            </p:cNvSpPr>
            <p:nvPr/>
          </p:nvSpPr>
          <p:spPr bwMode="auto">
            <a:xfrm>
              <a:off x="4564" y="2146"/>
              <a:ext cx="56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70.8.8.4/30</a:t>
              </a:r>
            </a:p>
          </p:txBody>
        </p:sp>
        <p:sp>
          <p:nvSpPr>
            <p:cNvPr id="18460" name="Text Box 120"/>
            <p:cNvSpPr txBox="1">
              <a:spLocks noChangeArrowheads="1"/>
            </p:cNvSpPr>
            <p:nvPr/>
          </p:nvSpPr>
          <p:spPr bwMode="auto">
            <a:xfrm>
              <a:off x="4509" y="1580"/>
              <a:ext cx="2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.6</a:t>
              </a:r>
            </a:p>
          </p:txBody>
        </p:sp>
        <p:sp>
          <p:nvSpPr>
            <p:cNvPr id="18461" name="Text Box 121"/>
            <p:cNvSpPr txBox="1">
              <a:spLocks noChangeArrowheads="1"/>
            </p:cNvSpPr>
            <p:nvPr/>
          </p:nvSpPr>
          <p:spPr bwMode="auto">
            <a:xfrm>
              <a:off x="4509" y="2781"/>
              <a:ext cx="27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.5</a:t>
              </a:r>
            </a:p>
          </p:txBody>
        </p:sp>
        <p:sp>
          <p:nvSpPr>
            <p:cNvPr id="18462" name="Text Box 122"/>
            <p:cNvSpPr txBox="1">
              <a:spLocks noChangeArrowheads="1"/>
            </p:cNvSpPr>
            <p:nvPr/>
          </p:nvSpPr>
          <p:spPr bwMode="auto">
            <a:xfrm>
              <a:off x="4039" y="817"/>
              <a:ext cx="954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latin typeface="Verdana" pitchFamily="34" charset="0"/>
                </a:rPr>
                <a:t>Lo4:201.1.1.5/25  </a:t>
              </a:r>
              <a:endParaRPr lang="es-ES" sz="1000"/>
            </a:p>
          </p:txBody>
        </p:sp>
        <p:sp>
          <p:nvSpPr>
            <p:cNvPr id="18463" name="Text Box 124"/>
            <p:cNvSpPr txBox="1">
              <a:spLocks noChangeArrowheads="1"/>
            </p:cNvSpPr>
            <p:nvPr/>
          </p:nvSpPr>
          <p:spPr bwMode="auto">
            <a:xfrm>
              <a:off x="4050" y="3561"/>
              <a:ext cx="94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latin typeface="Verdana" pitchFamily="34" charset="0"/>
                </a:rPr>
                <a:t>Lo5:192.168.1.9/26  </a:t>
              </a:r>
              <a:endParaRPr lang="es-ES" sz="1000"/>
            </a:p>
          </p:txBody>
        </p:sp>
        <p:sp>
          <p:nvSpPr>
            <p:cNvPr id="18464" name="Text Box 126"/>
            <p:cNvSpPr txBox="1">
              <a:spLocks noChangeArrowheads="1"/>
            </p:cNvSpPr>
            <p:nvPr/>
          </p:nvSpPr>
          <p:spPr bwMode="auto">
            <a:xfrm>
              <a:off x="3011" y="1632"/>
              <a:ext cx="8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latin typeface="Verdana" pitchFamily="34" charset="0"/>
                </a:rPr>
                <a:t>Lo3:210.7.1.8/32</a:t>
              </a:r>
              <a:endParaRPr lang="es-ES" sz="1000"/>
            </a:p>
          </p:txBody>
        </p:sp>
        <p:sp>
          <p:nvSpPr>
            <p:cNvPr id="18465" name="Cloud"/>
            <p:cNvSpPr>
              <a:spLocks noChangeAspect="1" noEditPoints="1" noChangeArrowheads="1"/>
            </p:cNvSpPr>
            <p:nvPr/>
          </p:nvSpPr>
          <p:spPr bwMode="auto">
            <a:xfrm>
              <a:off x="499" y="1723"/>
              <a:ext cx="1361" cy="1130"/>
            </a:xfrm>
            <a:custGeom>
              <a:avLst/>
              <a:gdLst>
                <a:gd name="T0" fmla="*/ 0 w 21600"/>
                <a:gd name="T1" fmla="*/ 30 h 21600"/>
                <a:gd name="T2" fmla="*/ 43 w 21600"/>
                <a:gd name="T3" fmla="*/ 59 h 21600"/>
                <a:gd name="T4" fmla="*/ 86 w 21600"/>
                <a:gd name="T5" fmla="*/ 30 h 21600"/>
                <a:gd name="T6" fmla="*/ 43 w 21600"/>
                <a:gd name="T7" fmla="*/ 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4 w 21600"/>
                <a:gd name="T13" fmla="*/ 3269 h 21600"/>
                <a:gd name="T14" fmla="*/ 17093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92372" tIns="46186" rIns="92372" bIns="46186"/>
            <a:lstStyle/>
            <a:p>
              <a:pPr algn="ctr" defTabSz="977900"/>
              <a:endParaRPr lang="es-ES" sz="1700" b="1">
                <a:solidFill>
                  <a:schemeClr val="accent2"/>
                </a:solidFill>
                <a:latin typeface="Arial" charset="0"/>
              </a:endParaRPr>
            </a:p>
            <a:p>
              <a:pPr algn="ctr" defTabSz="977900"/>
              <a:endParaRPr lang="es-ES" sz="1700" b="1">
                <a:solidFill>
                  <a:schemeClr val="accent2"/>
                </a:solidFill>
                <a:latin typeface="Arial" charset="0"/>
              </a:endParaRPr>
            </a:p>
            <a:p>
              <a:pPr algn="ctr" defTabSz="977900"/>
              <a:r>
                <a:rPr lang="es-ES" sz="1700" b="1">
                  <a:solidFill>
                    <a:schemeClr val="accent2"/>
                  </a:solidFill>
                  <a:latin typeface="Arial" charset="0"/>
                </a:rPr>
                <a:t>Red</a:t>
              </a:r>
            </a:p>
          </p:txBody>
        </p:sp>
        <p:sp>
          <p:nvSpPr>
            <p:cNvPr id="18466" name="AutoShape 173"/>
            <p:cNvSpPr>
              <a:spLocks noChangeArrowheads="1"/>
            </p:cNvSpPr>
            <p:nvPr/>
          </p:nvSpPr>
          <p:spPr bwMode="auto">
            <a:xfrm flipH="1">
              <a:off x="1905" y="1769"/>
              <a:ext cx="1089" cy="272"/>
            </a:xfrm>
            <a:prstGeom prst="homePlate">
              <a:avLst>
                <a:gd name="adj" fmla="val 100092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700" b="1"/>
                <a:t>Paquetes RIPv2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2287588" y="2770188"/>
            <a:ext cx="4467225" cy="1741487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210" tIns="45606" rIns="91210" bIns="45606" anchor="ctr"/>
          <a:lstStyle/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CONFIGURACIÓN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DE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RIPv1/RIPv2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908175" y="631825"/>
            <a:ext cx="5332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CONFIGURACION BASICA</a:t>
            </a:r>
          </a:p>
        </p:txBody>
      </p:sp>
      <p:grpSp>
        <p:nvGrpSpPr>
          <p:cNvPr id="2" name="88 Grupo"/>
          <p:cNvGrpSpPr>
            <a:grpSpLocks/>
          </p:cNvGrpSpPr>
          <p:nvPr/>
        </p:nvGrpSpPr>
        <p:grpSpPr bwMode="auto">
          <a:xfrm>
            <a:off x="285750" y="1327150"/>
            <a:ext cx="4197350" cy="2039938"/>
            <a:chOff x="286514" y="1327150"/>
            <a:chExt cx="4197350" cy="2040730"/>
          </a:xfrm>
        </p:grpSpPr>
        <p:grpSp>
          <p:nvGrpSpPr>
            <p:cNvPr id="21518" name="Group 107"/>
            <p:cNvGrpSpPr>
              <a:grpSpLocks/>
            </p:cNvGrpSpPr>
            <p:nvPr/>
          </p:nvGrpSpPr>
          <p:grpSpPr bwMode="auto">
            <a:xfrm>
              <a:off x="286514" y="1327150"/>
              <a:ext cx="3598355" cy="555658"/>
              <a:chOff x="204" y="773"/>
              <a:chExt cx="2262" cy="343"/>
            </a:xfrm>
          </p:grpSpPr>
          <p:sp>
            <p:nvSpPr>
              <p:cNvPr id="74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209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Configurar RIPv1:</a:t>
                </a:r>
              </a:p>
            </p:txBody>
          </p:sp>
          <p:pic>
            <p:nvPicPr>
              <p:cNvPr id="21522" name="Picture 10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5439" y="1825819"/>
              <a:ext cx="3905250" cy="827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Activar el protocolo RIPv1:</a:t>
              </a:r>
            </a:p>
            <a:p>
              <a:pPr defTabSz="873125" eaLnBrk="0" hangingPunct="0">
                <a:defRPr/>
              </a:pPr>
              <a:r>
                <a:rPr lang="es-MX" sz="2400" dirty="0">
                  <a:latin typeface="+mj-lt"/>
                </a:rPr>
                <a:t>    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router rip</a:t>
              </a:r>
            </a:p>
          </p:txBody>
        </p:sp>
        <p:sp>
          <p:nvSpPr>
            <p:cNvPr id="77" name="Text Box 111"/>
            <p:cNvSpPr txBox="1">
              <a:spLocks noChangeArrowheads="1"/>
            </p:cNvSpPr>
            <p:nvPr/>
          </p:nvSpPr>
          <p:spPr bwMode="auto">
            <a:xfrm>
              <a:off x="575439" y="2540471"/>
              <a:ext cx="3908425" cy="827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Anunciar redes: </a:t>
              </a:r>
            </a:p>
            <a:p>
              <a:pPr defTabSz="873125" eaLnBrk="0" hangingPunct="0">
                <a:defRPr/>
              </a:pPr>
              <a:r>
                <a:rPr lang="es-MX" sz="2400" dirty="0">
                  <a:latin typeface="+mj-lt"/>
                </a:rPr>
                <a:t>    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network &lt;</a:t>
              </a:r>
              <a:r>
                <a:rPr lang="es-MX" sz="2400" i="1" dirty="0">
                  <a:solidFill>
                    <a:srgbClr val="FF3300"/>
                  </a:solidFill>
                  <a:latin typeface="+mj-lt"/>
                </a:rPr>
                <a:t>dirección de red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&gt;</a:t>
              </a:r>
            </a:p>
          </p:txBody>
        </p:sp>
      </p:grp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285750" y="3797300"/>
            <a:ext cx="4518025" cy="2570163"/>
            <a:chOff x="91" y="773"/>
            <a:chExt cx="2689" cy="1494"/>
          </a:xfrm>
        </p:grpSpPr>
        <p:grpSp>
          <p:nvGrpSpPr>
            <p:cNvPr id="21509" name="Group 3"/>
            <p:cNvGrpSpPr>
              <a:grpSpLocks/>
            </p:cNvGrpSpPr>
            <p:nvPr/>
          </p:nvGrpSpPr>
          <p:grpSpPr bwMode="auto">
            <a:xfrm>
              <a:off x="91" y="773"/>
              <a:ext cx="2689" cy="323"/>
              <a:chOff x="204" y="773"/>
              <a:chExt cx="2840" cy="343"/>
            </a:xfrm>
          </p:grpSpPr>
          <p:sp>
            <p:nvSpPr>
              <p:cNvPr id="87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2659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>
                    <a:solidFill>
                      <a:schemeClr val="accent2"/>
                    </a:solidFill>
                    <a:latin typeface="+mj-lt"/>
                  </a:rPr>
                  <a:t>Configurar RIPv2 en R4</a:t>
                </a:r>
              </a:p>
            </p:txBody>
          </p:sp>
          <p:pic>
            <p:nvPicPr>
              <p:cNvPr id="21517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1" name="Text Box 6"/>
            <p:cNvSpPr txBox="1">
              <a:spLocks noChangeArrowheads="1"/>
            </p:cNvSpPr>
            <p:nvPr/>
          </p:nvSpPr>
          <p:spPr bwMode="auto">
            <a:xfrm>
              <a:off x="245" y="1078"/>
              <a:ext cx="232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Activar el protocolo RIPv2: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245" y="1441"/>
              <a:ext cx="2059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Especificar la versión 2: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83" name="Text Box 8"/>
            <p:cNvSpPr txBox="1">
              <a:spLocks noChangeArrowheads="1"/>
            </p:cNvSpPr>
            <p:nvPr/>
          </p:nvSpPr>
          <p:spPr bwMode="auto">
            <a:xfrm>
              <a:off x="245" y="1820"/>
              <a:ext cx="1450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Anunciar redes: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84" name="Text Box 113"/>
            <p:cNvSpPr txBox="1">
              <a:spLocks noChangeArrowheads="1"/>
            </p:cNvSpPr>
            <p:nvPr/>
          </p:nvSpPr>
          <p:spPr bwMode="auto">
            <a:xfrm>
              <a:off x="466" y="1230"/>
              <a:ext cx="791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router rip</a:t>
              </a:r>
            </a:p>
          </p:txBody>
        </p:sp>
        <p:sp>
          <p:nvSpPr>
            <p:cNvPr id="85" name="Text Box 114"/>
            <p:cNvSpPr txBox="1">
              <a:spLocks noChangeArrowheads="1"/>
            </p:cNvSpPr>
            <p:nvPr/>
          </p:nvSpPr>
          <p:spPr bwMode="auto">
            <a:xfrm>
              <a:off x="501" y="1623"/>
              <a:ext cx="781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version 2</a:t>
              </a:r>
            </a:p>
          </p:txBody>
        </p:sp>
        <p:sp>
          <p:nvSpPr>
            <p:cNvPr id="86" name="Text Box 115"/>
            <p:cNvSpPr txBox="1">
              <a:spLocks noChangeArrowheads="1"/>
            </p:cNvSpPr>
            <p:nvPr/>
          </p:nvSpPr>
          <p:spPr bwMode="auto">
            <a:xfrm>
              <a:off x="408" y="2001"/>
              <a:ext cx="218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9900"/>
                  </a:solidFill>
                  <a:latin typeface="+mj-lt"/>
                </a:rPr>
                <a:t> 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network &lt;</a:t>
              </a:r>
              <a:r>
                <a:rPr lang="es-MX" sz="2400" i="1" dirty="0">
                  <a:solidFill>
                    <a:srgbClr val="FF3300"/>
                  </a:solidFill>
                  <a:latin typeface="+mj-lt"/>
                </a:rPr>
                <a:t>dirección de red</a:t>
              </a:r>
              <a:r>
                <a:rPr lang="es-MX" sz="2400" dirty="0">
                  <a:solidFill>
                    <a:srgbClr val="FF3300"/>
                  </a:solidFill>
                  <a:latin typeface="+mj-lt"/>
                </a:rPr>
                <a:t>&gt;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grpSp>
        <p:nvGrpSpPr>
          <p:cNvPr id="2" name="86 Grupo"/>
          <p:cNvGrpSpPr>
            <a:grpSpLocks/>
          </p:cNvGrpSpPr>
          <p:nvPr/>
        </p:nvGrpSpPr>
        <p:grpSpPr bwMode="auto">
          <a:xfrm>
            <a:off x="214313" y="1152525"/>
            <a:ext cx="8931275" cy="5573713"/>
            <a:chOff x="214313" y="1152524"/>
            <a:chExt cx="8931275" cy="5573714"/>
          </a:xfrm>
        </p:grpSpPr>
        <p:grpSp>
          <p:nvGrpSpPr>
            <p:cNvPr id="22532" name="129 Grupo"/>
            <p:cNvGrpSpPr>
              <a:grpSpLocks/>
            </p:cNvGrpSpPr>
            <p:nvPr/>
          </p:nvGrpSpPr>
          <p:grpSpPr bwMode="auto">
            <a:xfrm>
              <a:off x="214313" y="1152524"/>
              <a:ext cx="8931275" cy="5573714"/>
              <a:chOff x="215076" y="1153301"/>
              <a:chExt cx="8930512" cy="5572165"/>
            </a:xfrm>
          </p:grpSpPr>
          <p:sp>
            <p:nvSpPr>
              <p:cNvPr id="22549" name="Cloud"/>
              <p:cNvSpPr>
                <a:spLocks noChangeAspect="1" noEditPoints="1" noChangeArrowheads="1"/>
              </p:cNvSpPr>
              <p:nvPr/>
            </p:nvSpPr>
            <p:spPr bwMode="auto">
              <a:xfrm rot="195800">
                <a:off x="1853236" y="2721315"/>
                <a:ext cx="5371641" cy="2442484"/>
              </a:xfrm>
              <a:custGeom>
                <a:avLst/>
                <a:gdLst>
                  <a:gd name="T0" fmla="*/ 6605129 w 21600"/>
                  <a:gd name="T1" fmla="*/ 293133134 h 21600"/>
                  <a:gd name="T2" fmla="*/ 1064687845 w 21600"/>
                  <a:gd name="T3" fmla="*/ 585641965 h 21600"/>
                  <a:gd name="T4" fmla="*/ 2127601059 w 21600"/>
                  <a:gd name="T5" fmla="*/ 293133134 h 21600"/>
                  <a:gd name="T6" fmla="*/ 1064687845 w 21600"/>
                  <a:gd name="T7" fmla="*/ 3352026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7 w 21600"/>
                  <a:gd name="T13" fmla="*/ 3262 h 21600"/>
                  <a:gd name="T14" fmla="*/ 17087 w 21600"/>
                  <a:gd name="T15" fmla="*/ 173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FFFFFF"/>
                </a:outerShdw>
              </a:effectLst>
            </p:spPr>
            <p:txBody>
              <a:bodyPr lIns="87274" tIns="43636" rIns="87274" bIns="43636"/>
              <a:lstStyle/>
              <a:p>
                <a:pPr algn="ctr" defTabSz="873125"/>
                <a:r>
                  <a:rPr lang="es-MX" sz="1900"/>
                  <a:t>     </a:t>
                </a:r>
                <a:endParaRPr lang="es-ES" sz="1900"/>
              </a:p>
            </p:txBody>
          </p:sp>
          <p:sp>
            <p:nvSpPr>
              <p:cNvPr id="99" name="98 Rectángulo redondeado"/>
              <p:cNvSpPr/>
              <p:nvPr/>
            </p:nvSpPr>
            <p:spPr bwMode="auto">
              <a:xfrm>
                <a:off x="3858077" y="5011442"/>
                <a:ext cx="1642923" cy="1714024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23925">
                  <a:defRPr/>
                </a:pPr>
                <a:endParaRPr lang="es-PE"/>
              </a:p>
            </p:txBody>
          </p:sp>
          <p:sp>
            <p:nvSpPr>
              <p:cNvPr id="98" name="97 Rectángulo redondeado"/>
              <p:cNvSpPr/>
              <p:nvPr/>
            </p:nvSpPr>
            <p:spPr bwMode="auto">
              <a:xfrm>
                <a:off x="4643823" y="1153301"/>
                <a:ext cx="1642922" cy="1785442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23925">
                  <a:defRPr/>
                </a:pPr>
                <a:endParaRPr lang="es-PE"/>
              </a:p>
            </p:txBody>
          </p:sp>
          <p:sp>
            <p:nvSpPr>
              <p:cNvPr id="97" name="96 Rectángulo redondeado"/>
              <p:cNvSpPr/>
              <p:nvPr/>
            </p:nvSpPr>
            <p:spPr bwMode="auto">
              <a:xfrm>
                <a:off x="7215353" y="3081578"/>
                <a:ext cx="1715940" cy="1715610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23925">
                  <a:defRPr/>
                </a:pPr>
                <a:endParaRPr lang="es-PE"/>
              </a:p>
            </p:txBody>
          </p:sp>
          <p:sp>
            <p:nvSpPr>
              <p:cNvPr id="96" name="95 Rectángulo redondeado"/>
              <p:cNvSpPr/>
              <p:nvPr/>
            </p:nvSpPr>
            <p:spPr bwMode="auto">
              <a:xfrm>
                <a:off x="215076" y="3081578"/>
                <a:ext cx="1642922" cy="1715610"/>
              </a:xfrm>
              <a:prstGeom prst="roundRect">
                <a:avLst/>
              </a:prstGeom>
              <a:solidFill>
                <a:srgbClr val="99FFCC"/>
              </a:solidFill>
              <a:ln w="28575" cap="flat" cmpd="sng" algn="ctr">
                <a:solidFill>
                  <a:schemeClr val="accent1">
                    <a:lumMod val="7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923925">
                  <a:defRPr/>
                </a:pPr>
                <a:endParaRPr lang="es-PE"/>
              </a:p>
            </p:txBody>
          </p:sp>
          <p:pic>
            <p:nvPicPr>
              <p:cNvPr id="22554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925622" y="3796508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5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87042" y="4585504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6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91664" y="2728116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7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91928" y="2728116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8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728248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59" name="Picture 25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692126" y="3728248"/>
                <a:ext cx="666750" cy="496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560" name="26 Conector recto"/>
              <p:cNvCxnSpPr>
                <a:cxnSpLocks noChangeShapeType="1"/>
              </p:cNvCxnSpPr>
              <p:nvPr/>
            </p:nvCxnSpPr>
            <p:spPr bwMode="auto">
              <a:xfrm flipV="1">
                <a:off x="2215340" y="3082130"/>
                <a:ext cx="1071569" cy="71437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1" name="28 Conector recto"/>
              <p:cNvCxnSpPr>
                <a:cxnSpLocks noChangeShapeType="1"/>
              </p:cNvCxnSpPr>
              <p:nvPr/>
            </p:nvCxnSpPr>
            <p:spPr bwMode="auto">
              <a:xfrm>
                <a:off x="3786976" y="2937664"/>
                <a:ext cx="1500198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2" name="31 Conector recto"/>
              <p:cNvCxnSpPr>
                <a:cxnSpLocks noChangeShapeType="1"/>
              </p:cNvCxnSpPr>
              <p:nvPr/>
            </p:nvCxnSpPr>
            <p:spPr bwMode="auto">
              <a:xfrm>
                <a:off x="2215340" y="4153698"/>
                <a:ext cx="2071702" cy="68025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3" name="35 Conector recto"/>
              <p:cNvCxnSpPr>
                <a:cxnSpLocks noChangeShapeType="1"/>
              </p:cNvCxnSpPr>
              <p:nvPr/>
            </p:nvCxnSpPr>
            <p:spPr bwMode="auto">
              <a:xfrm>
                <a:off x="5787240" y="3082128"/>
                <a:ext cx="1143008" cy="71438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4" name="36 Conector recto"/>
              <p:cNvCxnSpPr>
                <a:cxnSpLocks noChangeShapeType="1"/>
              </p:cNvCxnSpPr>
              <p:nvPr/>
            </p:nvCxnSpPr>
            <p:spPr bwMode="auto">
              <a:xfrm flipV="1">
                <a:off x="4858546" y="4153698"/>
                <a:ext cx="2071702" cy="71438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5" name="48 Conector recto"/>
              <p:cNvCxnSpPr>
                <a:cxnSpLocks noChangeShapeType="1"/>
              </p:cNvCxnSpPr>
              <p:nvPr/>
            </p:nvCxnSpPr>
            <p:spPr bwMode="auto">
              <a:xfrm rot="16200000" flipH="1">
                <a:off x="3344853" y="3378200"/>
                <a:ext cx="1503374" cy="104775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22566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2266" y="3796508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567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82416" y="1715284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568" name="64 Conector recto"/>
              <p:cNvCxnSpPr>
                <a:cxnSpLocks noChangeShapeType="1"/>
              </p:cNvCxnSpPr>
              <p:nvPr/>
            </p:nvCxnSpPr>
            <p:spPr bwMode="auto">
              <a:xfrm>
                <a:off x="1000894" y="4010822"/>
                <a:ext cx="785818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9" name="66 Conector recto"/>
              <p:cNvCxnSpPr>
                <a:cxnSpLocks noChangeShapeType="1"/>
              </p:cNvCxnSpPr>
              <p:nvPr/>
            </p:nvCxnSpPr>
            <p:spPr bwMode="auto">
              <a:xfrm>
                <a:off x="7287438" y="4010822"/>
                <a:ext cx="785818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70" name="69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45092" y="2438392"/>
                <a:ext cx="71438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pic>
            <p:nvPicPr>
              <p:cNvPr id="2257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287042" y="5725334"/>
                <a:ext cx="576262" cy="438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572" name="72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87836" y="5367350"/>
                <a:ext cx="714380" cy="158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78" name="77 CuadroTexto"/>
              <p:cNvSpPr txBox="1"/>
              <p:nvPr/>
            </p:nvSpPr>
            <p:spPr>
              <a:xfrm>
                <a:off x="1500841" y="3459298"/>
                <a:ext cx="434938" cy="3380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>
                    <a:solidFill>
                      <a:schemeClr val="accent6"/>
                    </a:solidFill>
                  </a:rPr>
                  <a:t>Ra</a:t>
                </a:r>
              </a:p>
            </p:txBody>
          </p:sp>
          <p:sp>
            <p:nvSpPr>
              <p:cNvPr id="79" name="78 CuadroTexto"/>
              <p:cNvSpPr txBox="1"/>
              <p:nvPr/>
            </p:nvSpPr>
            <p:spPr>
              <a:xfrm>
                <a:off x="7143921" y="3489452"/>
                <a:ext cx="434938" cy="33804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>
                    <a:solidFill>
                      <a:schemeClr val="accent6"/>
                    </a:solidFill>
                  </a:rPr>
                  <a:t>Re</a:t>
                </a:r>
              </a:p>
            </p:txBody>
          </p:sp>
          <p:sp>
            <p:nvSpPr>
              <p:cNvPr id="80" name="79 CuadroTexto"/>
              <p:cNvSpPr txBox="1"/>
              <p:nvPr/>
            </p:nvSpPr>
            <p:spPr>
              <a:xfrm>
                <a:off x="3286626" y="2438819"/>
                <a:ext cx="446050" cy="3396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>
                    <a:solidFill>
                      <a:schemeClr val="accent6"/>
                    </a:solidFill>
                  </a:rPr>
                  <a:t>Rb</a:t>
                </a:r>
              </a:p>
            </p:txBody>
          </p:sp>
          <p:sp>
            <p:nvSpPr>
              <p:cNvPr id="89" name="88 CuadroTexto"/>
              <p:cNvSpPr txBox="1"/>
              <p:nvPr/>
            </p:nvSpPr>
            <p:spPr>
              <a:xfrm>
                <a:off x="5000979" y="2367402"/>
                <a:ext cx="434938" cy="3396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>
                    <a:solidFill>
                      <a:schemeClr val="accent6"/>
                    </a:solidFill>
                  </a:rPr>
                  <a:t>Rc</a:t>
                </a:r>
              </a:p>
            </p:txBody>
          </p:sp>
          <p:sp>
            <p:nvSpPr>
              <p:cNvPr id="90" name="89 CuadroTexto"/>
              <p:cNvSpPr txBox="1"/>
              <p:nvPr/>
            </p:nvSpPr>
            <p:spPr>
              <a:xfrm>
                <a:off x="4026337" y="4989223"/>
                <a:ext cx="446050" cy="3380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600" b="1" dirty="0" err="1">
                    <a:solidFill>
                      <a:schemeClr val="accent6"/>
                    </a:solidFill>
                  </a:rPr>
                  <a:t>Rd</a:t>
                </a:r>
                <a:endParaRPr lang="es-PE" sz="16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2578" name="90 CuadroTexto"/>
              <p:cNvSpPr txBox="1">
                <a:spLocks noChangeArrowheads="1"/>
              </p:cNvSpPr>
              <p:nvPr/>
            </p:nvSpPr>
            <p:spPr bwMode="auto">
              <a:xfrm>
                <a:off x="500828" y="3488731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400" b="1"/>
                  <a:t>PC1</a:t>
                </a:r>
              </a:p>
            </p:txBody>
          </p:sp>
          <p:sp>
            <p:nvSpPr>
              <p:cNvPr id="22579" name="91 CuadroTexto"/>
              <p:cNvSpPr txBox="1">
                <a:spLocks noChangeArrowheads="1"/>
              </p:cNvSpPr>
              <p:nvPr/>
            </p:nvSpPr>
            <p:spPr bwMode="auto">
              <a:xfrm>
                <a:off x="4787108" y="1796244"/>
                <a:ext cx="5229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400" b="1"/>
                  <a:t>PC2</a:t>
                </a:r>
              </a:p>
            </p:txBody>
          </p:sp>
          <p:sp>
            <p:nvSpPr>
              <p:cNvPr id="22580" name="92 CuadroTexto"/>
              <p:cNvSpPr txBox="1">
                <a:spLocks noChangeArrowheads="1"/>
              </p:cNvSpPr>
              <p:nvPr/>
            </p:nvSpPr>
            <p:spPr bwMode="auto">
              <a:xfrm>
                <a:off x="8069658" y="3510756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400" b="1"/>
                  <a:t>PC3</a:t>
                </a:r>
              </a:p>
            </p:txBody>
          </p:sp>
          <p:sp>
            <p:nvSpPr>
              <p:cNvPr id="22581" name="93 CuadroTexto"/>
              <p:cNvSpPr txBox="1">
                <a:spLocks noChangeArrowheads="1"/>
              </p:cNvSpPr>
              <p:nvPr/>
            </p:nvSpPr>
            <p:spPr bwMode="auto">
              <a:xfrm>
                <a:off x="4858546" y="5725334"/>
                <a:ext cx="5229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400" b="1"/>
                  <a:t>PC4</a:t>
                </a:r>
              </a:p>
            </p:txBody>
          </p:sp>
          <p:sp>
            <p:nvSpPr>
              <p:cNvPr id="22582" name="99 CuadroTexto"/>
              <p:cNvSpPr txBox="1">
                <a:spLocks noChangeArrowheads="1"/>
              </p:cNvSpPr>
              <p:nvPr/>
            </p:nvSpPr>
            <p:spPr bwMode="auto">
              <a:xfrm>
                <a:off x="286514" y="3039208"/>
                <a:ext cx="147348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200.1.1.0/26</a:t>
                </a:r>
              </a:p>
            </p:txBody>
          </p:sp>
          <p:sp>
            <p:nvSpPr>
              <p:cNvPr id="22583" name="100 CuadroTexto"/>
              <p:cNvSpPr txBox="1">
                <a:spLocks noChangeArrowheads="1"/>
              </p:cNvSpPr>
              <p:nvPr/>
            </p:nvSpPr>
            <p:spPr bwMode="auto">
              <a:xfrm>
                <a:off x="4644232" y="1153302"/>
                <a:ext cx="160172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200.1.1.64/26</a:t>
                </a:r>
              </a:p>
            </p:txBody>
          </p:sp>
          <p:sp>
            <p:nvSpPr>
              <p:cNvPr id="22584" name="101 CuadroTexto"/>
              <p:cNvSpPr txBox="1">
                <a:spLocks noChangeArrowheads="1"/>
              </p:cNvSpPr>
              <p:nvPr/>
            </p:nvSpPr>
            <p:spPr bwMode="auto">
              <a:xfrm>
                <a:off x="7144562" y="3039208"/>
                <a:ext cx="172996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200.1.1.128/26</a:t>
                </a:r>
              </a:p>
            </p:txBody>
          </p:sp>
          <p:sp>
            <p:nvSpPr>
              <p:cNvPr id="22585" name="102 CuadroTexto"/>
              <p:cNvSpPr txBox="1">
                <a:spLocks noChangeArrowheads="1"/>
              </p:cNvSpPr>
              <p:nvPr/>
            </p:nvSpPr>
            <p:spPr bwMode="auto">
              <a:xfrm>
                <a:off x="3786976" y="6296838"/>
                <a:ext cx="172996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200.1.1.192/26</a:t>
                </a:r>
              </a:p>
            </p:txBody>
          </p:sp>
          <p:sp>
            <p:nvSpPr>
              <p:cNvPr id="22586" name="103 CuadroTexto"/>
              <p:cNvSpPr txBox="1">
                <a:spLocks noChangeArrowheads="1"/>
              </p:cNvSpPr>
              <p:nvPr/>
            </p:nvSpPr>
            <p:spPr bwMode="auto">
              <a:xfrm rot="-2086301">
                <a:off x="1998067" y="3098965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40.1.2.0/30</a:t>
                </a:r>
              </a:p>
            </p:txBody>
          </p:sp>
          <p:sp>
            <p:nvSpPr>
              <p:cNvPr id="22587" name="104 CuadroTexto"/>
              <p:cNvSpPr txBox="1">
                <a:spLocks noChangeArrowheads="1"/>
              </p:cNvSpPr>
              <p:nvPr/>
            </p:nvSpPr>
            <p:spPr bwMode="auto">
              <a:xfrm>
                <a:off x="3998330" y="295788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40.1.2.4/30</a:t>
                </a:r>
              </a:p>
            </p:txBody>
          </p:sp>
          <p:sp>
            <p:nvSpPr>
              <p:cNvPr id="22588" name="105 CuadroTexto"/>
              <p:cNvSpPr txBox="1">
                <a:spLocks noChangeArrowheads="1"/>
              </p:cNvSpPr>
              <p:nvPr/>
            </p:nvSpPr>
            <p:spPr bwMode="auto">
              <a:xfrm rot="1979779">
                <a:off x="5956404" y="307251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40.1.2.8/30</a:t>
                </a:r>
              </a:p>
            </p:txBody>
          </p:sp>
          <p:sp>
            <p:nvSpPr>
              <p:cNvPr id="22589" name="106 CuadroTexto"/>
              <p:cNvSpPr txBox="1">
                <a:spLocks noChangeArrowheads="1"/>
              </p:cNvSpPr>
              <p:nvPr/>
            </p:nvSpPr>
            <p:spPr bwMode="auto">
              <a:xfrm rot="1122163">
                <a:off x="2594679" y="4200466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40.1.2.12/30</a:t>
                </a:r>
              </a:p>
            </p:txBody>
          </p:sp>
          <p:sp>
            <p:nvSpPr>
              <p:cNvPr id="22590" name="107 CuadroTexto"/>
              <p:cNvSpPr txBox="1">
                <a:spLocks noChangeArrowheads="1"/>
              </p:cNvSpPr>
              <p:nvPr/>
            </p:nvSpPr>
            <p:spPr bwMode="auto">
              <a:xfrm rot="3259787">
                <a:off x="3670823" y="3748565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40.1.2.16/30</a:t>
                </a:r>
              </a:p>
            </p:txBody>
          </p:sp>
          <p:sp>
            <p:nvSpPr>
              <p:cNvPr id="22591" name="108 CuadroTexto"/>
              <p:cNvSpPr txBox="1">
                <a:spLocks noChangeArrowheads="1"/>
              </p:cNvSpPr>
              <p:nvPr/>
            </p:nvSpPr>
            <p:spPr bwMode="auto">
              <a:xfrm rot="-1085127">
                <a:off x="5215736" y="4206111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40.1.2.20/30</a:t>
                </a:r>
              </a:p>
            </p:txBody>
          </p:sp>
          <p:sp>
            <p:nvSpPr>
              <p:cNvPr id="22592" name="109 CuadroTexto"/>
              <p:cNvSpPr txBox="1">
                <a:spLocks noChangeArrowheads="1"/>
              </p:cNvSpPr>
              <p:nvPr/>
            </p:nvSpPr>
            <p:spPr bwMode="auto">
              <a:xfrm>
                <a:off x="2001026" y="3510756"/>
                <a:ext cx="3571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</a:t>
                </a:r>
              </a:p>
            </p:txBody>
          </p:sp>
          <p:sp>
            <p:nvSpPr>
              <p:cNvPr id="22593" name="110 CuadroTexto"/>
              <p:cNvSpPr txBox="1">
                <a:spLocks noChangeArrowheads="1"/>
              </p:cNvSpPr>
              <p:nvPr/>
            </p:nvSpPr>
            <p:spPr bwMode="auto">
              <a:xfrm>
                <a:off x="2996778" y="2815012"/>
                <a:ext cx="5044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.2</a:t>
                </a:r>
              </a:p>
            </p:txBody>
          </p:sp>
          <p:sp>
            <p:nvSpPr>
              <p:cNvPr id="22594" name="111 CuadroTexto"/>
              <p:cNvSpPr txBox="1">
                <a:spLocks noChangeArrowheads="1"/>
              </p:cNvSpPr>
              <p:nvPr/>
            </p:nvSpPr>
            <p:spPr bwMode="auto">
              <a:xfrm>
                <a:off x="3711158" y="2867814"/>
                <a:ext cx="5044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.5</a:t>
                </a:r>
              </a:p>
            </p:txBody>
          </p:sp>
          <p:sp>
            <p:nvSpPr>
              <p:cNvPr id="22595" name="112 CuadroTexto"/>
              <p:cNvSpPr txBox="1">
                <a:spLocks noChangeArrowheads="1"/>
              </p:cNvSpPr>
              <p:nvPr/>
            </p:nvSpPr>
            <p:spPr bwMode="auto">
              <a:xfrm>
                <a:off x="4997042" y="2867814"/>
                <a:ext cx="36157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.6</a:t>
                </a:r>
              </a:p>
            </p:txBody>
          </p:sp>
          <p:sp>
            <p:nvSpPr>
              <p:cNvPr id="22596" name="113 CuadroTexto"/>
              <p:cNvSpPr txBox="1">
                <a:spLocks noChangeArrowheads="1"/>
              </p:cNvSpPr>
              <p:nvPr/>
            </p:nvSpPr>
            <p:spPr bwMode="auto">
              <a:xfrm>
                <a:off x="5711422" y="2796376"/>
                <a:ext cx="5044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.10</a:t>
                </a:r>
              </a:p>
            </p:txBody>
          </p:sp>
          <p:sp>
            <p:nvSpPr>
              <p:cNvPr id="22597" name="114 CuadroTexto"/>
              <p:cNvSpPr txBox="1">
                <a:spLocks noChangeArrowheads="1"/>
              </p:cNvSpPr>
              <p:nvPr/>
            </p:nvSpPr>
            <p:spPr bwMode="auto">
              <a:xfrm>
                <a:off x="6787372" y="3439318"/>
                <a:ext cx="36157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.9</a:t>
                </a:r>
              </a:p>
            </p:txBody>
          </p:sp>
          <p:sp>
            <p:nvSpPr>
              <p:cNvPr id="22598" name="115 CuadroTexto"/>
              <p:cNvSpPr txBox="1">
                <a:spLocks noChangeArrowheads="1"/>
              </p:cNvSpPr>
              <p:nvPr/>
            </p:nvSpPr>
            <p:spPr bwMode="auto">
              <a:xfrm>
                <a:off x="2215340" y="3886582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.13</a:t>
                </a:r>
              </a:p>
            </p:txBody>
          </p:sp>
          <p:sp>
            <p:nvSpPr>
              <p:cNvPr id="22599" name="116 CuadroTexto"/>
              <p:cNvSpPr txBox="1">
                <a:spLocks noChangeArrowheads="1"/>
              </p:cNvSpPr>
              <p:nvPr/>
            </p:nvSpPr>
            <p:spPr bwMode="auto">
              <a:xfrm>
                <a:off x="3929852" y="4510888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.14</a:t>
                </a:r>
              </a:p>
            </p:txBody>
          </p:sp>
          <p:sp>
            <p:nvSpPr>
              <p:cNvPr id="22600" name="117 CuadroTexto"/>
              <p:cNvSpPr txBox="1">
                <a:spLocks noChangeArrowheads="1"/>
              </p:cNvSpPr>
              <p:nvPr/>
            </p:nvSpPr>
            <p:spPr bwMode="auto">
              <a:xfrm>
                <a:off x="4501356" y="4296574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.17</a:t>
                </a:r>
              </a:p>
            </p:txBody>
          </p:sp>
          <p:sp>
            <p:nvSpPr>
              <p:cNvPr id="22601" name="118 CuadroTexto"/>
              <p:cNvSpPr txBox="1">
                <a:spLocks noChangeArrowheads="1"/>
              </p:cNvSpPr>
              <p:nvPr/>
            </p:nvSpPr>
            <p:spPr bwMode="auto">
              <a:xfrm>
                <a:off x="3644100" y="3153566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.18</a:t>
                </a:r>
              </a:p>
            </p:txBody>
          </p:sp>
          <p:sp>
            <p:nvSpPr>
              <p:cNvPr id="22602" name="119 CuadroTexto"/>
              <p:cNvSpPr txBox="1">
                <a:spLocks noChangeArrowheads="1"/>
              </p:cNvSpPr>
              <p:nvPr/>
            </p:nvSpPr>
            <p:spPr bwMode="auto">
              <a:xfrm>
                <a:off x="4858546" y="4510888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.21</a:t>
                </a:r>
              </a:p>
            </p:txBody>
          </p:sp>
          <p:sp>
            <p:nvSpPr>
              <p:cNvPr id="22603" name="120 CuadroTexto"/>
              <p:cNvSpPr txBox="1">
                <a:spLocks noChangeArrowheads="1"/>
              </p:cNvSpPr>
              <p:nvPr/>
            </p:nvSpPr>
            <p:spPr bwMode="auto">
              <a:xfrm>
                <a:off x="6358744" y="3939384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.22</a:t>
                </a:r>
              </a:p>
            </p:txBody>
          </p:sp>
          <p:sp>
            <p:nvSpPr>
              <p:cNvPr id="22604" name="121 CuadroTexto"/>
              <p:cNvSpPr txBox="1">
                <a:spLocks noChangeArrowheads="1"/>
              </p:cNvSpPr>
              <p:nvPr/>
            </p:nvSpPr>
            <p:spPr bwMode="auto">
              <a:xfrm>
                <a:off x="1429522" y="3725070"/>
                <a:ext cx="3571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</a:t>
                </a:r>
              </a:p>
            </p:txBody>
          </p:sp>
          <p:sp>
            <p:nvSpPr>
              <p:cNvPr id="22605" name="122 CuadroTexto"/>
              <p:cNvSpPr txBox="1">
                <a:spLocks noChangeArrowheads="1"/>
              </p:cNvSpPr>
              <p:nvPr/>
            </p:nvSpPr>
            <p:spPr bwMode="auto">
              <a:xfrm>
                <a:off x="286514" y="3796508"/>
                <a:ext cx="35719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.2</a:t>
                </a:r>
              </a:p>
            </p:txBody>
          </p:sp>
          <p:sp>
            <p:nvSpPr>
              <p:cNvPr id="22606" name="123 CuadroTexto"/>
              <p:cNvSpPr txBox="1">
                <a:spLocks noChangeArrowheads="1"/>
              </p:cNvSpPr>
              <p:nvPr/>
            </p:nvSpPr>
            <p:spPr bwMode="auto">
              <a:xfrm>
                <a:off x="5501488" y="2439186"/>
                <a:ext cx="50006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.65</a:t>
                </a:r>
              </a:p>
            </p:txBody>
          </p:sp>
          <p:sp>
            <p:nvSpPr>
              <p:cNvPr id="22607" name="124 CuadroTexto"/>
              <p:cNvSpPr txBox="1">
                <a:spLocks noChangeArrowheads="1"/>
              </p:cNvSpPr>
              <p:nvPr/>
            </p:nvSpPr>
            <p:spPr bwMode="auto">
              <a:xfrm>
                <a:off x="7216000" y="4010822"/>
                <a:ext cx="6429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.129</a:t>
                </a:r>
              </a:p>
            </p:txBody>
          </p:sp>
          <p:sp>
            <p:nvSpPr>
              <p:cNvPr id="22608" name="125 CuadroTexto"/>
              <p:cNvSpPr txBox="1">
                <a:spLocks noChangeArrowheads="1"/>
              </p:cNvSpPr>
              <p:nvPr/>
            </p:nvSpPr>
            <p:spPr bwMode="auto">
              <a:xfrm>
                <a:off x="4644232" y="4939516"/>
                <a:ext cx="6429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.193</a:t>
                </a:r>
              </a:p>
            </p:txBody>
          </p:sp>
          <p:sp>
            <p:nvSpPr>
              <p:cNvPr id="22609" name="126 CuadroTexto"/>
              <p:cNvSpPr txBox="1">
                <a:spLocks noChangeArrowheads="1"/>
              </p:cNvSpPr>
              <p:nvPr/>
            </p:nvSpPr>
            <p:spPr bwMode="auto">
              <a:xfrm>
                <a:off x="8430446" y="3796508"/>
                <a:ext cx="7151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.130</a:t>
                </a:r>
              </a:p>
            </p:txBody>
          </p:sp>
          <p:sp>
            <p:nvSpPr>
              <p:cNvPr id="22610" name="127 CuadroTexto"/>
              <p:cNvSpPr txBox="1">
                <a:spLocks noChangeArrowheads="1"/>
              </p:cNvSpPr>
              <p:nvPr/>
            </p:nvSpPr>
            <p:spPr bwMode="auto">
              <a:xfrm>
                <a:off x="5715802" y="1796244"/>
                <a:ext cx="7151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.66</a:t>
                </a:r>
              </a:p>
            </p:txBody>
          </p:sp>
          <p:sp>
            <p:nvSpPr>
              <p:cNvPr id="22611" name="128 CuadroTexto"/>
              <p:cNvSpPr txBox="1">
                <a:spLocks noChangeArrowheads="1"/>
              </p:cNvSpPr>
              <p:nvPr/>
            </p:nvSpPr>
            <p:spPr bwMode="auto">
              <a:xfrm>
                <a:off x="4000528" y="5725334"/>
                <a:ext cx="71514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PE" sz="1600" b="1"/>
                  <a:t>.194</a:t>
                </a:r>
              </a:p>
            </p:txBody>
          </p:sp>
        </p:grpSp>
        <p:sp>
          <p:nvSpPr>
            <p:cNvPr id="68" name="67 CuadroTexto"/>
            <p:cNvSpPr txBox="1"/>
            <p:nvPr/>
          </p:nvSpPr>
          <p:spPr>
            <a:xfrm rot="19590471">
              <a:off x="2174875" y="3603624"/>
              <a:ext cx="552450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69" name="68 CuadroTexto"/>
            <p:cNvSpPr txBox="1"/>
            <p:nvPr/>
          </p:nvSpPr>
          <p:spPr>
            <a:xfrm rot="19590471">
              <a:off x="2889250" y="3140074"/>
              <a:ext cx="552450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70" name="69 CuadroTexto"/>
            <p:cNvSpPr txBox="1"/>
            <p:nvPr/>
          </p:nvSpPr>
          <p:spPr>
            <a:xfrm rot="1179820">
              <a:off x="2060575" y="4148138"/>
              <a:ext cx="552450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71" name="70 CuadroTexto"/>
            <p:cNvSpPr txBox="1"/>
            <p:nvPr/>
          </p:nvSpPr>
          <p:spPr>
            <a:xfrm rot="1153051">
              <a:off x="3603625" y="4722813"/>
              <a:ext cx="552450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72" name="71 CuadroTexto"/>
            <p:cNvSpPr txBox="1"/>
            <p:nvPr/>
          </p:nvSpPr>
          <p:spPr>
            <a:xfrm rot="3435432">
              <a:off x="3315494" y="3251993"/>
              <a:ext cx="554037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73" name="72 CuadroTexto"/>
            <p:cNvSpPr txBox="1"/>
            <p:nvPr/>
          </p:nvSpPr>
          <p:spPr>
            <a:xfrm rot="3435432">
              <a:off x="4061619" y="4323556"/>
              <a:ext cx="554038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Fa2/1</a:t>
              </a:r>
            </a:p>
          </p:txBody>
        </p:sp>
        <p:sp>
          <p:nvSpPr>
            <p:cNvPr id="74" name="73 CuadroTexto"/>
            <p:cNvSpPr txBox="1"/>
            <p:nvPr/>
          </p:nvSpPr>
          <p:spPr>
            <a:xfrm>
              <a:off x="3805238" y="2724149"/>
              <a:ext cx="552450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75" name="74 CuadroTexto"/>
            <p:cNvSpPr txBox="1"/>
            <p:nvPr/>
          </p:nvSpPr>
          <p:spPr>
            <a:xfrm>
              <a:off x="4787900" y="2724149"/>
              <a:ext cx="552450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76" name="75 CuadroTexto"/>
            <p:cNvSpPr txBox="1"/>
            <p:nvPr/>
          </p:nvSpPr>
          <p:spPr>
            <a:xfrm rot="20705742">
              <a:off x="4884738" y="4719638"/>
              <a:ext cx="554037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77" name="76 CuadroTexto"/>
            <p:cNvSpPr txBox="1"/>
            <p:nvPr/>
          </p:nvSpPr>
          <p:spPr>
            <a:xfrm rot="20415337">
              <a:off x="6489700" y="4167188"/>
              <a:ext cx="552450" cy="2778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81" name="80 CuadroTexto"/>
            <p:cNvSpPr txBox="1"/>
            <p:nvPr/>
          </p:nvSpPr>
          <p:spPr>
            <a:xfrm rot="1888304">
              <a:off x="5630863" y="3135312"/>
              <a:ext cx="554037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Fa1/0</a:t>
              </a:r>
            </a:p>
          </p:txBody>
        </p:sp>
        <p:sp>
          <p:nvSpPr>
            <p:cNvPr id="82" name="81 CuadroTexto"/>
            <p:cNvSpPr txBox="1"/>
            <p:nvPr/>
          </p:nvSpPr>
          <p:spPr>
            <a:xfrm rot="1888304">
              <a:off x="6345238" y="3563937"/>
              <a:ext cx="554037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Fa1/1</a:t>
              </a:r>
            </a:p>
          </p:txBody>
        </p:sp>
        <p:sp>
          <p:nvSpPr>
            <p:cNvPr id="83" name="82 CuadroTexto"/>
            <p:cNvSpPr txBox="1"/>
            <p:nvPr/>
          </p:nvSpPr>
          <p:spPr>
            <a:xfrm>
              <a:off x="1285875" y="4011613"/>
              <a:ext cx="554038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84" name="83 CuadroTexto"/>
            <p:cNvSpPr txBox="1"/>
            <p:nvPr/>
          </p:nvSpPr>
          <p:spPr>
            <a:xfrm rot="5400000">
              <a:off x="4291807" y="5149056"/>
              <a:ext cx="552450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85" name="84 CuadroTexto"/>
            <p:cNvSpPr txBox="1"/>
            <p:nvPr/>
          </p:nvSpPr>
          <p:spPr>
            <a:xfrm>
              <a:off x="7288213" y="3725862"/>
              <a:ext cx="552450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  <p:sp>
          <p:nvSpPr>
            <p:cNvPr id="86" name="85 CuadroTexto"/>
            <p:cNvSpPr txBox="1"/>
            <p:nvPr/>
          </p:nvSpPr>
          <p:spPr>
            <a:xfrm rot="5400000">
              <a:off x="5157788" y="2362199"/>
              <a:ext cx="554037" cy="27781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200" b="1" dirty="0">
                  <a:solidFill>
                    <a:schemeClr val="accent2">
                      <a:lumMod val="75000"/>
                    </a:schemeClr>
                  </a:solidFill>
                </a:rPr>
                <a:t>Fa2/0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0 Grupo"/>
          <p:cNvGrpSpPr>
            <a:grpSpLocks/>
          </p:cNvGrpSpPr>
          <p:nvPr/>
        </p:nvGrpSpPr>
        <p:grpSpPr bwMode="auto">
          <a:xfrm>
            <a:off x="285750" y="1152525"/>
            <a:ext cx="8788400" cy="2781300"/>
            <a:chOff x="285750" y="1153301"/>
            <a:chExt cx="8788400" cy="2779759"/>
          </a:xfrm>
        </p:grpSpPr>
        <p:pic>
          <p:nvPicPr>
            <p:cNvPr id="2355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558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82066" cy="555442"/>
              <a:chOff x="204" y="773"/>
              <a:chExt cx="3509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356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71650" cy="45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>
                  <a:latin typeface="+mj-lt"/>
                </a:rPr>
                <a:t>Ra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285750" y="3009900"/>
            <a:ext cx="5430838" cy="3756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 err="1"/>
              <a:t>Ra#show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200.1.1.0/26 </a:t>
            </a:r>
            <a:r>
              <a:rPr lang="es-PE" sz="1400" dirty="0" err="1"/>
              <a:t>is</a:t>
            </a:r>
            <a:r>
              <a:rPr lang="es-PE" sz="1400" dirty="0"/>
              <a:t> subnetted, 1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200.1.1.0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2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40.1.2.12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/>
              <a:t>C       40.1.2.0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Ra#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201988" y="701675"/>
            <a:ext cx="27289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6" tIns="45713" rIns="91426" bIns="45713">
            <a:spAutoFit/>
          </a:bodyPr>
          <a:lstStyle/>
          <a:p>
            <a:r>
              <a:rPr lang="es-ES" sz="3200" b="1" dirty="0">
                <a:solidFill>
                  <a:srgbClr val="000066"/>
                </a:solidFill>
                <a:latin typeface="Arial Rounded MT Bold" pitchFamily="34" charset="0"/>
              </a:rPr>
              <a:t>CONTENIDO</a:t>
            </a:r>
          </a:p>
        </p:txBody>
      </p:sp>
      <p:grpSp>
        <p:nvGrpSpPr>
          <p:cNvPr id="2" name="27 Grupo"/>
          <p:cNvGrpSpPr>
            <a:grpSpLocks/>
          </p:cNvGrpSpPr>
          <p:nvPr/>
        </p:nvGrpSpPr>
        <p:grpSpPr bwMode="auto">
          <a:xfrm>
            <a:off x="304800" y="1509713"/>
            <a:ext cx="7688263" cy="4448070"/>
            <a:chOff x="304800" y="1510493"/>
            <a:chExt cx="7689121" cy="4446747"/>
          </a:xfrm>
        </p:grpSpPr>
        <p:grpSp>
          <p:nvGrpSpPr>
            <p:cNvPr id="3076" name="Group 7"/>
            <p:cNvGrpSpPr>
              <a:grpSpLocks/>
            </p:cNvGrpSpPr>
            <p:nvPr/>
          </p:nvGrpSpPr>
          <p:grpSpPr bwMode="auto">
            <a:xfrm>
              <a:off x="304800" y="1510493"/>
              <a:ext cx="7029405" cy="517658"/>
              <a:chOff x="181" y="830"/>
              <a:chExt cx="4185" cy="301"/>
            </a:xfrm>
          </p:grpSpPr>
          <p:sp>
            <p:nvSpPr>
              <p:cNvPr id="3095" name="Text Box 8"/>
              <p:cNvSpPr txBox="1">
                <a:spLocks noChangeArrowheads="1"/>
              </p:cNvSpPr>
              <p:nvPr/>
            </p:nvSpPr>
            <p:spPr bwMode="auto">
              <a:xfrm>
                <a:off x="354" y="830"/>
                <a:ext cx="4012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307" tIns="42654" rIns="85307" bIns="42654">
                <a:spAutoFit/>
              </a:bodyPr>
              <a:lstStyle/>
              <a:p>
                <a:pPr defTabSz="912813"/>
                <a:r>
                  <a:rPr lang="es-MX" sz="2800" b="1">
                    <a:solidFill>
                      <a:srgbClr val="0000CC"/>
                    </a:solidFill>
                  </a:rPr>
                  <a:t>INTRODUCCION AL PROTOCOLO RIP</a:t>
                </a:r>
                <a:endParaRPr lang="es-ES" sz="2800" b="1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96" name="Picture 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1" y="916"/>
                <a:ext cx="173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77" name="Group 10"/>
            <p:cNvGrpSpPr>
              <a:grpSpLocks/>
            </p:cNvGrpSpPr>
            <p:nvPr/>
          </p:nvGrpSpPr>
          <p:grpSpPr bwMode="auto">
            <a:xfrm>
              <a:off x="304800" y="2278851"/>
              <a:ext cx="6234934" cy="517525"/>
              <a:chOff x="181" y="830"/>
              <a:chExt cx="3711" cy="301"/>
            </a:xfrm>
          </p:grpSpPr>
          <p:sp>
            <p:nvSpPr>
              <p:cNvPr id="3093" name="Text Box 11"/>
              <p:cNvSpPr txBox="1">
                <a:spLocks noChangeArrowheads="1"/>
              </p:cNvSpPr>
              <p:nvPr/>
            </p:nvSpPr>
            <p:spPr bwMode="auto">
              <a:xfrm>
                <a:off x="354" y="830"/>
                <a:ext cx="3538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307" tIns="42654" rIns="85307" bIns="42654">
                <a:spAutoFit/>
              </a:bodyPr>
              <a:lstStyle/>
              <a:p>
                <a:pPr defTabSz="912813"/>
                <a:r>
                  <a:rPr lang="es-MX" sz="2800" b="1">
                    <a:solidFill>
                      <a:srgbClr val="0000CC"/>
                    </a:solidFill>
                  </a:rPr>
                  <a:t>FORMATO DEL PROTOCOLO RIP</a:t>
                </a:r>
                <a:endParaRPr lang="es-ES" sz="2800" b="1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94" name="Picture 12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1" y="916"/>
                <a:ext cx="173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78" name="Group 16"/>
            <p:cNvGrpSpPr>
              <a:grpSpLocks/>
            </p:cNvGrpSpPr>
            <p:nvPr/>
          </p:nvGrpSpPr>
          <p:grpSpPr bwMode="auto">
            <a:xfrm>
              <a:off x="304800" y="3867946"/>
              <a:ext cx="7689121" cy="517658"/>
              <a:chOff x="181" y="830"/>
              <a:chExt cx="4577" cy="301"/>
            </a:xfrm>
          </p:grpSpPr>
          <p:sp>
            <p:nvSpPr>
              <p:cNvPr id="3091" name="Text Box 17"/>
              <p:cNvSpPr txBox="1">
                <a:spLocks noChangeArrowheads="1"/>
              </p:cNvSpPr>
              <p:nvPr/>
            </p:nvSpPr>
            <p:spPr bwMode="auto">
              <a:xfrm>
                <a:off x="354" y="830"/>
                <a:ext cx="4404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307" tIns="42654" rIns="85307" bIns="42654">
                <a:spAutoFit/>
              </a:bodyPr>
              <a:lstStyle/>
              <a:p>
                <a:pPr defTabSz="912813"/>
                <a:r>
                  <a:rPr lang="es-MX" sz="2800" b="1">
                    <a:solidFill>
                      <a:srgbClr val="0000CC"/>
                    </a:solidFill>
                  </a:rPr>
                  <a:t>INTRODUCCIÓN AL PROTOCOLO OSPFv2</a:t>
                </a:r>
                <a:endParaRPr lang="es-ES" sz="2800" b="1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92" name="Picture 18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1" y="916"/>
                <a:ext cx="173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79" name="Group 10"/>
            <p:cNvGrpSpPr>
              <a:grpSpLocks/>
            </p:cNvGrpSpPr>
            <p:nvPr/>
          </p:nvGrpSpPr>
          <p:grpSpPr bwMode="auto">
            <a:xfrm>
              <a:off x="304800" y="3064669"/>
              <a:ext cx="6349547" cy="517525"/>
              <a:chOff x="181" y="830"/>
              <a:chExt cx="3780" cy="301"/>
            </a:xfrm>
          </p:grpSpPr>
          <p:sp>
            <p:nvSpPr>
              <p:cNvPr id="3089" name="Text Box 11"/>
              <p:cNvSpPr txBox="1">
                <a:spLocks noChangeArrowheads="1"/>
              </p:cNvSpPr>
              <p:nvPr/>
            </p:nvSpPr>
            <p:spPr bwMode="auto">
              <a:xfrm>
                <a:off x="354" y="830"/>
                <a:ext cx="3607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307" tIns="42654" rIns="85307" bIns="42654">
                <a:spAutoFit/>
              </a:bodyPr>
              <a:lstStyle/>
              <a:p>
                <a:pPr defTabSz="912813"/>
                <a:r>
                  <a:rPr lang="es-MX" sz="2800" b="1">
                    <a:solidFill>
                      <a:srgbClr val="0000CC"/>
                    </a:solidFill>
                  </a:rPr>
                  <a:t>CONFIGURACIÓN DE RIPv1/RIPv2</a:t>
                </a:r>
                <a:endParaRPr lang="es-ES" sz="2800" b="1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90" name="Picture 12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1" y="916"/>
                <a:ext cx="173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80" name="Group 16"/>
            <p:cNvGrpSpPr>
              <a:grpSpLocks/>
            </p:cNvGrpSpPr>
            <p:nvPr/>
          </p:nvGrpSpPr>
          <p:grpSpPr bwMode="auto">
            <a:xfrm>
              <a:off x="304800" y="4653765"/>
              <a:ext cx="6894498" cy="517658"/>
              <a:chOff x="181" y="798"/>
              <a:chExt cx="4104" cy="301"/>
            </a:xfrm>
          </p:grpSpPr>
          <p:sp>
            <p:nvSpPr>
              <p:cNvPr id="3087" name="Text Box 17"/>
              <p:cNvSpPr txBox="1">
                <a:spLocks noChangeArrowheads="1"/>
              </p:cNvSpPr>
              <p:nvPr/>
            </p:nvSpPr>
            <p:spPr bwMode="auto">
              <a:xfrm>
                <a:off x="354" y="798"/>
                <a:ext cx="3931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307" tIns="42654" rIns="85307" bIns="42654">
                <a:spAutoFit/>
              </a:bodyPr>
              <a:lstStyle/>
              <a:p>
                <a:pPr defTabSz="912813"/>
                <a:r>
                  <a:rPr lang="es-MX" sz="2800" b="1">
                    <a:solidFill>
                      <a:srgbClr val="0000CC"/>
                    </a:solidFill>
                  </a:rPr>
                  <a:t>FORMATO DEL PROTOCOLO OSPFv2</a:t>
                </a:r>
                <a:endParaRPr lang="es-ES" sz="2800" b="1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88" name="Picture 18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1" y="881"/>
                <a:ext cx="173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82" name="Group 16"/>
            <p:cNvGrpSpPr>
              <a:grpSpLocks/>
            </p:cNvGrpSpPr>
            <p:nvPr/>
          </p:nvGrpSpPr>
          <p:grpSpPr bwMode="auto">
            <a:xfrm>
              <a:off x="304800" y="5439582"/>
              <a:ext cx="5572386" cy="517658"/>
              <a:chOff x="181" y="798"/>
              <a:chExt cx="3317" cy="301"/>
            </a:xfrm>
          </p:grpSpPr>
          <p:sp>
            <p:nvSpPr>
              <p:cNvPr id="3083" name="Text Box 17"/>
              <p:cNvSpPr txBox="1">
                <a:spLocks noChangeArrowheads="1"/>
              </p:cNvSpPr>
              <p:nvPr/>
            </p:nvSpPr>
            <p:spPr bwMode="auto">
              <a:xfrm>
                <a:off x="354" y="798"/>
                <a:ext cx="3144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5307" tIns="42654" rIns="85307" bIns="42654">
                <a:spAutoFit/>
              </a:bodyPr>
              <a:lstStyle/>
              <a:p>
                <a:pPr defTabSz="912813"/>
                <a:r>
                  <a:rPr lang="es-MX" sz="2800" b="1" dirty="0">
                    <a:solidFill>
                      <a:srgbClr val="0000CC"/>
                    </a:solidFill>
                  </a:rPr>
                  <a:t>CONFIGURACIÓN DE OSPFv2</a:t>
                </a:r>
                <a:endParaRPr lang="es-ES" sz="2800" b="1" dirty="0">
                  <a:solidFill>
                    <a:srgbClr val="0000CC"/>
                  </a:solidFill>
                </a:endParaRPr>
              </a:p>
            </p:txBody>
          </p:sp>
          <p:pic>
            <p:nvPicPr>
              <p:cNvPr id="3084" name="Picture 18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81" y="881"/>
                <a:ext cx="173" cy="1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788400" cy="2781300"/>
            <a:chOff x="285750" y="1153301"/>
            <a:chExt cx="8788400" cy="2779759"/>
          </a:xfrm>
        </p:grpSpPr>
        <p:pic>
          <p:nvPicPr>
            <p:cNvPr id="2458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582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82066" cy="555442"/>
              <a:chOff x="204" y="773"/>
              <a:chExt cx="3509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4585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89113" cy="45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>
                  <a:latin typeface="+mj-lt"/>
                </a:rPr>
                <a:t>Rb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74" name="73 Rectángulo"/>
          <p:cNvSpPr/>
          <p:nvPr/>
        </p:nvSpPr>
        <p:spPr>
          <a:xfrm>
            <a:off x="285750" y="3009900"/>
            <a:ext cx="5430838" cy="3756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 err="1"/>
              <a:t>Rb#show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3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/>
              <a:t>C       40.1.2.4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C       40.1.2.16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Rb#</a:t>
            </a:r>
          </a:p>
          <a:p>
            <a:pPr>
              <a:defRPr/>
            </a:pPr>
            <a:endParaRPr lang="es-PE" sz="1400" dirty="0"/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285750" y="1152525"/>
            <a:ext cx="8788400" cy="2781300"/>
            <a:chOff x="285750" y="1153301"/>
            <a:chExt cx="8788400" cy="2779759"/>
          </a:xfrm>
        </p:grpSpPr>
        <p:pic>
          <p:nvPicPr>
            <p:cNvPr id="2560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606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82066" cy="555442"/>
              <a:chOff x="204" y="773"/>
              <a:chExt cx="3509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5609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71650" cy="45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 err="1">
                  <a:latin typeface="+mj-lt"/>
                </a:rPr>
                <a:t>Rc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285750" y="3009900"/>
            <a:ext cx="5430838" cy="3756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 err="1"/>
              <a:t>Rc#show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200.1.1.0/26 </a:t>
            </a:r>
            <a:r>
              <a:rPr lang="es-PE" sz="1400" dirty="0" err="1"/>
              <a:t>is</a:t>
            </a:r>
            <a:r>
              <a:rPr lang="es-PE" sz="1400" dirty="0"/>
              <a:t> subnetted, 1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200.1.1.64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2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40.1.2.8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C       40.1.2.4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/>
              <a:t>Rc#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788400" cy="2781300"/>
            <a:chOff x="285750" y="1153301"/>
            <a:chExt cx="8788400" cy="2779759"/>
          </a:xfrm>
        </p:grpSpPr>
        <p:pic>
          <p:nvPicPr>
            <p:cNvPr id="2662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630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82066" cy="555442"/>
              <a:chOff x="204" y="773"/>
              <a:chExt cx="3509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6633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89113" cy="45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 err="1">
                  <a:latin typeface="+mj-lt"/>
                </a:rPr>
                <a:t>Rd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285750" y="2795588"/>
            <a:ext cx="5430838" cy="3970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 err="1"/>
              <a:t>Rd#show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200.1.1.0/26 </a:t>
            </a:r>
            <a:r>
              <a:rPr lang="es-PE" sz="1400" dirty="0" err="1"/>
              <a:t>is</a:t>
            </a:r>
            <a:r>
              <a:rPr lang="es-PE" sz="1400" dirty="0"/>
              <a:t> subnetted, 1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200.1.1.192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3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40.1.2.12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C       40.1.2.16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FastEthernet2/1</a:t>
            </a:r>
          </a:p>
          <a:p>
            <a:pPr>
              <a:defRPr/>
            </a:pPr>
            <a:r>
              <a:rPr lang="es-PE" sz="1400" dirty="0"/>
              <a:t>C       40.1.2.20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285750" y="1152525"/>
            <a:ext cx="8788400" cy="2781300"/>
            <a:chOff x="285750" y="1153301"/>
            <a:chExt cx="8788400" cy="2779759"/>
          </a:xfrm>
        </p:grpSpPr>
        <p:pic>
          <p:nvPicPr>
            <p:cNvPr id="2765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15670" y="1153301"/>
              <a:ext cx="4358480" cy="2779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654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82066" cy="555442"/>
              <a:chOff x="204" y="773"/>
              <a:chExt cx="3509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8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Tablas de enrutamiento inicial:</a:t>
                </a:r>
              </a:p>
            </p:txBody>
          </p:sp>
          <p:pic>
            <p:nvPicPr>
              <p:cNvPr id="27657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6" name="Text Box 110"/>
            <p:cNvSpPr txBox="1">
              <a:spLocks noChangeArrowheads="1"/>
            </p:cNvSpPr>
            <p:nvPr/>
          </p:nvSpPr>
          <p:spPr bwMode="auto">
            <a:xfrm>
              <a:off x="574675" y="1826028"/>
              <a:ext cx="1771650" cy="456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dirty="0">
                  <a:latin typeface="+mj-lt"/>
                </a:rPr>
                <a:t>Router </a:t>
              </a:r>
              <a:r>
                <a:rPr lang="es-MX" sz="2400" b="1" dirty="0">
                  <a:latin typeface="+mj-lt"/>
                </a:rPr>
                <a:t>Re</a:t>
              </a:r>
              <a:endParaRPr lang="es-MX" sz="2400" b="1" dirty="0">
                <a:solidFill>
                  <a:srgbClr val="FF3300"/>
                </a:solidFill>
                <a:latin typeface="+mj-lt"/>
              </a:endParaRPr>
            </a:p>
          </p:txBody>
        </p:sp>
      </p:grp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74" name="73 Rectángulo"/>
          <p:cNvSpPr/>
          <p:nvPr/>
        </p:nvSpPr>
        <p:spPr>
          <a:xfrm>
            <a:off x="285750" y="3009900"/>
            <a:ext cx="5430838" cy="3756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 err="1"/>
              <a:t>Re#show</a:t>
            </a:r>
            <a:r>
              <a:rPr lang="es-PE" sz="1400" b="1" dirty="0"/>
              <a:t> ip route</a:t>
            </a:r>
          </a:p>
          <a:p>
            <a:pPr>
              <a:defRPr/>
            </a:pPr>
            <a:r>
              <a:rPr lang="es-PE" sz="1400" dirty="0" err="1"/>
              <a:t>Codes</a:t>
            </a:r>
            <a:r>
              <a:rPr lang="es-PE" sz="1400" dirty="0"/>
              <a:t>: C - connected, S - </a:t>
            </a:r>
            <a:r>
              <a:rPr lang="es-PE" sz="1400" dirty="0" err="1"/>
              <a:t>static</a:t>
            </a:r>
            <a:r>
              <a:rPr lang="es-PE" sz="1400" dirty="0"/>
              <a:t>, R - RIP, M - mobile, B - BGP</a:t>
            </a:r>
          </a:p>
          <a:p>
            <a:pPr>
              <a:defRPr/>
            </a:pPr>
            <a:r>
              <a:rPr lang="es-PE" sz="1400" dirty="0"/>
              <a:t>       D - EIGRP, EX - EIGRP external, O - OSPF, IA - OSPF inter area</a:t>
            </a:r>
          </a:p>
          <a:p>
            <a:pPr>
              <a:defRPr/>
            </a:pPr>
            <a:r>
              <a:rPr lang="es-PE" sz="1400" dirty="0"/>
              <a:t>       N1 - OSPF NSSA external </a:t>
            </a:r>
            <a:r>
              <a:rPr lang="es-PE" sz="1400" dirty="0" err="1"/>
              <a:t>type</a:t>
            </a:r>
            <a:r>
              <a:rPr lang="es-PE" sz="1400" dirty="0"/>
              <a:t> 1, N2 - OSPF NSSA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E1 - OSPF external </a:t>
            </a:r>
            <a:r>
              <a:rPr lang="es-PE" sz="1400" dirty="0" err="1"/>
              <a:t>type</a:t>
            </a:r>
            <a:r>
              <a:rPr lang="es-PE" sz="1400" dirty="0"/>
              <a:t> 1, E2 - OSPF external </a:t>
            </a:r>
            <a:r>
              <a:rPr lang="es-PE" sz="1400" dirty="0" err="1"/>
              <a:t>type</a:t>
            </a:r>
            <a:r>
              <a:rPr lang="es-PE" sz="1400" dirty="0"/>
              <a:t> 2</a:t>
            </a:r>
          </a:p>
          <a:p>
            <a:pPr>
              <a:defRPr/>
            </a:pPr>
            <a:r>
              <a:rPr lang="es-PE" sz="1400" dirty="0"/>
              <a:t>       i - IS-IS, su - IS-IS summary, L1 - IS-IS level-1, L2 - IS-IS level-2</a:t>
            </a:r>
          </a:p>
          <a:p>
            <a:pPr>
              <a:defRPr/>
            </a:pPr>
            <a:r>
              <a:rPr lang="es-PE" sz="1400" dirty="0"/>
              <a:t>       </a:t>
            </a:r>
            <a:r>
              <a:rPr lang="es-PE" sz="1400" dirty="0" err="1"/>
              <a:t>ia</a:t>
            </a:r>
            <a:r>
              <a:rPr lang="es-PE" sz="1400" dirty="0"/>
              <a:t> - IS-IS inter area, * - candidate default, U - per-</a:t>
            </a:r>
            <a:r>
              <a:rPr lang="es-PE" sz="1400" dirty="0" err="1"/>
              <a:t>user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r>
              <a:rPr lang="es-PE" sz="1400" dirty="0"/>
              <a:t>       o - ODR, P - </a:t>
            </a:r>
            <a:r>
              <a:rPr lang="es-PE" sz="1400" dirty="0" err="1"/>
              <a:t>periodic</a:t>
            </a:r>
            <a:r>
              <a:rPr lang="es-PE" sz="1400" dirty="0"/>
              <a:t> </a:t>
            </a:r>
            <a:r>
              <a:rPr lang="es-PE" sz="1400" dirty="0" err="1"/>
              <a:t>downloaded</a:t>
            </a:r>
            <a:r>
              <a:rPr lang="es-PE" sz="1400" dirty="0"/>
              <a:t> </a:t>
            </a:r>
            <a:r>
              <a:rPr lang="es-PE" sz="1400" dirty="0" err="1"/>
              <a:t>static</a:t>
            </a:r>
            <a:r>
              <a:rPr lang="es-PE" sz="1400" dirty="0"/>
              <a:t> route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Gateway of </a:t>
            </a:r>
            <a:r>
              <a:rPr lang="es-PE" sz="1400" dirty="0" err="1"/>
              <a:t>last</a:t>
            </a:r>
            <a:r>
              <a:rPr lang="es-PE" sz="1400" dirty="0"/>
              <a:t> resort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not</a:t>
            </a:r>
            <a:r>
              <a:rPr lang="es-PE" sz="1400" dirty="0"/>
              <a:t> set</a:t>
            </a:r>
          </a:p>
          <a:p>
            <a:pPr>
              <a:defRPr/>
            </a:pPr>
            <a:endParaRPr lang="es-PE" sz="1400" dirty="0"/>
          </a:p>
          <a:p>
            <a:pPr>
              <a:defRPr/>
            </a:pPr>
            <a:r>
              <a:rPr lang="es-PE" sz="1400" dirty="0"/>
              <a:t>     200.1.1.0/26 </a:t>
            </a:r>
            <a:r>
              <a:rPr lang="es-PE" sz="1400" dirty="0" err="1"/>
              <a:t>is</a:t>
            </a:r>
            <a:r>
              <a:rPr lang="es-PE" sz="1400" dirty="0"/>
              <a:t> subnetted, 1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200.1.1.128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FastEthernet2/0</a:t>
            </a:r>
          </a:p>
          <a:p>
            <a:pPr>
              <a:defRPr/>
            </a:pPr>
            <a:r>
              <a:rPr lang="es-PE" sz="1400" dirty="0"/>
              <a:t>     40.0.0.0/30 </a:t>
            </a:r>
            <a:r>
              <a:rPr lang="es-PE" sz="1400" dirty="0" err="1"/>
              <a:t>is</a:t>
            </a:r>
            <a:r>
              <a:rPr lang="es-PE" sz="1400" dirty="0"/>
              <a:t> subnetted, 2 </a:t>
            </a:r>
            <a:r>
              <a:rPr lang="es-PE" sz="1400" dirty="0" err="1"/>
              <a:t>subnets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C       40.1.2.8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FastEthernet1/1</a:t>
            </a:r>
          </a:p>
          <a:p>
            <a:pPr>
              <a:defRPr/>
            </a:pPr>
            <a:r>
              <a:rPr lang="es-PE" sz="1400" dirty="0"/>
              <a:t>C       40.1.2.20 </a:t>
            </a:r>
            <a:r>
              <a:rPr lang="es-PE" sz="1400" dirty="0" err="1"/>
              <a:t>is</a:t>
            </a:r>
            <a:r>
              <a:rPr lang="es-PE" sz="1400" dirty="0"/>
              <a:t> </a:t>
            </a:r>
            <a:r>
              <a:rPr lang="es-PE" sz="1400" dirty="0" err="1"/>
              <a:t>directly</a:t>
            </a:r>
            <a:r>
              <a:rPr lang="es-PE" sz="1400" dirty="0"/>
              <a:t> connected, FastEthernet1/0</a:t>
            </a:r>
          </a:p>
          <a:p>
            <a:pPr>
              <a:defRPr/>
            </a:pPr>
            <a:r>
              <a:rPr lang="es-PE" sz="1400" dirty="0"/>
              <a:t>Re#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grpSp>
        <p:nvGrpSpPr>
          <p:cNvPr id="2" name="13 Grupo"/>
          <p:cNvGrpSpPr>
            <a:grpSpLocks/>
          </p:cNvGrpSpPr>
          <p:nvPr/>
        </p:nvGrpSpPr>
        <p:grpSpPr bwMode="auto">
          <a:xfrm>
            <a:off x="180306" y="1278508"/>
            <a:ext cx="8712968" cy="3517900"/>
            <a:chOff x="285750" y="1327150"/>
            <a:chExt cx="8859837" cy="3517436"/>
          </a:xfrm>
        </p:grpSpPr>
        <p:pic>
          <p:nvPicPr>
            <p:cNvPr id="2867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58678" y="2296309"/>
              <a:ext cx="3286909" cy="2548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679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892872" cy="555442"/>
              <a:chOff x="204" y="773"/>
              <a:chExt cx="4333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4152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Configurando RIPv2: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Routers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Ra y Rb</a:t>
                </a:r>
              </a:p>
            </p:txBody>
          </p:sp>
          <p:pic>
            <p:nvPicPr>
              <p:cNvPr id="2868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0" name="9 Rectángulo"/>
          <p:cNvSpPr/>
          <p:nvPr/>
        </p:nvSpPr>
        <p:spPr>
          <a:xfrm>
            <a:off x="428625" y="1835150"/>
            <a:ext cx="5430838" cy="2247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/>
              <a:t>Ra&gt;</a:t>
            </a:r>
          </a:p>
          <a:p>
            <a:pPr>
              <a:defRPr/>
            </a:pPr>
            <a:r>
              <a:rPr lang="es-PE" sz="1400" dirty="0"/>
              <a:t>Ra&gt;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Ra#configure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</a:t>
            </a:r>
            <a:r>
              <a:rPr lang="es-PE" sz="1400" dirty="0"/>
              <a:t>-router)#network 200.1.1.0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/>
              <a:t>Ra(config-router)#exit</a:t>
            </a:r>
          </a:p>
          <a:p>
            <a:pPr>
              <a:defRPr/>
            </a:pPr>
            <a:r>
              <a:rPr lang="es-PE" sz="1400" dirty="0"/>
              <a:t>Ra(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28625" y="4297363"/>
            <a:ext cx="5430838" cy="2030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/>
              <a:t>Rb&gt;</a:t>
            </a:r>
          </a:p>
          <a:p>
            <a:pPr>
              <a:defRPr/>
            </a:pPr>
            <a:r>
              <a:rPr lang="es-PE" sz="1400" dirty="0"/>
              <a:t>Rb&gt;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Rb#configure</a:t>
            </a:r>
            <a:r>
              <a:rPr lang="es-PE" sz="1400" dirty="0"/>
              <a:t>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/>
              <a:t>Rb(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/>
              <a:t>Rb(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/>
              <a:t>Rb(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/>
              <a:t>Rb(config-router)#exit</a:t>
            </a:r>
          </a:p>
          <a:p>
            <a:pPr>
              <a:defRPr/>
            </a:pPr>
            <a:r>
              <a:rPr lang="es-PE" sz="1400" dirty="0"/>
              <a:t>Rb(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grpSp>
        <p:nvGrpSpPr>
          <p:cNvPr id="2" name="11 Grupo"/>
          <p:cNvGrpSpPr>
            <a:grpSpLocks/>
          </p:cNvGrpSpPr>
          <p:nvPr/>
        </p:nvGrpSpPr>
        <p:grpSpPr bwMode="auto">
          <a:xfrm>
            <a:off x="285750" y="1327150"/>
            <a:ext cx="8859838" cy="3613150"/>
            <a:chOff x="285750" y="1327150"/>
            <a:chExt cx="8859838" cy="3612366"/>
          </a:xfrm>
        </p:grpSpPr>
        <p:pic>
          <p:nvPicPr>
            <p:cNvPr id="2970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4213" y="1339066"/>
              <a:ext cx="3381375" cy="3600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9703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872192" cy="555442"/>
              <a:chOff x="204" y="773"/>
              <a:chExt cx="4320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4139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Configurando RIPv2: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Routers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Rc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y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Rd</a:t>
                </a:r>
                <a:endParaRPr lang="es-ES" sz="30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pic>
            <p:nvPicPr>
              <p:cNvPr id="29705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0" name="9 Rectángulo"/>
          <p:cNvSpPr/>
          <p:nvPr/>
        </p:nvSpPr>
        <p:spPr>
          <a:xfrm>
            <a:off x="428625" y="1835150"/>
            <a:ext cx="5430838" cy="2247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/>
              <a:t>Rc&gt;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Rc</a:t>
            </a:r>
            <a:r>
              <a:rPr lang="es-PE" sz="1400" dirty="0"/>
              <a:t>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Rc#configure</a:t>
            </a:r>
            <a:r>
              <a:rPr lang="es-PE" sz="1400" dirty="0"/>
              <a:t>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 err="1"/>
              <a:t>Rc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/>
              <a:t>Rc(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/>
              <a:t>Rc(</a:t>
            </a:r>
            <a:r>
              <a:rPr lang="es-PE" sz="1400" dirty="0" err="1"/>
              <a:t>config</a:t>
            </a:r>
            <a:r>
              <a:rPr lang="es-PE" sz="1400" dirty="0"/>
              <a:t>-router)#network 200.1.1.0</a:t>
            </a:r>
          </a:p>
          <a:p>
            <a:pPr>
              <a:defRPr/>
            </a:pPr>
            <a:r>
              <a:rPr lang="es-PE" sz="1400" dirty="0"/>
              <a:t>Rc(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 err="1"/>
              <a:t>Rc</a:t>
            </a:r>
            <a:r>
              <a:rPr lang="es-PE" sz="1400" dirty="0"/>
              <a:t>(config-router)#exit</a:t>
            </a:r>
          </a:p>
          <a:p>
            <a:pPr>
              <a:defRPr/>
            </a:pPr>
            <a:r>
              <a:rPr lang="es-PE" sz="1400" dirty="0" err="1"/>
              <a:t>Rc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428625" y="4297363"/>
            <a:ext cx="5430838" cy="2246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 err="1"/>
              <a:t>Rd</a:t>
            </a:r>
            <a:r>
              <a:rPr lang="es-PE" sz="1400" b="1" dirty="0"/>
              <a:t>&gt;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Rd#configure</a:t>
            </a:r>
            <a:r>
              <a:rPr lang="es-PE" sz="1400" dirty="0"/>
              <a:t>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-router)#network 200.1.1.0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(config-router)#exit</a:t>
            </a:r>
          </a:p>
          <a:p>
            <a:pPr>
              <a:defRPr/>
            </a:pPr>
            <a:r>
              <a:rPr lang="es-PE" sz="1400" dirty="0" err="1"/>
              <a:t>Rd</a:t>
            </a:r>
            <a:r>
              <a:rPr lang="es-PE" sz="1400" dirty="0"/>
              <a:t>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7104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EJEMPLO DE CONFIGURACIÓN RIPv2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42938" y="1835150"/>
            <a:ext cx="5430837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400" b="1" dirty="0"/>
              <a:t>Re&gt;</a:t>
            </a:r>
            <a:endParaRPr lang="es-PE" sz="1400" dirty="0"/>
          </a:p>
          <a:p>
            <a:pPr>
              <a:defRPr/>
            </a:pPr>
            <a:r>
              <a:rPr lang="es-PE" sz="1400" dirty="0"/>
              <a:t>Re&gt;</a:t>
            </a:r>
            <a:r>
              <a:rPr lang="es-PE" sz="1400" dirty="0" err="1"/>
              <a:t>enable</a:t>
            </a:r>
            <a:endParaRPr lang="es-PE" sz="1400" dirty="0"/>
          </a:p>
          <a:p>
            <a:pPr>
              <a:defRPr/>
            </a:pPr>
            <a:r>
              <a:rPr lang="es-PE" sz="1400" dirty="0" err="1"/>
              <a:t>Re#configure</a:t>
            </a:r>
            <a:r>
              <a:rPr lang="es-PE" sz="1400" dirty="0"/>
              <a:t> terminal</a:t>
            </a:r>
          </a:p>
          <a:p>
            <a:pPr>
              <a:defRPr/>
            </a:pPr>
            <a:r>
              <a:rPr lang="es-PE" sz="1400" dirty="0" err="1"/>
              <a:t>Enter</a:t>
            </a:r>
            <a:r>
              <a:rPr lang="es-PE" sz="1400" dirty="0"/>
              <a:t> configuration commands, </a:t>
            </a:r>
            <a:r>
              <a:rPr lang="es-PE" sz="1400" dirty="0" err="1"/>
              <a:t>one</a:t>
            </a:r>
            <a:r>
              <a:rPr lang="es-PE" sz="1400" dirty="0"/>
              <a:t> per line.  </a:t>
            </a:r>
            <a:r>
              <a:rPr lang="es-PE" sz="1400" dirty="0" err="1"/>
              <a:t>End</a:t>
            </a:r>
            <a:r>
              <a:rPr lang="es-PE" sz="1400" dirty="0"/>
              <a:t> </a:t>
            </a:r>
            <a:r>
              <a:rPr lang="es-PE" sz="1400" dirty="0" err="1"/>
              <a:t>with</a:t>
            </a:r>
            <a:r>
              <a:rPr lang="es-PE" sz="1400" dirty="0"/>
              <a:t> CNTL/Z.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</a:t>
            </a:r>
            <a:r>
              <a:rPr lang="es-PE" sz="1400" dirty="0"/>
              <a:t>)#router rip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config-router</a:t>
            </a:r>
            <a:r>
              <a:rPr lang="es-PE" sz="1400" dirty="0"/>
              <a:t>)#version 2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</a:t>
            </a:r>
            <a:r>
              <a:rPr lang="es-PE" sz="1400" dirty="0"/>
              <a:t>-router)#network 200.1.1.0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</a:t>
            </a:r>
            <a:r>
              <a:rPr lang="es-PE" sz="1400" dirty="0"/>
              <a:t>-router)#network 40.0.0.0</a:t>
            </a:r>
          </a:p>
          <a:p>
            <a:pPr>
              <a:defRPr/>
            </a:pPr>
            <a:r>
              <a:rPr lang="es-PE" sz="1400" dirty="0"/>
              <a:t>Re(config-router)#exit</a:t>
            </a:r>
          </a:p>
          <a:p>
            <a:pPr>
              <a:defRPr/>
            </a:pPr>
            <a:r>
              <a:rPr lang="es-PE" sz="1400" dirty="0"/>
              <a:t>Re(</a:t>
            </a:r>
            <a:r>
              <a:rPr lang="es-PE" sz="1400" dirty="0" err="1"/>
              <a:t>config</a:t>
            </a:r>
            <a:r>
              <a:rPr lang="es-PE" sz="1400" dirty="0"/>
              <a:t>)#</a:t>
            </a:r>
          </a:p>
          <a:p>
            <a:pPr>
              <a:defRPr/>
            </a:pPr>
            <a:endParaRPr lang="es-PE" sz="1400" dirty="0"/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285750" y="1327150"/>
            <a:ext cx="8788400" cy="2827338"/>
            <a:chOff x="285750" y="1327150"/>
            <a:chExt cx="8787638" cy="2826548"/>
          </a:xfrm>
        </p:grpSpPr>
        <p:grpSp>
          <p:nvGrpSpPr>
            <p:cNvPr id="30725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841363" cy="555442"/>
              <a:chOff x="204" y="773"/>
              <a:chExt cx="3672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491" cy="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Configurando RIPv2: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Router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Re</a:t>
                </a:r>
              </a:p>
            </p:txBody>
          </p:sp>
          <p:pic>
            <p:nvPicPr>
              <p:cNvPr id="30728" name="Picture 10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21566" y="2224872"/>
              <a:ext cx="2851822" cy="192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849438" y="631825"/>
            <a:ext cx="55102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UN DETALLE: “SUMMARY”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326410"/>
            <a:ext cx="8715822" cy="5179164"/>
            <a:chOff x="285750" y="1327150"/>
            <a:chExt cx="8715072" cy="5178075"/>
          </a:xfrm>
        </p:grpSpPr>
        <p:pic>
          <p:nvPicPr>
            <p:cNvPr id="3175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2434" y="1338316"/>
              <a:ext cx="4068388" cy="2594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758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275646" cy="463138"/>
              <a:chOff x="204" y="773"/>
              <a:chExt cx="3945" cy="286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764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400" b="1" dirty="0">
                    <a:solidFill>
                      <a:schemeClr val="accent2"/>
                    </a:solidFill>
                    <a:latin typeface="+mj-lt"/>
                  </a:rPr>
                  <a:t>Desde Ra como llega a 200.1.1.64/26</a:t>
                </a:r>
              </a:p>
            </p:txBody>
          </p:sp>
          <p:pic>
            <p:nvPicPr>
              <p:cNvPr id="3176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04"/>
              <a:ext cx="4571607" cy="47091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/>
                <a:t>Ra# show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variably</a:t>
              </a:r>
              <a:r>
                <a:rPr lang="es-PE" sz="1200" dirty="0"/>
                <a:t> subnetted, 2 </a:t>
              </a:r>
              <a:r>
                <a:rPr lang="es-PE" sz="1200" dirty="0" err="1"/>
                <a:t>subnets</a:t>
              </a:r>
              <a:r>
                <a:rPr lang="es-PE" sz="1200" dirty="0"/>
                <a:t>, 2 </a:t>
              </a:r>
              <a:r>
                <a:rPr lang="es-PE" sz="1200" dirty="0" err="1"/>
                <a:t>masks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200.1.1.0/24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00:00:25, FastEthernet1/1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00:00:25, FastEthernet1/1</a:t>
              </a:r>
            </a:p>
            <a:p>
              <a:pPr>
                <a:defRPr/>
              </a:pPr>
              <a:r>
                <a:rPr lang="es-PE" sz="1200" dirty="0"/>
                <a:t>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00:00:11, FastEthernet1/0</a:t>
              </a:r>
            </a:p>
            <a:p>
              <a:pPr>
                <a:defRPr/>
              </a:pPr>
              <a:r>
                <a:rPr lang="es-PE" sz="1200" dirty="0"/>
                <a:t>C       40.1.2.12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C       40.1.2.0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00:00:11, FastEthernet1/0</a:t>
              </a:r>
            </a:p>
            <a:p>
              <a:pPr>
                <a:defRPr/>
              </a:pPr>
              <a:r>
                <a:rPr lang="es-PE" sz="1200" dirty="0"/>
                <a:t>R       40.1.2.16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00:00:25, FastEthernet1/1</a:t>
              </a:r>
            </a:p>
            <a:p>
              <a:pPr>
                <a:defRPr/>
              </a:pPr>
              <a:r>
                <a:rPr lang="es-PE" sz="1200" dirty="0"/>
                <a:t> 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00:00:11, FastEthernet1/0</a:t>
              </a:r>
            </a:p>
            <a:p>
              <a:pPr>
                <a:defRPr/>
              </a:pPr>
              <a:r>
                <a:rPr lang="es-PE" sz="1200" dirty="0"/>
                <a:t>R       40.1.2.20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00:00:25, FastEthernet1/1</a:t>
              </a:r>
            </a:p>
            <a:p>
              <a:pPr>
                <a:defRPr/>
              </a:pPr>
              <a:r>
                <a:rPr lang="es-PE" sz="1200" dirty="0"/>
                <a:t>Ra#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313" y="3797300"/>
            <a:ext cx="6719887" cy="1428750"/>
            <a:chOff x="215076" y="3796508"/>
            <a:chExt cx="6718703" cy="1428760"/>
          </a:xfrm>
        </p:grpSpPr>
        <p:sp>
          <p:nvSpPr>
            <p:cNvPr id="31753" name="10 Rectángulo redondeado"/>
            <p:cNvSpPr>
              <a:spLocks noChangeArrowheads="1"/>
            </p:cNvSpPr>
            <p:nvPr/>
          </p:nvSpPr>
          <p:spPr bwMode="auto">
            <a:xfrm>
              <a:off x="215076" y="4368012"/>
              <a:ext cx="4786346" cy="285752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1754" name="13 Grupo"/>
            <p:cNvGrpSpPr>
              <a:grpSpLocks/>
            </p:cNvGrpSpPr>
            <p:nvPr/>
          </p:nvGrpSpPr>
          <p:grpSpPr bwMode="auto">
            <a:xfrm>
              <a:off x="5001422" y="3796508"/>
              <a:ext cx="1932357" cy="1428760"/>
              <a:chOff x="5001422" y="3796508"/>
              <a:chExt cx="1932357" cy="1428760"/>
            </a:xfrm>
          </p:grpSpPr>
          <p:sp>
            <p:nvSpPr>
              <p:cNvPr id="31755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796508"/>
                <a:ext cx="1928826" cy="1428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1756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082260"/>
                <a:ext cx="164660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Aquí se ve a las redes</a:t>
                </a:r>
              </a:p>
              <a:p>
                <a:r>
                  <a:rPr lang="es-PE" sz="1200" b="1"/>
                  <a:t>200.1.1.64, 200.1.1.128</a:t>
                </a:r>
              </a:p>
              <a:p>
                <a:r>
                  <a:rPr lang="es-PE" sz="1200" b="1"/>
                  <a:t>y 200.1.1.192 como si</a:t>
                </a:r>
              </a:p>
              <a:p>
                <a:r>
                  <a:rPr lang="es-PE" sz="1200" b="1"/>
                  <a:t>fuera la red 200.1.1.0</a:t>
                </a:r>
              </a:p>
            </p:txBody>
          </p:sp>
        </p:grpSp>
      </p:grpSp>
      <p:grpSp>
        <p:nvGrpSpPr>
          <p:cNvPr id="6" name="17 Grupo"/>
          <p:cNvGrpSpPr>
            <a:grpSpLocks/>
          </p:cNvGrpSpPr>
          <p:nvPr/>
        </p:nvGrpSpPr>
        <p:grpSpPr bwMode="auto">
          <a:xfrm>
            <a:off x="5002213" y="2651125"/>
            <a:ext cx="1719262" cy="1087438"/>
            <a:chOff x="5001422" y="2651760"/>
            <a:chExt cx="1719418" cy="1086581"/>
          </a:xfrm>
        </p:grpSpPr>
        <p:sp>
          <p:nvSpPr>
            <p:cNvPr id="31751" name="15 CuadroTexto"/>
            <p:cNvSpPr txBox="1">
              <a:spLocks noChangeArrowheads="1"/>
            </p:cNvSpPr>
            <p:nvPr/>
          </p:nvSpPr>
          <p:spPr bwMode="auto">
            <a:xfrm>
              <a:off x="5001422" y="3153566"/>
              <a:ext cx="1500198" cy="58477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>
                  <a:solidFill>
                    <a:schemeClr val="bg1"/>
                  </a:solidFill>
                </a:rPr>
                <a:t>Salto siguiente 40.1.2.14</a:t>
              </a:r>
            </a:p>
          </p:txBody>
        </p:sp>
        <p:sp>
          <p:nvSpPr>
            <p:cNvPr id="17" name="16 Forma libre"/>
            <p:cNvSpPr/>
            <p:nvPr/>
          </p:nvSpPr>
          <p:spPr bwMode="auto">
            <a:xfrm>
              <a:off x="5653943" y="2651760"/>
              <a:ext cx="1066897" cy="553601"/>
            </a:xfrm>
            <a:custGeom>
              <a:avLst/>
              <a:gdLst>
                <a:gd name="connsiteX0" fmla="*/ 0 w 1066800"/>
                <a:gd name="connsiteY0" fmla="*/ 0 h 553720"/>
                <a:gd name="connsiteX1" fmla="*/ 228600 w 1066800"/>
                <a:gd name="connsiteY1" fmla="*/ 487680 h 553720"/>
                <a:gd name="connsiteX2" fmla="*/ 1066800 w 1066800"/>
                <a:gd name="connsiteY2" fmla="*/ 396240 h 55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0" h="553720">
                  <a:moveTo>
                    <a:pt x="0" y="0"/>
                  </a:moveTo>
                  <a:cubicBezTo>
                    <a:pt x="25400" y="210820"/>
                    <a:pt x="50800" y="421640"/>
                    <a:pt x="228600" y="487680"/>
                  </a:cubicBezTo>
                  <a:cubicBezTo>
                    <a:pt x="406400" y="553720"/>
                    <a:pt x="1066800" y="396240"/>
                    <a:pt x="1066800" y="396240"/>
                  </a:cubicBezTo>
                </a:path>
              </a:pathLst>
            </a:custGeom>
            <a:noFill/>
            <a:ln w="28575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 defTabSz="923925">
                <a:defRPr/>
              </a:pPr>
              <a:endParaRPr lang="es-PE"/>
            </a:p>
          </p:txBody>
        </p:sp>
      </p:grpSp>
      <p:sp>
        <p:nvSpPr>
          <p:cNvPr id="18" name="17 Bisel"/>
          <p:cNvSpPr>
            <a:spLocks noChangeArrowheads="1"/>
          </p:cNvSpPr>
          <p:nvPr/>
        </p:nvSpPr>
        <p:spPr bwMode="auto">
          <a:xfrm>
            <a:off x="5430838" y="5797550"/>
            <a:ext cx="3500437" cy="785813"/>
          </a:xfrm>
          <a:prstGeom prst="bevel">
            <a:avLst>
              <a:gd name="adj" fmla="val 12500"/>
            </a:avLst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/>
            <a:r>
              <a:rPr lang="es-PE" sz="1800" b="1"/>
              <a:t>Ra#clear ip route * </a:t>
            </a:r>
          </a:p>
          <a:p>
            <a:pPr defTabSz="923925"/>
            <a:r>
              <a:rPr lang="es-PE" sz="1800"/>
              <a:t>Borra la tabla de enrutamiento.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849438" y="631825"/>
            <a:ext cx="55102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UN DETALLE: “SUMMARY”</a:t>
            </a:r>
          </a:p>
        </p:txBody>
      </p:sp>
      <p:grpSp>
        <p:nvGrpSpPr>
          <p:cNvPr id="2" name="17 Grupo"/>
          <p:cNvGrpSpPr>
            <a:grpSpLocks/>
          </p:cNvGrpSpPr>
          <p:nvPr/>
        </p:nvGrpSpPr>
        <p:grpSpPr bwMode="auto">
          <a:xfrm>
            <a:off x="285750" y="1214655"/>
            <a:ext cx="8646965" cy="5297269"/>
            <a:chOff x="285750" y="1215414"/>
            <a:chExt cx="8646221" cy="5295739"/>
          </a:xfrm>
        </p:grpSpPr>
        <p:pic>
          <p:nvPicPr>
            <p:cNvPr id="3278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2434" y="1279248"/>
              <a:ext cx="3999537" cy="2550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782" name="Group 107"/>
            <p:cNvGrpSpPr>
              <a:grpSpLocks/>
            </p:cNvGrpSpPr>
            <p:nvPr/>
          </p:nvGrpSpPr>
          <p:grpSpPr bwMode="auto">
            <a:xfrm>
              <a:off x="285750" y="1215414"/>
              <a:ext cx="6107023" cy="539248"/>
              <a:chOff x="204" y="704"/>
              <a:chExt cx="3839" cy="33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96" y="704"/>
                <a:ext cx="364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400" b="1" dirty="0">
                    <a:solidFill>
                      <a:schemeClr val="accent2"/>
                    </a:solidFill>
                    <a:latin typeface="+mj-lt"/>
                  </a:rPr>
                  <a:t>Desde </a:t>
                </a:r>
                <a:r>
                  <a:rPr lang="es-ES" sz="2400" b="1" dirty="0" err="1">
                    <a:solidFill>
                      <a:schemeClr val="accent2"/>
                    </a:solidFill>
                    <a:latin typeface="+mj-lt"/>
                  </a:rPr>
                  <a:t>Rd</a:t>
                </a:r>
                <a:r>
                  <a:rPr lang="es-ES" sz="2400" b="1" dirty="0">
                    <a:solidFill>
                      <a:schemeClr val="accent2"/>
                    </a:solidFill>
                    <a:latin typeface="+mj-lt"/>
                  </a:rPr>
                  <a:t> como llega a 200.1.1.0/26</a:t>
                </a:r>
              </a:p>
            </p:txBody>
          </p:sp>
          <p:pic>
            <p:nvPicPr>
              <p:cNvPr id="32785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053"/>
              <a:ext cx="4571607" cy="47151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 err="1"/>
                <a:t>Rd#show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variably</a:t>
              </a:r>
              <a:r>
                <a:rPr lang="es-PE" sz="1200" dirty="0"/>
                <a:t> subnetted, 2 </a:t>
              </a:r>
              <a:r>
                <a:rPr lang="es-PE" sz="1200" dirty="0" err="1"/>
                <a:t>subnets</a:t>
              </a:r>
              <a:r>
                <a:rPr lang="es-PE" sz="1200" dirty="0"/>
                <a:t>, 2 </a:t>
              </a:r>
              <a:r>
                <a:rPr lang="es-PE" sz="1200" dirty="0" err="1"/>
                <a:t>masks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200.1.1.192/26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200.1.1.0/24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00:00:05, FastEthernet1/1</a:t>
              </a:r>
            </a:p>
            <a:p>
              <a:pPr>
                <a:defRPr/>
              </a:pPr>
              <a:r>
                <a:rPr lang="es-PE" sz="1200" dirty="0"/>
                <a:t>    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40.1.2.13, 00:00:10, FastEthernet1/0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00:00:05, FastEthernet1/1</a:t>
              </a:r>
            </a:p>
            <a:p>
              <a:pPr>
                <a:defRPr/>
              </a:pPr>
              <a:r>
                <a:rPr lang="es-PE" sz="1200" dirty="0"/>
                <a:t>C       40.1.2.12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00:00:22, FastEthernet2/1</a:t>
              </a:r>
            </a:p>
            <a:p>
              <a:pPr>
                <a:defRPr/>
              </a:pPr>
              <a:r>
                <a:rPr lang="es-PE" sz="1200" dirty="0"/>
                <a:t>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40.1.2.13, 00:00:10, FastEthernet1/0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00:00:22, FastEthernet2/1</a:t>
              </a:r>
            </a:p>
            <a:p>
              <a:pPr>
                <a:defRPr/>
              </a:pPr>
              <a:r>
                <a:rPr lang="es-PE" sz="1200" dirty="0"/>
                <a:t>C       40.1.2.16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FastEthernet2/1</a:t>
              </a:r>
            </a:p>
            <a:p>
              <a:pPr>
                <a:defRPr/>
              </a:pPr>
              <a:r>
                <a:rPr lang="es-PE" sz="1200" dirty="0"/>
                <a:t>C       40.1.2.20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 err="1"/>
                <a:t>Rd</a:t>
              </a:r>
              <a:r>
                <a:rPr lang="es-PE" sz="1200" dirty="0"/>
                <a:t>#</a:t>
              </a:r>
            </a:p>
          </p:txBody>
        </p:sp>
      </p:grpSp>
      <p:grpSp>
        <p:nvGrpSpPr>
          <p:cNvPr id="4" name="7 Grupo"/>
          <p:cNvGrpSpPr>
            <a:grpSpLocks/>
          </p:cNvGrpSpPr>
          <p:nvPr/>
        </p:nvGrpSpPr>
        <p:grpSpPr bwMode="auto">
          <a:xfrm>
            <a:off x="214313" y="4011613"/>
            <a:ext cx="6716712" cy="1428750"/>
            <a:chOff x="215076" y="4010822"/>
            <a:chExt cx="6715172" cy="1428760"/>
          </a:xfrm>
        </p:grpSpPr>
        <p:sp>
          <p:nvSpPr>
            <p:cNvPr id="32777" name="9 Rectángulo redondeado"/>
            <p:cNvSpPr>
              <a:spLocks noChangeArrowheads="1"/>
            </p:cNvSpPr>
            <p:nvPr/>
          </p:nvSpPr>
          <p:spPr bwMode="auto">
            <a:xfrm>
              <a:off x="215076" y="4368012"/>
              <a:ext cx="4786346" cy="428628"/>
            </a:xfrm>
            <a:prstGeom prst="roundRect">
              <a:avLst>
                <a:gd name="adj" fmla="val 16667"/>
              </a:avLst>
            </a:prstGeom>
            <a:solidFill>
              <a:srgbClr val="00FF00">
                <a:alpha val="44705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2778" name="13 Grupo"/>
            <p:cNvGrpSpPr>
              <a:grpSpLocks/>
            </p:cNvGrpSpPr>
            <p:nvPr/>
          </p:nvGrpSpPr>
          <p:grpSpPr bwMode="auto">
            <a:xfrm>
              <a:off x="5001422" y="4010822"/>
              <a:ext cx="1928826" cy="1428760"/>
              <a:chOff x="5001422" y="4010822"/>
              <a:chExt cx="1928826" cy="1428760"/>
            </a:xfrm>
          </p:grpSpPr>
          <p:sp>
            <p:nvSpPr>
              <p:cNvPr id="32779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4010822"/>
                <a:ext cx="1928826" cy="1428760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rgbClr val="00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2780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296574"/>
                <a:ext cx="1579728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Aquí se ve a las redes</a:t>
                </a:r>
              </a:p>
              <a:p>
                <a:r>
                  <a:rPr lang="es-PE" sz="1200" b="1"/>
                  <a:t>200.1.1.0, 200.1.1.64,</a:t>
                </a:r>
              </a:p>
              <a:p>
                <a:r>
                  <a:rPr lang="es-PE" sz="1200" b="1"/>
                  <a:t>y 200.1.1.128 como si</a:t>
                </a:r>
              </a:p>
              <a:p>
                <a:r>
                  <a:rPr lang="es-PE" sz="1200" b="1"/>
                  <a:t>fuera la red 200.1.1.0</a:t>
                </a:r>
              </a:p>
            </p:txBody>
          </p:sp>
        </p:grpSp>
      </p:grpSp>
      <p:grpSp>
        <p:nvGrpSpPr>
          <p:cNvPr id="6" name="13 Grupo"/>
          <p:cNvGrpSpPr>
            <a:grpSpLocks/>
          </p:cNvGrpSpPr>
          <p:nvPr/>
        </p:nvGrpSpPr>
        <p:grpSpPr bwMode="auto">
          <a:xfrm>
            <a:off x="5002213" y="2651125"/>
            <a:ext cx="1719262" cy="1087438"/>
            <a:chOff x="5001422" y="2651760"/>
            <a:chExt cx="1719418" cy="1086581"/>
          </a:xfrm>
        </p:grpSpPr>
        <p:sp>
          <p:nvSpPr>
            <p:cNvPr id="32775" name="14 CuadroTexto"/>
            <p:cNvSpPr txBox="1">
              <a:spLocks noChangeArrowheads="1"/>
            </p:cNvSpPr>
            <p:nvPr/>
          </p:nvSpPr>
          <p:spPr bwMode="auto">
            <a:xfrm>
              <a:off x="5001422" y="3153566"/>
              <a:ext cx="1500198" cy="58477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Salto siguiente 40.1.2.13</a:t>
              </a:r>
            </a:p>
          </p:txBody>
        </p:sp>
        <p:sp>
          <p:nvSpPr>
            <p:cNvPr id="32776" name="15 Forma libre"/>
            <p:cNvSpPr>
              <a:spLocks noChangeArrowheads="1"/>
            </p:cNvSpPr>
            <p:nvPr/>
          </p:nvSpPr>
          <p:spPr bwMode="auto">
            <a:xfrm>
              <a:off x="5654040" y="2651760"/>
              <a:ext cx="1066800" cy="553720"/>
            </a:xfrm>
            <a:custGeom>
              <a:avLst/>
              <a:gdLst>
                <a:gd name="T0" fmla="*/ 0 w 1066800"/>
                <a:gd name="T1" fmla="*/ 0 h 553720"/>
                <a:gd name="T2" fmla="*/ 228600 w 1066800"/>
                <a:gd name="T3" fmla="*/ 487680 h 553720"/>
                <a:gd name="T4" fmla="*/ 1066800 w 1066800"/>
                <a:gd name="T5" fmla="*/ 396240 h 553720"/>
                <a:gd name="T6" fmla="*/ 0 60000 65536"/>
                <a:gd name="T7" fmla="*/ 0 60000 65536"/>
                <a:gd name="T8" fmla="*/ 0 60000 65536"/>
                <a:gd name="T9" fmla="*/ 0 w 1066800"/>
                <a:gd name="T10" fmla="*/ 0 h 553720"/>
                <a:gd name="T11" fmla="*/ 1066800 w 1066800"/>
                <a:gd name="T12" fmla="*/ 553720 h 553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6800" h="553720">
                  <a:moveTo>
                    <a:pt x="0" y="0"/>
                  </a:moveTo>
                  <a:cubicBezTo>
                    <a:pt x="25400" y="210820"/>
                    <a:pt x="50800" y="421640"/>
                    <a:pt x="228600" y="487680"/>
                  </a:cubicBezTo>
                  <a:cubicBezTo>
                    <a:pt x="406400" y="553720"/>
                    <a:pt x="1066800" y="396240"/>
                    <a:pt x="1066800" y="396240"/>
                  </a:cubicBezTo>
                </a:path>
              </a:pathLst>
            </a:custGeom>
            <a:noFill/>
            <a:ln w="28575" algn="ctr">
              <a:solidFill>
                <a:srgbClr val="339933"/>
              </a:solidFill>
              <a:prstDash val="dash"/>
              <a:round/>
              <a:headEnd type="arrow" w="med" len="med"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7" name="16 Explosión 2"/>
          <p:cNvSpPr>
            <a:spLocks noChangeArrowheads="1"/>
          </p:cNvSpPr>
          <p:nvPr/>
        </p:nvSpPr>
        <p:spPr bwMode="auto">
          <a:xfrm>
            <a:off x="6859588" y="4225925"/>
            <a:ext cx="2286000" cy="928688"/>
          </a:xfrm>
          <a:prstGeom prst="irregularSeal2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/>
            <a:r>
              <a:rPr lang="es-PE" sz="1400" b="1">
                <a:solidFill>
                  <a:schemeClr val="bg1"/>
                </a:solidFill>
              </a:rPr>
              <a:t>POSIBLE</a:t>
            </a:r>
          </a:p>
          <a:p>
            <a:pPr defTabSz="923925"/>
            <a:r>
              <a:rPr lang="es-PE" sz="1400" b="1">
                <a:solidFill>
                  <a:schemeClr val="bg1"/>
                </a:solidFill>
              </a:rPr>
              <a:t>BUCLE!!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85813" y="631825"/>
            <a:ext cx="787082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SOLUCIÓN: DESACTIVAR “SUMMARY”</a:t>
            </a:r>
          </a:p>
        </p:txBody>
      </p:sp>
      <p:grpSp>
        <p:nvGrpSpPr>
          <p:cNvPr id="2" name="33 Grupo"/>
          <p:cNvGrpSpPr>
            <a:grpSpLocks/>
          </p:cNvGrpSpPr>
          <p:nvPr/>
        </p:nvGrpSpPr>
        <p:grpSpPr bwMode="auto">
          <a:xfrm>
            <a:off x="357188" y="1438275"/>
            <a:ext cx="8288337" cy="4786313"/>
            <a:chOff x="357952" y="1439054"/>
            <a:chExt cx="8286808" cy="4785217"/>
          </a:xfrm>
        </p:grpSpPr>
        <p:sp>
          <p:nvSpPr>
            <p:cNvPr id="33796" name="25 CuadroTexto"/>
            <p:cNvSpPr txBox="1">
              <a:spLocks noChangeArrowheads="1"/>
            </p:cNvSpPr>
            <p:nvPr/>
          </p:nvSpPr>
          <p:spPr bwMode="auto">
            <a:xfrm>
              <a:off x="357952" y="1439054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Ra&gt;enable</a:t>
              </a:r>
            </a:p>
            <a:p>
              <a:r>
                <a:rPr lang="es-PE" sz="1200"/>
                <a:t>Ra#configure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Ra(config)#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Ra(config-router)#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Ra(config-router)#exit</a:t>
              </a:r>
            </a:p>
            <a:p>
              <a:r>
                <a:rPr lang="es-PE" sz="1200"/>
                <a:t>Ra(config)#</a:t>
              </a:r>
            </a:p>
          </p:txBody>
        </p:sp>
        <p:sp>
          <p:nvSpPr>
            <p:cNvPr id="33797" name="26 CuadroTexto"/>
            <p:cNvSpPr txBox="1">
              <a:spLocks noChangeArrowheads="1"/>
            </p:cNvSpPr>
            <p:nvPr/>
          </p:nvSpPr>
          <p:spPr bwMode="auto">
            <a:xfrm>
              <a:off x="357952" y="3124764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Rb&gt;enable</a:t>
              </a:r>
            </a:p>
            <a:p>
              <a:r>
                <a:rPr lang="es-PE" sz="1200"/>
                <a:t>Rb#configure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Rb(config)#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Rb(config-router)#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Rb(config-router)#exit</a:t>
              </a:r>
            </a:p>
            <a:p>
              <a:r>
                <a:rPr lang="es-PE" sz="1200"/>
                <a:t>Rb(config)#</a:t>
              </a:r>
            </a:p>
          </p:txBody>
        </p:sp>
        <p:sp>
          <p:nvSpPr>
            <p:cNvPr id="33798" name="27 CuadroTexto"/>
            <p:cNvSpPr txBox="1">
              <a:spLocks noChangeArrowheads="1"/>
            </p:cNvSpPr>
            <p:nvPr/>
          </p:nvSpPr>
          <p:spPr bwMode="auto">
            <a:xfrm>
              <a:off x="357952" y="4839276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Rc&gt;enable</a:t>
              </a:r>
            </a:p>
            <a:p>
              <a:r>
                <a:rPr lang="es-PE" sz="1200"/>
                <a:t>Rc#configure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Rc(config)#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Rc(config-router)#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Rc(config-router)#exit</a:t>
              </a:r>
            </a:p>
            <a:p>
              <a:r>
                <a:rPr lang="es-PE" sz="1200"/>
                <a:t>Rc(config)#</a:t>
              </a:r>
            </a:p>
          </p:txBody>
        </p:sp>
        <p:sp>
          <p:nvSpPr>
            <p:cNvPr id="33799" name="30 CuadroTexto"/>
            <p:cNvSpPr txBox="1">
              <a:spLocks noChangeArrowheads="1"/>
            </p:cNvSpPr>
            <p:nvPr/>
          </p:nvSpPr>
          <p:spPr bwMode="auto">
            <a:xfrm>
              <a:off x="4572794" y="2297439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Rd&gt;enable</a:t>
              </a:r>
            </a:p>
            <a:p>
              <a:r>
                <a:rPr lang="es-PE" sz="1200"/>
                <a:t>Rd#configure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Rd(config)#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Rd(config-router)#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Rd(config-router)#exit</a:t>
              </a:r>
            </a:p>
            <a:p>
              <a:r>
                <a:rPr lang="es-PE" sz="1200"/>
                <a:t>Rd(config)#</a:t>
              </a:r>
            </a:p>
          </p:txBody>
        </p:sp>
        <p:sp>
          <p:nvSpPr>
            <p:cNvPr id="33800" name="31 CuadroTexto"/>
            <p:cNvSpPr txBox="1">
              <a:spLocks noChangeArrowheads="1"/>
            </p:cNvSpPr>
            <p:nvPr/>
          </p:nvSpPr>
          <p:spPr bwMode="auto">
            <a:xfrm>
              <a:off x="4572794" y="3983149"/>
              <a:ext cx="4071966" cy="1384995"/>
            </a:xfrm>
            <a:prstGeom prst="rect">
              <a:avLst/>
            </a:prstGeom>
            <a:solidFill>
              <a:srgbClr val="00B0F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200"/>
                <a:t>Re&gt;enable</a:t>
              </a:r>
            </a:p>
            <a:p>
              <a:r>
                <a:rPr lang="es-PE" sz="1200"/>
                <a:t>Re#configure terminal</a:t>
              </a:r>
            </a:p>
            <a:p>
              <a:r>
                <a:rPr lang="es-PE" sz="1200"/>
                <a:t>Enter configuration commands, one per line.  End with NTL/Z.</a:t>
              </a:r>
            </a:p>
            <a:p>
              <a:r>
                <a:rPr lang="es-PE" sz="1200"/>
                <a:t>Re(config)#</a:t>
              </a:r>
              <a:r>
                <a:rPr lang="es-PE" sz="1200" b="1"/>
                <a:t>router rip</a:t>
              </a:r>
            </a:p>
            <a:p>
              <a:r>
                <a:rPr lang="es-PE" sz="1200"/>
                <a:t>Re(config-router)#</a:t>
              </a:r>
              <a:r>
                <a:rPr lang="es-PE" sz="1200" b="1">
                  <a:solidFill>
                    <a:srgbClr val="FF0000"/>
                  </a:solidFill>
                </a:rPr>
                <a:t>no auto-summary</a:t>
              </a:r>
            </a:p>
            <a:p>
              <a:r>
                <a:rPr lang="es-PE" sz="1200"/>
                <a:t>Re(config-router)#exit</a:t>
              </a:r>
            </a:p>
            <a:p>
              <a:r>
                <a:rPr lang="es-PE" sz="1200"/>
                <a:t>Re(config)#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287588" y="2574925"/>
            <a:ext cx="4468812" cy="2447925"/>
            <a:chOff x="1441" y="1486"/>
            <a:chExt cx="2815" cy="1542"/>
          </a:xfrm>
        </p:grpSpPr>
        <p:grpSp>
          <p:nvGrpSpPr>
            <p:cNvPr id="4099" name="Group 8"/>
            <p:cNvGrpSpPr>
              <a:grpSpLocks/>
            </p:cNvGrpSpPr>
            <p:nvPr/>
          </p:nvGrpSpPr>
          <p:grpSpPr bwMode="auto">
            <a:xfrm>
              <a:off x="1584" y="2637"/>
              <a:ext cx="2672" cy="391"/>
              <a:chOff x="1584" y="2605"/>
              <a:chExt cx="2672" cy="391"/>
            </a:xfrm>
          </p:grpSpPr>
          <p:sp>
            <p:nvSpPr>
              <p:cNvPr id="4101" name="Text Box 5"/>
              <p:cNvSpPr txBox="1">
                <a:spLocks noChangeArrowheads="1"/>
              </p:cNvSpPr>
              <p:nvPr/>
            </p:nvSpPr>
            <p:spPr bwMode="auto">
              <a:xfrm>
                <a:off x="1584" y="2605"/>
                <a:ext cx="2672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/>
                <a:r>
                  <a:rPr lang="es-ES" sz="1500"/>
                  <a:t>RFC 1058 </a:t>
                </a:r>
                <a:r>
                  <a:rPr lang="es-ES" sz="1500" i="1"/>
                  <a:t>Routing Information Protocol</a:t>
                </a:r>
                <a:r>
                  <a:rPr lang="es-ES" sz="1500"/>
                  <a:t>, Junio 1988</a:t>
                </a:r>
              </a:p>
            </p:txBody>
          </p:sp>
          <p:sp>
            <p:nvSpPr>
              <p:cNvPr id="4102" name="Text Box 6"/>
              <p:cNvSpPr txBox="1">
                <a:spLocks noChangeArrowheads="1"/>
              </p:cNvSpPr>
              <p:nvPr/>
            </p:nvSpPr>
            <p:spPr bwMode="auto">
              <a:xfrm>
                <a:off x="1883" y="2790"/>
                <a:ext cx="2179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/>
                <a:r>
                  <a:rPr lang="es-ES" sz="1500"/>
                  <a:t>RFC 1723 </a:t>
                </a:r>
                <a:r>
                  <a:rPr lang="es-ES" sz="1500" i="1"/>
                  <a:t>RIP version 2</a:t>
                </a:r>
                <a:r>
                  <a:rPr lang="es-ES" sz="1500"/>
                  <a:t>, Noviembre 1994</a:t>
                </a:r>
              </a:p>
            </p:txBody>
          </p:sp>
        </p:grpSp>
        <p:sp>
          <p:nvSpPr>
            <p:cNvPr id="4100" name="Rectangle 11"/>
            <p:cNvSpPr>
              <a:spLocks noChangeArrowheads="1"/>
            </p:cNvSpPr>
            <p:nvPr/>
          </p:nvSpPr>
          <p:spPr bwMode="auto">
            <a:xfrm>
              <a:off x="1441" y="1486"/>
              <a:ext cx="2814" cy="1097"/>
            </a:xfrm>
            <a:prstGeom prst="rect">
              <a:avLst/>
            </a:prstGeom>
            <a:solidFill>
              <a:srgbClr val="007ED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1210" tIns="45606" rIns="91210" bIns="45606" anchor="ctr"/>
            <a:lstStyle/>
            <a:p>
              <a:pPr algn="ctr" defTabSz="912813"/>
              <a:r>
                <a:rPr lang="es-ES_tradnl" sz="3200" b="1">
                  <a:solidFill>
                    <a:schemeClr val="bg1"/>
                  </a:solidFill>
                  <a:latin typeface="Arial" charset="0"/>
                </a:rPr>
                <a:t>INTRODUCCIÓN AL</a:t>
              </a:r>
            </a:p>
            <a:p>
              <a:pPr algn="ctr" defTabSz="912813"/>
              <a:r>
                <a:rPr lang="es-ES_tradnl" sz="3200" b="1">
                  <a:solidFill>
                    <a:schemeClr val="bg1"/>
                  </a:solidFill>
                  <a:latin typeface="Arial" charset="0"/>
                </a:rPr>
                <a:t>PROTOCOLO RIP</a:t>
              </a:r>
              <a:endParaRPr lang="es-ES" sz="3200" b="1">
                <a:solidFill>
                  <a:schemeClr val="bg1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214438" y="631825"/>
            <a:ext cx="67008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NUEVAMENTE Ra”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859838" cy="5721350"/>
            <a:chOff x="285750" y="1153301"/>
            <a:chExt cx="8859838" cy="5721258"/>
          </a:xfrm>
        </p:grpSpPr>
        <p:pic>
          <p:nvPicPr>
            <p:cNvPr id="348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4826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6375865" cy="555442"/>
              <a:chOff x="204" y="773"/>
              <a:chExt cx="4008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82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Desde Ra como llega a 200.1.1.64/26</a:t>
                </a:r>
              </a:p>
            </p:txBody>
          </p:sp>
          <p:pic>
            <p:nvPicPr>
              <p:cNvPr id="34829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229"/>
              <a:ext cx="4643437" cy="5078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 err="1"/>
                <a:t>Ra#show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variably</a:t>
              </a:r>
              <a:r>
                <a:rPr lang="es-PE" sz="1200" dirty="0"/>
                <a:t> subnetted, 5 </a:t>
              </a:r>
              <a:r>
                <a:rPr lang="es-PE" sz="1200" dirty="0" err="1"/>
                <a:t>subnets</a:t>
              </a:r>
              <a:r>
                <a:rPr lang="es-PE" sz="1200" dirty="0"/>
                <a:t>, 2 </a:t>
              </a:r>
              <a:r>
                <a:rPr lang="es-PE" sz="1200" dirty="0" err="1"/>
                <a:t>masks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200.1.1.192/26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R       200.1.1.128/26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R       200.1.1.64/26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00:00:10, FastEthernet1/0</a:t>
              </a:r>
            </a:p>
            <a:p>
              <a:pPr>
                <a:defRPr/>
              </a:pPr>
              <a:r>
                <a:rPr lang="es-PE" sz="1200" dirty="0"/>
                <a:t>C  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200.1.1.0/24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00:00:10, FastEthernet1/0</a:t>
              </a:r>
            </a:p>
            <a:p>
              <a:pPr>
                <a:defRPr/>
              </a:pPr>
              <a:r>
                <a:rPr lang="es-PE" sz="1200" dirty="0"/>
                <a:t>C       40.1.2.12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C       40.1.2.0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00:00:10, FastEthernet1/0</a:t>
              </a:r>
            </a:p>
            <a:p>
              <a:pPr>
                <a:defRPr/>
              </a:pPr>
              <a:r>
                <a:rPr lang="es-PE" sz="1200" dirty="0"/>
                <a:t>R       40.1.2.16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00:00:00, FastEthernet1/1</a:t>
              </a:r>
            </a:p>
            <a:p>
              <a:pPr>
                <a:defRPr/>
              </a:pPr>
              <a:r>
                <a:rPr lang="es-PE" sz="1200" dirty="0"/>
                <a:t> 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40.1.2.2, 00:00:10, FastEthernet1/0</a:t>
              </a:r>
            </a:p>
            <a:p>
              <a:pPr>
                <a:defRPr/>
              </a:pPr>
              <a:r>
                <a:rPr lang="es-PE" sz="1200" dirty="0"/>
                <a:t>R       40.1.2.20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40.1.2.14, 00:00:06, FastEthernet1/1</a:t>
              </a:r>
            </a:p>
            <a:p>
              <a:pPr>
                <a:defRPr/>
              </a:pPr>
              <a:r>
                <a:rPr lang="es-PE" sz="1200" dirty="0"/>
                <a:t>Ra#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313" y="3582988"/>
            <a:ext cx="6859587" cy="1428750"/>
            <a:chOff x="215076" y="3796508"/>
            <a:chExt cx="6858048" cy="1428760"/>
          </a:xfrm>
        </p:grpSpPr>
        <p:sp>
          <p:nvSpPr>
            <p:cNvPr id="34821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57150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4822" name="13 Grupo"/>
            <p:cNvGrpSpPr>
              <a:grpSpLocks/>
            </p:cNvGrpSpPr>
            <p:nvPr/>
          </p:nvGrpSpPr>
          <p:grpSpPr bwMode="auto">
            <a:xfrm>
              <a:off x="5001422" y="3796508"/>
              <a:ext cx="2071702" cy="1428760"/>
              <a:chOff x="5001422" y="3796508"/>
              <a:chExt cx="2071702" cy="1428760"/>
            </a:xfrm>
          </p:grpSpPr>
          <p:sp>
            <p:nvSpPr>
              <p:cNvPr id="34823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796508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4824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082260"/>
                <a:ext cx="176683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Aquí se ve a las redes</a:t>
                </a:r>
              </a:p>
              <a:p>
                <a:r>
                  <a:rPr lang="es-PE" sz="1200" b="1"/>
                  <a:t>200.1.1.64, 200.1.1.128</a:t>
                </a:r>
              </a:p>
              <a:p>
                <a:r>
                  <a:rPr lang="es-PE" sz="1200" b="1"/>
                  <a:t>y 200.1.1.192 de manera</a:t>
                </a:r>
              </a:p>
              <a:p>
                <a:r>
                  <a:rPr lang="es-PE" sz="1200" b="1"/>
                  <a:t>independiente!!!!.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19075" y="631825"/>
            <a:ext cx="8712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859838" cy="5537200"/>
            <a:chOff x="285750" y="1153301"/>
            <a:chExt cx="8859838" cy="5536592"/>
          </a:xfrm>
        </p:grpSpPr>
        <p:pic>
          <p:nvPicPr>
            <p:cNvPr id="35849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5850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69337" cy="555442"/>
              <a:chOff x="204" y="773"/>
              <a:chExt cx="3501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 de enrutamiento del Rb:</a:t>
                </a:r>
              </a:p>
            </p:txBody>
          </p:sp>
          <p:pic>
            <p:nvPicPr>
              <p:cNvPr id="35853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68"/>
              <a:ext cx="4643437" cy="489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/>
                <a:t>Rb# show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subnetted, 4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200.1.1.192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40.1.2.17, 00:00:14, FastEthernet2/0</a:t>
              </a:r>
            </a:p>
            <a:p>
              <a:pPr>
                <a:defRPr/>
              </a:pPr>
              <a:r>
                <a:rPr lang="es-PE" sz="1200" dirty="0"/>
                <a:t>R       </a:t>
              </a:r>
              <a:r>
                <a:rPr lang="es-PE" sz="1200" b="1" dirty="0"/>
                <a:t>200.1.1.128</a:t>
              </a:r>
              <a:r>
                <a:rPr lang="es-PE" sz="1200" dirty="0"/>
                <a:t> [120/2] </a:t>
              </a:r>
              <a:r>
                <a:rPr lang="es-PE" sz="1200" dirty="0" err="1"/>
                <a:t>via</a:t>
              </a:r>
              <a:r>
                <a:rPr lang="es-PE" sz="1200" dirty="0"/>
                <a:t> </a:t>
              </a:r>
              <a:r>
                <a:rPr lang="es-PE" sz="1200" b="1" dirty="0"/>
                <a:t>40.1.2.17</a:t>
              </a:r>
              <a:r>
                <a:rPr lang="es-PE" sz="1200" dirty="0"/>
                <a:t>, 00:00:14, FastEthernet2/0</a:t>
              </a:r>
            </a:p>
            <a:p>
              <a:pPr>
                <a:defRPr/>
              </a:pPr>
              <a:r>
                <a:rPr lang="es-PE" sz="1200" dirty="0"/>
                <a:t>   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</a:t>
              </a:r>
              <a:r>
                <a:rPr lang="es-PE" sz="1200" b="1" dirty="0"/>
                <a:t>40.1.2.6</a:t>
              </a:r>
              <a:r>
                <a:rPr lang="es-PE" sz="1200" dirty="0"/>
                <a:t>, 00:00:10, FastEthernet1/0</a:t>
              </a:r>
            </a:p>
            <a:p>
              <a:pPr>
                <a:defRPr/>
              </a:pPr>
              <a:r>
                <a:rPr lang="es-PE" sz="1200" dirty="0"/>
                <a:t>R       200.1.1.64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40.1.2.6, 00:00:10, FastEthernet1/0</a:t>
              </a:r>
            </a:p>
            <a:p>
              <a:pPr>
                <a:defRPr/>
              </a:pPr>
              <a:r>
                <a:rPr lang="es-PE" sz="1200" dirty="0"/>
                <a:t>R       200.1.1.0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40.1.2.1, 00:00:12, FastEthernet1/1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40.1.2.6, 00:00:10, FastEthernet1/0</a:t>
              </a:r>
            </a:p>
            <a:p>
              <a:pPr>
                <a:defRPr/>
              </a:pPr>
              <a:r>
                <a:rPr lang="es-PE" sz="1200" dirty="0"/>
                <a:t>R       40.1.2.12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40.1.2.17, 00:00:14, FastEthernet2/0</a:t>
              </a:r>
            </a:p>
            <a:p>
              <a:pPr>
                <a:defRPr/>
              </a:pPr>
              <a:r>
                <a:rPr lang="es-PE" sz="1200" dirty="0"/>
                <a:t> 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40.1.2.1, 00:00:12, FastEthernet1/1</a:t>
              </a:r>
            </a:p>
            <a:p>
              <a:pPr>
                <a:defRPr/>
              </a:pPr>
              <a:r>
                <a:rPr lang="es-PE" sz="1200" dirty="0"/>
                <a:t>C       40.1.2.0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C       40.1.2.4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C       40.1.2.16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40.1.2.20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40.1.2.17, 00:00:17, FastEthernet2/0</a:t>
              </a:r>
            </a:p>
            <a:p>
              <a:pPr>
                <a:defRPr/>
              </a:pPr>
              <a:r>
                <a:rPr lang="es-PE" sz="1200" dirty="0"/>
                <a:t>Rb#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313" y="3725863"/>
            <a:ext cx="6943725" cy="1428750"/>
            <a:chOff x="215076" y="3939384"/>
            <a:chExt cx="6943123" cy="1428760"/>
          </a:xfrm>
        </p:grpSpPr>
        <p:sp>
          <p:nvSpPr>
            <p:cNvPr id="35845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92869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5846" name="13 Grupo"/>
            <p:cNvGrpSpPr>
              <a:grpSpLocks/>
            </p:cNvGrpSpPr>
            <p:nvPr/>
          </p:nvGrpSpPr>
          <p:grpSpPr bwMode="auto">
            <a:xfrm>
              <a:off x="5001422" y="3939384"/>
              <a:ext cx="2156777" cy="1428760"/>
              <a:chOff x="5001422" y="3939384"/>
              <a:chExt cx="2156777" cy="1428760"/>
            </a:xfrm>
          </p:grpSpPr>
          <p:sp>
            <p:nvSpPr>
              <p:cNvPr id="35847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939384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5848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225136"/>
                <a:ext cx="187102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La redes LAN están </a:t>
                </a:r>
              </a:p>
              <a:p>
                <a:r>
                  <a:rPr lang="es-PE" sz="1200" b="1"/>
                  <a:t>detalladas.</a:t>
                </a:r>
              </a:p>
              <a:p>
                <a:r>
                  <a:rPr lang="es-PE" sz="1200" b="1"/>
                  <a:t>Se observa </a:t>
                </a:r>
                <a:r>
                  <a:rPr lang="es-PE" sz="1200" b="1" u="sng"/>
                  <a:t>el balanceo de</a:t>
                </a:r>
              </a:p>
              <a:p>
                <a:r>
                  <a:rPr lang="es-PE" sz="1200" b="1" u="sng"/>
                  <a:t>carga</a:t>
                </a:r>
                <a:r>
                  <a:rPr lang="es-PE" sz="1200" b="1"/>
                  <a:t> hacia: 200.1.1.128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19075" y="631825"/>
            <a:ext cx="8712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859838" cy="5537200"/>
            <a:chOff x="285750" y="1153301"/>
            <a:chExt cx="8859838" cy="5536592"/>
          </a:xfrm>
        </p:grpSpPr>
        <p:pic>
          <p:nvPicPr>
            <p:cNvPr id="3687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6875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69337" cy="555442"/>
              <a:chOff x="204" y="773"/>
              <a:chExt cx="3501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 de enrutamiento del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Rc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:</a:t>
                </a:r>
              </a:p>
            </p:txBody>
          </p:sp>
          <p:pic>
            <p:nvPicPr>
              <p:cNvPr id="36878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68"/>
              <a:ext cx="4643437" cy="489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/>
                <a:t> </a:t>
              </a:r>
              <a:r>
                <a:rPr lang="es-PE" sz="1200" b="1" dirty="0" err="1"/>
                <a:t>Rc#show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subnetted, 4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</a:t>
              </a:r>
              <a:r>
                <a:rPr lang="es-PE" sz="1200" b="1" dirty="0"/>
                <a:t>200.1.1.192 </a:t>
              </a:r>
              <a:r>
                <a:rPr lang="es-PE" sz="1200" dirty="0"/>
                <a:t>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40.1.2.9, 00:00:12, FastEthernet1/0</a:t>
              </a:r>
            </a:p>
            <a:p>
              <a:pPr>
                <a:defRPr/>
              </a:pPr>
              <a:r>
                <a:rPr lang="es-PE" sz="1200" dirty="0"/>
                <a:t>   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R       200.1.1.128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40.1.2.9, 00:00:12, FastEthernet1/0</a:t>
              </a:r>
            </a:p>
            <a:p>
              <a:pPr>
                <a:defRPr/>
              </a:pPr>
              <a:r>
                <a:rPr lang="es-PE" sz="1200" dirty="0"/>
                <a:t>C       200.1.1.64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200.1.1.0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40.1.2.8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40.1.2.12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40.1.2.9, 00:00:12, FastEthernet1/0</a:t>
              </a:r>
            </a:p>
            <a:p>
              <a:pPr>
                <a:defRPr/>
              </a:pPr>
              <a:r>
                <a:rPr lang="es-PE" sz="1200" dirty="0"/>
                <a:t> 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R       40.1.2.0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C       40.1.2.4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R       40.1.2.16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40.1.2.5, 00:00:24, FastEthernet1/1</a:t>
              </a:r>
            </a:p>
            <a:p>
              <a:pPr>
                <a:defRPr/>
              </a:pPr>
              <a:r>
                <a:rPr lang="es-PE" sz="1200" dirty="0"/>
                <a:t>R       40.1.2.20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40.1.2.9, 00:00:13, FastEthernet1/0</a:t>
              </a:r>
            </a:p>
            <a:p>
              <a:pPr>
                <a:defRPr/>
              </a:pPr>
              <a:r>
                <a:rPr lang="es-PE" sz="1200" dirty="0"/>
                <a:t>Rc#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313" y="3725863"/>
            <a:ext cx="6943725" cy="1428750"/>
            <a:chOff x="215076" y="3939384"/>
            <a:chExt cx="6943123" cy="1428760"/>
          </a:xfrm>
        </p:grpSpPr>
        <p:sp>
          <p:nvSpPr>
            <p:cNvPr id="36869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57150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6870" name="13 Grupo"/>
            <p:cNvGrpSpPr>
              <a:grpSpLocks/>
            </p:cNvGrpSpPr>
            <p:nvPr/>
          </p:nvGrpSpPr>
          <p:grpSpPr bwMode="auto">
            <a:xfrm>
              <a:off x="5001422" y="3939384"/>
              <a:ext cx="2156777" cy="1428760"/>
              <a:chOff x="5001422" y="3939384"/>
              <a:chExt cx="2156777" cy="1428760"/>
            </a:xfrm>
          </p:grpSpPr>
          <p:sp>
            <p:nvSpPr>
              <p:cNvPr id="36872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939384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6873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225136"/>
                <a:ext cx="187102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La redes LAN están </a:t>
                </a:r>
              </a:p>
              <a:p>
                <a:r>
                  <a:rPr lang="es-PE" sz="1200" b="1"/>
                  <a:t>detalladas.</a:t>
                </a:r>
              </a:p>
              <a:p>
                <a:r>
                  <a:rPr lang="es-PE" sz="1200" b="1"/>
                  <a:t>Se observa </a:t>
                </a:r>
                <a:r>
                  <a:rPr lang="es-PE" sz="1200" b="1" u="sng"/>
                  <a:t>el balanceo de</a:t>
                </a:r>
              </a:p>
              <a:p>
                <a:r>
                  <a:rPr lang="es-PE" sz="1200" b="1" u="sng"/>
                  <a:t>carga</a:t>
                </a:r>
                <a:r>
                  <a:rPr lang="es-PE" sz="1200" b="1"/>
                  <a:t> hacia: 200.1.1.192</a:t>
                </a:r>
              </a:p>
            </p:txBody>
          </p:sp>
        </p:grpSp>
        <p:sp>
          <p:nvSpPr>
            <p:cNvPr id="36871" name="14 Rectángulo redondeado"/>
            <p:cNvSpPr>
              <a:spLocks noChangeArrowheads="1"/>
            </p:cNvSpPr>
            <p:nvPr/>
          </p:nvSpPr>
          <p:spPr bwMode="auto">
            <a:xfrm>
              <a:off x="215076" y="5010954"/>
              <a:ext cx="4786346" cy="21431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19075" y="631825"/>
            <a:ext cx="8712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859838" cy="5537200"/>
            <a:chOff x="285750" y="1153301"/>
            <a:chExt cx="8859838" cy="5536592"/>
          </a:xfrm>
        </p:grpSpPr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7898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69337" cy="555442"/>
              <a:chOff x="204" y="773"/>
              <a:chExt cx="3501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 de enrutamiento del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Rd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:</a:t>
                </a:r>
              </a:p>
            </p:txBody>
          </p:sp>
          <p:pic>
            <p:nvPicPr>
              <p:cNvPr id="37901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68"/>
              <a:ext cx="4643437" cy="4893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 err="1"/>
                <a:t>Rd#show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subnetted, 4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200.1.1.192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200.1.1.128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00:00:00, FastEthernet1/1</a:t>
              </a:r>
            </a:p>
            <a:p>
              <a:pPr>
                <a:defRPr/>
              </a:pPr>
              <a:r>
                <a:rPr lang="es-PE" sz="1200" dirty="0"/>
                <a:t>R       200.1.1.64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00:00:00, FastEthernet1/1</a:t>
              </a:r>
            </a:p>
            <a:p>
              <a:pPr>
                <a:defRPr/>
              </a:pPr>
              <a:r>
                <a:rPr lang="es-PE" sz="1200" dirty="0"/>
                <a:t>  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00:00:00, FastEthernet2/1</a:t>
              </a:r>
            </a:p>
            <a:p>
              <a:pPr>
                <a:defRPr/>
              </a:pPr>
              <a:r>
                <a:rPr lang="es-PE" sz="1200" dirty="0"/>
                <a:t>R       200.1.1.0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40.1.2.13, 00:00:24, FastEthernet1/0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40.1.2.8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40.1.2.22, 00:00:00, FastEthernet1/1</a:t>
              </a:r>
            </a:p>
            <a:p>
              <a:pPr>
                <a:defRPr/>
              </a:pPr>
              <a:r>
                <a:rPr lang="es-PE" sz="1200" dirty="0"/>
                <a:t>C       40.1.2.12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       40.1.2.0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00:00:00, FastEthernet2/1</a:t>
              </a:r>
            </a:p>
            <a:p>
              <a:pPr>
                <a:defRPr/>
              </a:pPr>
              <a:r>
                <a:rPr lang="es-PE" sz="1200" dirty="0"/>
                <a:t>                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40.1.2.13, 00:00:24, FastEthernet1/0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40.1.2.18, 00:00:00, FastEthernet2/1</a:t>
              </a:r>
            </a:p>
            <a:p>
              <a:pPr>
                <a:defRPr/>
              </a:pPr>
              <a:r>
                <a:rPr lang="es-PE" sz="1200" dirty="0"/>
                <a:t>C       40.1.2.16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FastEthernet2/1</a:t>
              </a:r>
            </a:p>
            <a:p>
              <a:pPr>
                <a:defRPr/>
              </a:pPr>
              <a:r>
                <a:rPr lang="es-PE" sz="1200" dirty="0"/>
                <a:t>C       40.1.2.20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 err="1"/>
                <a:t>Rd</a:t>
              </a:r>
              <a:r>
                <a:rPr lang="es-PE" sz="1200" dirty="0"/>
                <a:t>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313" y="3868738"/>
            <a:ext cx="6943725" cy="1428750"/>
            <a:chOff x="215076" y="4082260"/>
            <a:chExt cx="6943123" cy="1428760"/>
          </a:xfrm>
        </p:grpSpPr>
        <p:sp>
          <p:nvSpPr>
            <p:cNvPr id="37893" name="10 Rectángulo redondeado"/>
            <p:cNvSpPr>
              <a:spLocks noChangeArrowheads="1"/>
            </p:cNvSpPr>
            <p:nvPr/>
          </p:nvSpPr>
          <p:spPr bwMode="auto">
            <a:xfrm>
              <a:off x="215076" y="4439450"/>
              <a:ext cx="4786346" cy="714380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7894" name="13 Grupo"/>
            <p:cNvGrpSpPr>
              <a:grpSpLocks/>
            </p:cNvGrpSpPr>
            <p:nvPr/>
          </p:nvGrpSpPr>
          <p:grpSpPr bwMode="auto">
            <a:xfrm>
              <a:off x="5001422" y="4082260"/>
              <a:ext cx="2156777" cy="1428760"/>
              <a:chOff x="5001422" y="4082260"/>
              <a:chExt cx="2156777" cy="1428760"/>
            </a:xfrm>
          </p:grpSpPr>
          <p:sp>
            <p:nvSpPr>
              <p:cNvPr id="37895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4082260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7896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368012"/>
                <a:ext cx="187102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La redes LAN están </a:t>
                </a:r>
              </a:p>
              <a:p>
                <a:r>
                  <a:rPr lang="es-PE" sz="1200" b="1"/>
                  <a:t>detalladas.</a:t>
                </a:r>
              </a:p>
              <a:p>
                <a:r>
                  <a:rPr lang="es-PE" sz="1200" b="1"/>
                  <a:t>Se observa </a:t>
                </a:r>
                <a:r>
                  <a:rPr lang="es-PE" sz="1200" b="1" u="sng"/>
                  <a:t>el balanceo de</a:t>
                </a:r>
              </a:p>
              <a:p>
                <a:r>
                  <a:rPr lang="es-PE" sz="1200" b="1" u="sng"/>
                  <a:t>carga</a:t>
                </a:r>
                <a:r>
                  <a:rPr lang="es-PE" sz="1200" b="1"/>
                  <a:t> hacia: 200.1.1.64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19075" y="631825"/>
            <a:ext cx="87122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ANALIZANDO TABLAS DE ENRUTAMIENTO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285750" y="1152525"/>
            <a:ext cx="8859838" cy="5353050"/>
            <a:chOff x="285750" y="1153301"/>
            <a:chExt cx="8859838" cy="5351926"/>
          </a:xfrm>
        </p:grpSpPr>
        <p:pic>
          <p:nvPicPr>
            <p:cNvPr id="38922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57784" y="1153301"/>
              <a:ext cx="4287804" cy="2734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923" name="Group 107"/>
            <p:cNvGrpSpPr>
              <a:grpSpLocks/>
            </p:cNvGrpSpPr>
            <p:nvPr/>
          </p:nvGrpSpPr>
          <p:grpSpPr bwMode="auto">
            <a:xfrm>
              <a:off x="285750" y="1327150"/>
              <a:ext cx="5569337" cy="555442"/>
              <a:chOff x="204" y="773"/>
              <a:chExt cx="3501" cy="343"/>
            </a:xfrm>
          </p:grpSpPr>
          <p:sp>
            <p:nvSpPr>
              <p:cNvPr id="72" name="Text Box 108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3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Tabla de enrutamiento del Re:</a:t>
                </a:r>
              </a:p>
            </p:txBody>
          </p:sp>
          <p:pic>
            <p:nvPicPr>
              <p:cNvPr id="38926" name="Picture 109" descr="020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8 Rectángulo"/>
            <p:cNvSpPr/>
            <p:nvPr/>
          </p:nvSpPr>
          <p:spPr>
            <a:xfrm>
              <a:off x="287338" y="1796104"/>
              <a:ext cx="4643437" cy="4709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s-PE" sz="1200" b="1" dirty="0" err="1"/>
                <a:t>Re#show</a:t>
              </a:r>
              <a:r>
                <a:rPr lang="es-PE" sz="1200" b="1" dirty="0"/>
                <a:t> ip route</a:t>
              </a:r>
            </a:p>
            <a:p>
              <a:pPr>
                <a:defRPr/>
              </a:pPr>
              <a:r>
                <a:rPr lang="es-PE" sz="1200" dirty="0" err="1"/>
                <a:t>Codes</a:t>
              </a:r>
              <a:r>
                <a:rPr lang="es-PE" sz="1200" dirty="0"/>
                <a:t>: C - connected, S - </a:t>
              </a:r>
              <a:r>
                <a:rPr lang="es-PE" sz="1200" dirty="0" err="1"/>
                <a:t>static</a:t>
              </a:r>
              <a:r>
                <a:rPr lang="es-PE" sz="1200" dirty="0"/>
                <a:t>, R - RIP, M - mobile, B - BGP</a:t>
              </a:r>
            </a:p>
            <a:p>
              <a:pPr>
                <a:defRPr/>
              </a:pPr>
              <a:r>
                <a:rPr lang="es-PE" sz="1200" dirty="0"/>
                <a:t>       D - EIGRP, EX - EIGRP external, O - OSPF, IA - OSPF inter area</a:t>
              </a:r>
            </a:p>
            <a:p>
              <a:pPr>
                <a:defRPr/>
              </a:pPr>
              <a:r>
                <a:rPr lang="es-PE" sz="1200" dirty="0"/>
                <a:t>       N1 -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N2 - OSPF NSSA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E1 -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1, E2 - OSPF external </a:t>
              </a:r>
              <a:r>
                <a:rPr lang="es-PE" sz="1200" dirty="0" err="1"/>
                <a:t>type</a:t>
              </a:r>
              <a:r>
                <a:rPr lang="es-PE" sz="1200" dirty="0"/>
                <a:t> 2</a:t>
              </a:r>
            </a:p>
            <a:p>
              <a:pPr>
                <a:defRPr/>
              </a:pPr>
              <a:r>
                <a:rPr lang="es-PE" sz="1200" dirty="0"/>
                <a:t>       i - IS-IS, su - IS-IS summary, L1 - IS-IS level-1, L2 - IS-IS level-2</a:t>
              </a:r>
            </a:p>
            <a:p>
              <a:pPr>
                <a:defRPr/>
              </a:pPr>
              <a:r>
                <a:rPr lang="es-PE" sz="1200" dirty="0"/>
                <a:t>       </a:t>
              </a:r>
              <a:r>
                <a:rPr lang="es-PE" sz="1200" dirty="0" err="1"/>
                <a:t>ia</a:t>
              </a:r>
              <a:r>
                <a:rPr lang="es-PE" sz="1200" dirty="0"/>
                <a:t> - IS-IS inter area, * - candidate default, U - per-</a:t>
              </a:r>
              <a:r>
                <a:rPr lang="es-PE" sz="1200" dirty="0" err="1"/>
                <a:t>user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r>
                <a:rPr lang="es-PE" sz="1200" dirty="0"/>
                <a:t>       o - ODR, P - </a:t>
              </a:r>
              <a:r>
                <a:rPr lang="es-PE" sz="1200" dirty="0" err="1"/>
                <a:t>periodic</a:t>
              </a:r>
              <a:r>
                <a:rPr lang="es-PE" sz="1200" dirty="0"/>
                <a:t> </a:t>
              </a:r>
              <a:r>
                <a:rPr lang="es-PE" sz="1200" dirty="0" err="1"/>
                <a:t>downloaded</a:t>
              </a:r>
              <a:r>
                <a:rPr lang="es-PE" sz="1200" dirty="0"/>
                <a:t> </a:t>
              </a:r>
              <a:r>
                <a:rPr lang="es-PE" sz="1200" dirty="0" err="1"/>
                <a:t>static</a:t>
              </a:r>
              <a:r>
                <a:rPr lang="es-PE" sz="1200" dirty="0"/>
                <a:t> route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Gateway of </a:t>
              </a:r>
              <a:r>
                <a:rPr lang="es-PE" sz="1200" dirty="0" err="1"/>
                <a:t>last</a:t>
              </a:r>
              <a:r>
                <a:rPr lang="es-PE" sz="1200" dirty="0"/>
                <a:t> resort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not</a:t>
              </a:r>
              <a:r>
                <a:rPr lang="es-PE" sz="1200" dirty="0"/>
                <a:t> set</a:t>
              </a:r>
            </a:p>
            <a:p>
              <a:pPr>
                <a:defRPr/>
              </a:pPr>
              <a:endParaRPr lang="es-PE" sz="1200" dirty="0"/>
            </a:p>
            <a:p>
              <a:pPr>
                <a:defRPr/>
              </a:pPr>
              <a:r>
                <a:rPr lang="es-PE" sz="1200" dirty="0"/>
                <a:t>     200.1.1.0/26 </a:t>
              </a:r>
              <a:r>
                <a:rPr lang="es-PE" sz="1200" dirty="0" err="1"/>
                <a:t>is</a:t>
              </a:r>
              <a:r>
                <a:rPr lang="es-PE" sz="1200" dirty="0"/>
                <a:t> subnetted, 4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R       200.1.1.192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C       200.1.1.128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FastEthernet2/0</a:t>
              </a:r>
            </a:p>
            <a:p>
              <a:pPr>
                <a:defRPr/>
              </a:pPr>
              <a:r>
                <a:rPr lang="es-PE" sz="1200" dirty="0"/>
                <a:t>R       200.1.1.64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40.1.2.10, 00:00:27, FastEthernet1/1</a:t>
              </a:r>
            </a:p>
            <a:p>
              <a:pPr>
                <a:defRPr/>
              </a:pPr>
              <a:r>
                <a:rPr lang="es-PE" sz="1200" dirty="0"/>
                <a:t>R       200.1.1.0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     40.0.0.0/30 </a:t>
              </a:r>
              <a:r>
                <a:rPr lang="es-PE" sz="1200" dirty="0" err="1"/>
                <a:t>is</a:t>
              </a:r>
              <a:r>
                <a:rPr lang="es-PE" sz="1200" dirty="0"/>
                <a:t> subnetted, 6 </a:t>
              </a:r>
              <a:r>
                <a:rPr lang="es-PE" sz="1200" dirty="0" err="1"/>
                <a:t>subnets</a:t>
              </a:r>
              <a:endParaRPr lang="es-PE" sz="1200" dirty="0"/>
            </a:p>
            <a:p>
              <a:pPr>
                <a:defRPr/>
              </a:pPr>
              <a:r>
                <a:rPr lang="es-PE" sz="1200" dirty="0"/>
                <a:t>C       40.1.2.8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FastEthernet1/1</a:t>
              </a:r>
            </a:p>
            <a:p>
              <a:pPr>
                <a:defRPr/>
              </a:pPr>
              <a:r>
                <a:rPr lang="es-PE" sz="1200" dirty="0"/>
                <a:t>R       40.1.2.12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R       40.1.2.0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                 [120/2] </a:t>
              </a:r>
              <a:r>
                <a:rPr lang="es-PE" sz="1200" dirty="0" err="1"/>
                <a:t>via</a:t>
              </a:r>
              <a:r>
                <a:rPr lang="es-PE" sz="1200" dirty="0"/>
                <a:t> 40.1.2.10, 00:00:27, FastEthernet1/1</a:t>
              </a:r>
            </a:p>
            <a:p>
              <a:pPr>
                <a:defRPr/>
              </a:pPr>
              <a:r>
                <a:rPr lang="es-PE" sz="1200" dirty="0"/>
                <a:t>R       40.1.2.4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40.1.2.10, 00:00:27, FastEthernet1/1</a:t>
              </a:r>
            </a:p>
            <a:p>
              <a:pPr>
                <a:defRPr/>
              </a:pPr>
              <a:r>
                <a:rPr lang="es-PE" sz="1200" dirty="0"/>
                <a:t>R       40.1.2.16 [120/1] </a:t>
              </a:r>
              <a:r>
                <a:rPr lang="es-PE" sz="1200" dirty="0" err="1"/>
                <a:t>via</a:t>
              </a:r>
              <a:r>
                <a:rPr lang="es-PE" sz="1200" dirty="0"/>
                <a:t> 40.1.2.21, 00:00:22, FastEthernet1/0</a:t>
              </a:r>
            </a:p>
            <a:p>
              <a:pPr>
                <a:defRPr/>
              </a:pPr>
              <a:r>
                <a:rPr lang="es-PE" sz="1200" dirty="0"/>
                <a:t>C       40.1.2.20 </a:t>
              </a:r>
              <a:r>
                <a:rPr lang="es-PE" sz="1200" dirty="0" err="1"/>
                <a:t>is</a:t>
              </a:r>
              <a:r>
                <a:rPr lang="es-PE" sz="1200" dirty="0"/>
                <a:t> </a:t>
              </a:r>
              <a:r>
                <a:rPr lang="es-PE" sz="1200" dirty="0" err="1"/>
                <a:t>directly</a:t>
              </a:r>
              <a:r>
                <a:rPr lang="es-PE" sz="1200" dirty="0"/>
                <a:t> connected, FastEthernet1/0</a:t>
              </a:r>
            </a:p>
            <a:p>
              <a:pPr>
                <a:defRPr/>
              </a:pPr>
              <a:r>
                <a:rPr lang="es-PE" sz="1200" dirty="0"/>
                <a:t>Re#</a:t>
              </a:r>
            </a:p>
          </p:txBody>
        </p:sp>
      </p:grpSp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4313" y="3725863"/>
            <a:ext cx="6859587" cy="1428750"/>
            <a:chOff x="215076" y="3939384"/>
            <a:chExt cx="6858048" cy="1428760"/>
          </a:xfrm>
        </p:grpSpPr>
        <p:sp>
          <p:nvSpPr>
            <p:cNvPr id="38917" name="10 Rectángulo redondeado"/>
            <p:cNvSpPr>
              <a:spLocks noChangeArrowheads="1"/>
            </p:cNvSpPr>
            <p:nvPr/>
          </p:nvSpPr>
          <p:spPr bwMode="auto">
            <a:xfrm>
              <a:off x="215076" y="4225136"/>
              <a:ext cx="4786346" cy="214314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38918" name="13 Grupo"/>
            <p:cNvGrpSpPr>
              <a:grpSpLocks/>
            </p:cNvGrpSpPr>
            <p:nvPr/>
          </p:nvGrpSpPr>
          <p:grpSpPr bwMode="auto">
            <a:xfrm>
              <a:off x="5001422" y="3939384"/>
              <a:ext cx="2071702" cy="1428760"/>
              <a:chOff x="5001422" y="3939384"/>
              <a:chExt cx="2071702" cy="1428760"/>
            </a:xfrm>
          </p:grpSpPr>
          <p:sp>
            <p:nvSpPr>
              <p:cNvPr id="38920" name="11 Flecha izquierda"/>
              <p:cNvSpPr>
                <a:spLocks noChangeArrowheads="1"/>
              </p:cNvSpPr>
              <p:nvPr/>
            </p:nvSpPr>
            <p:spPr bwMode="auto">
              <a:xfrm>
                <a:off x="5001422" y="3939384"/>
                <a:ext cx="2071702" cy="1428760"/>
              </a:xfrm>
              <a:prstGeom prst="leftArrow">
                <a:avLst>
                  <a:gd name="adj1" fmla="val 50000"/>
                  <a:gd name="adj2" fmla="val 49998"/>
                </a:avLst>
              </a:prstGeom>
              <a:solidFill>
                <a:srgbClr val="FF66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8921" name="12 CuadroTexto"/>
              <p:cNvSpPr txBox="1">
                <a:spLocks noChangeArrowheads="1"/>
              </p:cNvSpPr>
              <p:nvPr/>
            </p:nvSpPr>
            <p:spPr bwMode="auto">
              <a:xfrm>
                <a:off x="5287174" y="4406413"/>
                <a:ext cx="153163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200" b="1"/>
                  <a:t>La redes LAN están </a:t>
                </a:r>
              </a:p>
              <a:p>
                <a:r>
                  <a:rPr lang="es-PE" sz="1200" b="1"/>
                  <a:t>detalladas.</a:t>
                </a:r>
              </a:p>
            </p:txBody>
          </p:sp>
        </p:grpSp>
        <p:sp>
          <p:nvSpPr>
            <p:cNvPr id="38919" name="13 Rectángulo redondeado"/>
            <p:cNvSpPr>
              <a:spLocks noChangeArrowheads="1"/>
            </p:cNvSpPr>
            <p:nvPr/>
          </p:nvSpPr>
          <p:spPr bwMode="auto">
            <a:xfrm>
              <a:off x="215076" y="4653764"/>
              <a:ext cx="4786346" cy="500066"/>
            </a:xfrm>
            <a:prstGeom prst="roundRect">
              <a:avLst>
                <a:gd name="adj" fmla="val 16667"/>
              </a:avLst>
            </a:prstGeom>
            <a:solidFill>
              <a:srgbClr val="FF66FF">
                <a:alpha val="45097"/>
              </a:srgbClr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14 Grupo"/>
          <p:cNvGrpSpPr>
            <a:grpSpLocks/>
          </p:cNvGrpSpPr>
          <p:nvPr/>
        </p:nvGrpSpPr>
        <p:grpSpPr bwMode="auto">
          <a:xfrm>
            <a:off x="215900" y="1152525"/>
            <a:ext cx="8929699" cy="5645150"/>
            <a:chOff x="215900" y="1152525"/>
            <a:chExt cx="8929699" cy="5645150"/>
          </a:xfrm>
        </p:grpSpPr>
        <p:grpSp>
          <p:nvGrpSpPr>
            <p:cNvPr id="39941" name="25 Grupo"/>
            <p:cNvGrpSpPr>
              <a:grpSpLocks/>
            </p:cNvGrpSpPr>
            <p:nvPr/>
          </p:nvGrpSpPr>
          <p:grpSpPr bwMode="auto">
            <a:xfrm>
              <a:off x="215900" y="1152525"/>
              <a:ext cx="8929699" cy="5645150"/>
              <a:chOff x="215121" y="1152525"/>
              <a:chExt cx="8930467" cy="5644379"/>
            </a:xfrm>
          </p:grpSpPr>
          <p:pic>
            <p:nvPicPr>
              <p:cNvPr id="39946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57784" y="1152525"/>
                <a:ext cx="4287804" cy="2735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94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5121" y="2793758"/>
                <a:ext cx="6357937" cy="4003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6573606" y="4225505"/>
                <a:ext cx="2273561" cy="14729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74" tIns="43637" rIns="87274" bIns="43637">
                <a:spAutoFit/>
              </a:bodyPr>
              <a:lstStyle/>
              <a:p>
                <a:pPr defTabSz="873125" eaLnBrk="0" hangingPunct="0">
                  <a:defRPr/>
                </a:pPr>
                <a:r>
                  <a:rPr lang="es-MX" sz="1800" dirty="0">
                    <a:solidFill>
                      <a:srgbClr val="FF0000"/>
                    </a:solidFill>
                    <a:latin typeface="+mj-lt"/>
                  </a:rPr>
                  <a:t>►</a:t>
                </a:r>
                <a:r>
                  <a:rPr lang="es-MX" sz="1800" dirty="0">
                    <a:latin typeface="+mj-lt"/>
                  </a:rPr>
                  <a:t>Si es RIP, permite </a:t>
                </a:r>
              </a:p>
              <a:p>
                <a:pPr defTabSz="873125" eaLnBrk="0" hangingPunct="0">
                  <a:defRPr/>
                </a:pPr>
                <a:r>
                  <a:rPr lang="es-MX" sz="1800" dirty="0">
                    <a:latin typeface="+mj-lt"/>
                  </a:rPr>
                  <a:t>    ver la mayoría de</a:t>
                </a:r>
              </a:p>
              <a:p>
                <a:pPr defTabSz="873125" eaLnBrk="0" hangingPunct="0">
                  <a:defRPr/>
                </a:pPr>
                <a:r>
                  <a:rPr lang="es-MX" sz="1800" dirty="0">
                    <a:latin typeface="+mj-lt"/>
                  </a:rPr>
                  <a:t>    sus parámetros </a:t>
                </a:r>
              </a:p>
              <a:p>
                <a:pPr defTabSz="873125" eaLnBrk="0" hangingPunct="0">
                  <a:defRPr/>
                </a:pPr>
                <a:r>
                  <a:rPr lang="es-MX" sz="1800" dirty="0">
                    <a:latin typeface="+mj-lt"/>
                  </a:rPr>
                  <a:t>    (temporizadores,</a:t>
                </a:r>
              </a:p>
              <a:p>
                <a:pPr defTabSz="873125" eaLnBrk="0" hangingPunct="0">
                  <a:defRPr/>
                </a:pPr>
                <a:r>
                  <a:rPr lang="es-MX" sz="1800" dirty="0">
                    <a:latin typeface="+mj-lt"/>
                  </a:rPr>
                  <a:t>    </a:t>
                </a:r>
                <a:r>
                  <a:rPr lang="es-MX" sz="1800" dirty="0" err="1">
                    <a:latin typeface="+mj-lt"/>
                  </a:rPr>
                  <a:t>etc</a:t>
                </a:r>
                <a:r>
                  <a:rPr lang="es-MX" sz="1800" dirty="0">
                    <a:latin typeface="+mj-lt"/>
                  </a:rPr>
                  <a:t>).</a:t>
                </a:r>
                <a:endParaRPr lang="es-MX" sz="1800" dirty="0">
                  <a:solidFill>
                    <a:srgbClr val="FF3300"/>
                  </a:solidFill>
                  <a:latin typeface="+mj-lt"/>
                </a:endParaRPr>
              </a:p>
            </p:txBody>
          </p:sp>
        </p:grpSp>
        <p:grpSp>
          <p:nvGrpSpPr>
            <p:cNvPr id="39942" name="13 Grupo"/>
            <p:cNvGrpSpPr>
              <a:grpSpLocks/>
            </p:cNvGrpSpPr>
            <p:nvPr/>
          </p:nvGrpSpPr>
          <p:grpSpPr bwMode="auto">
            <a:xfrm>
              <a:off x="357952" y="4796640"/>
              <a:ext cx="6009691" cy="338554"/>
              <a:chOff x="357952" y="4796640"/>
              <a:chExt cx="6009691" cy="338554"/>
            </a:xfrm>
          </p:grpSpPr>
          <p:sp>
            <p:nvSpPr>
              <p:cNvPr id="39943" name="11 Rectángulo redondeado"/>
              <p:cNvSpPr>
                <a:spLocks noChangeArrowheads="1"/>
              </p:cNvSpPr>
              <p:nvPr/>
            </p:nvSpPr>
            <p:spPr bwMode="auto">
              <a:xfrm>
                <a:off x="357952" y="4868078"/>
                <a:ext cx="3714776" cy="214314"/>
              </a:xfrm>
              <a:prstGeom prst="roundRect">
                <a:avLst>
                  <a:gd name="adj" fmla="val 16667"/>
                </a:avLst>
              </a:prstGeom>
              <a:solidFill>
                <a:srgbClr val="FFFF00">
                  <a:alpha val="39999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39944" name="12 CuadroTexto"/>
              <p:cNvSpPr txBox="1">
                <a:spLocks noChangeArrowheads="1"/>
              </p:cNvSpPr>
              <p:nvPr/>
            </p:nvSpPr>
            <p:spPr bwMode="auto">
              <a:xfrm>
                <a:off x="4001290" y="4796640"/>
                <a:ext cx="236635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>
                    <a:solidFill>
                      <a:srgbClr val="FFFF00"/>
                    </a:solidFill>
                  </a:rPr>
                  <a:t>Auto resumen desactivado</a:t>
                </a:r>
              </a:p>
            </p:txBody>
          </p:sp>
        </p:grpSp>
      </p:grp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65088" y="631825"/>
            <a:ext cx="90090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COMANDOS DE ANÁLISIS DE RED CON RIP</a:t>
            </a:r>
          </a:p>
        </p:txBody>
      </p:sp>
      <p:grpSp>
        <p:nvGrpSpPr>
          <p:cNvPr id="2" name="24 Grupo"/>
          <p:cNvGrpSpPr>
            <a:grpSpLocks/>
          </p:cNvGrpSpPr>
          <p:nvPr/>
        </p:nvGrpSpPr>
        <p:grpSpPr bwMode="auto">
          <a:xfrm>
            <a:off x="339622" y="1419802"/>
            <a:ext cx="3751436" cy="1171990"/>
            <a:chOff x="228600" y="1327150"/>
            <a:chExt cx="3751085" cy="1172429"/>
          </a:xfrm>
        </p:grpSpPr>
        <p:grpSp>
          <p:nvGrpSpPr>
            <p:cNvPr id="39948" name="Group 3"/>
            <p:cNvGrpSpPr>
              <a:grpSpLocks/>
            </p:cNvGrpSpPr>
            <p:nvPr/>
          </p:nvGrpSpPr>
          <p:grpSpPr bwMode="auto">
            <a:xfrm>
              <a:off x="228600" y="1327150"/>
              <a:ext cx="3650202" cy="525013"/>
              <a:chOff x="204" y="773"/>
              <a:chExt cx="2299" cy="324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2118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show </a:t>
                </a:r>
                <a:r>
                  <a:rPr lang="es-ES" sz="2800" b="1" dirty="0" err="1">
                    <a:solidFill>
                      <a:schemeClr val="accent2"/>
                    </a:solidFill>
                    <a:latin typeface="+mj-lt"/>
                  </a:rPr>
                  <a:t>ip</a:t>
                </a: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s-ES" sz="2800" b="1" dirty="0" err="1">
                    <a:solidFill>
                      <a:schemeClr val="accent2"/>
                    </a:solidFill>
                    <a:latin typeface="+mj-lt"/>
                  </a:rPr>
                  <a:t>protocols</a:t>
                </a:r>
                <a:endParaRPr lang="es-ES" sz="28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pic>
            <p:nvPicPr>
              <p:cNvPr id="39951" name="Picture 5" descr="020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34" name="Text Box 6"/>
            <p:cNvSpPr txBox="1">
              <a:spLocks noChangeArrowheads="1"/>
            </p:cNvSpPr>
            <p:nvPr/>
          </p:nvSpPr>
          <p:spPr bwMode="auto">
            <a:xfrm>
              <a:off x="487339" y="1795637"/>
              <a:ext cx="3492346" cy="703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000" dirty="0">
                  <a:latin typeface="+mj-lt"/>
                </a:rPr>
                <a:t>Muestra el protocolo de </a:t>
              </a:r>
            </a:p>
            <a:p>
              <a:pPr defTabSz="873125" eaLnBrk="0" hangingPunct="0">
                <a:defRPr/>
              </a:pPr>
              <a:r>
                <a:rPr lang="es-MX" sz="2000" dirty="0">
                  <a:latin typeface="+mj-lt"/>
                </a:rPr>
                <a:t>    enrutamiento configurado.</a:t>
              </a:r>
              <a:endParaRPr lang="es-MX" sz="2000" dirty="0">
                <a:solidFill>
                  <a:srgbClr val="FF330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438400" y="631825"/>
            <a:ext cx="39782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defTabSz="923925"/>
            <a:r>
              <a:rPr lang="es-ES" sz="3200" b="1" dirty="0">
                <a:solidFill>
                  <a:srgbClr val="000066"/>
                </a:solidFill>
                <a:latin typeface="Arial" charset="0"/>
              </a:rPr>
              <a:t>INTERFAZ PASIVA</a:t>
            </a:r>
          </a:p>
        </p:txBody>
      </p:sp>
      <p:grpSp>
        <p:nvGrpSpPr>
          <p:cNvPr id="2" name="Group 227"/>
          <p:cNvGrpSpPr>
            <a:grpSpLocks/>
          </p:cNvGrpSpPr>
          <p:nvPr/>
        </p:nvGrpSpPr>
        <p:grpSpPr bwMode="auto">
          <a:xfrm>
            <a:off x="5554663" y="1169988"/>
            <a:ext cx="3286125" cy="3589337"/>
            <a:chOff x="1553" y="680"/>
            <a:chExt cx="1956" cy="2087"/>
          </a:xfrm>
        </p:grpSpPr>
        <p:pic>
          <p:nvPicPr>
            <p:cNvPr id="40987" name="Picture 206" descr="servidores_dedicado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91" y="816"/>
              <a:ext cx="340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88" name="Oval 203"/>
            <p:cNvSpPr>
              <a:spLocks noChangeArrowheads="1"/>
            </p:cNvSpPr>
            <p:nvPr/>
          </p:nvSpPr>
          <p:spPr bwMode="auto">
            <a:xfrm>
              <a:off x="1923" y="1408"/>
              <a:ext cx="1384" cy="125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pic>
          <p:nvPicPr>
            <p:cNvPr id="40989" name="Picture 137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9" y="2544"/>
              <a:ext cx="31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9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9" y="1281"/>
              <a:ext cx="31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91" name="Text Box 139"/>
            <p:cNvSpPr txBox="1">
              <a:spLocks noChangeArrowheads="1"/>
            </p:cNvSpPr>
            <p:nvPr/>
          </p:nvSpPr>
          <p:spPr bwMode="auto">
            <a:xfrm flipH="1">
              <a:off x="2324" y="2652"/>
              <a:ext cx="228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R2</a:t>
              </a:r>
            </a:p>
            <a:p>
              <a:pPr algn="ctr" defTabSz="873125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pic>
          <p:nvPicPr>
            <p:cNvPr id="40992" name="Picture 144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" y="1931"/>
              <a:ext cx="319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93" name="Text Box 145"/>
            <p:cNvSpPr txBox="1">
              <a:spLocks noChangeArrowheads="1"/>
            </p:cNvSpPr>
            <p:nvPr/>
          </p:nvSpPr>
          <p:spPr bwMode="auto">
            <a:xfrm flipH="1">
              <a:off x="3230" y="2058"/>
              <a:ext cx="229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R3</a:t>
              </a:r>
            </a:p>
            <a:p>
              <a:pPr algn="ctr" defTabSz="873125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0994" name="Text Box 173"/>
            <p:cNvSpPr txBox="1">
              <a:spLocks noChangeArrowheads="1"/>
            </p:cNvSpPr>
            <p:nvPr/>
          </p:nvSpPr>
          <p:spPr bwMode="auto">
            <a:xfrm flipH="1">
              <a:off x="2324" y="1408"/>
              <a:ext cx="228" cy="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 b="1">
                  <a:solidFill>
                    <a:schemeClr val="bg1"/>
                  </a:solidFill>
                  <a:latin typeface="Verdana" pitchFamily="34" charset="0"/>
                </a:rPr>
                <a:t>R1</a:t>
              </a:r>
            </a:p>
            <a:p>
              <a:pPr algn="ctr" defTabSz="873125"/>
              <a:endParaRPr lang="es-ES" sz="1000" b="1">
                <a:solidFill>
                  <a:schemeClr val="bg1"/>
                </a:solidFill>
                <a:latin typeface="Verdana" pitchFamily="34" charset="0"/>
              </a:endParaRPr>
            </a:p>
          </p:txBody>
        </p:sp>
        <p:sp>
          <p:nvSpPr>
            <p:cNvPr id="40995" name="Text Box 175"/>
            <p:cNvSpPr txBox="1">
              <a:spLocks noChangeArrowheads="1"/>
            </p:cNvSpPr>
            <p:nvPr/>
          </p:nvSpPr>
          <p:spPr bwMode="auto">
            <a:xfrm>
              <a:off x="2551" y="1451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.42</a:t>
              </a:r>
            </a:p>
          </p:txBody>
        </p:sp>
        <p:sp>
          <p:nvSpPr>
            <p:cNvPr id="40996" name="Text Box 176"/>
            <p:cNvSpPr txBox="1">
              <a:spLocks noChangeArrowheads="1"/>
            </p:cNvSpPr>
            <p:nvPr/>
          </p:nvSpPr>
          <p:spPr bwMode="auto">
            <a:xfrm>
              <a:off x="2086" y="1315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.221</a:t>
              </a:r>
            </a:p>
          </p:txBody>
        </p:sp>
        <p:sp>
          <p:nvSpPr>
            <p:cNvPr id="40997" name="Text Box 177"/>
            <p:cNvSpPr txBox="1">
              <a:spLocks noChangeArrowheads="1"/>
            </p:cNvSpPr>
            <p:nvPr/>
          </p:nvSpPr>
          <p:spPr bwMode="auto">
            <a:xfrm>
              <a:off x="2105" y="2601"/>
              <a:ext cx="21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.222</a:t>
              </a:r>
            </a:p>
          </p:txBody>
        </p:sp>
        <p:sp>
          <p:nvSpPr>
            <p:cNvPr id="40998" name="Text Box 178"/>
            <p:cNvSpPr txBox="1">
              <a:spLocks noChangeArrowheads="1"/>
            </p:cNvSpPr>
            <p:nvPr/>
          </p:nvSpPr>
          <p:spPr bwMode="auto">
            <a:xfrm>
              <a:off x="2540" y="2449"/>
              <a:ext cx="216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.61</a:t>
              </a:r>
            </a:p>
          </p:txBody>
        </p:sp>
        <p:sp>
          <p:nvSpPr>
            <p:cNvPr id="40999" name="Text Box 179"/>
            <p:cNvSpPr txBox="1">
              <a:spLocks noChangeArrowheads="1"/>
            </p:cNvSpPr>
            <p:nvPr/>
          </p:nvSpPr>
          <p:spPr bwMode="auto">
            <a:xfrm rot="-5400000">
              <a:off x="1755" y="1957"/>
              <a:ext cx="64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22.2.2.220/30</a:t>
              </a:r>
            </a:p>
          </p:txBody>
        </p:sp>
        <p:sp>
          <p:nvSpPr>
            <p:cNvPr id="41000" name="Text Box 180"/>
            <p:cNvSpPr txBox="1">
              <a:spLocks noChangeArrowheads="1"/>
            </p:cNvSpPr>
            <p:nvPr/>
          </p:nvSpPr>
          <p:spPr bwMode="auto">
            <a:xfrm rot="2164560">
              <a:off x="2716" y="1633"/>
              <a:ext cx="5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20.3.3.40/30</a:t>
              </a:r>
            </a:p>
          </p:txBody>
        </p:sp>
        <p:sp>
          <p:nvSpPr>
            <p:cNvPr id="41001" name="Text Box 181"/>
            <p:cNvSpPr txBox="1">
              <a:spLocks noChangeArrowheads="1"/>
            </p:cNvSpPr>
            <p:nvPr/>
          </p:nvSpPr>
          <p:spPr bwMode="auto">
            <a:xfrm>
              <a:off x="3273" y="1769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.41</a:t>
              </a:r>
            </a:p>
          </p:txBody>
        </p:sp>
        <p:sp>
          <p:nvSpPr>
            <p:cNvPr id="41002" name="Text Box 182"/>
            <p:cNvSpPr txBox="1">
              <a:spLocks noChangeArrowheads="1"/>
            </p:cNvSpPr>
            <p:nvPr/>
          </p:nvSpPr>
          <p:spPr bwMode="auto">
            <a:xfrm rot="-2085428">
              <a:off x="2676" y="2334"/>
              <a:ext cx="596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/>
              <a:r>
                <a:rPr lang="es-ES" sz="1200" b="1">
                  <a:latin typeface="Arial" charset="0"/>
                </a:rPr>
                <a:t>30.4.4.60/30</a:t>
              </a:r>
            </a:p>
          </p:txBody>
        </p:sp>
        <p:sp>
          <p:nvSpPr>
            <p:cNvPr id="41003" name="Text Box 183"/>
            <p:cNvSpPr txBox="1">
              <a:spLocks noChangeArrowheads="1"/>
            </p:cNvSpPr>
            <p:nvPr/>
          </p:nvSpPr>
          <p:spPr bwMode="auto">
            <a:xfrm>
              <a:off x="3273" y="2176"/>
              <a:ext cx="21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S0/1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.62</a:t>
              </a:r>
            </a:p>
          </p:txBody>
        </p:sp>
        <p:sp>
          <p:nvSpPr>
            <p:cNvPr id="41004" name="Line 204"/>
            <p:cNvSpPr>
              <a:spLocks noChangeShapeType="1"/>
            </p:cNvSpPr>
            <p:nvPr/>
          </p:nvSpPr>
          <p:spPr bwMode="auto">
            <a:xfrm flipV="1">
              <a:off x="2469" y="953"/>
              <a:ext cx="0" cy="3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005" name="Text Box 207"/>
            <p:cNvSpPr txBox="1">
              <a:spLocks noChangeArrowheads="1"/>
            </p:cNvSpPr>
            <p:nvPr/>
          </p:nvSpPr>
          <p:spPr bwMode="auto">
            <a:xfrm>
              <a:off x="1553" y="771"/>
              <a:ext cx="7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700" b="1"/>
                <a:t>Servidor</a:t>
              </a:r>
            </a:p>
            <a:p>
              <a:pPr defTabSz="923925"/>
              <a:r>
                <a:rPr lang="es-ES" sz="1700" b="1"/>
                <a:t>200.1.1.4/24</a:t>
              </a:r>
            </a:p>
          </p:txBody>
        </p:sp>
        <p:sp>
          <p:nvSpPr>
            <p:cNvPr id="41006" name="Freeform 209"/>
            <p:cNvSpPr>
              <a:spLocks/>
            </p:cNvSpPr>
            <p:nvPr/>
          </p:nvSpPr>
          <p:spPr bwMode="auto">
            <a:xfrm>
              <a:off x="2712" y="998"/>
              <a:ext cx="358" cy="371"/>
            </a:xfrm>
            <a:custGeom>
              <a:avLst/>
              <a:gdLst>
                <a:gd name="T0" fmla="*/ 2 w 446"/>
                <a:gd name="T1" fmla="*/ 1 h 680"/>
                <a:gd name="T2" fmla="*/ 2 w 446"/>
                <a:gd name="T3" fmla="*/ 1 h 680"/>
                <a:gd name="T4" fmla="*/ 2 w 446"/>
                <a:gd name="T5" fmla="*/ 1 h 680"/>
                <a:gd name="T6" fmla="*/ 2 w 446"/>
                <a:gd name="T7" fmla="*/ 1 h 680"/>
                <a:gd name="T8" fmla="*/ 2 w 446"/>
                <a:gd name="T9" fmla="*/ 1 h 680"/>
                <a:gd name="T10" fmla="*/ 2 w 446"/>
                <a:gd name="T11" fmla="*/ 0 h 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6"/>
                <a:gd name="T19" fmla="*/ 0 h 680"/>
                <a:gd name="T20" fmla="*/ 446 w 446"/>
                <a:gd name="T21" fmla="*/ 680 h 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6" h="680">
                  <a:moveTo>
                    <a:pt x="151" y="680"/>
                  </a:moveTo>
                  <a:cubicBezTo>
                    <a:pt x="253" y="646"/>
                    <a:pt x="356" y="612"/>
                    <a:pt x="333" y="589"/>
                  </a:cubicBezTo>
                  <a:cubicBezTo>
                    <a:pt x="310" y="566"/>
                    <a:pt x="0" y="567"/>
                    <a:pt x="15" y="544"/>
                  </a:cubicBezTo>
                  <a:cubicBezTo>
                    <a:pt x="30" y="521"/>
                    <a:pt x="400" y="483"/>
                    <a:pt x="423" y="453"/>
                  </a:cubicBezTo>
                  <a:cubicBezTo>
                    <a:pt x="446" y="423"/>
                    <a:pt x="204" y="438"/>
                    <a:pt x="151" y="363"/>
                  </a:cubicBezTo>
                  <a:cubicBezTo>
                    <a:pt x="98" y="288"/>
                    <a:pt x="102" y="144"/>
                    <a:pt x="106" y="0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1007" name="Text Box 210"/>
            <p:cNvSpPr txBox="1">
              <a:spLocks noChangeArrowheads="1"/>
            </p:cNvSpPr>
            <p:nvPr/>
          </p:nvSpPr>
          <p:spPr bwMode="auto">
            <a:xfrm>
              <a:off x="2615" y="680"/>
              <a:ext cx="89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500" b="1">
                  <a:solidFill>
                    <a:srgbClr val="CC3300"/>
                  </a:solidFill>
                </a:rPr>
                <a:t>Envío</a:t>
              </a:r>
            </a:p>
            <a:p>
              <a:pPr defTabSz="923925"/>
              <a:r>
                <a:rPr lang="es-ES" sz="1500" b="1">
                  <a:solidFill>
                    <a:srgbClr val="CC3300"/>
                  </a:solidFill>
                </a:rPr>
                <a:t>actualizaciones?</a:t>
              </a:r>
            </a:p>
          </p:txBody>
        </p:sp>
        <p:sp>
          <p:nvSpPr>
            <p:cNvPr id="41008" name="Text Box 224"/>
            <p:cNvSpPr txBox="1">
              <a:spLocks noChangeArrowheads="1"/>
            </p:cNvSpPr>
            <p:nvPr/>
          </p:nvSpPr>
          <p:spPr bwMode="auto">
            <a:xfrm>
              <a:off x="2424" y="1166"/>
              <a:ext cx="343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7182" tIns="0" rIns="17182" bIns="0"/>
            <a:lstStyle/>
            <a:p>
              <a:pPr algn="ctr" defTabSz="873125"/>
              <a:r>
                <a:rPr lang="es-ES" sz="1000">
                  <a:latin typeface="Arial Black" pitchFamily="34" charset="0"/>
                </a:rPr>
                <a:t>Fa0/0</a:t>
              </a:r>
            </a:p>
            <a:p>
              <a:pPr algn="ctr" defTabSz="873125"/>
              <a:r>
                <a:rPr lang="es-ES" sz="1000">
                  <a:latin typeface="Arial Black" pitchFamily="34" charset="0"/>
                </a:rPr>
                <a:t>.1</a:t>
              </a:r>
            </a:p>
          </p:txBody>
        </p:sp>
      </p:grpSp>
      <p:grpSp>
        <p:nvGrpSpPr>
          <p:cNvPr id="3" name="Group 235"/>
          <p:cNvGrpSpPr>
            <a:grpSpLocks/>
          </p:cNvGrpSpPr>
          <p:nvPr/>
        </p:nvGrpSpPr>
        <p:grpSpPr bwMode="auto">
          <a:xfrm>
            <a:off x="292099" y="1426643"/>
            <a:ext cx="5126039" cy="1816858"/>
            <a:chOff x="204" y="819"/>
            <a:chExt cx="3229" cy="1122"/>
          </a:xfrm>
        </p:grpSpPr>
        <p:sp>
          <p:nvSpPr>
            <p:cNvPr id="25609" name="Text Box 236"/>
            <p:cNvSpPr txBox="1">
              <a:spLocks noChangeArrowheads="1"/>
            </p:cNvSpPr>
            <p:nvPr/>
          </p:nvSpPr>
          <p:spPr bwMode="auto">
            <a:xfrm>
              <a:off x="377" y="819"/>
              <a:ext cx="3056" cy="1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Se debe anunciar la red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200.1.1.0 donde está el 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servidor, para que sea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accedido externamente.</a:t>
              </a:r>
            </a:p>
          </p:txBody>
        </p:sp>
        <p:pic>
          <p:nvPicPr>
            <p:cNvPr id="40986" name="Picture 237" descr="02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238"/>
          <p:cNvGrpSpPr>
            <a:grpSpLocks/>
          </p:cNvGrpSpPr>
          <p:nvPr/>
        </p:nvGrpSpPr>
        <p:grpSpPr bwMode="auto">
          <a:xfrm>
            <a:off x="279400" y="3224213"/>
            <a:ext cx="6078538" cy="1016000"/>
            <a:chOff x="204" y="773"/>
            <a:chExt cx="3829" cy="628"/>
          </a:xfrm>
        </p:grpSpPr>
        <p:sp>
          <p:nvSpPr>
            <p:cNvPr id="25607" name="Text Box 239"/>
            <p:cNvSpPr txBox="1">
              <a:spLocks noChangeArrowheads="1"/>
            </p:cNvSpPr>
            <p:nvPr/>
          </p:nvSpPr>
          <p:spPr bwMode="auto">
            <a:xfrm>
              <a:off x="385" y="773"/>
              <a:ext cx="3648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rgbClr val="FF0000"/>
                  </a:solidFill>
                  <a:latin typeface="+mj-lt"/>
                </a:rPr>
                <a:t>No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se debe enviar al servidor</a:t>
              </a:r>
            </a:p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actualizaciones. </a:t>
              </a:r>
              <a:r>
                <a:rPr lang="es-ES" sz="3000" b="1" dirty="0">
                  <a:solidFill>
                    <a:srgbClr val="008000"/>
                  </a:solidFill>
                  <a:latin typeface="+mj-lt"/>
                </a:rPr>
                <a:t>Para que??</a:t>
              </a:r>
            </a:p>
          </p:txBody>
        </p:sp>
        <p:pic>
          <p:nvPicPr>
            <p:cNvPr id="40984" name="Picture 240" descr="02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" name="45 Bisel"/>
          <p:cNvSpPr>
            <a:spLocks noChangeArrowheads="1"/>
          </p:cNvSpPr>
          <p:nvPr/>
        </p:nvSpPr>
        <p:spPr bwMode="auto">
          <a:xfrm>
            <a:off x="5094702" y="5946417"/>
            <a:ext cx="3500437" cy="785812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/>
            <a:r>
              <a:rPr lang="es-PE" sz="1800" b="1"/>
              <a:t>R1#debug ip rip </a:t>
            </a:r>
            <a:r>
              <a:rPr lang="es-PE" sz="1800"/>
              <a:t>; permite ver actualizaciones según se genere.</a:t>
            </a:r>
          </a:p>
        </p:txBody>
      </p:sp>
      <p:grpSp>
        <p:nvGrpSpPr>
          <p:cNvPr id="5" name="48 Grupo"/>
          <p:cNvGrpSpPr>
            <a:grpSpLocks/>
          </p:cNvGrpSpPr>
          <p:nvPr/>
        </p:nvGrpSpPr>
        <p:grpSpPr bwMode="auto">
          <a:xfrm>
            <a:off x="609600" y="4225925"/>
            <a:ext cx="5349875" cy="2373313"/>
            <a:chOff x="609600" y="4225136"/>
            <a:chExt cx="5349875" cy="2374667"/>
          </a:xfrm>
        </p:grpSpPr>
        <p:sp>
          <p:nvSpPr>
            <p:cNvPr id="40968" name="Text Box 213"/>
            <p:cNvSpPr txBox="1">
              <a:spLocks noChangeArrowheads="1"/>
            </p:cNvSpPr>
            <p:nvPr/>
          </p:nvSpPr>
          <p:spPr bwMode="auto">
            <a:xfrm>
              <a:off x="609600" y="4225136"/>
              <a:ext cx="1304274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R1(config)#</a:t>
              </a:r>
            </a:p>
          </p:txBody>
        </p:sp>
        <p:sp>
          <p:nvSpPr>
            <p:cNvPr id="40969" name="Text Box 214"/>
            <p:cNvSpPr txBox="1">
              <a:spLocks noChangeArrowheads="1"/>
            </p:cNvSpPr>
            <p:nvPr/>
          </p:nvSpPr>
          <p:spPr bwMode="auto">
            <a:xfrm>
              <a:off x="1816389" y="4225136"/>
              <a:ext cx="1042074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router rip</a:t>
              </a:r>
            </a:p>
          </p:txBody>
        </p:sp>
        <p:sp>
          <p:nvSpPr>
            <p:cNvPr id="40970" name="Text Box 215"/>
            <p:cNvSpPr txBox="1">
              <a:spLocks noChangeArrowheads="1"/>
            </p:cNvSpPr>
            <p:nvPr/>
          </p:nvSpPr>
          <p:spPr bwMode="auto">
            <a:xfrm>
              <a:off x="609600" y="5949180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R1(config-router)#</a:t>
              </a:r>
            </a:p>
          </p:txBody>
        </p:sp>
        <p:sp>
          <p:nvSpPr>
            <p:cNvPr id="40971" name="Text Box 216"/>
            <p:cNvSpPr txBox="1">
              <a:spLocks noChangeArrowheads="1"/>
            </p:cNvSpPr>
            <p:nvPr/>
          </p:nvSpPr>
          <p:spPr bwMode="auto">
            <a:xfrm>
              <a:off x="2539118" y="5949180"/>
              <a:ext cx="522718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exit</a:t>
              </a:r>
            </a:p>
          </p:txBody>
        </p:sp>
        <p:sp>
          <p:nvSpPr>
            <p:cNvPr id="40972" name="Text Box 217"/>
            <p:cNvSpPr txBox="1">
              <a:spLocks noChangeArrowheads="1"/>
            </p:cNvSpPr>
            <p:nvPr/>
          </p:nvSpPr>
          <p:spPr bwMode="auto">
            <a:xfrm>
              <a:off x="609600" y="5663428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R1(config-router)#</a:t>
              </a:r>
            </a:p>
          </p:txBody>
        </p:sp>
        <p:sp>
          <p:nvSpPr>
            <p:cNvPr id="40973" name="Text Box 218"/>
            <p:cNvSpPr txBox="1">
              <a:spLocks noChangeArrowheads="1"/>
            </p:cNvSpPr>
            <p:nvPr/>
          </p:nvSpPr>
          <p:spPr bwMode="auto">
            <a:xfrm>
              <a:off x="2539118" y="5591990"/>
              <a:ext cx="3420357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 b="1">
                  <a:solidFill>
                    <a:srgbClr val="CC3300"/>
                  </a:solidFill>
                </a:rPr>
                <a:t>passive-interface fastethernet 0/0</a:t>
              </a:r>
            </a:p>
          </p:txBody>
        </p:sp>
        <p:sp>
          <p:nvSpPr>
            <p:cNvPr id="40974" name="Text Box 221"/>
            <p:cNvSpPr txBox="1">
              <a:spLocks noChangeArrowheads="1"/>
            </p:cNvSpPr>
            <p:nvPr/>
          </p:nvSpPr>
          <p:spPr bwMode="auto">
            <a:xfrm>
              <a:off x="609600" y="6234932"/>
              <a:ext cx="1304274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R1(config)#</a:t>
              </a:r>
            </a:p>
          </p:txBody>
        </p:sp>
        <p:sp>
          <p:nvSpPr>
            <p:cNvPr id="40975" name="Text Box 228"/>
            <p:cNvSpPr txBox="1">
              <a:spLocks noChangeArrowheads="1"/>
            </p:cNvSpPr>
            <p:nvPr/>
          </p:nvSpPr>
          <p:spPr bwMode="auto">
            <a:xfrm>
              <a:off x="609600" y="4804833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R1(config-router)#</a:t>
              </a:r>
            </a:p>
          </p:txBody>
        </p:sp>
        <p:sp>
          <p:nvSpPr>
            <p:cNvPr id="40976" name="Text Box 229"/>
            <p:cNvSpPr txBox="1">
              <a:spLocks noChangeArrowheads="1"/>
            </p:cNvSpPr>
            <p:nvPr/>
          </p:nvSpPr>
          <p:spPr bwMode="auto">
            <a:xfrm>
              <a:off x="2539118" y="4804833"/>
              <a:ext cx="1857245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network 200.1.1.0</a:t>
              </a:r>
            </a:p>
          </p:txBody>
        </p:sp>
        <p:sp>
          <p:nvSpPr>
            <p:cNvPr id="40977" name="Text Box 230"/>
            <p:cNvSpPr txBox="1">
              <a:spLocks noChangeArrowheads="1"/>
            </p:cNvSpPr>
            <p:nvPr/>
          </p:nvSpPr>
          <p:spPr bwMode="auto">
            <a:xfrm>
              <a:off x="609600" y="5091924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R1(config-router)#</a:t>
              </a:r>
            </a:p>
          </p:txBody>
        </p:sp>
        <p:sp>
          <p:nvSpPr>
            <p:cNvPr id="40978" name="Text Box 231"/>
            <p:cNvSpPr txBox="1">
              <a:spLocks noChangeArrowheads="1"/>
            </p:cNvSpPr>
            <p:nvPr/>
          </p:nvSpPr>
          <p:spPr bwMode="auto">
            <a:xfrm>
              <a:off x="2539118" y="5091924"/>
              <a:ext cx="1971537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network 22.2.2.220</a:t>
              </a:r>
            </a:p>
          </p:txBody>
        </p:sp>
        <p:sp>
          <p:nvSpPr>
            <p:cNvPr id="40979" name="Text Box 232"/>
            <p:cNvSpPr txBox="1">
              <a:spLocks noChangeArrowheads="1"/>
            </p:cNvSpPr>
            <p:nvPr/>
          </p:nvSpPr>
          <p:spPr bwMode="auto">
            <a:xfrm>
              <a:off x="609600" y="5377676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R1(config-router)#</a:t>
              </a:r>
            </a:p>
          </p:txBody>
        </p:sp>
        <p:sp>
          <p:nvSpPr>
            <p:cNvPr id="40980" name="Text Box 233"/>
            <p:cNvSpPr txBox="1">
              <a:spLocks noChangeArrowheads="1"/>
            </p:cNvSpPr>
            <p:nvPr/>
          </p:nvSpPr>
          <p:spPr bwMode="auto">
            <a:xfrm>
              <a:off x="2539118" y="5377676"/>
              <a:ext cx="1857245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network 20.3.3.40</a:t>
              </a:r>
            </a:p>
          </p:txBody>
        </p:sp>
        <p:sp>
          <p:nvSpPr>
            <p:cNvPr id="40981" name="Text Box 228"/>
            <p:cNvSpPr txBox="1">
              <a:spLocks noChangeArrowheads="1"/>
            </p:cNvSpPr>
            <p:nvPr/>
          </p:nvSpPr>
          <p:spPr bwMode="auto">
            <a:xfrm>
              <a:off x="609600" y="4520420"/>
              <a:ext cx="1932880" cy="364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R1(config-router)#</a:t>
              </a:r>
            </a:p>
          </p:txBody>
        </p:sp>
        <p:sp>
          <p:nvSpPr>
            <p:cNvPr id="40982" name="Text Box 229"/>
            <p:cNvSpPr txBox="1">
              <a:spLocks noChangeArrowheads="1"/>
            </p:cNvSpPr>
            <p:nvPr/>
          </p:nvSpPr>
          <p:spPr bwMode="auto">
            <a:xfrm>
              <a:off x="2539118" y="4520420"/>
              <a:ext cx="102905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/>
              <a:r>
                <a:rPr lang="es-MX" sz="1800"/>
                <a:t>version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853236" y="631825"/>
            <a:ext cx="5359741" cy="5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 dirty="0">
                <a:solidFill>
                  <a:srgbClr val="000066"/>
                </a:solidFill>
                <a:latin typeface="Arial" charset="0"/>
              </a:rPr>
              <a:t>PROPAGACIÓN DE RUTA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1993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4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5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6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9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0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001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2002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3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4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5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6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7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8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009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10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2011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2012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2013" name="33 CuadroTexto"/>
            <p:cNvSpPr txBox="1">
              <a:spLocks noChangeArrowheads="1"/>
            </p:cNvSpPr>
            <p:nvPr/>
          </p:nvSpPr>
          <p:spPr bwMode="auto">
            <a:xfrm rot="-1723477">
              <a:off x="3793449" y="4425313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2014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15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16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2017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2018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2019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2020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2021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2022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23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24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2025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2026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2027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28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29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30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31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2032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2033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2034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2035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2036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2037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2038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2039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2040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2041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2042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sp>
        <p:nvSpPr>
          <p:cNvPr id="69" name="68 CuadroTexto"/>
          <p:cNvSpPr txBox="1"/>
          <p:nvPr/>
        </p:nvSpPr>
        <p:spPr>
          <a:xfrm>
            <a:off x="820738" y="3678238"/>
            <a:ext cx="5681662" cy="3048000"/>
          </a:xfrm>
          <a:prstGeom prst="rect">
            <a:avLst/>
          </a:prstGeom>
          <a:solidFill>
            <a:srgbClr val="00FF00"/>
          </a:solidFill>
          <a:effectLst>
            <a:outerShdw blurRad="50800" dist="1524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R5#show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[120/1] </a:t>
            </a:r>
            <a:r>
              <a:rPr lang="es-PE" sz="1600" dirty="0" err="1"/>
              <a:t>via</a:t>
            </a:r>
            <a:r>
              <a:rPr lang="es-PE" sz="1600" dirty="0"/>
              <a:t> 50.5.5.9, 00:00:01, FastEthernet0/1</a:t>
            </a:r>
          </a:p>
          <a:p>
            <a:pPr>
              <a:defRPr/>
            </a:pPr>
            <a:r>
              <a:rPr lang="es-PE" sz="1600" dirty="0"/>
              <a:t>R       50.5.5.4 [120/1] </a:t>
            </a:r>
            <a:r>
              <a:rPr lang="es-PE" sz="1600" dirty="0" err="1"/>
              <a:t>via</a:t>
            </a:r>
            <a:r>
              <a:rPr lang="es-PE" sz="1600" dirty="0"/>
              <a:t> 50.5.5.14, 00:00:24, FastEthernet0/0</a:t>
            </a:r>
          </a:p>
          <a:p>
            <a:pPr>
              <a:defRPr/>
            </a:pPr>
            <a:r>
              <a:rPr lang="es-PE" sz="1600" dirty="0"/>
              <a:t>C       50.5.5.8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C       50.5.5.12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210.10.10.0/24 [120/1] </a:t>
            </a:r>
            <a:r>
              <a:rPr lang="es-PE" sz="1600" dirty="0" err="1"/>
              <a:t>via</a:t>
            </a:r>
            <a:r>
              <a:rPr lang="es-PE" sz="1600" dirty="0"/>
              <a:t> 60.6.6.2, 00:00:08, FastEthernet1/0</a:t>
            </a:r>
          </a:p>
          <a:p>
            <a:pPr>
              <a:defRPr/>
            </a:pPr>
            <a:r>
              <a:rPr lang="es-PE" sz="1600" dirty="0"/>
              <a:t>R    200.2.2.0/24 [120/2] </a:t>
            </a:r>
            <a:r>
              <a:rPr lang="es-PE" sz="1600" dirty="0" err="1"/>
              <a:t>via</a:t>
            </a:r>
            <a:r>
              <a:rPr lang="es-PE" sz="1600" dirty="0"/>
              <a:t> 50.5.5.9, 00:00:01, FastEthernet0/1</a:t>
            </a:r>
          </a:p>
          <a:p>
            <a:pPr>
              <a:defRPr/>
            </a:pPr>
            <a:r>
              <a:rPr lang="es-PE" sz="1600" dirty="0"/>
              <a:t>R    200.2.3.0/24 [120/2] </a:t>
            </a:r>
            <a:r>
              <a:rPr lang="es-PE" sz="1600" dirty="0" err="1"/>
              <a:t>via</a:t>
            </a:r>
            <a:r>
              <a:rPr lang="es-PE" sz="1600" dirty="0"/>
              <a:t> 50.5.5.14, 00:00:24, FastEthernet0/0</a:t>
            </a:r>
          </a:p>
          <a:p>
            <a:pPr>
              <a:defRPr/>
            </a:pPr>
            <a:r>
              <a:rPr lang="es-PE" sz="1600" dirty="0"/>
              <a:t>     60.0.0.0/30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1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60.6.6.0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FastEthernet1/0</a:t>
            </a:r>
          </a:p>
          <a:p>
            <a:pPr>
              <a:defRPr/>
            </a:pPr>
            <a:r>
              <a:rPr lang="es-PE" sz="1600" dirty="0"/>
              <a:t>R5#</a:t>
            </a:r>
          </a:p>
        </p:txBody>
      </p:sp>
      <p:sp>
        <p:nvSpPr>
          <p:cNvPr id="68" name="67 CuadroTexto"/>
          <p:cNvSpPr txBox="1"/>
          <p:nvPr/>
        </p:nvSpPr>
        <p:spPr>
          <a:xfrm>
            <a:off x="1146175" y="3781425"/>
            <a:ext cx="5784850" cy="2801938"/>
          </a:xfrm>
          <a:prstGeom prst="rect">
            <a:avLst/>
          </a:prstGeom>
          <a:solidFill>
            <a:srgbClr val="FF99CC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R4#show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[120/2]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C       50.5.5.12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R    200.2.2.0/24 [120/3]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R    200.2.3.0/24 [120/1] </a:t>
            </a:r>
            <a:r>
              <a:rPr lang="es-PE" sz="1600" dirty="0" err="1"/>
              <a:t>via</a:t>
            </a:r>
            <a:r>
              <a:rPr lang="es-PE" sz="1600" dirty="0"/>
              <a:t> 50.5.5.5, 00:00:17, FastEthernet0/0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50.5.5.13, 00:00:22, FastEthernet0/1</a:t>
            </a:r>
          </a:p>
          <a:p>
            <a:pPr>
              <a:defRPr/>
            </a:pPr>
            <a:r>
              <a:rPr lang="es-PE" sz="1600" dirty="0"/>
              <a:t>R4#</a:t>
            </a:r>
          </a:p>
        </p:txBody>
      </p:sp>
      <p:sp>
        <p:nvSpPr>
          <p:cNvPr id="67" name="66 CuadroTexto"/>
          <p:cNvSpPr txBox="1"/>
          <p:nvPr/>
        </p:nvSpPr>
        <p:spPr>
          <a:xfrm>
            <a:off x="1500188" y="3852863"/>
            <a:ext cx="5859462" cy="2801937"/>
          </a:xfrm>
          <a:prstGeom prst="rect">
            <a:avLst/>
          </a:prstGeom>
          <a:solidFill>
            <a:srgbClr val="FF9966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/>
              <a:t>R3#show ip route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[120/3]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50.5.5.8 [120/2]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    200.2.2.0/24 [120/4]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C    200.2.3.0/24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50.5.5.6, 00:00:09, FastEthernet0/1</a:t>
            </a:r>
          </a:p>
          <a:p>
            <a:pPr>
              <a:defRPr/>
            </a:pPr>
            <a:r>
              <a:rPr lang="es-PE" sz="1600" dirty="0"/>
              <a:t>R3#</a:t>
            </a:r>
          </a:p>
        </p:txBody>
      </p:sp>
      <p:sp>
        <p:nvSpPr>
          <p:cNvPr id="66" name="65 CuadroTexto"/>
          <p:cNvSpPr txBox="1"/>
          <p:nvPr/>
        </p:nvSpPr>
        <p:spPr>
          <a:xfrm>
            <a:off x="1857375" y="3924300"/>
            <a:ext cx="6002338" cy="2801938"/>
          </a:xfrm>
          <a:prstGeom prst="rect">
            <a:avLst/>
          </a:prstGeom>
          <a:solidFill>
            <a:srgbClr val="FFFF00"/>
          </a:solidFill>
          <a:effectLst>
            <a:outerShdw blurRad="50800" dist="76200" dir="5400000" algn="ctr" rotWithShape="0">
              <a:srgbClr val="000000">
                <a:alpha val="43137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/>
              <a:t>R2#show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50.5.5.4 [120/2]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C       50.5.5.8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    200.2.2.0/24 [120/1] </a:t>
            </a:r>
            <a:r>
              <a:rPr lang="es-PE" sz="1600" dirty="0" err="1"/>
              <a:t>via</a:t>
            </a:r>
            <a:r>
              <a:rPr lang="es-PE" sz="1600" dirty="0"/>
              <a:t> 50.5.5.1, 00:00:14, FastEthernet0/0</a:t>
            </a:r>
          </a:p>
          <a:p>
            <a:pPr>
              <a:defRPr/>
            </a:pPr>
            <a:r>
              <a:rPr lang="es-PE" sz="1600" dirty="0"/>
              <a:t>R    200.2.3.0/24 [120/3]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50.5.5.10, 00:00:06, FastEthernet0/1</a:t>
            </a:r>
          </a:p>
          <a:p>
            <a:pPr>
              <a:defRPr/>
            </a:pPr>
            <a:r>
              <a:rPr lang="es-PE" sz="1600" dirty="0"/>
              <a:t>R2#</a:t>
            </a:r>
          </a:p>
        </p:txBody>
      </p:sp>
      <p:sp>
        <p:nvSpPr>
          <p:cNvPr id="65" name="64 CuadroTexto"/>
          <p:cNvSpPr txBox="1"/>
          <p:nvPr/>
        </p:nvSpPr>
        <p:spPr>
          <a:xfrm>
            <a:off x="2214563" y="4011613"/>
            <a:ext cx="6073775" cy="2800350"/>
          </a:xfrm>
          <a:prstGeom prst="rect">
            <a:avLst/>
          </a:prstGeom>
          <a:solidFill>
            <a:srgbClr val="FFC000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PE" sz="1600" b="1" dirty="0"/>
              <a:t>R1#show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50.5.5.4 [120/3]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   50.5.5.12 [120/2]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C    200.2.2.0/24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200.2.3.0/24 [120/4]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50.5.5.2, 00:00:11, FastEthernet0/1</a:t>
            </a:r>
          </a:p>
          <a:p>
            <a:pPr>
              <a:defRPr/>
            </a:pPr>
            <a:r>
              <a:rPr lang="es-PE" sz="1600" dirty="0"/>
              <a:t>R1#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8" grpId="0" animBg="1"/>
      <p:bldP spid="67" grpId="0" animBg="1"/>
      <p:bldP spid="66" grpId="0" animBg="1"/>
      <p:bldP spid="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3532188"/>
            <a:ext cx="6502400" cy="326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853236" y="631825"/>
            <a:ext cx="5359741" cy="5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 dirty="0">
                <a:solidFill>
                  <a:srgbClr val="000066"/>
                </a:solidFill>
                <a:latin typeface="Arial" charset="0"/>
              </a:rPr>
              <a:t>PROPAGACIÓN DE RUTA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3018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9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1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2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3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4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26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3027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8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29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0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1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2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3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4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3035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3036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3037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3038" name="33 CuadroTexto"/>
            <p:cNvSpPr txBox="1">
              <a:spLocks noChangeArrowheads="1"/>
            </p:cNvSpPr>
            <p:nvPr/>
          </p:nvSpPr>
          <p:spPr bwMode="auto">
            <a:xfrm rot="-1711999">
              <a:off x="3786976" y="4423800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3039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40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41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3042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3043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3044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3045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3046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3047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48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49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3050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3051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3052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3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4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5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6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3057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3058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3059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3060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3061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3062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3063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3064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3065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3066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3067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grpSp>
        <p:nvGrpSpPr>
          <p:cNvPr id="3" name="72 Grupo"/>
          <p:cNvGrpSpPr>
            <a:grpSpLocks/>
          </p:cNvGrpSpPr>
          <p:nvPr/>
        </p:nvGrpSpPr>
        <p:grpSpPr bwMode="auto">
          <a:xfrm>
            <a:off x="1143000" y="3654425"/>
            <a:ext cx="3749675" cy="1857375"/>
            <a:chOff x="71438" y="3725070"/>
            <a:chExt cx="3749455" cy="1857388"/>
          </a:xfrm>
        </p:grpSpPr>
        <p:sp>
          <p:nvSpPr>
            <p:cNvPr id="43015" name="63 Rectángulo redondeado"/>
            <p:cNvSpPr>
              <a:spLocks noChangeArrowheads="1"/>
            </p:cNvSpPr>
            <p:nvPr/>
          </p:nvSpPr>
          <p:spPr bwMode="auto">
            <a:xfrm>
              <a:off x="215076" y="4939516"/>
              <a:ext cx="2500330" cy="642942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32156"/>
              </a:srgbClr>
            </a:solidFill>
            <a:ln w="19050" algn="ctr">
              <a:solidFill>
                <a:srgbClr val="FFC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43016" name="70 Flecha derecha"/>
            <p:cNvSpPr>
              <a:spLocks noChangeArrowheads="1"/>
            </p:cNvSpPr>
            <p:nvPr/>
          </p:nvSpPr>
          <p:spPr bwMode="auto">
            <a:xfrm>
              <a:off x="71438" y="3725070"/>
              <a:ext cx="357952" cy="142876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rgbClr val="FFFF00"/>
            </a:solidFill>
            <a:ln w="9525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43017" name="71 CuadroTexto"/>
            <p:cNvSpPr txBox="1">
              <a:spLocks noChangeArrowheads="1"/>
            </p:cNvSpPr>
            <p:nvPr/>
          </p:nvSpPr>
          <p:spPr bwMode="auto">
            <a:xfrm>
              <a:off x="2643968" y="4939516"/>
              <a:ext cx="117692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Redes </a:t>
              </a:r>
            </a:p>
            <a:p>
              <a:r>
                <a:rPr lang="es-PE" sz="1600" b="1">
                  <a:solidFill>
                    <a:srgbClr val="FF0000"/>
                  </a:solidFill>
                </a:rPr>
                <a:t>anunciadas</a:t>
              </a:r>
            </a:p>
          </p:txBody>
        </p:sp>
      </p:grpSp>
      <p:sp>
        <p:nvSpPr>
          <p:cNvPr id="74" name="73 Pentágono"/>
          <p:cNvSpPr>
            <a:spLocks noChangeArrowheads="1"/>
          </p:cNvSpPr>
          <p:nvPr/>
        </p:nvSpPr>
        <p:spPr bwMode="auto">
          <a:xfrm flipH="1">
            <a:off x="2357438" y="1938338"/>
            <a:ext cx="928687" cy="357187"/>
          </a:xfrm>
          <a:prstGeom prst="homePlate">
            <a:avLst>
              <a:gd name="adj" fmla="val 50002"/>
            </a:avLst>
          </a:prstGeom>
          <a:solidFill>
            <a:srgbClr val="FFFF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ctr" defTabSz="923925"/>
            <a:r>
              <a:rPr lang="es-PE" sz="2000" b="1"/>
              <a:t>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4 Grupo"/>
          <p:cNvGrpSpPr>
            <a:grpSpLocks/>
          </p:cNvGrpSpPr>
          <p:nvPr/>
        </p:nvGrpSpPr>
        <p:grpSpPr bwMode="auto">
          <a:xfrm>
            <a:off x="222808" y="1475719"/>
            <a:ext cx="8181048" cy="1171993"/>
            <a:chOff x="228600" y="1327150"/>
            <a:chExt cx="8180368" cy="1171724"/>
          </a:xfrm>
        </p:grpSpPr>
        <p:grpSp>
          <p:nvGrpSpPr>
            <p:cNvPr id="44090" name="Group 3"/>
            <p:cNvGrpSpPr>
              <a:grpSpLocks/>
            </p:cNvGrpSpPr>
            <p:nvPr/>
          </p:nvGrpSpPr>
          <p:grpSpPr bwMode="auto">
            <a:xfrm>
              <a:off x="228600" y="1327150"/>
              <a:ext cx="5294313" cy="554038"/>
              <a:chOff x="204" y="773"/>
              <a:chExt cx="3335" cy="342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3154" cy="3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default-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information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s-ES" sz="3000" b="1" dirty="0" err="1">
                    <a:solidFill>
                      <a:schemeClr val="accent2"/>
                    </a:solidFill>
                    <a:latin typeface="+mj-lt"/>
                  </a:rPr>
                  <a:t>originate</a:t>
                </a:r>
                <a:endParaRPr lang="es-ES" sz="30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pic>
            <p:nvPicPr>
              <p:cNvPr id="44093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87342" y="1795356"/>
              <a:ext cx="7921626" cy="70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000" dirty="0">
                  <a:latin typeface="+mj-lt"/>
                </a:rPr>
                <a:t>Permite que el router propague la ruta estática por defecto, en las</a:t>
              </a:r>
            </a:p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3300"/>
                  </a:solidFill>
                  <a:latin typeface="+mj-lt"/>
                </a:rPr>
                <a:t>   </a:t>
              </a:r>
              <a:r>
                <a:rPr lang="es-MX" sz="2000" dirty="0">
                  <a:latin typeface="+mj-lt"/>
                </a:rPr>
                <a:t> actualizaciones RIP. </a:t>
              </a:r>
            </a:p>
          </p:txBody>
        </p:sp>
      </p:grpSp>
      <p:grpSp>
        <p:nvGrpSpPr>
          <p:cNvPr id="4" name="67 Grupo"/>
          <p:cNvGrpSpPr>
            <a:grpSpLocks/>
          </p:cNvGrpSpPr>
          <p:nvPr/>
        </p:nvGrpSpPr>
        <p:grpSpPr bwMode="auto">
          <a:xfrm>
            <a:off x="214313" y="2795588"/>
            <a:ext cx="8566150" cy="3930650"/>
            <a:chOff x="215076" y="2796376"/>
            <a:chExt cx="8565984" cy="3929090"/>
          </a:xfrm>
        </p:grpSpPr>
        <p:grpSp>
          <p:nvGrpSpPr>
            <p:cNvPr id="44037" name="65 Grupo"/>
            <p:cNvGrpSpPr>
              <a:grpSpLocks/>
            </p:cNvGrpSpPr>
            <p:nvPr/>
          </p:nvGrpSpPr>
          <p:grpSpPr bwMode="auto">
            <a:xfrm>
              <a:off x="215076" y="2796376"/>
              <a:ext cx="8565984" cy="3929090"/>
              <a:chOff x="215076" y="2796376"/>
              <a:chExt cx="8565984" cy="3929090"/>
            </a:xfrm>
          </p:grpSpPr>
          <p:pic>
            <p:nvPicPr>
              <p:cNvPr id="44039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0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3296442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1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15274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2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58348" y="479664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3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573058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4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29984" y="4082260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5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716066" y="400117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6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828" y="3225004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047" name="Picture 104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00828" y="471555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4048" name="16 Conector recto"/>
              <p:cNvCxnSpPr>
                <a:cxnSpLocks noChangeShapeType="1"/>
              </p:cNvCxnSpPr>
              <p:nvPr/>
            </p:nvCxnSpPr>
            <p:spPr bwMode="auto">
              <a:xfrm>
                <a:off x="2215340" y="3509168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49" name="17 Conector recto"/>
              <p:cNvCxnSpPr>
                <a:cxnSpLocks noChangeShapeType="1"/>
              </p:cNvCxnSpPr>
              <p:nvPr/>
            </p:nvCxnSpPr>
            <p:spPr bwMode="auto">
              <a:xfrm>
                <a:off x="2215340" y="501095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0" name="18 Conector recto"/>
              <p:cNvCxnSpPr>
                <a:cxnSpLocks noChangeShapeType="1"/>
              </p:cNvCxnSpPr>
              <p:nvPr/>
            </p:nvCxnSpPr>
            <p:spPr bwMode="auto">
              <a:xfrm>
                <a:off x="5430050" y="4294986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1" name="19 Conector recto"/>
              <p:cNvCxnSpPr>
                <a:cxnSpLocks noChangeShapeType="1"/>
              </p:cNvCxnSpPr>
              <p:nvPr/>
            </p:nvCxnSpPr>
            <p:spPr bwMode="auto">
              <a:xfrm>
                <a:off x="3858414" y="3510756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2" name="24 Conector recto"/>
              <p:cNvCxnSpPr>
                <a:cxnSpLocks noChangeShapeType="1"/>
              </p:cNvCxnSpPr>
              <p:nvPr/>
            </p:nvCxnSpPr>
            <p:spPr bwMode="auto">
              <a:xfrm flipV="1">
                <a:off x="3858414" y="4368012"/>
                <a:ext cx="1143008" cy="64294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3" name="26 Conector recto"/>
              <p:cNvCxnSpPr>
                <a:cxnSpLocks noChangeShapeType="1"/>
              </p:cNvCxnSpPr>
              <p:nvPr/>
            </p:nvCxnSpPr>
            <p:spPr bwMode="auto">
              <a:xfrm>
                <a:off x="929456" y="3509168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4" name="28 Conector recto"/>
              <p:cNvCxnSpPr>
                <a:cxnSpLocks noChangeShapeType="1"/>
              </p:cNvCxnSpPr>
              <p:nvPr/>
            </p:nvCxnSpPr>
            <p:spPr bwMode="auto">
              <a:xfrm>
                <a:off x="929456" y="501095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5" name="29 Conector recto"/>
              <p:cNvCxnSpPr>
                <a:cxnSpLocks noChangeShapeType="1"/>
              </p:cNvCxnSpPr>
              <p:nvPr/>
            </p:nvCxnSpPr>
            <p:spPr bwMode="auto">
              <a:xfrm>
                <a:off x="7001686" y="4296574"/>
                <a:ext cx="85725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4056" name="30 CuadroTexto"/>
              <p:cNvSpPr txBox="1">
                <a:spLocks noChangeArrowheads="1"/>
              </p:cNvSpPr>
              <p:nvPr/>
            </p:nvSpPr>
            <p:spPr bwMode="auto">
              <a:xfrm>
                <a:off x="2243940" y="308212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50.5.5.0/30</a:t>
                </a:r>
              </a:p>
            </p:txBody>
          </p:sp>
          <p:sp>
            <p:nvSpPr>
              <p:cNvPr id="44057" name="31 CuadroTexto"/>
              <p:cNvSpPr txBox="1">
                <a:spLocks noChangeArrowheads="1"/>
              </p:cNvSpPr>
              <p:nvPr/>
            </p:nvSpPr>
            <p:spPr bwMode="auto">
              <a:xfrm>
                <a:off x="2286778" y="5082392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50.5.5.4/30</a:t>
                </a:r>
              </a:p>
            </p:txBody>
          </p:sp>
          <p:sp>
            <p:nvSpPr>
              <p:cNvPr id="44058" name="32 CuadroTexto"/>
              <p:cNvSpPr txBox="1">
                <a:spLocks noChangeArrowheads="1"/>
              </p:cNvSpPr>
              <p:nvPr/>
            </p:nvSpPr>
            <p:spPr bwMode="auto">
              <a:xfrm>
                <a:off x="4292783" y="3510756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50.5.8.0/30</a:t>
                </a:r>
              </a:p>
            </p:txBody>
          </p:sp>
          <p:sp>
            <p:nvSpPr>
              <p:cNvPr id="44059" name="33 CuadroTexto"/>
              <p:cNvSpPr txBox="1">
                <a:spLocks noChangeArrowheads="1"/>
              </p:cNvSpPr>
              <p:nvPr/>
            </p:nvSpPr>
            <p:spPr bwMode="auto">
              <a:xfrm rot="-1819955">
                <a:off x="3786976" y="4388268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50.5.12.0/30</a:t>
                </a:r>
              </a:p>
            </p:txBody>
          </p:sp>
          <p:sp>
            <p:nvSpPr>
              <p:cNvPr id="44060" name="34 CuadroTexto"/>
              <p:cNvSpPr txBox="1">
                <a:spLocks noChangeArrowheads="1"/>
              </p:cNvSpPr>
              <p:nvPr/>
            </p:nvSpPr>
            <p:spPr bwMode="auto">
              <a:xfrm>
                <a:off x="2143902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61" name="35 CuadroTexto"/>
              <p:cNvSpPr txBox="1">
                <a:spLocks noChangeArrowheads="1"/>
              </p:cNvSpPr>
              <p:nvPr/>
            </p:nvSpPr>
            <p:spPr bwMode="auto">
              <a:xfrm>
                <a:off x="3144034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62" name="36 CuadroTexto"/>
              <p:cNvSpPr txBox="1">
                <a:spLocks noChangeArrowheads="1"/>
              </p:cNvSpPr>
              <p:nvPr/>
            </p:nvSpPr>
            <p:spPr bwMode="auto">
              <a:xfrm>
                <a:off x="2143902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4063" name="37 CuadroTexto"/>
              <p:cNvSpPr txBox="1">
                <a:spLocks noChangeArrowheads="1"/>
              </p:cNvSpPr>
              <p:nvPr/>
            </p:nvSpPr>
            <p:spPr bwMode="auto">
              <a:xfrm>
                <a:off x="3144034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4064" name="38 CuadroTexto"/>
              <p:cNvSpPr txBox="1">
                <a:spLocks noChangeArrowheads="1"/>
              </p:cNvSpPr>
              <p:nvPr/>
            </p:nvSpPr>
            <p:spPr bwMode="auto">
              <a:xfrm>
                <a:off x="3805612" y="329644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.9</a:t>
                </a:r>
              </a:p>
            </p:txBody>
          </p:sp>
          <p:sp>
            <p:nvSpPr>
              <p:cNvPr id="44065" name="39 CuadroTexto"/>
              <p:cNvSpPr txBox="1">
                <a:spLocks noChangeArrowheads="1"/>
              </p:cNvSpPr>
              <p:nvPr/>
            </p:nvSpPr>
            <p:spPr bwMode="auto">
              <a:xfrm>
                <a:off x="4858546" y="386794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.10</a:t>
                </a:r>
              </a:p>
            </p:txBody>
          </p:sp>
          <p:sp>
            <p:nvSpPr>
              <p:cNvPr id="44066" name="40 CuadroTexto"/>
              <p:cNvSpPr txBox="1">
                <a:spLocks noChangeArrowheads="1"/>
              </p:cNvSpPr>
              <p:nvPr/>
            </p:nvSpPr>
            <p:spPr bwMode="auto">
              <a:xfrm>
                <a:off x="4787108" y="4368012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.13</a:t>
                </a:r>
              </a:p>
            </p:txBody>
          </p:sp>
          <p:sp>
            <p:nvSpPr>
              <p:cNvPr id="44067" name="41 CuadroTexto"/>
              <p:cNvSpPr txBox="1">
                <a:spLocks noChangeArrowheads="1"/>
              </p:cNvSpPr>
              <p:nvPr/>
            </p:nvSpPr>
            <p:spPr bwMode="auto">
              <a:xfrm>
                <a:off x="3786976" y="4939516"/>
                <a:ext cx="44114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.14</a:t>
                </a:r>
              </a:p>
            </p:txBody>
          </p:sp>
          <p:sp>
            <p:nvSpPr>
              <p:cNvPr id="44068" name="42 CuadroTexto"/>
              <p:cNvSpPr txBox="1">
                <a:spLocks noChangeArrowheads="1"/>
              </p:cNvSpPr>
              <p:nvPr/>
            </p:nvSpPr>
            <p:spPr bwMode="auto">
              <a:xfrm>
                <a:off x="5377248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69" name="43 CuadroTexto"/>
              <p:cNvSpPr txBox="1">
                <a:spLocks noChangeArrowheads="1"/>
              </p:cNvSpPr>
              <p:nvPr/>
            </p:nvSpPr>
            <p:spPr bwMode="auto">
              <a:xfrm>
                <a:off x="6358744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0" name="44 CuadroTexto"/>
              <p:cNvSpPr txBox="1">
                <a:spLocks noChangeArrowheads="1"/>
              </p:cNvSpPr>
              <p:nvPr/>
            </p:nvSpPr>
            <p:spPr bwMode="auto">
              <a:xfrm>
                <a:off x="5501488" y="3796508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60.6.6.0/30</a:t>
                </a:r>
              </a:p>
            </p:txBody>
          </p:sp>
          <p:sp>
            <p:nvSpPr>
              <p:cNvPr id="44071" name="45 CuadroTexto"/>
              <p:cNvSpPr txBox="1">
                <a:spLocks noChangeArrowheads="1"/>
              </p:cNvSpPr>
              <p:nvPr/>
            </p:nvSpPr>
            <p:spPr bwMode="auto">
              <a:xfrm>
                <a:off x="215076" y="2796376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200.2.2.0/24</a:t>
                </a:r>
              </a:p>
            </p:txBody>
          </p:sp>
          <p:sp>
            <p:nvSpPr>
              <p:cNvPr id="44072" name="46 CuadroTexto"/>
              <p:cNvSpPr txBox="1">
                <a:spLocks noChangeArrowheads="1"/>
              </p:cNvSpPr>
              <p:nvPr/>
            </p:nvSpPr>
            <p:spPr bwMode="auto">
              <a:xfrm>
                <a:off x="215076" y="5153830"/>
                <a:ext cx="12170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200.2.3.0/24</a:t>
                </a:r>
              </a:p>
            </p:txBody>
          </p:sp>
          <p:sp>
            <p:nvSpPr>
              <p:cNvPr id="44073" name="47 CuadroTexto"/>
              <p:cNvSpPr txBox="1">
                <a:spLocks noChangeArrowheads="1"/>
              </p:cNvSpPr>
              <p:nvPr/>
            </p:nvSpPr>
            <p:spPr bwMode="auto">
              <a:xfrm>
                <a:off x="1500960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4" name="48 CuadroTexto"/>
              <p:cNvSpPr txBox="1">
                <a:spLocks noChangeArrowheads="1"/>
              </p:cNvSpPr>
              <p:nvPr/>
            </p:nvSpPr>
            <p:spPr bwMode="auto">
              <a:xfrm>
                <a:off x="929456" y="345795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5" name="49 CuadroTexto"/>
              <p:cNvSpPr txBox="1">
                <a:spLocks noChangeArrowheads="1"/>
              </p:cNvSpPr>
              <p:nvPr/>
            </p:nvSpPr>
            <p:spPr bwMode="auto">
              <a:xfrm>
                <a:off x="1500960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6" name="50 CuadroTexto"/>
              <p:cNvSpPr txBox="1">
                <a:spLocks noChangeArrowheads="1"/>
              </p:cNvSpPr>
              <p:nvPr/>
            </p:nvSpPr>
            <p:spPr bwMode="auto">
              <a:xfrm>
                <a:off x="929456" y="4743838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7" name="51 CuadroTexto"/>
              <p:cNvSpPr txBox="1">
                <a:spLocks noChangeArrowheads="1"/>
              </p:cNvSpPr>
              <p:nvPr/>
            </p:nvSpPr>
            <p:spPr bwMode="auto">
              <a:xfrm>
                <a:off x="7001686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4078" name="52 CuadroTexto"/>
              <p:cNvSpPr txBox="1">
                <a:spLocks noChangeArrowheads="1"/>
              </p:cNvSpPr>
              <p:nvPr/>
            </p:nvSpPr>
            <p:spPr bwMode="auto">
              <a:xfrm>
                <a:off x="7573190" y="401082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  <p:sp>
            <p:nvSpPr>
              <p:cNvPr id="44079" name="53 CuadroTexto"/>
              <p:cNvSpPr txBox="1">
                <a:spLocks noChangeArrowheads="1"/>
              </p:cNvSpPr>
              <p:nvPr/>
            </p:nvSpPr>
            <p:spPr bwMode="auto">
              <a:xfrm>
                <a:off x="7358876" y="3439318"/>
                <a:ext cx="142218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210.10.10.0/24</a:t>
                </a:r>
              </a:p>
            </p:txBody>
          </p:sp>
          <p:sp>
            <p:nvSpPr>
              <p:cNvPr id="44080" name="54 CuadroTexto"/>
              <p:cNvSpPr txBox="1">
                <a:spLocks noChangeArrowheads="1"/>
              </p:cNvSpPr>
              <p:nvPr/>
            </p:nvSpPr>
            <p:spPr bwMode="auto">
              <a:xfrm>
                <a:off x="1715274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R1</a:t>
                </a:r>
              </a:p>
            </p:txBody>
          </p:sp>
          <p:sp>
            <p:nvSpPr>
              <p:cNvPr id="44081" name="55 CuadroTexto"/>
              <p:cNvSpPr txBox="1">
                <a:spLocks noChangeArrowheads="1"/>
              </p:cNvSpPr>
              <p:nvPr/>
            </p:nvSpPr>
            <p:spPr bwMode="auto">
              <a:xfrm>
                <a:off x="3358348" y="293925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R2</a:t>
                </a:r>
              </a:p>
            </p:txBody>
          </p:sp>
          <p:sp>
            <p:nvSpPr>
              <p:cNvPr id="44082" name="56 CuadroTexto"/>
              <p:cNvSpPr txBox="1">
                <a:spLocks noChangeArrowheads="1"/>
              </p:cNvSpPr>
              <p:nvPr/>
            </p:nvSpPr>
            <p:spPr bwMode="auto">
              <a:xfrm>
                <a:off x="1715274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R3</a:t>
                </a:r>
              </a:p>
            </p:txBody>
          </p:sp>
          <p:sp>
            <p:nvSpPr>
              <p:cNvPr id="44083" name="57 CuadroTexto"/>
              <p:cNvSpPr txBox="1">
                <a:spLocks noChangeArrowheads="1"/>
              </p:cNvSpPr>
              <p:nvPr/>
            </p:nvSpPr>
            <p:spPr bwMode="auto">
              <a:xfrm>
                <a:off x="3358348" y="511091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R4</a:t>
                </a:r>
              </a:p>
            </p:txBody>
          </p:sp>
          <p:sp>
            <p:nvSpPr>
              <p:cNvPr id="44084" name="58 CuadroTexto"/>
              <p:cNvSpPr txBox="1">
                <a:spLocks noChangeArrowheads="1"/>
              </p:cNvSpPr>
              <p:nvPr/>
            </p:nvSpPr>
            <p:spPr bwMode="auto">
              <a:xfrm>
                <a:off x="6573058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R6</a:t>
                </a:r>
              </a:p>
            </p:txBody>
          </p:sp>
          <p:sp>
            <p:nvSpPr>
              <p:cNvPr id="44085" name="59 CuadroTexto"/>
              <p:cNvSpPr txBox="1">
                <a:spLocks noChangeArrowheads="1"/>
              </p:cNvSpPr>
              <p:nvPr/>
            </p:nvSpPr>
            <p:spPr bwMode="auto">
              <a:xfrm>
                <a:off x="5215736" y="4439450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R5</a:t>
                </a:r>
              </a:p>
            </p:txBody>
          </p:sp>
          <p:sp>
            <p:nvSpPr>
              <p:cNvPr id="44086" name="60 CuadroTexto"/>
              <p:cNvSpPr txBox="1">
                <a:spLocks noChangeArrowheads="1"/>
              </p:cNvSpPr>
              <p:nvPr/>
            </p:nvSpPr>
            <p:spPr bwMode="auto">
              <a:xfrm>
                <a:off x="357952" y="3582194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PC1</a:t>
                </a:r>
              </a:p>
            </p:txBody>
          </p:sp>
          <p:sp>
            <p:nvSpPr>
              <p:cNvPr id="44087" name="61 CuadroTexto"/>
              <p:cNvSpPr txBox="1">
                <a:spLocks noChangeArrowheads="1"/>
              </p:cNvSpPr>
              <p:nvPr/>
            </p:nvSpPr>
            <p:spPr bwMode="auto">
              <a:xfrm>
                <a:off x="357952" y="5439582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PC2</a:t>
                </a:r>
              </a:p>
            </p:txBody>
          </p:sp>
          <p:sp>
            <p:nvSpPr>
              <p:cNvPr id="44088" name="62 CuadroTexto"/>
              <p:cNvSpPr txBox="1">
                <a:spLocks noChangeArrowheads="1"/>
              </p:cNvSpPr>
              <p:nvPr/>
            </p:nvSpPr>
            <p:spPr bwMode="auto">
              <a:xfrm>
                <a:off x="7716066" y="4439450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PC3</a:t>
                </a:r>
              </a:p>
            </p:txBody>
          </p:sp>
          <p:sp>
            <p:nvSpPr>
              <p:cNvPr id="64" name="63 Bisel"/>
              <p:cNvSpPr>
                <a:spLocks noChangeArrowheads="1"/>
              </p:cNvSpPr>
              <p:nvPr/>
            </p:nvSpPr>
            <p:spPr bwMode="auto">
              <a:xfrm>
                <a:off x="2715340" y="5582920"/>
                <a:ext cx="5073552" cy="1142546"/>
              </a:xfrm>
              <a:prstGeom prst="bevel">
                <a:avLst>
                  <a:gd name="adj" fmla="val 125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>
                  <a:defRPr/>
                </a:pPr>
                <a:r>
                  <a:rPr lang="es-PE" sz="1800" b="1" dirty="0"/>
                  <a:t>R5#</a:t>
                </a:r>
                <a:r>
                  <a:rPr lang="es-PE" sz="1800" dirty="0"/>
                  <a:t>configure terminal</a:t>
                </a:r>
              </a:p>
              <a:p>
                <a:pPr defTabSz="923925">
                  <a:defRPr/>
                </a:pPr>
                <a:r>
                  <a:rPr lang="es-PE" sz="1800" b="1" dirty="0"/>
                  <a:t>R5(</a:t>
                </a:r>
                <a:r>
                  <a:rPr lang="es-PE" sz="1800" b="1" dirty="0" err="1"/>
                  <a:t>config</a:t>
                </a:r>
                <a:r>
                  <a:rPr lang="es-PE" sz="1800" b="1" dirty="0"/>
                  <a:t>)#</a:t>
                </a:r>
                <a:r>
                  <a:rPr lang="es-PE" sz="1800" dirty="0"/>
                  <a:t>router rip</a:t>
                </a:r>
              </a:p>
              <a:p>
                <a:pPr defTabSz="923925">
                  <a:defRPr/>
                </a:pPr>
                <a:r>
                  <a:rPr lang="es-PE" sz="1800" b="1" dirty="0"/>
                  <a:t>R5(</a:t>
                </a:r>
                <a:r>
                  <a:rPr lang="es-PE" sz="1800" b="1" dirty="0" err="1"/>
                  <a:t>config-router</a:t>
                </a:r>
                <a:r>
                  <a:rPr lang="es-PE" sz="1800" b="1" dirty="0"/>
                  <a:t>)#</a:t>
                </a:r>
                <a:r>
                  <a:rPr lang="es-PE" sz="1800" dirty="0"/>
                  <a:t>default-information originate</a:t>
                </a:r>
              </a:p>
            </p:txBody>
          </p:sp>
        </p:grpSp>
        <p:sp>
          <p:nvSpPr>
            <p:cNvPr id="44038" name="66 Forma libre"/>
            <p:cNvSpPr>
              <a:spLocks noChangeArrowheads="1"/>
            </p:cNvSpPr>
            <p:nvPr/>
          </p:nvSpPr>
          <p:spPr bwMode="auto">
            <a:xfrm>
              <a:off x="4414345" y="4430110"/>
              <a:ext cx="1505606" cy="1150883"/>
            </a:xfrm>
            <a:custGeom>
              <a:avLst/>
              <a:gdLst>
                <a:gd name="T0" fmla="*/ 0 w 1505606"/>
                <a:gd name="T1" fmla="*/ 1150883 h 1150883"/>
                <a:gd name="T2" fmla="*/ 1198179 w 1505606"/>
                <a:gd name="T3" fmla="*/ 1056290 h 1150883"/>
                <a:gd name="T4" fmla="*/ 819807 w 1505606"/>
                <a:gd name="T5" fmla="*/ 882869 h 1150883"/>
                <a:gd name="T6" fmla="*/ 1387365 w 1505606"/>
                <a:gd name="T7" fmla="*/ 646387 h 1150883"/>
                <a:gd name="T8" fmla="*/ 1481958 w 1505606"/>
                <a:gd name="T9" fmla="*/ 299545 h 1150883"/>
                <a:gd name="T10" fmla="*/ 1245476 w 1505606"/>
                <a:gd name="T11" fmla="*/ 126124 h 1150883"/>
                <a:gd name="T12" fmla="*/ 914400 w 1505606"/>
                <a:gd name="T13" fmla="*/ 0 h 11508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5606"/>
                <a:gd name="T22" fmla="*/ 0 h 1150883"/>
                <a:gd name="T23" fmla="*/ 1505606 w 1505606"/>
                <a:gd name="T24" fmla="*/ 1150883 h 11508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5606" h="1150883">
                  <a:moveTo>
                    <a:pt x="0" y="1150883"/>
                  </a:moveTo>
                  <a:cubicBezTo>
                    <a:pt x="530772" y="1125921"/>
                    <a:pt x="1061545" y="1100959"/>
                    <a:pt x="1198179" y="1056290"/>
                  </a:cubicBezTo>
                  <a:cubicBezTo>
                    <a:pt x="1334813" y="1011621"/>
                    <a:pt x="788276" y="951186"/>
                    <a:pt x="819807" y="882869"/>
                  </a:cubicBezTo>
                  <a:cubicBezTo>
                    <a:pt x="851338" y="814552"/>
                    <a:pt x="1277007" y="743608"/>
                    <a:pt x="1387365" y="646387"/>
                  </a:cubicBezTo>
                  <a:cubicBezTo>
                    <a:pt x="1497724" y="549166"/>
                    <a:pt x="1505606" y="386256"/>
                    <a:pt x="1481958" y="299545"/>
                  </a:cubicBezTo>
                  <a:cubicBezTo>
                    <a:pt x="1458310" y="212835"/>
                    <a:pt x="1340069" y="176048"/>
                    <a:pt x="1245476" y="126124"/>
                  </a:cubicBezTo>
                  <a:cubicBezTo>
                    <a:pt x="1150883" y="76200"/>
                    <a:pt x="1032641" y="38100"/>
                    <a:pt x="914400" y="0"/>
                  </a:cubicBezTo>
                </a:path>
              </a:pathLst>
            </a:cu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1188" y="1494532"/>
            <a:ext cx="80660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 dirty="0">
                <a:solidFill>
                  <a:srgbClr val="000066"/>
                </a:solidFill>
                <a:latin typeface="Arial" charset="0"/>
              </a:rPr>
              <a:t>CLASIFICACIÓN DE LOS PROTOCOLOS</a:t>
            </a:r>
          </a:p>
        </p:txBody>
      </p:sp>
      <p:grpSp>
        <p:nvGrpSpPr>
          <p:cNvPr id="2" name="21 Grupo"/>
          <p:cNvGrpSpPr>
            <a:grpSpLocks/>
          </p:cNvGrpSpPr>
          <p:nvPr/>
        </p:nvGrpSpPr>
        <p:grpSpPr bwMode="auto">
          <a:xfrm>
            <a:off x="357188" y="2791321"/>
            <a:ext cx="8345487" cy="3887787"/>
            <a:chOff x="357952" y="2033588"/>
            <a:chExt cx="8344131" cy="3887424"/>
          </a:xfrm>
        </p:grpSpPr>
        <p:pic>
          <p:nvPicPr>
            <p:cNvPr id="512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952" y="2033588"/>
              <a:ext cx="8344131" cy="3120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20 CuadroTexto"/>
            <p:cNvSpPr txBox="1"/>
            <p:nvPr/>
          </p:nvSpPr>
          <p:spPr>
            <a:xfrm>
              <a:off x="1215063" y="5582907"/>
              <a:ext cx="2737992" cy="33810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dirty="0">
                  <a:solidFill>
                    <a:schemeClr val="bg1">
                      <a:lumMod val="75000"/>
                    </a:schemeClr>
                  </a:solidFill>
                </a:rPr>
                <a:t>Información de CCNA-CISCO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05 Grupo"/>
          <p:cNvGrpSpPr>
            <a:grpSpLocks/>
          </p:cNvGrpSpPr>
          <p:nvPr/>
        </p:nvGrpSpPr>
        <p:grpSpPr bwMode="auto">
          <a:xfrm>
            <a:off x="196850" y="1130300"/>
            <a:ext cx="8731250" cy="2616200"/>
            <a:chOff x="197069" y="1129862"/>
            <a:chExt cx="8731469" cy="2617076"/>
          </a:xfrm>
        </p:grpSpPr>
        <p:sp>
          <p:nvSpPr>
            <p:cNvPr id="47183" name="104 Forma libre"/>
            <p:cNvSpPr>
              <a:spLocks noChangeArrowheads="1"/>
            </p:cNvSpPr>
            <p:nvPr/>
          </p:nvSpPr>
          <p:spPr bwMode="auto">
            <a:xfrm>
              <a:off x="197069" y="1129862"/>
              <a:ext cx="8731469" cy="2617076"/>
            </a:xfrm>
            <a:custGeom>
              <a:avLst/>
              <a:gdLst>
                <a:gd name="T0" fmla="*/ 764628 w 8731469"/>
                <a:gd name="T1" fmla="*/ 5255 h 2617076"/>
                <a:gd name="T2" fmla="*/ 244365 w 8731469"/>
                <a:gd name="T3" fmla="*/ 36786 h 2617076"/>
                <a:gd name="T4" fmla="*/ 39414 w 8731469"/>
                <a:gd name="T5" fmla="*/ 162910 h 2617076"/>
                <a:gd name="T6" fmla="*/ 7883 w 8731469"/>
                <a:gd name="T7" fmla="*/ 493986 h 2617076"/>
                <a:gd name="T8" fmla="*/ 23648 w 8731469"/>
                <a:gd name="T9" fmla="*/ 1518745 h 2617076"/>
                <a:gd name="T10" fmla="*/ 23648 w 8731469"/>
                <a:gd name="T11" fmla="*/ 2149366 h 2617076"/>
                <a:gd name="T12" fmla="*/ 134007 w 8731469"/>
                <a:gd name="T13" fmla="*/ 2511972 h 2617076"/>
                <a:gd name="T14" fmla="*/ 670034 w 8731469"/>
                <a:gd name="T15" fmla="*/ 2590800 h 2617076"/>
                <a:gd name="T16" fmla="*/ 3192517 w 8731469"/>
                <a:gd name="T17" fmla="*/ 2590800 h 2617076"/>
                <a:gd name="T18" fmla="*/ 3854669 w 8731469"/>
                <a:gd name="T19" fmla="*/ 2433144 h 2617076"/>
                <a:gd name="T20" fmla="*/ 4296102 w 8731469"/>
                <a:gd name="T21" fmla="*/ 2023241 h 2617076"/>
                <a:gd name="T22" fmla="*/ 4627179 w 8731469"/>
                <a:gd name="T23" fmla="*/ 1597572 h 2617076"/>
                <a:gd name="T24" fmla="*/ 4895195 w 8731469"/>
                <a:gd name="T25" fmla="*/ 1471448 h 2617076"/>
                <a:gd name="T26" fmla="*/ 5399691 w 8731469"/>
                <a:gd name="T27" fmla="*/ 1487214 h 2617076"/>
                <a:gd name="T28" fmla="*/ 5856891 w 8731469"/>
                <a:gd name="T29" fmla="*/ 1566041 h 2617076"/>
                <a:gd name="T30" fmla="*/ 6392919 w 8731469"/>
                <a:gd name="T31" fmla="*/ 1818290 h 2617076"/>
                <a:gd name="T32" fmla="*/ 6787055 w 8731469"/>
                <a:gd name="T33" fmla="*/ 2007476 h 2617076"/>
                <a:gd name="T34" fmla="*/ 7985235 w 8731469"/>
                <a:gd name="T35" fmla="*/ 2054772 h 2617076"/>
                <a:gd name="T36" fmla="*/ 8615853 w 8731469"/>
                <a:gd name="T37" fmla="*/ 1849821 h 2617076"/>
                <a:gd name="T38" fmla="*/ 8678917 w 8731469"/>
                <a:gd name="T39" fmla="*/ 872359 h 2617076"/>
                <a:gd name="T40" fmla="*/ 8663157 w 8731469"/>
                <a:gd name="T41" fmla="*/ 415159 h 2617076"/>
                <a:gd name="T42" fmla="*/ 8473965 w 8731469"/>
                <a:gd name="T43" fmla="*/ 84083 h 2617076"/>
                <a:gd name="T44" fmla="*/ 8001003 w 8731469"/>
                <a:gd name="T45" fmla="*/ 21021 h 2617076"/>
                <a:gd name="T46" fmla="*/ 6424451 w 8731469"/>
                <a:gd name="T47" fmla="*/ 5255 h 2617076"/>
                <a:gd name="T48" fmla="*/ 3523593 w 8731469"/>
                <a:gd name="T49" fmla="*/ 21021 h 2617076"/>
                <a:gd name="T50" fmla="*/ 1868218 w 8731469"/>
                <a:gd name="T51" fmla="*/ 21021 h 2617076"/>
                <a:gd name="T52" fmla="*/ 1048407 w 8731469"/>
                <a:gd name="T53" fmla="*/ 5255 h 2617076"/>
                <a:gd name="T54" fmla="*/ 764628 w 8731469"/>
                <a:gd name="T55" fmla="*/ 5255 h 261707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731469"/>
                <a:gd name="T85" fmla="*/ 0 h 2617076"/>
                <a:gd name="T86" fmla="*/ 8731469 w 8731469"/>
                <a:gd name="T87" fmla="*/ 2617076 h 261707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731469" h="2617076">
                  <a:moveTo>
                    <a:pt x="764628" y="5255"/>
                  </a:moveTo>
                  <a:cubicBezTo>
                    <a:pt x="630621" y="10510"/>
                    <a:pt x="365234" y="10510"/>
                    <a:pt x="244365" y="36786"/>
                  </a:cubicBezTo>
                  <a:cubicBezTo>
                    <a:pt x="123496" y="63062"/>
                    <a:pt x="78828" y="86710"/>
                    <a:pt x="39414" y="162910"/>
                  </a:cubicBezTo>
                  <a:cubicBezTo>
                    <a:pt x="0" y="239110"/>
                    <a:pt x="10511" y="268014"/>
                    <a:pt x="7883" y="493986"/>
                  </a:cubicBezTo>
                  <a:cubicBezTo>
                    <a:pt x="5255" y="719958"/>
                    <a:pt x="21021" y="1242848"/>
                    <a:pt x="23648" y="1518745"/>
                  </a:cubicBezTo>
                  <a:cubicBezTo>
                    <a:pt x="26275" y="1794642"/>
                    <a:pt x="5255" y="1983828"/>
                    <a:pt x="23648" y="2149366"/>
                  </a:cubicBezTo>
                  <a:cubicBezTo>
                    <a:pt x="42041" y="2314904"/>
                    <a:pt x="26276" y="2438400"/>
                    <a:pt x="134007" y="2511972"/>
                  </a:cubicBezTo>
                  <a:cubicBezTo>
                    <a:pt x="241738" y="2585544"/>
                    <a:pt x="160282" y="2577662"/>
                    <a:pt x="670034" y="2590800"/>
                  </a:cubicBezTo>
                  <a:cubicBezTo>
                    <a:pt x="1179786" y="2603938"/>
                    <a:pt x="2661745" y="2617076"/>
                    <a:pt x="3192517" y="2590800"/>
                  </a:cubicBezTo>
                  <a:cubicBezTo>
                    <a:pt x="3723289" y="2564524"/>
                    <a:pt x="3670738" y="2527738"/>
                    <a:pt x="3854669" y="2433145"/>
                  </a:cubicBezTo>
                  <a:cubicBezTo>
                    <a:pt x="4038600" y="2338552"/>
                    <a:pt x="4167351" y="2162503"/>
                    <a:pt x="4296103" y="2023241"/>
                  </a:cubicBezTo>
                  <a:cubicBezTo>
                    <a:pt x="4424855" y="1883979"/>
                    <a:pt x="4527331" y="1689537"/>
                    <a:pt x="4627179" y="1597572"/>
                  </a:cubicBezTo>
                  <a:cubicBezTo>
                    <a:pt x="4727027" y="1505607"/>
                    <a:pt x="4766441" y="1489841"/>
                    <a:pt x="4895193" y="1471448"/>
                  </a:cubicBezTo>
                  <a:cubicBezTo>
                    <a:pt x="5023945" y="1453055"/>
                    <a:pt x="5239407" y="1471449"/>
                    <a:pt x="5399690" y="1487214"/>
                  </a:cubicBezTo>
                  <a:cubicBezTo>
                    <a:pt x="5559973" y="1502979"/>
                    <a:pt x="5691352" y="1510862"/>
                    <a:pt x="5856890" y="1566041"/>
                  </a:cubicBezTo>
                  <a:cubicBezTo>
                    <a:pt x="6022428" y="1621220"/>
                    <a:pt x="6392917" y="1818290"/>
                    <a:pt x="6392917" y="1818290"/>
                  </a:cubicBezTo>
                  <a:cubicBezTo>
                    <a:pt x="6547944" y="1891862"/>
                    <a:pt x="6521669" y="1968062"/>
                    <a:pt x="6787055" y="2007476"/>
                  </a:cubicBezTo>
                  <a:cubicBezTo>
                    <a:pt x="7052441" y="2046890"/>
                    <a:pt x="7680434" y="2081048"/>
                    <a:pt x="7985234" y="2054772"/>
                  </a:cubicBezTo>
                  <a:cubicBezTo>
                    <a:pt x="8290034" y="2028496"/>
                    <a:pt x="8500241" y="2046890"/>
                    <a:pt x="8615855" y="1849821"/>
                  </a:cubicBezTo>
                  <a:cubicBezTo>
                    <a:pt x="8731469" y="1652752"/>
                    <a:pt x="8671034" y="1111469"/>
                    <a:pt x="8678917" y="872359"/>
                  </a:cubicBezTo>
                  <a:cubicBezTo>
                    <a:pt x="8686800" y="633249"/>
                    <a:pt x="8697311" y="546538"/>
                    <a:pt x="8663152" y="415159"/>
                  </a:cubicBezTo>
                  <a:cubicBezTo>
                    <a:pt x="8628993" y="283780"/>
                    <a:pt x="8584324" y="149773"/>
                    <a:pt x="8473965" y="84083"/>
                  </a:cubicBezTo>
                  <a:cubicBezTo>
                    <a:pt x="8363606" y="18393"/>
                    <a:pt x="8342586" y="34159"/>
                    <a:pt x="8001000" y="21021"/>
                  </a:cubicBezTo>
                  <a:cubicBezTo>
                    <a:pt x="7659414" y="7883"/>
                    <a:pt x="6424448" y="5255"/>
                    <a:pt x="6424448" y="5255"/>
                  </a:cubicBezTo>
                  <a:lnTo>
                    <a:pt x="3523593" y="21021"/>
                  </a:lnTo>
                  <a:lnTo>
                    <a:pt x="1868214" y="21021"/>
                  </a:lnTo>
                  <a:cubicBezTo>
                    <a:pt x="1455683" y="18393"/>
                    <a:pt x="1232338" y="7883"/>
                    <a:pt x="1048407" y="5255"/>
                  </a:cubicBezTo>
                  <a:cubicBezTo>
                    <a:pt x="864476" y="2627"/>
                    <a:pt x="898635" y="0"/>
                    <a:pt x="764628" y="5255"/>
                  </a:cubicBez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7184" name="101 CuadroTexto"/>
            <p:cNvSpPr txBox="1">
              <a:spLocks noChangeArrowheads="1"/>
            </p:cNvSpPr>
            <p:nvPr/>
          </p:nvSpPr>
          <p:spPr bwMode="auto">
            <a:xfrm>
              <a:off x="4501356" y="1224740"/>
              <a:ext cx="23262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>
                  <a:solidFill>
                    <a:srgbClr val="C00000"/>
                  </a:solidFill>
                </a:rPr>
                <a:t>Habilitado con RIPv2</a:t>
              </a:r>
            </a:p>
          </p:txBody>
        </p:sp>
      </p:grpSp>
      <p:grpSp>
        <p:nvGrpSpPr>
          <p:cNvPr id="3" name="96 Grupo"/>
          <p:cNvGrpSpPr>
            <a:grpSpLocks/>
          </p:cNvGrpSpPr>
          <p:nvPr/>
        </p:nvGrpSpPr>
        <p:grpSpPr bwMode="auto">
          <a:xfrm>
            <a:off x="4445000" y="2652713"/>
            <a:ext cx="3302000" cy="2408237"/>
            <a:chOff x="4445552" y="2653500"/>
            <a:chExt cx="3302155" cy="2407010"/>
          </a:xfrm>
        </p:grpSpPr>
        <p:sp>
          <p:nvSpPr>
            <p:cNvPr id="47168" name="Cloud"/>
            <p:cNvSpPr>
              <a:spLocks noChangeAspect="1" noEditPoints="1" noChangeArrowheads="1"/>
            </p:cNvSpPr>
            <p:nvPr/>
          </p:nvSpPr>
          <p:spPr bwMode="auto">
            <a:xfrm rot="2034637">
              <a:off x="4445552" y="2886743"/>
              <a:ext cx="3302155" cy="2173767"/>
            </a:xfrm>
            <a:custGeom>
              <a:avLst/>
              <a:gdLst>
                <a:gd name="T0" fmla="*/ 4060428 w 21600"/>
                <a:gd name="T1" fmla="*/ 260883238 h 21600"/>
                <a:gd name="T2" fmla="*/ 654504702 w 21600"/>
                <a:gd name="T3" fmla="*/ 521210856 h 21600"/>
                <a:gd name="T4" fmla="*/ 1307918470 w 21600"/>
                <a:gd name="T5" fmla="*/ 260883238 h 21600"/>
                <a:gd name="T6" fmla="*/ 654504702 w 21600"/>
                <a:gd name="T7" fmla="*/ 2983243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FFFFFF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47169" name="93 Grupo"/>
            <p:cNvGrpSpPr>
              <a:grpSpLocks/>
            </p:cNvGrpSpPr>
            <p:nvPr/>
          </p:nvGrpSpPr>
          <p:grpSpPr bwMode="auto">
            <a:xfrm>
              <a:off x="4645443" y="2653500"/>
              <a:ext cx="3012192" cy="1714512"/>
              <a:chOff x="4645443" y="2653500"/>
              <a:chExt cx="3012192" cy="1714512"/>
            </a:xfrm>
          </p:grpSpPr>
          <p:pic>
            <p:nvPicPr>
              <p:cNvPr id="47171" name="Picture 105" descr="laptop%2520hp%2520pavilion%252050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01620" y="3643988"/>
                <a:ext cx="576311" cy="438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172" name="Picture 138" descr="router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01422" y="3796508"/>
                <a:ext cx="535927" cy="383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7173" name="79 Conector recto"/>
              <p:cNvCxnSpPr>
                <a:cxnSpLocks noChangeShapeType="1"/>
              </p:cNvCxnSpPr>
              <p:nvPr/>
            </p:nvCxnSpPr>
            <p:spPr bwMode="auto">
              <a:xfrm rot="5400000">
                <a:off x="4609307" y="3259929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74" name="82 Conector recto"/>
              <p:cNvCxnSpPr>
                <a:cxnSpLocks noChangeShapeType="1"/>
              </p:cNvCxnSpPr>
              <p:nvPr/>
            </p:nvCxnSpPr>
            <p:spPr bwMode="auto">
              <a:xfrm>
                <a:off x="5430050" y="3939384"/>
                <a:ext cx="1214446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7175" name="83 CuadroTexto"/>
              <p:cNvSpPr txBox="1">
                <a:spLocks noChangeArrowheads="1"/>
              </p:cNvSpPr>
              <p:nvPr/>
            </p:nvSpPr>
            <p:spPr bwMode="auto">
              <a:xfrm>
                <a:off x="7001686" y="3653632"/>
                <a:ext cx="65594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PC4</a:t>
                </a:r>
              </a:p>
            </p:txBody>
          </p:sp>
          <p:sp>
            <p:nvSpPr>
              <p:cNvPr id="47176" name="84 CuadroTexto"/>
              <p:cNvSpPr txBox="1">
                <a:spLocks noChangeArrowheads="1"/>
              </p:cNvSpPr>
              <p:nvPr/>
            </p:nvSpPr>
            <p:spPr bwMode="auto">
              <a:xfrm>
                <a:off x="4645443" y="3653632"/>
                <a:ext cx="49885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2000" b="1"/>
                  <a:t>R7</a:t>
                </a:r>
              </a:p>
            </p:txBody>
          </p:sp>
          <p:sp>
            <p:nvSpPr>
              <p:cNvPr id="47177" name="85 CuadroTexto"/>
              <p:cNvSpPr txBox="1">
                <a:spLocks noChangeArrowheads="1"/>
              </p:cNvSpPr>
              <p:nvPr/>
            </p:nvSpPr>
            <p:spPr bwMode="auto">
              <a:xfrm>
                <a:off x="5144298" y="3386516"/>
                <a:ext cx="111440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60.6.6.4/30</a:t>
                </a:r>
              </a:p>
            </p:txBody>
          </p:sp>
          <p:sp>
            <p:nvSpPr>
              <p:cNvPr id="47178" name="86 CuadroTexto"/>
              <p:cNvSpPr txBox="1">
                <a:spLocks noChangeArrowheads="1"/>
              </p:cNvSpPr>
              <p:nvPr/>
            </p:nvSpPr>
            <p:spPr bwMode="auto">
              <a:xfrm>
                <a:off x="4929984" y="2867814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.5</a:t>
                </a:r>
              </a:p>
            </p:txBody>
          </p:sp>
          <p:sp>
            <p:nvSpPr>
              <p:cNvPr id="47179" name="87 CuadroTexto"/>
              <p:cNvSpPr txBox="1">
                <a:spLocks noChangeArrowheads="1"/>
              </p:cNvSpPr>
              <p:nvPr/>
            </p:nvSpPr>
            <p:spPr bwMode="auto">
              <a:xfrm>
                <a:off x="4929984" y="3510756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.6</a:t>
                </a:r>
              </a:p>
            </p:txBody>
          </p:sp>
          <p:sp>
            <p:nvSpPr>
              <p:cNvPr id="47180" name="88 CuadroTexto"/>
              <p:cNvSpPr txBox="1">
                <a:spLocks noChangeArrowheads="1"/>
              </p:cNvSpPr>
              <p:nvPr/>
            </p:nvSpPr>
            <p:spPr bwMode="auto">
              <a:xfrm>
                <a:off x="6144430" y="4029458"/>
                <a:ext cx="142218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FF0000"/>
                    </a:solidFill>
                  </a:rPr>
                  <a:t>220.20.20.0/24</a:t>
                </a:r>
              </a:p>
            </p:txBody>
          </p:sp>
          <p:sp>
            <p:nvSpPr>
              <p:cNvPr id="47181" name="91 CuadroTexto"/>
              <p:cNvSpPr txBox="1">
                <a:spLocks noChangeArrowheads="1"/>
              </p:cNvSpPr>
              <p:nvPr/>
            </p:nvSpPr>
            <p:spPr bwMode="auto">
              <a:xfrm>
                <a:off x="5501488" y="365363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.1</a:t>
                </a:r>
              </a:p>
            </p:txBody>
          </p:sp>
          <p:sp>
            <p:nvSpPr>
              <p:cNvPr id="47182" name="92 CuadroTexto"/>
              <p:cNvSpPr txBox="1">
                <a:spLocks noChangeArrowheads="1"/>
              </p:cNvSpPr>
              <p:nvPr/>
            </p:nvSpPr>
            <p:spPr bwMode="auto">
              <a:xfrm>
                <a:off x="6377380" y="3653632"/>
                <a:ext cx="3385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0000FF"/>
                    </a:solidFill>
                  </a:rPr>
                  <a:t>.2</a:t>
                </a:r>
              </a:p>
            </p:txBody>
          </p:sp>
        </p:grpSp>
        <p:sp>
          <p:nvSpPr>
            <p:cNvPr id="47170" name="95 CuadroTexto"/>
            <p:cNvSpPr txBox="1">
              <a:spLocks noChangeArrowheads="1"/>
            </p:cNvSpPr>
            <p:nvPr/>
          </p:nvSpPr>
          <p:spPr bwMode="auto">
            <a:xfrm>
              <a:off x="5215736" y="2925981"/>
              <a:ext cx="141737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s-PE" sz="1600" b="1">
                  <a:solidFill>
                    <a:schemeClr val="accent2"/>
                  </a:solidFill>
                </a:rPr>
                <a:t>Enrutamiento</a:t>
              </a:r>
            </a:p>
            <a:p>
              <a:pPr algn="ctr"/>
              <a:r>
                <a:rPr lang="es-PE" sz="1600" b="1">
                  <a:solidFill>
                    <a:schemeClr val="accent2"/>
                  </a:solidFill>
                </a:rPr>
                <a:t>estático</a:t>
              </a:r>
            </a:p>
          </p:txBody>
        </p:sp>
      </p:grp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5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7118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19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0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1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2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3" name="Picture 138" descr="router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4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126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7127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28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29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0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1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2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3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34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135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7136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7137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7138" name="33 CuadroTexto"/>
            <p:cNvSpPr txBox="1">
              <a:spLocks noChangeArrowheads="1"/>
            </p:cNvSpPr>
            <p:nvPr/>
          </p:nvSpPr>
          <p:spPr bwMode="auto">
            <a:xfrm rot="-1768326">
              <a:off x="3794890" y="4420662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7139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40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41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7142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7143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7144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7145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7146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7147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48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49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7150" name="45 CuadroTexto"/>
            <p:cNvSpPr txBox="1">
              <a:spLocks noChangeArrowheads="1"/>
            </p:cNvSpPr>
            <p:nvPr/>
          </p:nvSpPr>
          <p:spPr bwMode="auto">
            <a:xfrm>
              <a:off x="283960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7151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7152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3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4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5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6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7157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7158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7159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7160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7161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7162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7163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7164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7165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7166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7167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grpSp>
        <p:nvGrpSpPr>
          <p:cNvPr id="6" name="109 Grupo"/>
          <p:cNvGrpSpPr>
            <a:grpSpLocks/>
          </p:cNvGrpSpPr>
          <p:nvPr/>
        </p:nvGrpSpPr>
        <p:grpSpPr bwMode="auto">
          <a:xfrm>
            <a:off x="317608" y="4141958"/>
            <a:ext cx="5216525" cy="2235943"/>
            <a:chOff x="350617" y="3922479"/>
            <a:chExt cx="5214974" cy="2235960"/>
          </a:xfrm>
        </p:grpSpPr>
        <p:sp>
          <p:nvSpPr>
            <p:cNvPr id="98" name="97 Bisel"/>
            <p:cNvSpPr>
              <a:spLocks noChangeArrowheads="1"/>
            </p:cNvSpPr>
            <p:nvPr/>
          </p:nvSpPr>
          <p:spPr bwMode="auto">
            <a:xfrm>
              <a:off x="390189" y="5015431"/>
              <a:ext cx="4572227" cy="1143008"/>
            </a:xfrm>
            <a:prstGeom prst="bevel">
              <a:avLst>
                <a:gd name="adj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>
                <a:defRPr/>
              </a:pPr>
              <a:r>
                <a:rPr lang="es-PE" sz="1600" b="1" dirty="0"/>
                <a:t>R5#</a:t>
              </a:r>
              <a:r>
                <a:rPr lang="es-PE" sz="1600" dirty="0"/>
                <a:t>configure terminal</a:t>
              </a:r>
            </a:p>
            <a:p>
              <a:pPr defTabSz="923925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</a:t>
              </a:r>
              <a:r>
                <a:rPr lang="es-PE" sz="1600" b="1" dirty="0"/>
                <a:t>)#</a:t>
              </a:r>
              <a:r>
                <a:rPr lang="es-PE" sz="1600" dirty="0"/>
                <a:t>router rip</a:t>
              </a:r>
            </a:p>
            <a:p>
              <a:pPr defTabSz="923925">
                <a:defRPr/>
              </a:pPr>
              <a:r>
                <a:rPr lang="es-PE" sz="1600" b="1" dirty="0"/>
                <a:t>R5(</a:t>
              </a:r>
              <a:r>
                <a:rPr lang="es-PE" sz="1600" b="1" dirty="0" err="1"/>
                <a:t>config-router</a:t>
              </a:r>
              <a:r>
                <a:rPr lang="es-PE" sz="1600" b="1" dirty="0"/>
                <a:t>)#</a:t>
              </a:r>
              <a:r>
                <a:rPr lang="es-PE" sz="1600" dirty="0"/>
                <a:t>default-information originate</a:t>
              </a:r>
            </a:p>
          </p:txBody>
        </p:sp>
        <p:sp>
          <p:nvSpPr>
            <p:cNvPr id="99" name="98 Bisel"/>
            <p:cNvSpPr>
              <a:spLocks noChangeArrowheads="1"/>
            </p:cNvSpPr>
            <p:nvPr/>
          </p:nvSpPr>
          <p:spPr bwMode="auto">
            <a:xfrm>
              <a:off x="350617" y="3922479"/>
              <a:ext cx="5214974" cy="1143008"/>
            </a:xfrm>
            <a:prstGeom prst="bevel">
              <a:avLst>
                <a:gd name="adj" fmla="val 125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>
                <a:defRPr/>
              </a:pPr>
              <a:r>
                <a:rPr lang="es-PE" sz="1400" b="1" dirty="0"/>
                <a:t>R5#</a:t>
              </a:r>
              <a:r>
                <a:rPr lang="es-PE" sz="1400" dirty="0"/>
                <a:t>configure terminal</a:t>
              </a:r>
            </a:p>
            <a:p>
              <a:pPr defTabSz="923925">
                <a:defRPr/>
              </a:pPr>
              <a:r>
                <a:rPr lang="es-PE" sz="1400" b="1" dirty="0"/>
                <a:t>R5(</a:t>
              </a:r>
              <a:r>
                <a:rPr lang="es-PE" sz="1400" b="1" dirty="0" err="1"/>
                <a:t>config</a:t>
              </a:r>
              <a:r>
                <a:rPr lang="es-PE" sz="1400" b="1" dirty="0"/>
                <a:t>)#</a:t>
              </a:r>
              <a:r>
                <a:rPr lang="es-PE" sz="1400" dirty="0"/>
                <a:t>ip route </a:t>
              </a:r>
              <a:r>
                <a:rPr lang="es-PE" sz="1400" b="1" dirty="0">
                  <a:solidFill>
                    <a:srgbClr val="0070C0"/>
                  </a:solidFill>
                </a:rPr>
                <a:t>220.20.20.0 255.255.255.0  60.6.6.6</a:t>
              </a:r>
            </a:p>
            <a:p>
              <a:pPr defTabSz="923925">
                <a:defRPr/>
              </a:pPr>
              <a:r>
                <a:rPr lang="es-PE" sz="1400" b="1" dirty="0"/>
                <a:t>R5(</a:t>
              </a:r>
              <a:r>
                <a:rPr lang="es-PE" sz="1400" b="1" dirty="0" err="1"/>
                <a:t>config</a:t>
              </a:r>
              <a:r>
                <a:rPr lang="es-PE" sz="1400" b="1" dirty="0"/>
                <a:t>)#</a:t>
              </a:r>
              <a:r>
                <a:rPr lang="es-PE" sz="1400" dirty="0" err="1"/>
                <a:t>exit</a:t>
              </a:r>
              <a:endParaRPr lang="es-PE" sz="1400" dirty="0"/>
            </a:p>
          </p:txBody>
        </p:sp>
      </p:grpSp>
      <p:grpSp>
        <p:nvGrpSpPr>
          <p:cNvPr id="7" name="110 Grupo"/>
          <p:cNvGrpSpPr>
            <a:grpSpLocks/>
          </p:cNvGrpSpPr>
          <p:nvPr/>
        </p:nvGrpSpPr>
        <p:grpSpPr bwMode="auto">
          <a:xfrm>
            <a:off x="363538" y="5011739"/>
            <a:ext cx="8017862" cy="1722437"/>
            <a:chOff x="363515" y="5010954"/>
            <a:chExt cx="8018422" cy="1722691"/>
          </a:xfrm>
        </p:grpSpPr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5509234" y="5010954"/>
              <a:ext cx="2872703" cy="703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000" dirty="0">
                  <a:latin typeface="+mj-lt"/>
                </a:rPr>
                <a:t>De </a:t>
              </a:r>
              <a:r>
                <a:rPr lang="es-MX" sz="2000" b="1" dirty="0">
                  <a:latin typeface="+mj-lt"/>
                </a:rPr>
                <a:t>R1 a R6 </a:t>
              </a:r>
              <a:r>
                <a:rPr lang="es-MX" sz="2000" dirty="0">
                  <a:latin typeface="+mj-lt"/>
                </a:rPr>
                <a:t>tienen la</a:t>
              </a:r>
            </a:p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3300"/>
                  </a:solidFill>
                  <a:latin typeface="+mj-lt"/>
                </a:rPr>
                <a:t>    </a:t>
              </a:r>
              <a:r>
                <a:rPr lang="es-MX" sz="2000" dirty="0">
                  <a:latin typeface="+mj-lt"/>
                </a:rPr>
                <a:t>ruta por defecto</a:t>
              </a:r>
            </a:p>
          </p:txBody>
        </p:sp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5469974" y="5711965"/>
              <a:ext cx="2686358" cy="642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1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1800" dirty="0">
                  <a:latin typeface="+mj-lt"/>
                </a:rPr>
                <a:t>“</a:t>
              </a:r>
              <a:r>
                <a:rPr lang="es-MX" sz="1800" i="1" dirty="0">
                  <a:latin typeface="+mj-lt"/>
                </a:rPr>
                <a:t>Todos</a:t>
              </a:r>
              <a:r>
                <a:rPr lang="es-MX" sz="1800" dirty="0">
                  <a:latin typeface="+mj-lt"/>
                </a:rPr>
                <a:t>” saben llegar a</a:t>
              </a:r>
            </a:p>
            <a:p>
              <a:pPr defTabSz="873125" eaLnBrk="0" hangingPunct="0">
                <a:defRPr/>
              </a:pPr>
              <a:r>
                <a:rPr lang="es-MX" sz="1800" dirty="0">
                  <a:latin typeface="+mj-lt"/>
                </a:rPr>
                <a:t>      R5</a:t>
              </a:r>
            </a:p>
          </p:txBody>
        </p:sp>
        <p:sp>
          <p:nvSpPr>
            <p:cNvPr id="109" name="Text Box 6"/>
            <p:cNvSpPr txBox="1">
              <a:spLocks noChangeArrowheads="1"/>
            </p:cNvSpPr>
            <p:nvPr/>
          </p:nvSpPr>
          <p:spPr bwMode="auto">
            <a:xfrm>
              <a:off x="363515" y="6368466"/>
              <a:ext cx="6812263" cy="365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1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1800" dirty="0">
                  <a:latin typeface="+mj-lt"/>
                </a:rPr>
                <a:t>Cuando se llegue a </a:t>
              </a:r>
              <a:r>
                <a:rPr lang="es-MX" sz="1800" b="1" dirty="0">
                  <a:latin typeface="+mj-lt"/>
                </a:rPr>
                <a:t>R5</a:t>
              </a:r>
              <a:r>
                <a:rPr lang="es-MX" sz="1800" dirty="0">
                  <a:latin typeface="+mj-lt"/>
                </a:rPr>
                <a:t>, la tabla estática indicará </a:t>
              </a:r>
              <a:r>
                <a:rPr lang="es-MX" sz="1800" b="1" dirty="0">
                  <a:latin typeface="+mj-lt"/>
                </a:rPr>
                <a:t>220.20.20.0</a:t>
              </a:r>
            </a:p>
          </p:txBody>
        </p:sp>
      </p:grpSp>
      <p:sp>
        <p:nvSpPr>
          <p:cNvPr id="112" name="111 Bisel"/>
          <p:cNvSpPr>
            <a:spLocks noChangeArrowheads="1"/>
          </p:cNvSpPr>
          <p:nvPr/>
        </p:nvSpPr>
        <p:spPr bwMode="auto">
          <a:xfrm>
            <a:off x="4747451" y="4556541"/>
            <a:ext cx="4214812" cy="500062"/>
          </a:xfrm>
          <a:prstGeom prst="bevel">
            <a:avLst>
              <a:gd name="adj" fmla="val 12500"/>
            </a:avLst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>
              <a:defRPr/>
            </a:pPr>
            <a:r>
              <a:rPr lang="es-PE" sz="1600" b="1" dirty="0"/>
              <a:t>R7(</a:t>
            </a:r>
            <a:r>
              <a:rPr lang="es-PE" sz="1600" b="1" dirty="0" err="1"/>
              <a:t>config</a:t>
            </a:r>
            <a:r>
              <a:rPr lang="es-PE" sz="1600" b="1" dirty="0"/>
              <a:t>)#</a:t>
            </a:r>
            <a:r>
              <a:rPr lang="es-PE" sz="1600" dirty="0"/>
              <a:t>ip route 0.0.0.0  0.0.0.0  60.6.6.5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506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9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0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1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2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3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4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75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5076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7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8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9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0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1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2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3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084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5085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5086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5087" name="33 CuadroTexto"/>
            <p:cNvSpPr txBox="1">
              <a:spLocks noChangeArrowheads="1"/>
            </p:cNvSpPr>
            <p:nvPr/>
          </p:nvSpPr>
          <p:spPr bwMode="auto">
            <a:xfrm rot="-1678758">
              <a:off x="3796713" y="4414383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5088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089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090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5091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5092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5093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5094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5095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5096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097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098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5099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5100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5101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2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3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4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5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5106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5107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5108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5109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5110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5111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5112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5113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5114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5115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5116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sp>
        <p:nvSpPr>
          <p:cNvPr id="64" name="63 CuadroTexto"/>
          <p:cNvSpPr txBox="1"/>
          <p:nvPr/>
        </p:nvSpPr>
        <p:spPr>
          <a:xfrm>
            <a:off x="642938" y="3654425"/>
            <a:ext cx="5784850" cy="3046413"/>
          </a:xfrm>
          <a:prstGeom prst="rect">
            <a:avLst/>
          </a:prstGeom>
          <a:solidFill>
            <a:srgbClr val="FFFF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R2#show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50.5.5.4 [120/2]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C       50.5.5.8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R    200.2.2.0/24 [120/1] </a:t>
            </a:r>
            <a:r>
              <a:rPr lang="es-PE" sz="1600" dirty="0" err="1"/>
              <a:t>via</a:t>
            </a:r>
            <a:r>
              <a:rPr lang="es-PE" sz="1600" dirty="0"/>
              <a:t> 50.5.5.1, 00:00:04, FastEthernet0/0</a:t>
            </a:r>
          </a:p>
          <a:p>
            <a:pPr>
              <a:defRPr/>
            </a:pPr>
            <a:r>
              <a:rPr lang="es-PE" sz="1600" dirty="0"/>
              <a:t>R    200.2.3.0/24 [120/3]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50.5.5.10, 00:00:05,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[120/1]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50.5.5.10</a:t>
            </a:r>
            <a:r>
              <a:rPr lang="es-PE" sz="1600" dirty="0"/>
              <a:t>, 00:00:05, FastEthernet0/1</a:t>
            </a:r>
          </a:p>
          <a:p>
            <a:pPr>
              <a:defRPr/>
            </a:pPr>
            <a:r>
              <a:rPr lang="es-PE" sz="1600" dirty="0"/>
              <a:t>R2#</a:t>
            </a:r>
          </a:p>
        </p:txBody>
      </p:sp>
      <p:sp>
        <p:nvSpPr>
          <p:cNvPr id="70" name="69 CuadroTexto"/>
          <p:cNvSpPr txBox="1"/>
          <p:nvPr/>
        </p:nvSpPr>
        <p:spPr>
          <a:xfrm>
            <a:off x="1000125" y="3725863"/>
            <a:ext cx="5681663" cy="3046412"/>
          </a:xfrm>
          <a:prstGeom prst="rect">
            <a:avLst/>
          </a:prstGeom>
          <a:solidFill>
            <a:srgbClr val="FFC0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R1#show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50.5.5.0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50.5.5.4 [120/3]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   50.5.5.12 [120/2]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C    200.2.2.0/24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200.2.3.0/24 [120/4]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50.5.5.2, 00:00:24,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[120/2]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50.5.5.2</a:t>
            </a:r>
            <a:r>
              <a:rPr lang="es-PE" sz="1600" dirty="0"/>
              <a:t>, 00:00:24, FastEthernet0/1</a:t>
            </a:r>
          </a:p>
          <a:p>
            <a:pPr>
              <a:defRPr/>
            </a:pPr>
            <a:r>
              <a:rPr lang="es-PE" sz="1600" dirty="0"/>
              <a:t>R1#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1360488" y="3725863"/>
            <a:ext cx="5784850" cy="3046412"/>
          </a:xfrm>
          <a:prstGeom prst="rect">
            <a:avLst/>
          </a:prstGeom>
          <a:solidFill>
            <a:srgbClr val="FF99CC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R4#show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[120/2]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   50.5.5.8 [120/1]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C       50.5.5.12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210.10.10.0/24 [120/2]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R    200.2.2.0/24 [120/3]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dirty="0"/>
              <a:t>R    200.2.3.0/24 [120/1] </a:t>
            </a:r>
            <a:r>
              <a:rPr lang="es-PE" sz="1600" dirty="0" err="1"/>
              <a:t>via</a:t>
            </a:r>
            <a:r>
              <a:rPr lang="es-PE" sz="1600" dirty="0"/>
              <a:t> 50.5.5.5, 00:00:02, FastEthernet0/0</a:t>
            </a:r>
          </a:p>
          <a:p>
            <a:pPr>
              <a:defRPr/>
            </a:pPr>
            <a:r>
              <a:rPr lang="es-PE" sz="1600" dirty="0"/>
              <a:t>R    60.0.0.0/8 [120/1] </a:t>
            </a:r>
            <a:r>
              <a:rPr lang="es-PE" sz="1600" dirty="0" err="1"/>
              <a:t>via</a:t>
            </a:r>
            <a:r>
              <a:rPr lang="es-PE" sz="1600" dirty="0"/>
              <a:t> 50.5.5.13, 00:00:02,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[120/1]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50.5.5.13</a:t>
            </a:r>
            <a:r>
              <a:rPr lang="es-PE" sz="1600" dirty="0"/>
              <a:t>, 00:00:02, FastEthernet0/1</a:t>
            </a:r>
          </a:p>
          <a:p>
            <a:pPr>
              <a:defRPr/>
            </a:pPr>
            <a:r>
              <a:rPr lang="es-PE" sz="1600" dirty="0"/>
              <a:t>R4#</a:t>
            </a:r>
          </a:p>
        </p:txBody>
      </p:sp>
      <p:sp>
        <p:nvSpPr>
          <p:cNvPr id="72" name="71 CuadroTexto"/>
          <p:cNvSpPr txBox="1"/>
          <p:nvPr/>
        </p:nvSpPr>
        <p:spPr>
          <a:xfrm>
            <a:off x="1785938" y="3797300"/>
            <a:ext cx="5681662" cy="3046413"/>
          </a:xfrm>
          <a:prstGeom prst="rect">
            <a:avLst/>
          </a:prstGeom>
          <a:solidFill>
            <a:srgbClr val="D09E00"/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R3#show ip route</a:t>
            </a:r>
          </a:p>
          <a:p>
            <a:pPr>
              <a:defRPr/>
            </a:pPr>
            <a:r>
              <a:rPr lang="es-PE" sz="1600" dirty="0"/>
              <a:t>     50.0.0.0/30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4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R       50.5.5.0 [120/3]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C       50.5.5.4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dirty="0"/>
              <a:t>R       50.5.5.8 [120/2]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R       50.5.5.12 [120/1]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R    210.10.10.0/24 [120/3]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R    200.2.2.0/24 [120/4]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dirty="0"/>
              <a:t>C    200.2.3.0/24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60.0.0.0/8 [120/2] </a:t>
            </a:r>
            <a:r>
              <a:rPr lang="es-PE" sz="1600" dirty="0" err="1"/>
              <a:t>via</a:t>
            </a:r>
            <a:r>
              <a:rPr lang="es-PE" sz="1600" dirty="0"/>
              <a:t> 50.5.5.6, 00:00:00,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[120/2]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50.5.5.6</a:t>
            </a:r>
            <a:r>
              <a:rPr lang="es-PE" sz="1600" dirty="0"/>
              <a:t>, 00:00:00, FastEthernet0/1</a:t>
            </a:r>
          </a:p>
          <a:p>
            <a:pPr>
              <a:defRPr/>
            </a:pPr>
            <a:r>
              <a:rPr lang="es-PE" sz="1600" dirty="0"/>
              <a:t>R3#</a:t>
            </a:r>
          </a:p>
        </p:txBody>
      </p:sp>
      <p:sp>
        <p:nvSpPr>
          <p:cNvPr id="73" name="72 CuadroTexto"/>
          <p:cNvSpPr txBox="1"/>
          <p:nvPr/>
        </p:nvSpPr>
        <p:spPr>
          <a:xfrm>
            <a:off x="3286125" y="3940175"/>
            <a:ext cx="5476875" cy="28003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1600" b="1" dirty="0"/>
              <a:t>R6#show ip route</a:t>
            </a:r>
          </a:p>
          <a:p>
            <a:pPr>
              <a:defRPr/>
            </a:pPr>
            <a:endParaRPr lang="es-PE" sz="1600" dirty="0"/>
          </a:p>
          <a:p>
            <a:pPr>
              <a:defRPr/>
            </a:pPr>
            <a:r>
              <a:rPr lang="es-PE" sz="1600" dirty="0"/>
              <a:t>R    50.0.0.0/8 [120/1] </a:t>
            </a:r>
            <a:r>
              <a:rPr lang="es-PE" sz="1600" dirty="0" err="1"/>
              <a:t>via</a:t>
            </a:r>
            <a:r>
              <a:rPr lang="es-PE" sz="1600" dirty="0"/>
              <a:t> 60.6.6.1, 00:00:04, FastEthernet0/1</a:t>
            </a:r>
          </a:p>
          <a:p>
            <a:pPr>
              <a:defRPr/>
            </a:pPr>
            <a:r>
              <a:rPr lang="es-PE" sz="1600" dirty="0"/>
              <a:t>C    210.10.10.0/24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FastEthernet0/0</a:t>
            </a:r>
          </a:p>
          <a:p>
            <a:pPr>
              <a:defRPr/>
            </a:pPr>
            <a:r>
              <a:rPr lang="es-PE" sz="1600" dirty="0"/>
              <a:t>R    200.2.2.0/24 [120/3] </a:t>
            </a:r>
            <a:r>
              <a:rPr lang="es-PE" sz="1600" dirty="0" err="1"/>
              <a:t>via</a:t>
            </a:r>
            <a:r>
              <a:rPr lang="es-PE" sz="1600" dirty="0"/>
              <a:t> 60.6.6.1, 00:00:04, FastEthernet0/1</a:t>
            </a:r>
          </a:p>
          <a:p>
            <a:pPr>
              <a:defRPr/>
            </a:pPr>
            <a:r>
              <a:rPr lang="es-PE" sz="1600" dirty="0"/>
              <a:t>R    200.2.3.0/24 [120/3] </a:t>
            </a:r>
            <a:r>
              <a:rPr lang="es-PE" sz="1600" dirty="0" err="1"/>
              <a:t>via</a:t>
            </a:r>
            <a:r>
              <a:rPr lang="es-PE" sz="1600" dirty="0"/>
              <a:t> 60.6.6.1, 00:00:04, FastEthernet0/1</a:t>
            </a:r>
          </a:p>
          <a:p>
            <a:pPr>
              <a:defRPr/>
            </a:pPr>
            <a:r>
              <a:rPr lang="es-PE" sz="1600" dirty="0"/>
              <a:t>     60.0.0.0/30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subnetted</a:t>
            </a:r>
            <a:r>
              <a:rPr lang="es-PE" sz="1600" dirty="0"/>
              <a:t>, 1 </a:t>
            </a:r>
            <a:r>
              <a:rPr lang="es-PE" sz="1600" dirty="0" err="1"/>
              <a:t>subnets</a:t>
            </a:r>
            <a:endParaRPr lang="es-PE" sz="1600" dirty="0"/>
          </a:p>
          <a:p>
            <a:pPr>
              <a:defRPr/>
            </a:pPr>
            <a:r>
              <a:rPr lang="es-PE" sz="1600" dirty="0"/>
              <a:t>C       60.6.6.0 </a:t>
            </a:r>
            <a:r>
              <a:rPr lang="es-PE" sz="1600" dirty="0" err="1"/>
              <a:t>is</a:t>
            </a:r>
            <a:r>
              <a:rPr lang="es-PE" sz="1600" dirty="0"/>
              <a:t> </a:t>
            </a:r>
            <a:r>
              <a:rPr lang="es-PE" sz="1600" dirty="0" err="1"/>
              <a:t>directly</a:t>
            </a:r>
            <a:r>
              <a:rPr lang="es-PE" sz="1600" dirty="0"/>
              <a:t> </a:t>
            </a:r>
            <a:r>
              <a:rPr lang="es-PE" sz="1600" dirty="0" err="1"/>
              <a:t>connected</a:t>
            </a:r>
            <a:r>
              <a:rPr lang="es-PE" sz="1600" dirty="0"/>
              <a:t>, FastEthernet0/1</a:t>
            </a:r>
          </a:p>
          <a:p>
            <a:pPr>
              <a:defRPr/>
            </a:pPr>
            <a:r>
              <a:rPr lang="es-PE" sz="1600" b="1" dirty="0">
                <a:solidFill>
                  <a:srgbClr val="FF0000"/>
                </a:solidFill>
              </a:rPr>
              <a:t>R*   0.0.0.0/0 [120/1] </a:t>
            </a:r>
            <a:r>
              <a:rPr lang="es-PE" sz="1600" b="1" dirty="0" err="1">
                <a:solidFill>
                  <a:srgbClr val="FF0000"/>
                </a:solidFill>
              </a:rPr>
              <a:t>via</a:t>
            </a:r>
            <a:r>
              <a:rPr lang="es-PE" sz="1600" b="1" dirty="0">
                <a:solidFill>
                  <a:srgbClr val="FF0000"/>
                </a:solidFill>
              </a:rPr>
              <a:t> 60.6.6.1</a:t>
            </a:r>
            <a:r>
              <a:rPr lang="es-PE" sz="1600" dirty="0"/>
              <a:t>, 00:00:04, FastEthernet0/1</a:t>
            </a:r>
          </a:p>
          <a:p>
            <a:pPr>
              <a:defRPr/>
            </a:pPr>
            <a:r>
              <a:rPr lang="es-PE" sz="1600" dirty="0"/>
              <a:t>R6#</a:t>
            </a:r>
          </a:p>
          <a:p>
            <a:pPr>
              <a:defRPr/>
            </a:pPr>
            <a:endParaRPr lang="es-PE" sz="1600" dirty="0"/>
          </a:p>
        </p:txBody>
      </p:sp>
      <p:sp>
        <p:nvSpPr>
          <p:cNvPr id="74" name="73 CuadroTexto"/>
          <p:cNvSpPr txBox="1">
            <a:spLocks noChangeArrowheads="1"/>
          </p:cNvSpPr>
          <p:nvPr/>
        </p:nvSpPr>
        <p:spPr bwMode="auto">
          <a:xfrm>
            <a:off x="4341813" y="3009900"/>
            <a:ext cx="4697412" cy="58578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PE" sz="1600" b="1">
                <a:solidFill>
                  <a:schemeClr val="bg1"/>
                </a:solidFill>
              </a:rPr>
              <a:t>Desde RI, R2, R3, R4 y R6 se podrá ir a cualquier</a:t>
            </a:r>
          </a:p>
          <a:p>
            <a:r>
              <a:rPr lang="es-PE" sz="1600" b="1">
                <a:solidFill>
                  <a:schemeClr val="bg1"/>
                </a:solidFill>
              </a:rPr>
              <a:t>   red, debido que sus tablas tiene la red  0.0.0.0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4214813" y="6154738"/>
            <a:ext cx="4502150" cy="5842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PE" sz="1600" dirty="0"/>
              <a:t>Observar que </a:t>
            </a:r>
            <a:r>
              <a:rPr lang="es-PE" sz="1600" b="1" dirty="0"/>
              <a:t>R5</a:t>
            </a:r>
            <a:r>
              <a:rPr lang="es-PE" sz="1600" dirty="0"/>
              <a:t> falta adicionar: </a:t>
            </a:r>
            <a:r>
              <a:rPr lang="es-PE" sz="1600" i="1" dirty="0">
                <a:solidFill>
                  <a:srgbClr val="C00000"/>
                </a:solidFill>
              </a:rPr>
              <a:t>no- auto-</a:t>
            </a:r>
            <a:r>
              <a:rPr lang="es-PE" sz="1600" i="1" dirty="0" err="1">
                <a:solidFill>
                  <a:srgbClr val="C00000"/>
                </a:solidFill>
              </a:rPr>
              <a:t>summary</a:t>
            </a:r>
            <a:r>
              <a:rPr lang="es-PE" sz="1600" i="1" dirty="0">
                <a:solidFill>
                  <a:srgbClr val="C00000"/>
                </a:solidFill>
              </a:rPr>
              <a:t> </a:t>
            </a:r>
            <a:r>
              <a:rPr lang="es-PE" sz="1600" dirty="0"/>
              <a:t>De allí que aparezca en R1, R2, R3 y R4</a:t>
            </a:r>
            <a:r>
              <a:rPr lang="es-PE" sz="1600" b="1" dirty="0"/>
              <a:t>:  60.0.0.0/8</a:t>
            </a:r>
            <a:endParaRPr lang="es-PE" sz="16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415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PROPAGACIÓN DE RUTA POR DEFECTO</a:t>
            </a:r>
          </a:p>
        </p:txBody>
      </p:sp>
      <p:grpSp>
        <p:nvGrpSpPr>
          <p:cNvPr id="2" name="63 Grupo"/>
          <p:cNvGrpSpPr>
            <a:grpSpLocks/>
          </p:cNvGrpSpPr>
          <p:nvPr/>
        </p:nvGrpSpPr>
        <p:grpSpPr bwMode="auto">
          <a:xfrm>
            <a:off x="214313" y="1152525"/>
            <a:ext cx="8566150" cy="2573338"/>
            <a:chOff x="215076" y="2939252"/>
            <a:chExt cx="8565984" cy="2571768"/>
          </a:xfrm>
        </p:grpSpPr>
        <p:pic>
          <p:nvPicPr>
            <p:cNvPr id="46104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5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3296442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6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5274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7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8348" y="479664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8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3058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09" name="Picture 138" descr="rou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29984" y="4082260"/>
              <a:ext cx="535927" cy="383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0" name="Picture 105" descr="laptop%2520hp%2520pavilion%252050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16066" y="400117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1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3225004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112" name="Picture 104" descr="laptop%2520hp%2520pavilion%252050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828" y="4715558"/>
              <a:ext cx="576311" cy="438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6113" name="16 Conector recto"/>
            <p:cNvCxnSpPr>
              <a:cxnSpLocks noChangeShapeType="1"/>
            </p:cNvCxnSpPr>
            <p:nvPr/>
          </p:nvCxnSpPr>
          <p:spPr bwMode="auto">
            <a:xfrm>
              <a:off x="2215340" y="3509168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4" name="17 Conector recto"/>
            <p:cNvCxnSpPr>
              <a:cxnSpLocks noChangeShapeType="1"/>
            </p:cNvCxnSpPr>
            <p:nvPr/>
          </p:nvCxnSpPr>
          <p:spPr bwMode="auto">
            <a:xfrm>
              <a:off x="2215340" y="5010954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5" name="18 Conector recto"/>
            <p:cNvCxnSpPr>
              <a:cxnSpLocks noChangeShapeType="1"/>
            </p:cNvCxnSpPr>
            <p:nvPr/>
          </p:nvCxnSpPr>
          <p:spPr bwMode="auto">
            <a:xfrm>
              <a:off x="5430050" y="4294986"/>
              <a:ext cx="121444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6" name="19 Conector recto"/>
            <p:cNvCxnSpPr>
              <a:cxnSpLocks noChangeShapeType="1"/>
            </p:cNvCxnSpPr>
            <p:nvPr/>
          </p:nvCxnSpPr>
          <p:spPr bwMode="auto">
            <a:xfrm>
              <a:off x="3858414" y="3510756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7" name="24 Conector recto"/>
            <p:cNvCxnSpPr>
              <a:cxnSpLocks noChangeShapeType="1"/>
            </p:cNvCxnSpPr>
            <p:nvPr/>
          </p:nvCxnSpPr>
          <p:spPr bwMode="auto">
            <a:xfrm flipV="1">
              <a:off x="3858414" y="4368012"/>
              <a:ext cx="1143008" cy="6429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8" name="26 Conector recto"/>
            <p:cNvCxnSpPr>
              <a:cxnSpLocks noChangeShapeType="1"/>
            </p:cNvCxnSpPr>
            <p:nvPr/>
          </p:nvCxnSpPr>
          <p:spPr bwMode="auto">
            <a:xfrm>
              <a:off x="929456" y="3509168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19" name="28 Conector recto"/>
            <p:cNvCxnSpPr>
              <a:cxnSpLocks noChangeShapeType="1"/>
            </p:cNvCxnSpPr>
            <p:nvPr/>
          </p:nvCxnSpPr>
          <p:spPr bwMode="auto">
            <a:xfrm>
              <a:off x="929456" y="501095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6120" name="29 Conector recto"/>
            <p:cNvCxnSpPr>
              <a:cxnSpLocks noChangeShapeType="1"/>
            </p:cNvCxnSpPr>
            <p:nvPr/>
          </p:nvCxnSpPr>
          <p:spPr bwMode="auto">
            <a:xfrm>
              <a:off x="7001686" y="4296574"/>
              <a:ext cx="857256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6121" name="30 CuadroTexto"/>
            <p:cNvSpPr txBox="1">
              <a:spLocks noChangeArrowheads="1"/>
            </p:cNvSpPr>
            <p:nvPr/>
          </p:nvSpPr>
          <p:spPr bwMode="auto">
            <a:xfrm>
              <a:off x="2243940" y="308212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50.5.5.0/30</a:t>
              </a:r>
            </a:p>
          </p:txBody>
        </p:sp>
        <p:sp>
          <p:nvSpPr>
            <p:cNvPr id="46122" name="31 CuadroTexto"/>
            <p:cNvSpPr txBox="1">
              <a:spLocks noChangeArrowheads="1"/>
            </p:cNvSpPr>
            <p:nvPr/>
          </p:nvSpPr>
          <p:spPr bwMode="auto">
            <a:xfrm>
              <a:off x="2286778" y="5082392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50.5.5.4/30</a:t>
              </a:r>
            </a:p>
          </p:txBody>
        </p:sp>
        <p:sp>
          <p:nvSpPr>
            <p:cNvPr id="46123" name="32 CuadroTexto"/>
            <p:cNvSpPr txBox="1">
              <a:spLocks noChangeArrowheads="1"/>
            </p:cNvSpPr>
            <p:nvPr/>
          </p:nvSpPr>
          <p:spPr bwMode="auto">
            <a:xfrm>
              <a:off x="4292783" y="3510756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50.5.8.0/30</a:t>
              </a:r>
            </a:p>
          </p:txBody>
        </p:sp>
        <p:sp>
          <p:nvSpPr>
            <p:cNvPr id="46124" name="33 CuadroTexto"/>
            <p:cNvSpPr txBox="1">
              <a:spLocks noChangeArrowheads="1"/>
            </p:cNvSpPr>
            <p:nvPr/>
          </p:nvSpPr>
          <p:spPr bwMode="auto">
            <a:xfrm rot="-1770311">
              <a:off x="3791430" y="4394665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50.5.12.0/30</a:t>
              </a:r>
            </a:p>
          </p:txBody>
        </p:sp>
        <p:sp>
          <p:nvSpPr>
            <p:cNvPr id="46125" name="34 CuadroTexto"/>
            <p:cNvSpPr txBox="1">
              <a:spLocks noChangeArrowheads="1"/>
            </p:cNvSpPr>
            <p:nvPr/>
          </p:nvSpPr>
          <p:spPr bwMode="auto">
            <a:xfrm>
              <a:off x="2143902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26" name="35 CuadroTexto"/>
            <p:cNvSpPr txBox="1">
              <a:spLocks noChangeArrowheads="1"/>
            </p:cNvSpPr>
            <p:nvPr/>
          </p:nvSpPr>
          <p:spPr bwMode="auto">
            <a:xfrm>
              <a:off x="3144034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27" name="36 CuadroTexto"/>
            <p:cNvSpPr txBox="1">
              <a:spLocks noChangeArrowheads="1"/>
            </p:cNvSpPr>
            <p:nvPr/>
          </p:nvSpPr>
          <p:spPr bwMode="auto">
            <a:xfrm>
              <a:off x="2143902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.5</a:t>
              </a:r>
            </a:p>
          </p:txBody>
        </p:sp>
        <p:sp>
          <p:nvSpPr>
            <p:cNvPr id="46128" name="37 CuadroTexto"/>
            <p:cNvSpPr txBox="1">
              <a:spLocks noChangeArrowheads="1"/>
            </p:cNvSpPr>
            <p:nvPr/>
          </p:nvSpPr>
          <p:spPr bwMode="auto">
            <a:xfrm>
              <a:off x="3144034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.6</a:t>
              </a:r>
            </a:p>
          </p:txBody>
        </p:sp>
        <p:sp>
          <p:nvSpPr>
            <p:cNvPr id="46129" name="38 CuadroTexto"/>
            <p:cNvSpPr txBox="1">
              <a:spLocks noChangeArrowheads="1"/>
            </p:cNvSpPr>
            <p:nvPr/>
          </p:nvSpPr>
          <p:spPr bwMode="auto">
            <a:xfrm>
              <a:off x="3805612" y="329644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.9</a:t>
              </a:r>
            </a:p>
          </p:txBody>
        </p:sp>
        <p:sp>
          <p:nvSpPr>
            <p:cNvPr id="46130" name="39 CuadroTexto"/>
            <p:cNvSpPr txBox="1">
              <a:spLocks noChangeArrowheads="1"/>
            </p:cNvSpPr>
            <p:nvPr/>
          </p:nvSpPr>
          <p:spPr bwMode="auto">
            <a:xfrm>
              <a:off x="4858546" y="386794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.10</a:t>
              </a:r>
            </a:p>
          </p:txBody>
        </p:sp>
        <p:sp>
          <p:nvSpPr>
            <p:cNvPr id="46131" name="40 CuadroTexto"/>
            <p:cNvSpPr txBox="1">
              <a:spLocks noChangeArrowheads="1"/>
            </p:cNvSpPr>
            <p:nvPr/>
          </p:nvSpPr>
          <p:spPr bwMode="auto">
            <a:xfrm>
              <a:off x="4787108" y="4368012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.13</a:t>
              </a:r>
            </a:p>
          </p:txBody>
        </p:sp>
        <p:sp>
          <p:nvSpPr>
            <p:cNvPr id="46132" name="41 CuadroTexto"/>
            <p:cNvSpPr txBox="1">
              <a:spLocks noChangeArrowheads="1"/>
            </p:cNvSpPr>
            <p:nvPr/>
          </p:nvSpPr>
          <p:spPr bwMode="auto">
            <a:xfrm>
              <a:off x="3786976" y="4939516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.14</a:t>
              </a:r>
            </a:p>
          </p:txBody>
        </p:sp>
        <p:sp>
          <p:nvSpPr>
            <p:cNvPr id="46133" name="42 CuadroTexto"/>
            <p:cNvSpPr txBox="1">
              <a:spLocks noChangeArrowheads="1"/>
            </p:cNvSpPr>
            <p:nvPr/>
          </p:nvSpPr>
          <p:spPr bwMode="auto">
            <a:xfrm>
              <a:off x="5377248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34" name="43 CuadroTexto"/>
            <p:cNvSpPr txBox="1">
              <a:spLocks noChangeArrowheads="1"/>
            </p:cNvSpPr>
            <p:nvPr/>
          </p:nvSpPr>
          <p:spPr bwMode="auto">
            <a:xfrm>
              <a:off x="6358744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35" name="44 CuadroTexto"/>
            <p:cNvSpPr txBox="1">
              <a:spLocks noChangeArrowheads="1"/>
            </p:cNvSpPr>
            <p:nvPr/>
          </p:nvSpPr>
          <p:spPr bwMode="auto">
            <a:xfrm>
              <a:off x="5501488" y="3796508"/>
              <a:ext cx="111440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60.6.6.0/30</a:t>
              </a:r>
            </a:p>
          </p:txBody>
        </p:sp>
        <p:sp>
          <p:nvSpPr>
            <p:cNvPr id="46136" name="45 CuadroTexto"/>
            <p:cNvSpPr txBox="1">
              <a:spLocks noChangeArrowheads="1"/>
            </p:cNvSpPr>
            <p:nvPr/>
          </p:nvSpPr>
          <p:spPr bwMode="auto">
            <a:xfrm>
              <a:off x="215076" y="295788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200.2.2.0/24</a:t>
              </a:r>
            </a:p>
          </p:txBody>
        </p:sp>
        <p:sp>
          <p:nvSpPr>
            <p:cNvPr id="46137" name="46 CuadroTexto"/>
            <p:cNvSpPr txBox="1">
              <a:spLocks noChangeArrowheads="1"/>
            </p:cNvSpPr>
            <p:nvPr/>
          </p:nvSpPr>
          <p:spPr bwMode="auto">
            <a:xfrm>
              <a:off x="215076" y="5101028"/>
              <a:ext cx="1217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200.2.3.0/24</a:t>
              </a:r>
            </a:p>
          </p:txBody>
        </p:sp>
        <p:sp>
          <p:nvSpPr>
            <p:cNvPr id="46138" name="47 CuadroTexto"/>
            <p:cNvSpPr txBox="1">
              <a:spLocks noChangeArrowheads="1"/>
            </p:cNvSpPr>
            <p:nvPr/>
          </p:nvSpPr>
          <p:spPr bwMode="auto">
            <a:xfrm>
              <a:off x="1500960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39" name="48 CuadroTexto"/>
            <p:cNvSpPr txBox="1">
              <a:spLocks noChangeArrowheads="1"/>
            </p:cNvSpPr>
            <p:nvPr/>
          </p:nvSpPr>
          <p:spPr bwMode="auto">
            <a:xfrm>
              <a:off x="929456" y="3457954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0" name="49 CuadroTexto"/>
            <p:cNvSpPr txBox="1">
              <a:spLocks noChangeArrowheads="1"/>
            </p:cNvSpPr>
            <p:nvPr/>
          </p:nvSpPr>
          <p:spPr bwMode="auto">
            <a:xfrm>
              <a:off x="1500960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41" name="50 CuadroTexto"/>
            <p:cNvSpPr txBox="1">
              <a:spLocks noChangeArrowheads="1"/>
            </p:cNvSpPr>
            <p:nvPr/>
          </p:nvSpPr>
          <p:spPr bwMode="auto">
            <a:xfrm>
              <a:off x="929456" y="4743838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2" name="51 CuadroTexto"/>
            <p:cNvSpPr txBox="1">
              <a:spLocks noChangeArrowheads="1"/>
            </p:cNvSpPr>
            <p:nvPr/>
          </p:nvSpPr>
          <p:spPr bwMode="auto">
            <a:xfrm>
              <a:off x="7001686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.1</a:t>
              </a:r>
            </a:p>
          </p:txBody>
        </p:sp>
        <p:sp>
          <p:nvSpPr>
            <p:cNvPr id="46143" name="52 CuadroTexto"/>
            <p:cNvSpPr txBox="1">
              <a:spLocks noChangeArrowheads="1"/>
            </p:cNvSpPr>
            <p:nvPr/>
          </p:nvSpPr>
          <p:spPr bwMode="auto">
            <a:xfrm>
              <a:off x="7573190" y="4010822"/>
              <a:ext cx="3385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0000FF"/>
                  </a:solidFill>
                </a:rPr>
                <a:t>.2</a:t>
              </a:r>
            </a:p>
          </p:txBody>
        </p:sp>
        <p:sp>
          <p:nvSpPr>
            <p:cNvPr id="46144" name="53 CuadroTexto"/>
            <p:cNvSpPr txBox="1">
              <a:spLocks noChangeArrowheads="1"/>
            </p:cNvSpPr>
            <p:nvPr/>
          </p:nvSpPr>
          <p:spPr bwMode="auto">
            <a:xfrm>
              <a:off x="7358876" y="3672268"/>
              <a:ext cx="142218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rgbClr val="FF0000"/>
                  </a:solidFill>
                </a:rPr>
                <a:t>210.10.10.0/24</a:t>
              </a:r>
            </a:p>
          </p:txBody>
        </p:sp>
        <p:sp>
          <p:nvSpPr>
            <p:cNvPr id="46145" name="54 CuadroTexto"/>
            <p:cNvSpPr txBox="1">
              <a:spLocks noChangeArrowheads="1"/>
            </p:cNvSpPr>
            <p:nvPr/>
          </p:nvSpPr>
          <p:spPr bwMode="auto">
            <a:xfrm>
              <a:off x="1715274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46146" name="55 CuadroTexto"/>
            <p:cNvSpPr txBox="1">
              <a:spLocks noChangeArrowheads="1"/>
            </p:cNvSpPr>
            <p:nvPr/>
          </p:nvSpPr>
          <p:spPr bwMode="auto">
            <a:xfrm>
              <a:off x="3358348" y="2939252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46147" name="56 CuadroTexto"/>
            <p:cNvSpPr txBox="1">
              <a:spLocks noChangeArrowheads="1"/>
            </p:cNvSpPr>
            <p:nvPr/>
          </p:nvSpPr>
          <p:spPr bwMode="auto">
            <a:xfrm>
              <a:off x="1715274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46148" name="57 CuadroTexto"/>
            <p:cNvSpPr txBox="1">
              <a:spLocks noChangeArrowheads="1"/>
            </p:cNvSpPr>
            <p:nvPr/>
          </p:nvSpPr>
          <p:spPr bwMode="auto">
            <a:xfrm>
              <a:off x="3358348" y="511091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46149" name="58 CuadroTexto"/>
            <p:cNvSpPr txBox="1">
              <a:spLocks noChangeArrowheads="1"/>
            </p:cNvSpPr>
            <p:nvPr/>
          </p:nvSpPr>
          <p:spPr bwMode="auto">
            <a:xfrm>
              <a:off x="6573058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46150" name="59 CuadroTexto"/>
            <p:cNvSpPr txBox="1">
              <a:spLocks noChangeArrowheads="1"/>
            </p:cNvSpPr>
            <p:nvPr/>
          </p:nvSpPr>
          <p:spPr bwMode="auto">
            <a:xfrm>
              <a:off x="5215736" y="4439450"/>
              <a:ext cx="4988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46151" name="60 CuadroTexto"/>
            <p:cNvSpPr txBox="1">
              <a:spLocks noChangeArrowheads="1"/>
            </p:cNvSpPr>
            <p:nvPr/>
          </p:nvSpPr>
          <p:spPr bwMode="auto">
            <a:xfrm>
              <a:off x="357952" y="3582194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PC1</a:t>
              </a:r>
            </a:p>
          </p:txBody>
        </p:sp>
        <p:sp>
          <p:nvSpPr>
            <p:cNvPr id="46152" name="61 CuadroTexto"/>
            <p:cNvSpPr txBox="1">
              <a:spLocks noChangeArrowheads="1"/>
            </p:cNvSpPr>
            <p:nvPr/>
          </p:nvSpPr>
          <p:spPr bwMode="auto">
            <a:xfrm>
              <a:off x="357952" y="439653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PC2</a:t>
              </a:r>
            </a:p>
          </p:txBody>
        </p:sp>
        <p:sp>
          <p:nvSpPr>
            <p:cNvPr id="46153" name="62 CuadroTexto"/>
            <p:cNvSpPr txBox="1">
              <a:spLocks noChangeArrowheads="1"/>
            </p:cNvSpPr>
            <p:nvPr/>
          </p:nvSpPr>
          <p:spPr bwMode="auto">
            <a:xfrm>
              <a:off x="7716066" y="4439450"/>
              <a:ext cx="65594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PC3</a:t>
              </a:r>
            </a:p>
          </p:txBody>
        </p:sp>
      </p:grpSp>
      <p:sp>
        <p:nvSpPr>
          <p:cNvPr id="74" name="73 Pentágono"/>
          <p:cNvSpPr>
            <a:spLocks noChangeArrowheads="1"/>
          </p:cNvSpPr>
          <p:nvPr/>
        </p:nvSpPr>
        <p:spPr bwMode="auto">
          <a:xfrm flipH="1">
            <a:off x="2357438" y="1938338"/>
            <a:ext cx="928687" cy="357187"/>
          </a:xfrm>
          <a:prstGeom prst="homePlate">
            <a:avLst>
              <a:gd name="adj" fmla="val 50002"/>
            </a:avLst>
          </a:prstGeom>
          <a:solidFill>
            <a:srgbClr val="FFFF00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algn="ctr" defTabSz="923925"/>
            <a:r>
              <a:rPr lang="es-PE" sz="2000" b="1"/>
              <a:t>RIP</a:t>
            </a:r>
          </a:p>
        </p:txBody>
      </p:sp>
      <p:grpSp>
        <p:nvGrpSpPr>
          <p:cNvPr id="3" name="69 Grupo"/>
          <p:cNvGrpSpPr>
            <a:grpSpLocks/>
          </p:cNvGrpSpPr>
          <p:nvPr/>
        </p:nvGrpSpPr>
        <p:grpSpPr bwMode="auto">
          <a:xfrm>
            <a:off x="966788" y="3614738"/>
            <a:ext cx="6892925" cy="3182937"/>
            <a:chOff x="966215" y="3614377"/>
            <a:chExt cx="6892727" cy="3182527"/>
          </a:xfrm>
        </p:grpSpPr>
        <p:pic>
          <p:nvPicPr>
            <p:cNvPr id="46099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58084" y="3614377"/>
              <a:ext cx="6500858" cy="3182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6100" name="72 Grupo"/>
            <p:cNvGrpSpPr>
              <a:grpSpLocks/>
            </p:cNvGrpSpPr>
            <p:nvPr/>
          </p:nvGrpSpPr>
          <p:grpSpPr bwMode="auto">
            <a:xfrm>
              <a:off x="966215" y="3725070"/>
              <a:ext cx="4035207" cy="1857388"/>
              <a:chOff x="71438" y="3725070"/>
              <a:chExt cx="4035207" cy="1857388"/>
            </a:xfrm>
          </p:grpSpPr>
          <p:sp>
            <p:nvSpPr>
              <p:cNvPr id="46101" name="63 Rectángulo redondeado"/>
              <p:cNvSpPr>
                <a:spLocks noChangeArrowheads="1"/>
              </p:cNvSpPr>
              <p:nvPr/>
            </p:nvSpPr>
            <p:spPr bwMode="auto">
              <a:xfrm>
                <a:off x="534745" y="4868078"/>
                <a:ext cx="2428892" cy="714380"/>
              </a:xfrm>
              <a:prstGeom prst="roundRect">
                <a:avLst>
                  <a:gd name="adj" fmla="val 16667"/>
                </a:avLst>
              </a:prstGeom>
              <a:solidFill>
                <a:srgbClr val="FFFF00">
                  <a:alpha val="32156"/>
                </a:srgbClr>
              </a:solidFill>
              <a:ln w="19050" algn="ctr">
                <a:solidFill>
                  <a:srgbClr val="FFC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46102" name="70 Flecha derecha"/>
              <p:cNvSpPr>
                <a:spLocks noChangeArrowheads="1"/>
              </p:cNvSpPr>
              <p:nvPr/>
            </p:nvSpPr>
            <p:spPr bwMode="auto">
              <a:xfrm>
                <a:off x="71438" y="3725070"/>
                <a:ext cx="357952" cy="142876"/>
              </a:xfrm>
              <a:prstGeom prst="rightArrow">
                <a:avLst>
                  <a:gd name="adj1" fmla="val 50000"/>
                  <a:gd name="adj2" fmla="val 50002"/>
                </a:avLst>
              </a:prstGeom>
              <a:solidFill>
                <a:srgbClr val="FFFF00"/>
              </a:solidFill>
              <a:ln w="9525" algn="ctr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46103" name="71 CuadroTexto"/>
              <p:cNvSpPr txBox="1">
                <a:spLocks noChangeArrowheads="1"/>
              </p:cNvSpPr>
              <p:nvPr/>
            </p:nvSpPr>
            <p:spPr bwMode="auto">
              <a:xfrm>
                <a:off x="2929720" y="4796640"/>
                <a:ext cx="1176925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>
                    <a:solidFill>
                      <a:srgbClr val="D09E00"/>
                    </a:solidFill>
                  </a:rPr>
                  <a:t>Redes </a:t>
                </a:r>
              </a:p>
              <a:p>
                <a:r>
                  <a:rPr lang="es-PE" sz="1600" b="1">
                    <a:solidFill>
                      <a:srgbClr val="D09E00"/>
                    </a:solidFill>
                  </a:rPr>
                  <a:t>anunciadas</a:t>
                </a:r>
              </a:p>
            </p:txBody>
          </p:sp>
        </p:grpSp>
      </p:grpSp>
      <p:grpSp>
        <p:nvGrpSpPr>
          <p:cNvPr id="5" name="68 Grupo"/>
          <p:cNvGrpSpPr>
            <a:grpSpLocks/>
          </p:cNvGrpSpPr>
          <p:nvPr/>
        </p:nvGrpSpPr>
        <p:grpSpPr bwMode="auto">
          <a:xfrm>
            <a:off x="338138" y="4773613"/>
            <a:ext cx="1162050" cy="523875"/>
            <a:chOff x="338045" y="4773486"/>
            <a:chExt cx="1162915" cy="523220"/>
          </a:xfrm>
        </p:grpSpPr>
        <p:sp>
          <p:nvSpPr>
            <p:cNvPr id="46097" name="65 Flecha derecha"/>
            <p:cNvSpPr>
              <a:spLocks noChangeArrowheads="1"/>
            </p:cNvSpPr>
            <p:nvPr/>
          </p:nvSpPr>
          <p:spPr bwMode="auto">
            <a:xfrm>
              <a:off x="1143008" y="4868078"/>
              <a:ext cx="357952" cy="142876"/>
            </a:xfrm>
            <a:prstGeom prst="rightArrow">
              <a:avLst>
                <a:gd name="adj1" fmla="val 50000"/>
                <a:gd name="adj2" fmla="val 50002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46098" name="67 CuadroTexto"/>
            <p:cNvSpPr txBox="1">
              <a:spLocks noChangeArrowheads="1"/>
            </p:cNvSpPr>
            <p:nvPr/>
          </p:nvSpPr>
          <p:spPr bwMode="auto">
            <a:xfrm>
              <a:off x="338045" y="4773486"/>
              <a:ext cx="8771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FF0000"/>
                  </a:solidFill>
                </a:rPr>
                <a:t>Ruta por</a:t>
              </a:r>
            </a:p>
            <a:p>
              <a:r>
                <a:rPr lang="es-PE" sz="1400" b="1">
                  <a:solidFill>
                    <a:srgbClr val="FF0000"/>
                  </a:solidFill>
                </a:rPr>
                <a:t>defecto</a:t>
              </a:r>
            </a:p>
          </p:txBody>
        </p:sp>
      </p:grpSp>
      <p:grpSp>
        <p:nvGrpSpPr>
          <p:cNvPr id="6" name="82 Grupo"/>
          <p:cNvGrpSpPr>
            <a:grpSpLocks/>
          </p:cNvGrpSpPr>
          <p:nvPr/>
        </p:nvGrpSpPr>
        <p:grpSpPr bwMode="auto">
          <a:xfrm>
            <a:off x="3405188" y="3509963"/>
            <a:ext cx="5526087" cy="3287712"/>
            <a:chOff x="3405352" y="3510756"/>
            <a:chExt cx="5525160" cy="3286148"/>
          </a:xfrm>
        </p:grpSpPr>
        <p:grpSp>
          <p:nvGrpSpPr>
            <p:cNvPr id="46088" name="74 Grupo"/>
            <p:cNvGrpSpPr>
              <a:grpSpLocks/>
            </p:cNvGrpSpPr>
            <p:nvPr/>
          </p:nvGrpSpPr>
          <p:grpSpPr bwMode="auto">
            <a:xfrm>
              <a:off x="5715802" y="3510756"/>
              <a:ext cx="3214710" cy="1357322"/>
              <a:chOff x="5715802" y="296046"/>
              <a:chExt cx="3214710" cy="1357322"/>
            </a:xfrm>
          </p:grpSpPr>
          <p:sp>
            <p:nvSpPr>
              <p:cNvPr id="46095" name="72 Rectángulo"/>
              <p:cNvSpPr>
                <a:spLocks noChangeArrowheads="1"/>
              </p:cNvSpPr>
              <p:nvPr/>
            </p:nvSpPr>
            <p:spPr bwMode="auto">
              <a:xfrm>
                <a:off x="5715802" y="296046"/>
                <a:ext cx="3214710" cy="1357322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pic>
            <p:nvPicPr>
              <p:cNvPr id="46096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787241" y="339221"/>
                <a:ext cx="3071834" cy="122841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6089" name="76 Grupo"/>
            <p:cNvGrpSpPr>
              <a:grpSpLocks/>
            </p:cNvGrpSpPr>
            <p:nvPr/>
          </p:nvGrpSpPr>
          <p:grpSpPr bwMode="auto">
            <a:xfrm>
              <a:off x="4643470" y="5368144"/>
              <a:ext cx="4287042" cy="1428760"/>
              <a:chOff x="4858546" y="510360"/>
              <a:chExt cx="4287042" cy="1428760"/>
            </a:xfrm>
          </p:grpSpPr>
          <p:sp>
            <p:nvSpPr>
              <p:cNvPr id="46093" name="75 Rectángulo"/>
              <p:cNvSpPr>
                <a:spLocks noChangeArrowheads="1"/>
              </p:cNvSpPr>
              <p:nvPr/>
            </p:nvSpPr>
            <p:spPr bwMode="auto">
              <a:xfrm>
                <a:off x="4858546" y="510360"/>
                <a:ext cx="4287042" cy="142876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pic>
            <p:nvPicPr>
              <p:cNvPr id="46094" name="Picture 4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891640" y="534227"/>
                <a:ext cx="4182510" cy="1333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6090" name="78 Forma libre"/>
            <p:cNvSpPr>
              <a:spLocks noChangeArrowheads="1"/>
            </p:cNvSpPr>
            <p:nvPr/>
          </p:nvSpPr>
          <p:spPr bwMode="auto">
            <a:xfrm>
              <a:off x="3405352" y="3531476"/>
              <a:ext cx="2333296" cy="1387365"/>
            </a:xfrm>
            <a:custGeom>
              <a:avLst/>
              <a:gdLst>
                <a:gd name="T0" fmla="*/ 0 w 2333296"/>
                <a:gd name="T1" fmla="*/ 1387365 h 1387365"/>
                <a:gd name="T2" fmla="*/ 1481958 w 2333296"/>
                <a:gd name="T3" fmla="*/ 1135117 h 1387365"/>
                <a:gd name="T4" fmla="*/ 1876096 w 2333296"/>
                <a:gd name="T5" fmla="*/ 851338 h 1387365"/>
                <a:gd name="T6" fmla="*/ 2222938 w 2333296"/>
                <a:gd name="T7" fmla="*/ 283779 h 1387365"/>
                <a:gd name="T8" fmla="*/ 2333296 w 2333296"/>
                <a:gd name="T9" fmla="*/ 0 h 1387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3296"/>
                <a:gd name="T16" fmla="*/ 0 h 1387365"/>
                <a:gd name="T17" fmla="*/ 2333296 w 2333296"/>
                <a:gd name="T18" fmla="*/ 1387365 h 13873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3296" h="1387365">
                  <a:moveTo>
                    <a:pt x="0" y="1387365"/>
                  </a:moveTo>
                  <a:cubicBezTo>
                    <a:pt x="584637" y="1305910"/>
                    <a:pt x="1169275" y="1224455"/>
                    <a:pt x="1481958" y="1135117"/>
                  </a:cubicBezTo>
                  <a:cubicBezTo>
                    <a:pt x="1794641" y="1045779"/>
                    <a:pt x="1752599" y="993228"/>
                    <a:pt x="1876096" y="851338"/>
                  </a:cubicBezTo>
                  <a:cubicBezTo>
                    <a:pt x="1999593" y="709448"/>
                    <a:pt x="2146738" y="425669"/>
                    <a:pt x="2222938" y="283779"/>
                  </a:cubicBezTo>
                  <a:cubicBezTo>
                    <a:pt x="2299138" y="141889"/>
                    <a:pt x="2312275" y="49924"/>
                    <a:pt x="2333296" y="0"/>
                  </a:cubicBezTo>
                </a:path>
              </a:pathLst>
            </a:cu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6091" name="80 Forma libre"/>
            <p:cNvSpPr>
              <a:spLocks noChangeArrowheads="1"/>
            </p:cNvSpPr>
            <p:nvPr/>
          </p:nvSpPr>
          <p:spPr bwMode="auto">
            <a:xfrm>
              <a:off x="4524703" y="4653456"/>
              <a:ext cx="1198180" cy="202323"/>
            </a:xfrm>
            <a:custGeom>
              <a:avLst/>
              <a:gdLst>
                <a:gd name="T0" fmla="*/ 0 w 1198180"/>
                <a:gd name="T1" fmla="*/ 107730 h 202323"/>
                <a:gd name="T2" fmla="*/ 662152 w 1198180"/>
                <a:gd name="T3" fmla="*/ 28903 h 202323"/>
                <a:gd name="T4" fmla="*/ 914400 w 1198180"/>
                <a:gd name="T5" fmla="*/ 28903 h 202323"/>
                <a:gd name="T6" fmla="*/ 1198180 w 1198180"/>
                <a:gd name="T7" fmla="*/ 202323 h 202323"/>
                <a:gd name="T8" fmla="*/ 1198180 w 1198180"/>
                <a:gd name="T9" fmla="*/ 202323 h 2023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8180"/>
                <a:gd name="T16" fmla="*/ 0 h 202323"/>
                <a:gd name="T17" fmla="*/ 1198180 w 1198180"/>
                <a:gd name="T18" fmla="*/ 202323 h 2023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8180" h="202323">
                  <a:moveTo>
                    <a:pt x="0" y="107730"/>
                  </a:moveTo>
                  <a:lnTo>
                    <a:pt x="662152" y="28903"/>
                  </a:lnTo>
                  <a:cubicBezTo>
                    <a:pt x="814552" y="15765"/>
                    <a:pt x="825062" y="0"/>
                    <a:pt x="914400" y="28903"/>
                  </a:cubicBezTo>
                  <a:cubicBezTo>
                    <a:pt x="1003738" y="57806"/>
                    <a:pt x="1198180" y="202323"/>
                    <a:pt x="1198180" y="202323"/>
                  </a:cubicBezTo>
                </a:path>
              </a:pathLst>
            </a:custGeom>
            <a:noFill/>
            <a:ln w="952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6092" name="81 Flecha abajo"/>
            <p:cNvSpPr>
              <a:spLocks noChangeArrowheads="1"/>
            </p:cNvSpPr>
            <p:nvPr/>
          </p:nvSpPr>
          <p:spPr bwMode="auto">
            <a:xfrm>
              <a:off x="7001686" y="4868078"/>
              <a:ext cx="785818" cy="50006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99CC"/>
            </a:solidFill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25438" y="631825"/>
            <a:ext cx="82486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QUE SUCEDE EN LOS ROUTER CISCO?</a:t>
            </a:r>
          </a:p>
        </p:txBody>
      </p:sp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228600" y="1460599"/>
            <a:ext cx="7754542" cy="1774726"/>
            <a:chOff x="228600" y="1327150"/>
            <a:chExt cx="7755163" cy="1774163"/>
          </a:xfrm>
        </p:grpSpPr>
        <p:grpSp>
          <p:nvGrpSpPr>
            <p:cNvPr id="53261" name="Group 3"/>
            <p:cNvGrpSpPr>
              <a:grpSpLocks/>
            </p:cNvGrpSpPr>
            <p:nvPr/>
          </p:nvGrpSpPr>
          <p:grpSpPr bwMode="auto">
            <a:xfrm>
              <a:off x="228600" y="1327150"/>
              <a:ext cx="7385149" cy="523227"/>
              <a:chOff x="204" y="773"/>
              <a:chExt cx="4651" cy="323"/>
            </a:xfrm>
          </p:grpSpPr>
          <p:sp>
            <p:nvSpPr>
              <p:cNvPr id="38929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4470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CISCO implementa RIPv2 soportando:</a:t>
                </a:r>
              </a:p>
            </p:txBody>
          </p:sp>
          <p:pic>
            <p:nvPicPr>
              <p:cNvPr id="53268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34" name="Text Box 6"/>
            <p:cNvSpPr txBox="1">
              <a:spLocks noChangeArrowheads="1"/>
            </p:cNvSpPr>
            <p:nvPr/>
          </p:nvSpPr>
          <p:spPr bwMode="auto">
            <a:xfrm>
              <a:off x="487384" y="1866729"/>
              <a:ext cx="2654579" cy="518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800" dirty="0">
                  <a:latin typeface="+mj-lt"/>
                </a:rPr>
                <a:t>Autenticación</a:t>
              </a:r>
              <a:endParaRPr lang="es-MX" sz="28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5" name="Text Box 7"/>
            <p:cNvSpPr txBox="1">
              <a:spLocks noChangeArrowheads="1"/>
            </p:cNvSpPr>
            <p:nvPr/>
          </p:nvSpPr>
          <p:spPr bwMode="auto">
            <a:xfrm>
              <a:off x="4851770" y="1866729"/>
              <a:ext cx="3131993" cy="518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800" dirty="0">
                  <a:latin typeface="+mj-lt"/>
                </a:rPr>
                <a:t>Gestión de clave</a:t>
              </a:r>
              <a:endParaRPr lang="es-MX" sz="28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6" name="Text Box 8"/>
            <p:cNvSpPr txBox="1">
              <a:spLocks noChangeArrowheads="1"/>
            </p:cNvSpPr>
            <p:nvPr/>
          </p:nvSpPr>
          <p:spPr bwMode="auto">
            <a:xfrm>
              <a:off x="487384" y="2225390"/>
              <a:ext cx="4296314" cy="518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800" i="1" dirty="0" err="1">
                  <a:latin typeface="+mj-lt"/>
                </a:rPr>
                <a:t>Summarization</a:t>
              </a:r>
              <a:r>
                <a:rPr lang="es-MX" sz="2800" dirty="0">
                  <a:latin typeface="+mj-lt"/>
                </a:rPr>
                <a:t> de rutas</a:t>
              </a:r>
              <a:endParaRPr lang="es-MX" sz="28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7" name="Text Box 9"/>
            <p:cNvSpPr txBox="1">
              <a:spLocks noChangeArrowheads="1"/>
            </p:cNvSpPr>
            <p:nvPr/>
          </p:nvSpPr>
          <p:spPr bwMode="auto">
            <a:xfrm>
              <a:off x="4851770" y="2225390"/>
              <a:ext cx="1349759" cy="518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800" dirty="0">
                  <a:latin typeface="+mj-lt"/>
                </a:rPr>
                <a:t>CIDR</a:t>
              </a:r>
              <a:endParaRPr lang="es-MX" sz="28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38" name="Text Box 10"/>
            <p:cNvSpPr txBox="1">
              <a:spLocks noChangeArrowheads="1"/>
            </p:cNvSpPr>
            <p:nvPr/>
          </p:nvSpPr>
          <p:spPr bwMode="auto">
            <a:xfrm>
              <a:off x="482620" y="2582465"/>
              <a:ext cx="1402662" cy="518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8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800" dirty="0">
                  <a:latin typeface="+mj-lt"/>
                </a:rPr>
                <a:t>VLSM</a:t>
              </a:r>
              <a:endParaRPr lang="es-MX" sz="2800" dirty="0">
                <a:solidFill>
                  <a:srgbClr val="FF3300"/>
                </a:solidFill>
                <a:latin typeface="+mj-lt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28600" y="3598768"/>
            <a:ext cx="7108730" cy="831273"/>
            <a:chOff x="204" y="773"/>
            <a:chExt cx="4477" cy="513"/>
          </a:xfrm>
        </p:grpSpPr>
        <p:sp>
          <p:nvSpPr>
            <p:cNvPr id="38927" name="Text Box 12"/>
            <p:cNvSpPr txBox="1">
              <a:spLocks noChangeArrowheads="1"/>
            </p:cNvSpPr>
            <p:nvPr/>
          </p:nvSpPr>
          <p:spPr bwMode="auto">
            <a:xfrm>
              <a:off x="385" y="773"/>
              <a:ext cx="4296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De manera predeterminada, un router que 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soporta RIPv2 no recibe paquetes RIPv1</a:t>
              </a:r>
            </a:p>
          </p:txBody>
        </p:sp>
        <p:pic>
          <p:nvPicPr>
            <p:cNvPr id="53260" name="Picture 1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19 Grupo"/>
          <p:cNvGrpSpPr>
            <a:grpSpLocks/>
          </p:cNvGrpSpPr>
          <p:nvPr/>
        </p:nvGrpSpPr>
        <p:grpSpPr bwMode="auto">
          <a:xfrm>
            <a:off x="228600" y="4908550"/>
            <a:ext cx="7311764" cy="1275021"/>
            <a:chOff x="228600" y="4908550"/>
            <a:chExt cx="7311764" cy="1274500"/>
          </a:xfrm>
        </p:grpSpPr>
        <p:grpSp>
          <p:nvGrpSpPr>
            <p:cNvPr id="53254" name="Group 25"/>
            <p:cNvGrpSpPr>
              <a:grpSpLocks/>
            </p:cNvGrpSpPr>
            <p:nvPr/>
          </p:nvGrpSpPr>
          <p:grpSpPr bwMode="auto">
            <a:xfrm>
              <a:off x="228600" y="4908550"/>
              <a:ext cx="7311764" cy="461671"/>
              <a:chOff x="204" y="773"/>
              <a:chExt cx="4604" cy="285"/>
            </a:xfrm>
          </p:grpSpPr>
          <p:sp>
            <p:nvSpPr>
              <p:cNvPr id="38925" name="Text Box 26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4423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400" b="1" dirty="0">
                    <a:solidFill>
                      <a:schemeClr val="accent2"/>
                    </a:solidFill>
                    <a:latin typeface="+mj-lt"/>
                  </a:rPr>
                  <a:t>CISCO ofrece comandos para RIPv1 y RIPv2</a:t>
                </a:r>
              </a:p>
            </p:txBody>
          </p:sp>
          <p:pic>
            <p:nvPicPr>
              <p:cNvPr id="53258" name="Picture 27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55356" name="Text Box 28"/>
            <p:cNvSpPr txBox="1">
              <a:spLocks noChangeArrowheads="1"/>
            </p:cNvSpPr>
            <p:nvPr/>
          </p:nvSpPr>
          <p:spPr bwMode="auto">
            <a:xfrm>
              <a:off x="487363" y="5376672"/>
              <a:ext cx="6577685" cy="457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b="1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b="1" dirty="0">
                  <a:latin typeface="+mj-lt"/>
                </a:rPr>
                <a:t>version 1 </a:t>
              </a:r>
              <a:r>
                <a:rPr lang="es-MX" sz="2400" b="1" dirty="0">
                  <a:latin typeface="+mj-lt"/>
                  <a:sym typeface="Wingdings" pitchFamily="2" charset="2"/>
                </a:rPr>
                <a:t>  </a:t>
              </a:r>
              <a:r>
                <a:rPr lang="es-MX" sz="2400" dirty="0">
                  <a:latin typeface="+mj-lt"/>
                  <a:sym typeface="Wingdings" pitchFamily="2" charset="2"/>
                </a:rPr>
                <a:t>recibe y envía paquetes RIPv1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  <p:sp>
          <p:nvSpPr>
            <p:cNvPr id="355357" name="Text Box 29"/>
            <p:cNvSpPr txBox="1">
              <a:spLocks noChangeArrowheads="1"/>
            </p:cNvSpPr>
            <p:nvPr/>
          </p:nvSpPr>
          <p:spPr bwMode="auto">
            <a:xfrm>
              <a:off x="487363" y="5725779"/>
              <a:ext cx="6577685" cy="457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400" b="1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MX" sz="2400" b="1" dirty="0">
                  <a:latin typeface="+mj-lt"/>
                </a:rPr>
                <a:t>version 2 </a:t>
              </a:r>
              <a:r>
                <a:rPr lang="es-MX" sz="2400" b="1" dirty="0">
                  <a:latin typeface="+mj-lt"/>
                  <a:sym typeface="Wingdings" pitchFamily="2" charset="2"/>
                </a:rPr>
                <a:t>  </a:t>
              </a:r>
              <a:r>
                <a:rPr lang="es-MX" sz="2400" dirty="0">
                  <a:latin typeface="+mj-lt"/>
                  <a:sym typeface="Wingdings" pitchFamily="2" charset="2"/>
                </a:rPr>
                <a:t>recibe y envía paquetes RIPv2</a:t>
              </a:r>
              <a:endParaRPr lang="es-MX" sz="2400" dirty="0">
                <a:solidFill>
                  <a:srgbClr val="FF3300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287588" y="2778125"/>
            <a:ext cx="4467225" cy="1741488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210" tIns="45606" rIns="91210" bIns="45606" anchor="ctr"/>
          <a:lstStyle/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INTRODUCCIÓN AL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PROTOCOLO 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OSPFv2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71438" y="652463"/>
            <a:ext cx="9055100" cy="5857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ASPECTO BÁSICO DEL PROTOCOLO OSPF</a:t>
            </a:r>
          </a:p>
        </p:txBody>
      </p:sp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166688" y="1366838"/>
            <a:ext cx="8777287" cy="3278187"/>
            <a:chOff x="166688" y="1366848"/>
            <a:chExt cx="8778075" cy="3277443"/>
          </a:xfrm>
        </p:grpSpPr>
        <p:grpSp>
          <p:nvGrpSpPr>
            <p:cNvPr id="60429" name="Group 9"/>
            <p:cNvGrpSpPr>
              <a:grpSpLocks/>
            </p:cNvGrpSpPr>
            <p:nvPr/>
          </p:nvGrpSpPr>
          <p:grpSpPr bwMode="auto">
            <a:xfrm>
              <a:off x="166688" y="1366848"/>
              <a:ext cx="3355141" cy="1473302"/>
              <a:chOff x="204" y="708"/>
              <a:chExt cx="2220" cy="959"/>
            </a:xfrm>
          </p:grpSpPr>
          <p:sp>
            <p:nvSpPr>
              <p:cNvPr id="5223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08"/>
                <a:ext cx="2040" cy="9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Definido por la</a:t>
                </a:r>
              </a:p>
              <a:p>
                <a:pPr defTabSz="8731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IETF en la RFC </a:t>
                </a:r>
              </a:p>
              <a:p>
                <a:pPr defTabSz="8731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2328, de Abril-98.</a:t>
                </a:r>
                <a:endParaRPr lang="es-ES" sz="2600" b="1" dirty="0">
                  <a:latin typeface="+mj-lt"/>
                </a:endParaRPr>
              </a:p>
            </p:txBody>
          </p:sp>
          <p:pic>
            <p:nvPicPr>
              <p:cNvPr id="60435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105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5069" y="1511277"/>
              <a:ext cx="5229694" cy="31330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0431" name="8 Rectángulo"/>
            <p:cNvSpPr>
              <a:spLocks noChangeArrowheads="1"/>
            </p:cNvSpPr>
            <p:nvPr/>
          </p:nvSpPr>
          <p:spPr bwMode="auto">
            <a:xfrm>
              <a:off x="429390" y="3438858"/>
              <a:ext cx="3214710" cy="830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Se define 05 tipos</a:t>
              </a:r>
            </a:p>
            <a:p>
              <a:pPr defTabSz="873125"/>
              <a:r>
                <a:rPr lang="es-ES" sz="2400"/>
                <a:t>     de mensajes.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32" name="10 Rectángulo"/>
            <p:cNvSpPr>
              <a:spLocks noChangeArrowheads="1"/>
            </p:cNvSpPr>
            <p:nvPr/>
          </p:nvSpPr>
          <p:spPr bwMode="auto">
            <a:xfrm>
              <a:off x="429390" y="4153075"/>
              <a:ext cx="3214710" cy="461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u="sng"/>
                <a:t>Lectura obligada</a:t>
              </a:r>
              <a:r>
                <a:rPr lang="es-ES" sz="2400"/>
                <a:t>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33" name="20 Rectángulo"/>
            <p:cNvSpPr>
              <a:spLocks noChangeArrowheads="1"/>
            </p:cNvSpPr>
            <p:nvPr/>
          </p:nvSpPr>
          <p:spPr bwMode="auto">
            <a:xfrm>
              <a:off x="429390" y="2699525"/>
              <a:ext cx="3571900" cy="830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Se encapsula en IP</a:t>
              </a:r>
            </a:p>
            <a:p>
              <a:pPr defTabSz="873125"/>
              <a:r>
                <a:rPr lang="es-ES" sz="2400"/>
                <a:t>     con protocolo=</a:t>
              </a:r>
              <a:r>
                <a:rPr lang="es-ES" sz="2400" b="1" i="1">
                  <a:solidFill>
                    <a:srgbClr val="7030A0"/>
                  </a:solidFill>
                </a:rPr>
                <a:t>59h</a:t>
              </a:r>
              <a:r>
                <a:rPr lang="es-ES" sz="2400"/>
                <a:t>.</a:t>
              </a:r>
              <a:endParaRPr lang="es-ES" sz="2400">
                <a:solidFill>
                  <a:srgbClr val="FF3300"/>
                </a:solidFill>
              </a:endParaRPr>
            </a:p>
          </p:txBody>
        </p:sp>
      </p:grpSp>
      <p:grpSp>
        <p:nvGrpSpPr>
          <p:cNvPr id="4" name="19 Grupo"/>
          <p:cNvGrpSpPr>
            <a:grpSpLocks/>
          </p:cNvGrpSpPr>
          <p:nvPr/>
        </p:nvGrpSpPr>
        <p:grpSpPr bwMode="auto">
          <a:xfrm>
            <a:off x="166688" y="4906963"/>
            <a:ext cx="8978900" cy="1747837"/>
            <a:chOff x="166688" y="4725202"/>
            <a:chExt cx="8978900" cy="1746778"/>
          </a:xfrm>
        </p:grpSpPr>
        <p:grpSp>
          <p:nvGrpSpPr>
            <p:cNvPr id="60421" name="Group 9"/>
            <p:cNvGrpSpPr>
              <a:grpSpLocks/>
            </p:cNvGrpSpPr>
            <p:nvPr/>
          </p:nvGrpSpPr>
          <p:grpSpPr bwMode="auto">
            <a:xfrm>
              <a:off x="166688" y="4725202"/>
              <a:ext cx="5750600" cy="549992"/>
              <a:chOff x="204" y="755"/>
              <a:chExt cx="3805" cy="358"/>
            </a:xfrm>
          </p:grpSpPr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625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Características más importante:</a:t>
                </a:r>
                <a:endParaRPr lang="es-ES" sz="2600" b="1" dirty="0">
                  <a:latin typeface="+mj-lt"/>
                </a:endParaRPr>
              </a:p>
            </p:txBody>
          </p:sp>
          <p:pic>
            <p:nvPicPr>
              <p:cNvPr id="60428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0422" name="14 Rectángulo"/>
            <p:cNvSpPr>
              <a:spLocks noChangeArrowheads="1"/>
            </p:cNvSpPr>
            <p:nvPr/>
          </p:nvSpPr>
          <p:spPr bwMode="auto">
            <a:xfrm>
              <a:off x="429390" y="5199855"/>
              <a:ext cx="4643470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Velocidad de convergencia.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23" name="15 Rectángulo"/>
            <p:cNvSpPr>
              <a:spLocks noChangeArrowheads="1"/>
            </p:cNvSpPr>
            <p:nvPr/>
          </p:nvSpPr>
          <p:spPr bwMode="auto">
            <a:xfrm>
              <a:off x="429390" y="5581680"/>
              <a:ext cx="4643470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Soporte de VLSM.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24" name="16 Rectángulo"/>
            <p:cNvSpPr>
              <a:spLocks noChangeArrowheads="1"/>
            </p:cNvSpPr>
            <p:nvPr/>
          </p:nvSpPr>
          <p:spPr bwMode="auto">
            <a:xfrm>
              <a:off x="429390" y="6010311"/>
              <a:ext cx="4643470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Grandes redes IP: </a:t>
              </a:r>
              <a:r>
                <a:rPr lang="es-ES" sz="2400" b="1" i="1"/>
                <a:t>Áreas</a:t>
              </a:r>
              <a:endParaRPr lang="es-ES" sz="2400" b="1" i="1">
                <a:solidFill>
                  <a:srgbClr val="FF3300"/>
                </a:solidFill>
              </a:endParaRPr>
            </a:p>
          </p:txBody>
        </p:sp>
        <p:sp>
          <p:nvSpPr>
            <p:cNvPr id="60425" name="17 Rectángulo"/>
            <p:cNvSpPr>
              <a:spLocks noChangeArrowheads="1"/>
            </p:cNvSpPr>
            <p:nvPr/>
          </p:nvSpPr>
          <p:spPr bwMode="auto">
            <a:xfrm>
              <a:off x="5072860" y="5199855"/>
              <a:ext cx="4072728" cy="831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Mejor uso del ancho de</a:t>
              </a:r>
            </a:p>
            <a:p>
              <a:pPr defTabSz="873125"/>
              <a:r>
                <a:rPr lang="es-ES" sz="2400"/>
                <a:t>     banda.</a:t>
              </a:r>
              <a:endParaRPr lang="es-ES" sz="2400">
                <a:solidFill>
                  <a:srgbClr val="FF3300"/>
                </a:solidFill>
              </a:endParaRPr>
            </a:p>
          </p:txBody>
        </p:sp>
        <p:sp>
          <p:nvSpPr>
            <p:cNvPr id="60426" name="18 Rectángulo"/>
            <p:cNvSpPr>
              <a:spLocks noChangeArrowheads="1"/>
            </p:cNvSpPr>
            <p:nvPr/>
          </p:nvSpPr>
          <p:spPr bwMode="auto">
            <a:xfrm>
              <a:off x="5072860" y="6010312"/>
              <a:ext cx="3500462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Se define “</a:t>
              </a:r>
              <a:r>
                <a:rPr lang="es-ES" sz="2400" i="1"/>
                <a:t>costos</a:t>
              </a:r>
              <a:r>
                <a:rPr lang="es-ES" sz="2400"/>
                <a:t>”.</a:t>
              </a:r>
              <a:endParaRPr lang="es-ES" sz="2400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66688" y="3295649"/>
            <a:ext cx="8861182" cy="518503"/>
            <a:chOff x="204" y="755"/>
            <a:chExt cx="5865" cy="337"/>
          </a:xfrm>
        </p:grpSpPr>
        <p:sp>
          <p:nvSpPr>
            <p:cNvPr id="52237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5685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La clave de OSPF es el intercambio de </a:t>
              </a:r>
              <a:r>
                <a:rPr lang="es-ES" sz="2800" b="1" i="1" dirty="0">
                  <a:solidFill>
                    <a:srgbClr val="669900"/>
                  </a:solidFill>
                  <a:latin typeface="+mj-lt"/>
                </a:rPr>
                <a:t>estados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.</a:t>
              </a:r>
              <a:endParaRPr lang="es-ES" sz="28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61524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14 CuadroTexto"/>
          <p:cNvSpPr txBox="1"/>
          <p:nvPr/>
        </p:nvSpPr>
        <p:spPr>
          <a:xfrm>
            <a:off x="71438" y="766316"/>
            <a:ext cx="89630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CARACTERÍSTICAS DEL PROTOCOLO OSPF</a:t>
            </a:r>
          </a:p>
        </p:txBody>
      </p:sp>
      <p:grpSp>
        <p:nvGrpSpPr>
          <p:cNvPr id="3" name="116 Grupo"/>
          <p:cNvGrpSpPr>
            <a:grpSpLocks/>
          </p:cNvGrpSpPr>
          <p:nvPr/>
        </p:nvGrpSpPr>
        <p:grpSpPr bwMode="auto">
          <a:xfrm>
            <a:off x="166688" y="1438274"/>
            <a:ext cx="8669337" cy="1662114"/>
            <a:chOff x="166688" y="1439053"/>
            <a:chExt cx="8669323" cy="1662847"/>
          </a:xfrm>
        </p:grpSpPr>
        <p:grpSp>
          <p:nvGrpSpPr>
            <p:cNvPr id="61455" name="Group 9"/>
            <p:cNvGrpSpPr>
              <a:grpSpLocks/>
            </p:cNvGrpSpPr>
            <p:nvPr/>
          </p:nvGrpSpPr>
          <p:grpSpPr bwMode="auto">
            <a:xfrm>
              <a:off x="166688" y="1439053"/>
              <a:ext cx="8647574" cy="518589"/>
              <a:chOff x="204" y="755"/>
              <a:chExt cx="5722" cy="338"/>
            </a:xfrm>
          </p:grpSpPr>
          <p:sp>
            <p:nvSpPr>
              <p:cNvPr id="5223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5542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Los routers vecinos deben conocerse entre si.</a:t>
                </a:r>
                <a:endParaRPr lang="es-ES" sz="2400" b="1" dirty="0">
                  <a:latin typeface="+mj-lt"/>
                </a:endParaRPr>
              </a:p>
            </p:txBody>
          </p:sp>
          <p:pic>
            <p:nvPicPr>
              <p:cNvPr id="61522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1456" name="16 Rectángulo"/>
            <p:cNvSpPr>
              <a:spLocks noChangeArrowheads="1"/>
            </p:cNvSpPr>
            <p:nvPr/>
          </p:nvSpPr>
          <p:spPr bwMode="auto">
            <a:xfrm>
              <a:off x="429390" y="1856386"/>
              <a:ext cx="5572164" cy="46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 dirty="0">
                  <a:solidFill>
                    <a:srgbClr val="FF0000"/>
                  </a:solidFill>
                  <a:cs typeface="Times New Roman" pitchFamily="18" charset="0"/>
                </a:rPr>
                <a:t>►</a:t>
              </a:r>
              <a:r>
                <a:rPr lang="es-ES" sz="2400" dirty="0"/>
                <a:t>Se hace uso del protocolo HELLO.</a:t>
              </a:r>
            </a:p>
          </p:txBody>
        </p:sp>
        <p:sp>
          <p:nvSpPr>
            <p:cNvPr id="61457" name="17 Rectángulo"/>
            <p:cNvSpPr>
              <a:spLocks noChangeArrowheads="1"/>
            </p:cNvSpPr>
            <p:nvPr/>
          </p:nvSpPr>
          <p:spPr bwMode="auto">
            <a:xfrm>
              <a:off x="429390" y="2270897"/>
              <a:ext cx="5286412" cy="831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 dirty="0">
                  <a:solidFill>
                    <a:srgbClr val="FF0000"/>
                  </a:solidFill>
                  <a:cs typeface="Times New Roman" pitchFamily="18" charset="0"/>
                </a:rPr>
                <a:t>►</a:t>
              </a:r>
              <a:r>
                <a:rPr lang="es-ES" sz="2400" dirty="0"/>
                <a:t>Se envía periódicamente a la </a:t>
              </a:r>
            </a:p>
            <a:p>
              <a:pPr defTabSz="873125"/>
              <a:r>
                <a:rPr lang="es-ES" sz="2400" dirty="0"/>
                <a:t>    dirección </a:t>
              </a:r>
              <a:r>
                <a:rPr lang="es-ES" sz="2400" dirty="0" err="1"/>
                <a:t>multicast</a:t>
              </a:r>
              <a:r>
                <a:rPr lang="es-ES" sz="2400" dirty="0"/>
                <a:t> IP 224.0.0.5</a:t>
              </a:r>
            </a:p>
          </p:txBody>
        </p:sp>
        <p:grpSp>
          <p:nvGrpSpPr>
            <p:cNvPr id="61458" name="Group 4"/>
            <p:cNvGrpSpPr>
              <a:grpSpLocks/>
            </p:cNvGrpSpPr>
            <p:nvPr/>
          </p:nvGrpSpPr>
          <p:grpSpPr bwMode="auto">
            <a:xfrm>
              <a:off x="6001554" y="2582062"/>
              <a:ext cx="762755" cy="505825"/>
              <a:chOff x="2927" y="2504"/>
              <a:chExt cx="527" cy="390"/>
            </a:xfrm>
          </p:grpSpPr>
          <p:sp>
            <p:nvSpPr>
              <p:cNvPr id="61492" name="Oval 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93" name="Rectangle 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94" name="Rectangle 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95" name="Oval 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61496" name="Group 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61503" name="Group 1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61513" name="Freeform 1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4" name="Freeform 1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5" name="Freeform 1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6" name="Freeform 1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7" name="Freeform 1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8" name="Freeform 1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9" name="Freeform 1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20" name="Freeform 1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61504" name="Group 1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61505" name="Freeform 2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06" name="Freeform 2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07" name="Freeform 2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08" name="Freeform 2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09" name="Freeform 2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0" name="Freeform 2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1" name="Freeform 2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512" name="Freeform 2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61497" name="Line 2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61498" name="Group 2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61499" name="Freeform 3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500" name="Freeform 3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501" name="Freeform 3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502" name="Freeform 3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61459" name="Group 4"/>
            <p:cNvGrpSpPr>
              <a:grpSpLocks/>
            </p:cNvGrpSpPr>
            <p:nvPr/>
          </p:nvGrpSpPr>
          <p:grpSpPr bwMode="auto">
            <a:xfrm>
              <a:off x="8073256" y="2582062"/>
              <a:ext cx="762755" cy="505825"/>
              <a:chOff x="2927" y="2504"/>
              <a:chExt cx="527" cy="390"/>
            </a:xfrm>
          </p:grpSpPr>
          <p:sp>
            <p:nvSpPr>
              <p:cNvPr id="61463" name="Oval 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64" name="Rectangle 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65" name="Rectangle 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61466" name="Oval 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61467" name="Group 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61474" name="Group 1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61484" name="Freeform 1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5" name="Freeform 1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6" name="Freeform 1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7" name="Freeform 1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8" name="Freeform 1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9" name="Freeform 1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90" name="Freeform 1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91" name="Freeform 1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61475" name="Group 1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61476" name="Freeform 2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77" name="Freeform 2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78" name="Freeform 2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79" name="Freeform 2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0" name="Freeform 2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1" name="Freeform 2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2" name="Freeform 2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61483" name="Freeform 2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61468" name="Line 2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61469" name="Group 2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61470" name="Freeform 3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471" name="Freeform 3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472" name="Freeform 3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61473" name="Freeform 3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61460" name="113 Conector recto"/>
            <p:cNvCxnSpPr>
              <a:cxnSpLocks noChangeShapeType="1"/>
            </p:cNvCxnSpPr>
            <p:nvPr/>
          </p:nvCxnSpPr>
          <p:spPr bwMode="auto">
            <a:xfrm>
              <a:off x="6787372" y="2867814"/>
              <a:ext cx="128588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461" name="114 Pentágono"/>
            <p:cNvSpPr>
              <a:spLocks noChangeArrowheads="1"/>
            </p:cNvSpPr>
            <p:nvPr/>
          </p:nvSpPr>
          <p:spPr bwMode="auto">
            <a:xfrm>
              <a:off x="6644496" y="2153434"/>
              <a:ext cx="714380" cy="214314"/>
            </a:xfrm>
            <a:prstGeom prst="homePlate">
              <a:avLst>
                <a:gd name="adj" fmla="val 50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r>
                <a:rPr lang="es-PE" sz="1000" b="1"/>
                <a:t>HELLO</a:t>
              </a:r>
            </a:p>
          </p:txBody>
        </p:sp>
        <p:sp>
          <p:nvSpPr>
            <p:cNvPr id="61462" name="115 CuadroTexto"/>
            <p:cNvSpPr txBox="1">
              <a:spLocks noChangeArrowheads="1"/>
            </p:cNvSpPr>
            <p:nvPr/>
          </p:nvSpPr>
          <p:spPr bwMode="auto">
            <a:xfrm>
              <a:off x="6287306" y="2335841"/>
              <a:ext cx="13869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/>
                <a:t>Dirección IP 224.0.0.5</a:t>
              </a:r>
            </a:p>
          </p:txBody>
        </p:sp>
      </p:grpSp>
      <p:sp>
        <p:nvSpPr>
          <p:cNvPr id="78" name="Rectangle 9"/>
          <p:cNvSpPr>
            <a:spLocks noChangeArrowheads="1"/>
          </p:cNvSpPr>
          <p:nvPr/>
        </p:nvSpPr>
        <p:spPr bwMode="auto">
          <a:xfrm>
            <a:off x="571500" y="4121150"/>
            <a:ext cx="4287838" cy="13350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lIns="97759" tIns="48879" rIns="97759" bIns="48879" anchor="ctr"/>
          <a:lstStyle/>
          <a:p>
            <a:pPr algn="just" defTabSz="923925">
              <a:defRPr/>
            </a:pPr>
            <a:r>
              <a:rPr lang="es-ES" sz="1800" dirty="0">
                <a:latin typeface="+mj-lt"/>
              </a:rPr>
              <a:t>El </a:t>
            </a:r>
            <a:r>
              <a:rPr lang="es-ES" sz="1800" dirty="0">
                <a:solidFill>
                  <a:srgbClr val="008000"/>
                </a:solidFill>
                <a:latin typeface="+mj-lt"/>
              </a:rPr>
              <a:t>estado de enlace</a:t>
            </a:r>
            <a:r>
              <a:rPr lang="es-ES" sz="1800" dirty="0">
                <a:latin typeface="+mj-lt"/>
              </a:rPr>
              <a:t> es la descripción</a:t>
            </a:r>
          </a:p>
          <a:p>
            <a:pPr algn="just" defTabSz="923925">
              <a:defRPr/>
            </a:pPr>
            <a:r>
              <a:rPr lang="es-ES" sz="1800" dirty="0">
                <a:latin typeface="+mj-lt"/>
              </a:rPr>
              <a:t>de una interfaz y de su relación con los </a:t>
            </a:r>
          </a:p>
          <a:p>
            <a:pPr algn="just" defTabSz="923925">
              <a:defRPr/>
            </a:pPr>
            <a:r>
              <a:rPr lang="es-ES" sz="1800" dirty="0">
                <a:latin typeface="+mj-lt"/>
              </a:rPr>
              <a:t>routers vecinos: </a:t>
            </a:r>
            <a:r>
              <a:rPr lang="es-ES" sz="1800" dirty="0">
                <a:solidFill>
                  <a:schemeClr val="accent2"/>
                </a:solidFill>
                <a:latin typeface="+mj-lt"/>
              </a:rPr>
              <a:t>dirección </a:t>
            </a:r>
            <a:r>
              <a:rPr lang="es-ES" sz="1800" i="1" dirty="0">
                <a:solidFill>
                  <a:schemeClr val="accent2"/>
                </a:solidFill>
                <a:latin typeface="+mj-lt"/>
              </a:rPr>
              <a:t>IP</a:t>
            </a:r>
            <a:r>
              <a:rPr lang="es-ES" sz="1800" dirty="0">
                <a:solidFill>
                  <a:schemeClr val="accent2"/>
                </a:solidFill>
                <a:latin typeface="+mj-lt"/>
              </a:rPr>
              <a:t>, máscara</a:t>
            </a:r>
          </a:p>
          <a:p>
            <a:pPr algn="just" defTabSz="923925">
              <a:defRPr/>
            </a:pPr>
            <a:r>
              <a:rPr lang="es-ES" sz="1800" dirty="0">
                <a:solidFill>
                  <a:schemeClr val="accent2"/>
                </a:solidFill>
                <a:latin typeface="+mj-lt"/>
              </a:rPr>
              <a:t>de subred, tipo de red conectada</a:t>
            </a:r>
            <a:r>
              <a:rPr lang="es-ES" sz="1800" dirty="0">
                <a:latin typeface="+mj-lt"/>
              </a:rPr>
              <a:t>, etc.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4859338" y="3814763"/>
            <a:ext cx="4144962" cy="1497012"/>
            <a:chOff x="3810" y="2491"/>
            <a:chExt cx="2467" cy="871"/>
          </a:xfrm>
        </p:grpSpPr>
        <p:grpSp>
          <p:nvGrpSpPr>
            <p:cNvPr id="61450" name="Group 13"/>
            <p:cNvGrpSpPr>
              <a:grpSpLocks/>
            </p:cNvGrpSpPr>
            <p:nvPr/>
          </p:nvGrpSpPr>
          <p:grpSpPr bwMode="auto">
            <a:xfrm>
              <a:off x="3810" y="2491"/>
              <a:ext cx="1542" cy="871"/>
              <a:chOff x="3810" y="2491"/>
              <a:chExt cx="1542" cy="871"/>
            </a:xfrm>
          </p:grpSpPr>
          <p:sp>
            <p:nvSpPr>
              <p:cNvPr id="82" name="AutoShape 10"/>
              <p:cNvSpPr>
                <a:spLocks noChangeArrowheads="1"/>
              </p:cNvSpPr>
              <p:nvPr/>
            </p:nvSpPr>
            <p:spPr bwMode="auto">
              <a:xfrm>
                <a:off x="3810" y="2767"/>
                <a:ext cx="454" cy="54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s-PE">
                  <a:latin typeface="+mj-lt"/>
                </a:endParaRPr>
              </a:p>
            </p:txBody>
          </p:sp>
          <p:sp>
            <p:nvSpPr>
              <p:cNvPr id="83" name="AutoShape 11"/>
              <p:cNvSpPr>
                <a:spLocks noChangeArrowheads="1"/>
              </p:cNvSpPr>
              <p:nvPr/>
            </p:nvSpPr>
            <p:spPr bwMode="auto">
              <a:xfrm>
                <a:off x="4264" y="2495"/>
                <a:ext cx="1088" cy="867"/>
              </a:xfrm>
              <a:prstGeom prst="can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>
                  <a:defRPr/>
                </a:pPr>
                <a:r>
                  <a:rPr lang="es-ES" sz="1600" b="1" dirty="0">
                    <a:latin typeface="+mj-lt"/>
                  </a:rPr>
                  <a:t>Crea </a:t>
                </a:r>
                <a:r>
                  <a:rPr lang="es-ES" sz="1600" b="1" dirty="0">
                    <a:solidFill>
                      <a:srgbClr val="0070C0"/>
                    </a:solidFill>
                    <a:latin typeface="+mj-lt"/>
                  </a:rPr>
                  <a:t>una base</a:t>
                </a:r>
              </a:p>
              <a:p>
                <a:pPr algn="ctr" defTabSz="923925">
                  <a:defRPr/>
                </a:pPr>
                <a:r>
                  <a:rPr lang="es-ES" sz="1600" b="1" dirty="0">
                    <a:solidFill>
                      <a:srgbClr val="0070C0"/>
                    </a:solidFill>
                    <a:latin typeface="+mj-lt"/>
                  </a:rPr>
                  <a:t>de datos</a:t>
                </a:r>
              </a:p>
              <a:p>
                <a:pPr algn="ctr" defTabSz="923925">
                  <a:defRPr/>
                </a:pPr>
                <a:r>
                  <a:rPr lang="es-ES" sz="1600" b="1" dirty="0">
                    <a:solidFill>
                      <a:srgbClr val="0070C0"/>
                    </a:solidFill>
                    <a:latin typeface="+mj-lt"/>
                  </a:rPr>
                  <a:t>topológicas</a:t>
                </a:r>
              </a:p>
            </p:txBody>
          </p:sp>
          <p:sp>
            <p:nvSpPr>
              <p:cNvPr id="84" name="Text Box 12"/>
              <p:cNvSpPr txBox="1">
                <a:spLocks noChangeArrowheads="1"/>
              </p:cNvSpPr>
              <p:nvPr/>
            </p:nvSpPr>
            <p:spPr bwMode="auto">
              <a:xfrm>
                <a:off x="4490" y="2491"/>
                <a:ext cx="690" cy="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>
                  <a:defRPr/>
                </a:pPr>
                <a:r>
                  <a:rPr lang="es-ES" b="1" dirty="0">
                    <a:latin typeface="+mj-lt"/>
                  </a:rPr>
                  <a:t>Router</a:t>
                </a:r>
              </a:p>
            </p:txBody>
          </p:sp>
        </p:grpSp>
        <p:sp>
          <p:nvSpPr>
            <p:cNvPr id="81" name="Text Box 14"/>
            <p:cNvSpPr txBox="1">
              <a:spLocks noChangeArrowheads="1"/>
            </p:cNvSpPr>
            <p:nvPr/>
          </p:nvSpPr>
          <p:spPr bwMode="auto">
            <a:xfrm>
              <a:off x="5350" y="2698"/>
              <a:ext cx="927" cy="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1400" b="1" dirty="0">
                  <a:latin typeface="+mj-lt"/>
                </a:rPr>
                <a:t>Llamado también</a:t>
              </a:r>
            </a:p>
            <a:p>
              <a:pPr defTabSz="923925">
                <a:defRPr/>
              </a:pPr>
              <a:r>
                <a:rPr lang="es-ES" sz="1400" b="1" dirty="0">
                  <a:latin typeface="+mj-lt"/>
                </a:rPr>
                <a:t>Base de datos de</a:t>
              </a:r>
            </a:p>
            <a:p>
              <a:pPr defTabSz="923925">
                <a:defRPr/>
              </a:pPr>
              <a:r>
                <a:rPr lang="es-ES" sz="1400" b="1" dirty="0">
                  <a:latin typeface="+mj-lt"/>
                </a:rPr>
                <a:t>Estado de Enlace</a:t>
              </a:r>
            </a:p>
          </p:txBody>
        </p:sp>
      </p:grp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66688" y="5715001"/>
            <a:ext cx="8198382" cy="826818"/>
            <a:chOff x="204" y="755"/>
            <a:chExt cx="5424" cy="538"/>
          </a:xfrm>
        </p:grpSpPr>
        <p:sp>
          <p:nvSpPr>
            <p:cNvPr id="86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524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OSPF origina que cada routers conozca de manera</a:t>
              </a:r>
            </a:p>
            <a:p>
              <a:pPr defTabSz="873125">
                <a:defRPr/>
              </a:pP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completa toda la red de su área.</a:t>
              </a:r>
            </a:p>
          </p:txBody>
        </p:sp>
        <p:pic>
          <p:nvPicPr>
            <p:cNvPr id="61449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2041525" y="652463"/>
            <a:ext cx="496093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REDES DE ÁREA ÚNICA</a:t>
            </a:r>
          </a:p>
        </p:txBody>
      </p:sp>
      <p:grpSp>
        <p:nvGrpSpPr>
          <p:cNvPr id="2" name="256 Grupo"/>
          <p:cNvGrpSpPr>
            <a:grpSpLocks/>
          </p:cNvGrpSpPr>
          <p:nvPr/>
        </p:nvGrpSpPr>
        <p:grpSpPr bwMode="auto">
          <a:xfrm>
            <a:off x="285750" y="1223963"/>
            <a:ext cx="8502650" cy="5430837"/>
            <a:chOff x="286514" y="1224740"/>
            <a:chExt cx="8501122" cy="5429288"/>
          </a:xfrm>
        </p:grpSpPr>
        <p:sp>
          <p:nvSpPr>
            <p:cNvPr id="62473" name="230 Rectángulo redondeado"/>
            <p:cNvSpPr>
              <a:spLocks noChangeArrowheads="1"/>
            </p:cNvSpPr>
            <p:nvPr/>
          </p:nvSpPr>
          <p:spPr bwMode="auto">
            <a:xfrm>
              <a:off x="286514" y="1367616"/>
              <a:ext cx="8501122" cy="5286412"/>
            </a:xfrm>
            <a:prstGeom prst="roundRect">
              <a:avLst>
                <a:gd name="adj" fmla="val 7630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62474" name="255 CuadroTexto"/>
            <p:cNvSpPr txBox="1">
              <a:spLocks noChangeArrowheads="1"/>
            </p:cNvSpPr>
            <p:nvPr/>
          </p:nvSpPr>
          <p:spPr bwMode="auto">
            <a:xfrm>
              <a:off x="3462204" y="1224740"/>
              <a:ext cx="1967846" cy="338554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  <a:latin typeface="Arial Narrow" pitchFamily="34" charset="0"/>
                </a:rPr>
                <a:t>SISTEMA AUTÓNOMO</a:t>
              </a:r>
            </a:p>
          </p:txBody>
        </p:sp>
      </p:grpSp>
      <p:grpSp>
        <p:nvGrpSpPr>
          <p:cNvPr id="3" name="260 Grupo"/>
          <p:cNvGrpSpPr>
            <a:grpSpLocks/>
          </p:cNvGrpSpPr>
          <p:nvPr/>
        </p:nvGrpSpPr>
        <p:grpSpPr bwMode="auto">
          <a:xfrm>
            <a:off x="190500" y="1392238"/>
            <a:ext cx="8562975" cy="5184775"/>
            <a:chOff x="190308" y="1392060"/>
            <a:chExt cx="8562469" cy="5184620"/>
          </a:xfrm>
        </p:grpSpPr>
        <p:grpSp>
          <p:nvGrpSpPr>
            <p:cNvPr id="62469" name="259 Grupo"/>
            <p:cNvGrpSpPr>
              <a:grpSpLocks/>
            </p:cNvGrpSpPr>
            <p:nvPr/>
          </p:nvGrpSpPr>
          <p:grpSpPr bwMode="auto">
            <a:xfrm>
              <a:off x="470450" y="1653368"/>
              <a:ext cx="8174310" cy="4801415"/>
              <a:chOff x="470450" y="1653368"/>
              <a:chExt cx="8174310" cy="4801415"/>
            </a:xfrm>
          </p:grpSpPr>
          <p:pic>
            <p:nvPicPr>
              <p:cNvPr id="6247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0450" y="1653368"/>
                <a:ext cx="8174310" cy="48014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2472" name="258 CuadroTexto"/>
              <p:cNvSpPr txBox="1">
                <a:spLocks noChangeArrowheads="1"/>
              </p:cNvSpPr>
              <p:nvPr/>
            </p:nvSpPr>
            <p:spPr bwMode="auto">
              <a:xfrm>
                <a:off x="3902620" y="2247884"/>
                <a:ext cx="1313116" cy="477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b="1"/>
                  <a:t>AREA 0</a:t>
                </a:r>
              </a:p>
            </p:txBody>
          </p:sp>
        </p:grpSp>
        <p:sp>
          <p:nvSpPr>
            <p:cNvPr id="6247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90308" y="1392060"/>
              <a:ext cx="8562469" cy="5184620"/>
            </a:xfrm>
            <a:custGeom>
              <a:avLst/>
              <a:gdLst>
                <a:gd name="T0" fmla="*/ 10528666 w 21600"/>
                <a:gd name="T1" fmla="*/ 622228809 h 21600"/>
                <a:gd name="T2" fmla="*/ 1697126943 w 21600"/>
                <a:gd name="T3" fmla="*/ 1243132419 h 21600"/>
                <a:gd name="T4" fmla="*/ 2147483647 w 21600"/>
                <a:gd name="T5" fmla="*/ 622228809 h 21600"/>
                <a:gd name="T6" fmla="*/ 1697126943 w 21600"/>
                <a:gd name="T7" fmla="*/ 7115290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FFFFFF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2343150" y="652463"/>
            <a:ext cx="43735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REDES MULTIAREAS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474788"/>
            <a:ext cx="8288338" cy="510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272 Grupo"/>
          <p:cNvGrpSpPr>
            <a:grpSpLocks/>
          </p:cNvGrpSpPr>
          <p:nvPr/>
        </p:nvGrpSpPr>
        <p:grpSpPr bwMode="auto">
          <a:xfrm>
            <a:off x="285750" y="1223963"/>
            <a:ext cx="8502650" cy="5430837"/>
            <a:chOff x="286514" y="1224740"/>
            <a:chExt cx="8501122" cy="5429288"/>
          </a:xfrm>
        </p:grpSpPr>
        <p:sp>
          <p:nvSpPr>
            <p:cNvPr id="63493" name="273 Rectángulo redondeado"/>
            <p:cNvSpPr>
              <a:spLocks noChangeArrowheads="1"/>
            </p:cNvSpPr>
            <p:nvPr/>
          </p:nvSpPr>
          <p:spPr bwMode="auto">
            <a:xfrm>
              <a:off x="286514" y="1367616"/>
              <a:ext cx="8501122" cy="5286412"/>
            </a:xfrm>
            <a:prstGeom prst="roundRect">
              <a:avLst>
                <a:gd name="adj" fmla="val 7630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63494" name="274 CuadroTexto"/>
            <p:cNvSpPr txBox="1">
              <a:spLocks noChangeArrowheads="1"/>
            </p:cNvSpPr>
            <p:nvPr/>
          </p:nvSpPr>
          <p:spPr bwMode="auto">
            <a:xfrm>
              <a:off x="3462204" y="1224740"/>
              <a:ext cx="1967846" cy="338554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  <a:latin typeface="Arial Narrow" pitchFamily="34" charset="0"/>
                </a:rPr>
                <a:t>SISTEMA AUTÓNOMO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-142875" y="652463"/>
            <a:ext cx="9110663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372" tIns="46186" rIns="92372" bIns="46186">
            <a:spAutoFit/>
          </a:bodyPr>
          <a:lstStyle/>
          <a:p>
            <a:pPr marL="461963" lvl="1"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OBSERVACIONES AL ESTADO DE ENLACE 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6688" y="1403350"/>
            <a:ext cx="7825106" cy="1196399"/>
            <a:chOff x="204" y="755"/>
            <a:chExt cx="5177" cy="778"/>
          </a:xfrm>
        </p:grpSpPr>
        <p:sp>
          <p:nvSpPr>
            <p:cNvPr id="54282" name="Text Box 4"/>
            <p:cNvSpPr txBox="1">
              <a:spLocks noChangeArrowheads="1"/>
            </p:cNvSpPr>
            <p:nvPr/>
          </p:nvSpPr>
          <p:spPr bwMode="auto">
            <a:xfrm>
              <a:off x="384" y="755"/>
              <a:ext cx="4997" cy="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Los routers con estado de enlace requieren </a:t>
              </a:r>
              <a:r>
                <a:rPr lang="es-ES" sz="2400" b="1" i="1" dirty="0">
                  <a:solidFill>
                    <a:srgbClr val="FF3300"/>
                  </a:solidFill>
                  <a:latin typeface="+mj-lt"/>
                </a:rPr>
                <a:t>más</a:t>
              </a:r>
            </a:p>
            <a:p>
              <a:pPr defTabSz="873125">
                <a:defRPr/>
              </a:pPr>
              <a:r>
                <a:rPr lang="es-ES" sz="2400" b="1" i="1" dirty="0">
                  <a:solidFill>
                    <a:srgbClr val="FF3300"/>
                  </a:solidFill>
                  <a:latin typeface="+mj-lt"/>
                </a:rPr>
                <a:t>memoria y potencia de procesamiento</a:t>
              </a:r>
              <a:r>
                <a:rPr lang="es-ES" sz="2400" b="1" dirty="0">
                  <a:solidFill>
                    <a:schemeClr val="accent2"/>
                  </a:solidFill>
                  <a:latin typeface="+mj-lt"/>
                </a:rPr>
                <a:t>, </a:t>
              </a: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que un</a:t>
              </a:r>
            </a:p>
            <a:p>
              <a:pPr defTabSz="873125">
                <a:defRPr/>
              </a:pPr>
              <a:r>
                <a:rPr lang="es-ES" sz="2400" b="1" dirty="0" err="1">
                  <a:solidFill>
                    <a:srgbClr val="0000FF"/>
                  </a:solidFill>
                  <a:latin typeface="+mj-lt"/>
                </a:rPr>
                <a:t>router</a:t>
              </a: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 con vector-distancia.</a:t>
              </a:r>
            </a:p>
          </p:txBody>
        </p:sp>
        <p:pic>
          <p:nvPicPr>
            <p:cNvPr id="64523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6688" y="4368800"/>
            <a:ext cx="8888390" cy="1564997"/>
            <a:chOff x="204" y="755"/>
            <a:chExt cx="5883" cy="1018"/>
          </a:xfrm>
        </p:grpSpPr>
        <p:sp>
          <p:nvSpPr>
            <p:cNvPr id="54280" name="Text Box 7"/>
            <p:cNvSpPr txBox="1">
              <a:spLocks noChangeArrowheads="1"/>
            </p:cNvSpPr>
            <p:nvPr/>
          </p:nvSpPr>
          <p:spPr bwMode="auto">
            <a:xfrm>
              <a:off x="384" y="755"/>
              <a:ext cx="5703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Para reducir la base de datos topológica es</a:t>
              </a:r>
            </a:p>
            <a:p>
              <a:pPr defTabSz="8731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necesario dividir la red en áreas.</a:t>
              </a:r>
            </a:p>
            <a:p>
              <a:pPr defTabSz="873125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400" dirty="0">
                  <a:latin typeface="+mj-lt"/>
                </a:rPr>
                <a:t>El </a:t>
              </a:r>
              <a:r>
                <a:rPr lang="es-ES" sz="2400" b="1" dirty="0">
                  <a:solidFill>
                    <a:srgbClr val="FF3300"/>
                  </a:solidFill>
                  <a:latin typeface="+mj-lt"/>
                </a:rPr>
                <a:t>Área 0</a:t>
              </a:r>
              <a:r>
                <a:rPr lang="es-ES" sz="2400" b="1" dirty="0">
                  <a:latin typeface="+mj-lt"/>
                </a:rPr>
                <a:t> </a:t>
              </a:r>
              <a:r>
                <a:rPr lang="es-ES" sz="2400" dirty="0">
                  <a:latin typeface="+mj-lt"/>
                </a:rPr>
                <a:t>es denominada también </a:t>
              </a:r>
              <a:r>
                <a:rPr lang="es-ES" sz="2400" dirty="0">
                  <a:solidFill>
                    <a:srgbClr val="006600"/>
                  </a:solidFill>
                  <a:latin typeface="+mj-lt"/>
                </a:rPr>
                <a:t>Área </a:t>
              </a:r>
              <a:r>
                <a:rPr lang="es-ES" sz="2400" dirty="0" err="1">
                  <a:solidFill>
                    <a:srgbClr val="006600"/>
                  </a:solidFill>
                  <a:latin typeface="+mj-lt"/>
                </a:rPr>
                <a:t>Backbone</a:t>
              </a:r>
              <a:r>
                <a:rPr lang="es-ES" sz="2400" dirty="0">
                  <a:latin typeface="+mj-lt"/>
                </a:rPr>
                <a:t> y en ella</a:t>
              </a:r>
            </a:p>
            <a:p>
              <a:pPr defTabSz="873125">
                <a:defRPr/>
              </a:pPr>
              <a:r>
                <a:rPr lang="es-ES" sz="2400" dirty="0">
                  <a:latin typeface="+mj-lt"/>
                </a:rPr>
                <a:t> se conectan las demás áreas.</a:t>
              </a:r>
            </a:p>
          </p:txBody>
        </p:sp>
        <p:pic>
          <p:nvPicPr>
            <p:cNvPr id="64521" name="Picture 8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6688" y="3081338"/>
            <a:ext cx="7786097" cy="826817"/>
            <a:chOff x="204" y="755"/>
            <a:chExt cx="5154" cy="538"/>
          </a:xfrm>
        </p:grpSpPr>
        <p:sp>
          <p:nvSpPr>
            <p:cNvPr id="54278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4974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Al inicio del proceso se debe inundar la red con </a:t>
              </a:r>
            </a:p>
            <a:p>
              <a:pPr defTabSz="8731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mensaje LSA, puede degradar la red.</a:t>
              </a:r>
            </a:p>
          </p:txBody>
        </p:sp>
        <p:pic>
          <p:nvPicPr>
            <p:cNvPr id="64519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95338" y="631825"/>
            <a:ext cx="75644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INTRODUCCION AL PROTOCOLO RIP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79400" y="1500038"/>
            <a:ext cx="8266113" cy="1290638"/>
            <a:chOff x="176" y="837"/>
            <a:chExt cx="5207" cy="813"/>
          </a:xfrm>
        </p:grpSpPr>
        <p:grpSp>
          <p:nvGrpSpPr>
            <p:cNvPr id="6159" name="Group 3"/>
            <p:cNvGrpSpPr>
              <a:grpSpLocks/>
            </p:cNvGrpSpPr>
            <p:nvPr/>
          </p:nvGrpSpPr>
          <p:grpSpPr bwMode="auto">
            <a:xfrm>
              <a:off x="176" y="837"/>
              <a:ext cx="5207" cy="331"/>
              <a:chOff x="204" y="773"/>
              <a:chExt cx="5204" cy="324"/>
            </a:xfrm>
          </p:grpSpPr>
          <p:sp>
            <p:nvSpPr>
              <p:cNvPr id="9234" name="Text Box 4"/>
              <p:cNvSpPr txBox="1">
                <a:spLocks noChangeArrowheads="1"/>
              </p:cNvSpPr>
              <p:nvPr/>
            </p:nvSpPr>
            <p:spPr bwMode="auto">
              <a:xfrm>
                <a:off x="385" y="773"/>
                <a:ext cx="5023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800" b="1" dirty="0">
                    <a:solidFill>
                      <a:srgbClr val="0000FF"/>
                    </a:solidFill>
                    <a:latin typeface="+mn-lt"/>
                  </a:rPr>
                  <a:t>RIP presenta dos versiones: RIPv1 y RIPv2</a:t>
                </a:r>
              </a:p>
            </p:txBody>
          </p:sp>
          <p:pic>
            <p:nvPicPr>
              <p:cNvPr id="6163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32" name="Text Box 6"/>
            <p:cNvSpPr txBox="1">
              <a:spLocks noChangeArrowheads="1"/>
            </p:cNvSpPr>
            <p:nvPr/>
          </p:nvSpPr>
          <p:spPr bwMode="auto">
            <a:xfrm>
              <a:off x="339" y="1130"/>
              <a:ext cx="411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b="1" dirty="0">
                  <a:solidFill>
                    <a:srgbClr val="FF3300"/>
                  </a:solidFill>
                  <a:latin typeface="+mn-lt"/>
                </a:rPr>
                <a:t>►</a:t>
              </a:r>
              <a:r>
                <a:rPr lang="es-MX" sz="2000" b="1" dirty="0">
                  <a:latin typeface="+mn-lt"/>
                </a:rPr>
                <a:t>RIPv1 </a:t>
              </a:r>
              <a:r>
                <a:rPr lang="es-MX" sz="2000" b="1" dirty="0">
                  <a:latin typeface="+mn-lt"/>
                  <a:sym typeface="Wingdings" pitchFamily="2" charset="2"/>
                </a:rPr>
                <a:t> </a:t>
              </a:r>
              <a:r>
                <a:rPr lang="es-MX" sz="2000" dirty="0">
                  <a:latin typeface="+mn-lt"/>
                  <a:sym typeface="Wingdings" pitchFamily="2" charset="2"/>
                </a:rPr>
                <a:t>Es un protocolo de enrutamiento con clase.</a:t>
              </a:r>
              <a:endParaRPr lang="es-MX" sz="2000" dirty="0">
                <a:solidFill>
                  <a:srgbClr val="FF3300"/>
                </a:solidFill>
                <a:latin typeface="+mn-lt"/>
              </a:endParaRPr>
            </a:p>
          </p:txBody>
        </p:sp>
        <p:sp>
          <p:nvSpPr>
            <p:cNvPr id="9233" name="Text Box 7"/>
            <p:cNvSpPr txBox="1">
              <a:spLocks noChangeArrowheads="1"/>
            </p:cNvSpPr>
            <p:nvPr/>
          </p:nvSpPr>
          <p:spPr bwMode="auto">
            <a:xfrm>
              <a:off x="339" y="1401"/>
              <a:ext cx="4058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b="1" dirty="0">
                  <a:solidFill>
                    <a:srgbClr val="FF3300"/>
                  </a:solidFill>
                  <a:latin typeface="+mn-lt"/>
                </a:rPr>
                <a:t>►</a:t>
              </a:r>
              <a:r>
                <a:rPr lang="es-MX" sz="2000" b="1" dirty="0">
                  <a:latin typeface="+mn-lt"/>
                </a:rPr>
                <a:t>RIPv2 </a:t>
              </a:r>
              <a:r>
                <a:rPr lang="es-MX" sz="2000" b="1" dirty="0">
                  <a:latin typeface="+mn-lt"/>
                  <a:sym typeface="Wingdings" pitchFamily="2" charset="2"/>
                </a:rPr>
                <a:t> </a:t>
              </a:r>
              <a:r>
                <a:rPr lang="es-MX" sz="2000" dirty="0">
                  <a:latin typeface="+mn-lt"/>
                  <a:sym typeface="Wingdings" pitchFamily="2" charset="2"/>
                </a:rPr>
                <a:t>Es un protocolo de enrutamiento sin clase.</a:t>
              </a:r>
              <a:endParaRPr lang="es-MX" sz="2000" dirty="0">
                <a:solidFill>
                  <a:srgbClr val="FF3300"/>
                </a:solidFill>
                <a:latin typeface="+mn-lt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79400" y="5083175"/>
            <a:ext cx="8088481" cy="1139508"/>
            <a:chOff x="204" y="773"/>
            <a:chExt cx="5097" cy="703"/>
          </a:xfrm>
        </p:grpSpPr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385" y="773"/>
              <a:ext cx="4916" cy="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n-lt"/>
                </a:rPr>
                <a:t>RIP difunde su tabla de enrutamiento completa a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n-lt"/>
                </a:rPr>
                <a:t>cada router vecino en intervalos de </a:t>
              </a:r>
              <a:r>
                <a:rPr lang="es-ES" sz="2400" b="1" dirty="0">
                  <a:solidFill>
                    <a:srgbClr val="CC3300"/>
                  </a:solidFill>
                  <a:latin typeface="+mn-lt"/>
                </a:rPr>
                <a:t>30 segundos</a:t>
              </a:r>
              <a:r>
                <a:rPr lang="es-ES" sz="2400" b="1" dirty="0">
                  <a:solidFill>
                    <a:schemeClr val="accent2"/>
                  </a:solidFill>
                  <a:latin typeface="+mn-lt"/>
                </a:rPr>
                <a:t> </a:t>
              </a:r>
            </a:p>
            <a:p>
              <a:pPr defTabSz="923925">
                <a:defRPr/>
              </a:pPr>
              <a:r>
                <a:rPr lang="es-MX" sz="1800" b="1" dirty="0">
                  <a:solidFill>
                    <a:srgbClr val="FF3300"/>
                  </a:solidFill>
                  <a:latin typeface="+mn-lt"/>
                </a:rPr>
                <a:t>► </a:t>
              </a:r>
              <a:r>
                <a:rPr lang="es-ES" sz="1800" dirty="0">
                  <a:latin typeface="+mn-lt"/>
                </a:rPr>
                <a:t>Dirección MAC=FF </a:t>
              </a:r>
              <a:r>
                <a:rPr lang="es-ES" sz="1800" dirty="0" err="1">
                  <a:latin typeface="+mn-lt"/>
                </a:rPr>
                <a:t>FF</a:t>
              </a:r>
              <a:r>
                <a:rPr lang="es-ES" sz="1800" dirty="0">
                  <a:latin typeface="+mn-lt"/>
                </a:rPr>
                <a:t> </a:t>
              </a:r>
              <a:r>
                <a:rPr lang="es-ES" sz="1800" dirty="0" err="1">
                  <a:latin typeface="+mn-lt"/>
                </a:rPr>
                <a:t>FF</a:t>
              </a:r>
              <a:r>
                <a:rPr lang="es-ES" sz="1800" dirty="0">
                  <a:latin typeface="+mn-lt"/>
                </a:rPr>
                <a:t> </a:t>
              </a:r>
              <a:r>
                <a:rPr lang="es-ES" sz="1800" dirty="0" err="1">
                  <a:latin typeface="+mn-lt"/>
                </a:rPr>
                <a:t>FF</a:t>
              </a:r>
              <a:r>
                <a:rPr lang="es-ES" sz="1800" dirty="0">
                  <a:latin typeface="+mn-lt"/>
                </a:rPr>
                <a:t> </a:t>
              </a:r>
              <a:r>
                <a:rPr lang="es-ES" sz="1800" dirty="0" err="1">
                  <a:latin typeface="+mn-lt"/>
                </a:rPr>
                <a:t>FF</a:t>
              </a:r>
              <a:r>
                <a:rPr lang="es-ES" sz="1800" dirty="0">
                  <a:latin typeface="+mn-lt"/>
                </a:rPr>
                <a:t> </a:t>
              </a:r>
              <a:r>
                <a:rPr lang="es-ES" sz="1800" dirty="0" err="1">
                  <a:latin typeface="+mn-lt"/>
                </a:rPr>
                <a:t>FF</a:t>
              </a:r>
              <a:endParaRPr lang="es-ES" sz="1800" dirty="0">
                <a:latin typeface="+mn-lt"/>
              </a:endParaRPr>
            </a:p>
          </p:txBody>
        </p:sp>
        <p:pic>
          <p:nvPicPr>
            <p:cNvPr id="6158" name="Picture 1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9400" y="2867025"/>
            <a:ext cx="7204075" cy="554038"/>
            <a:chOff x="204" y="773"/>
            <a:chExt cx="4542" cy="342"/>
          </a:xfrm>
        </p:grpSpPr>
        <p:sp>
          <p:nvSpPr>
            <p:cNvPr id="9227" name="Text Box 12"/>
            <p:cNvSpPr txBox="1">
              <a:spLocks noChangeArrowheads="1"/>
            </p:cNvSpPr>
            <p:nvPr/>
          </p:nvSpPr>
          <p:spPr bwMode="auto">
            <a:xfrm>
              <a:off x="385" y="773"/>
              <a:ext cx="4361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n-lt"/>
                </a:rPr>
                <a:t>RIP utiliza el algoritmo </a:t>
              </a:r>
              <a:r>
                <a:rPr lang="es-ES" sz="3000" b="1" dirty="0">
                  <a:solidFill>
                    <a:srgbClr val="CC3300"/>
                  </a:solidFill>
                  <a:latin typeface="+mn-lt"/>
                </a:rPr>
                <a:t>Vector Distancia</a:t>
              </a:r>
              <a:r>
                <a:rPr lang="es-ES" sz="3000" b="1" dirty="0">
                  <a:solidFill>
                    <a:schemeClr val="accent2"/>
                  </a:solidFill>
                  <a:latin typeface="+mn-lt"/>
                </a:rPr>
                <a:t>.</a:t>
              </a:r>
            </a:p>
          </p:txBody>
        </p:sp>
        <p:pic>
          <p:nvPicPr>
            <p:cNvPr id="6156" name="Picture 1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79400" y="3656011"/>
            <a:ext cx="8670925" cy="1136650"/>
            <a:chOff x="176" y="2376"/>
            <a:chExt cx="5462" cy="716"/>
          </a:xfrm>
        </p:grpSpPr>
        <p:grpSp>
          <p:nvGrpSpPr>
            <p:cNvPr id="6151" name="Group 17"/>
            <p:cNvGrpSpPr>
              <a:grpSpLocks/>
            </p:cNvGrpSpPr>
            <p:nvPr/>
          </p:nvGrpSpPr>
          <p:grpSpPr bwMode="auto">
            <a:xfrm>
              <a:off x="176" y="2376"/>
              <a:ext cx="5462" cy="331"/>
              <a:chOff x="204" y="755"/>
              <a:chExt cx="5464" cy="324"/>
            </a:xfrm>
          </p:grpSpPr>
          <p:sp>
            <p:nvSpPr>
              <p:cNvPr id="9225" name="Text Box 18"/>
              <p:cNvSpPr txBox="1">
                <a:spLocks noChangeArrowheads="1"/>
              </p:cNvSpPr>
              <p:nvPr/>
            </p:nvSpPr>
            <p:spPr bwMode="auto">
              <a:xfrm>
                <a:off x="385" y="755"/>
                <a:ext cx="5283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372" tIns="46186" rIns="92372" bIns="46186">
                <a:spAutoFit/>
              </a:bodyPr>
              <a:lstStyle/>
              <a:p>
                <a:pPr defTabSz="923925">
                  <a:defRPr/>
                </a:pPr>
                <a:r>
                  <a:rPr lang="es-ES" sz="2800" b="1" dirty="0">
                    <a:solidFill>
                      <a:srgbClr val="0000FF"/>
                    </a:solidFill>
                    <a:latin typeface="+mn-lt"/>
                  </a:rPr>
                  <a:t>RIP utiliza como </a:t>
                </a:r>
                <a:r>
                  <a:rPr lang="es-ES" sz="2800" b="1" u="sng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</a:rPr>
                  <a:t>métrica</a:t>
                </a:r>
                <a:r>
                  <a:rPr lang="es-ES" sz="2800" b="1" dirty="0">
                    <a:solidFill>
                      <a:srgbClr val="0000FF"/>
                    </a:solidFill>
                    <a:latin typeface="+mn-lt"/>
                  </a:rPr>
                  <a:t> el </a:t>
                </a:r>
                <a:r>
                  <a:rPr lang="es-ES" sz="2800" b="1" dirty="0">
                    <a:solidFill>
                      <a:srgbClr val="CC3300"/>
                    </a:solidFill>
                    <a:latin typeface="+mn-lt"/>
                  </a:rPr>
                  <a:t>número de saltos</a:t>
                </a:r>
                <a:r>
                  <a:rPr lang="es-ES" sz="2800" b="1" dirty="0">
                    <a:solidFill>
                      <a:schemeClr val="accent2"/>
                    </a:solidFill>
                    <a:latin typeface="+mn-lt"/>
                  </a:rPr>
                  <a:t>.</a:t>
                </a:r>
              </a:p>
            </p:txBody>
          </p:sp>
          <p:pic>
            <p:nvPicPr>
              <p:cNvPr id="6154" name="Picture 1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224" name="Text Box 7"/>
            <p:cNvSpPr txBox="1">
              <a:spLocks noChangeArrowheads="1"/>
            </p:cNvSpPr>
            <p:nvPr/>
          </p:nvSpPr>
          <p:spPr bwMode="auto">
            <a:xfrm>
              <a:off x="339" y="2649"/>
              <a:ext cx="41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4" tIns="43637" rIns="87274" bIns="43637">
              <a:spAutoFit/>
            </a:bodyPr>
            <a:lstStyle/>
            <a:p>
              <a:pPr defTabSz="873125" eaLnBrk="0" hangingPunct="0">
                <a:defRPr/>
              </a:pPr>
              <a:r>
                <a:rPr lang="es-MX" sz="2000" b="1" dirty="0">
                  <a:solidFill>
                    <a:srgbClr val="FF3300"/>
                  </a:solidFill>
                  <a:latin typeface="+mn-lt"/>
                </a:rPr>
                <a:t>►</a:t>
              </a:r>
              <a:r>
                <a:rPr lang="es-MX" sz="2000" dirty="0">
                  <a:latin typeface="+mn-lt"/>
                  <a:sym typeface="Wingdings" pitchFamily="2" charset="2"/>
                </a:rPr>
                <a:t>Máximo número de saltos en un trayecto (</a:t>
              </a:r>
              <a:r>
                <a:rPr lang="es-MX" sz="2000" i="1" dirty="0" err="1">
                  <a:latin typeface="+mn-lt"/>
                  <a:sym typeface="Wingdings" pitchFamily="2" charset="2"/>
                </a:rPr>
                <a:t>path</a:t>
              </a:r>
              <a:r>
                <a:rPr lang="es-MX" sz="2000" dirty="0">
                  <a:latin typeface="+mn-lt"/>
                  <a:sym typeface="Wingdings" pitchFamily="2" charset="2"/>
                </a:rPr>
                <a:t>) es 15.</a:t>
              </a:r>
            </a:p>
            <a:p>
              <a:pPr defTabSz="873125" eaLnBrk="0" hangingPunct="0">
                <a:defRPr/>
              </a:pPr>
              <a:r>
                <a:rPr lang="es-MX" sz="2000" dirty="0">
                  <a:solidFill>
                    <a:srgbClr val="FF3300"/>
                  </a:solidFill>
                  <a:latin typeface="+mn-lt"/>
                  <a:sym typeface="Wingdings" pitchFamily="2" charset="2"/>
                </a:rPr>
                <a:t>    </a:t>
              </a:r>
              <a:r>
                <a:rPr lang="es-MX" sz="2000" dirty="0">
                  <a:latin typeface="+mn-lt"/>
                  <a:sym typeface="Wingdings" pitchFamily="2" charset="2"/>
                </a:rPr>
                <a:t>Mayores a 15 saltos es inalcanzable.</a:t>
              </a:r>
              <a:endParaRPr lang="es-MX" sz="2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2287588" y="2778125"/>
            <a:ext cx="4467225" cy="1741488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210" tIns="45606" rIns="91210" bIns="45606" anchor="ctr"/>
          <a:lstStyle/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FORMATO DEL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PROTOCOLO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OSPFv2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33 Grupo"/>
          <p:cNvGrpSpPr>
            <a:grpSpLocks/>
          </p:cNvGrpSpPr>
          <p:nvPr/>
        </p:nvGrpSpPr>
        <p:grpSpPr bwMode="auto">
          <a:xfrm>
            <a:off x="5132388" y="3333750"/>
            <a:ext cx="3870325" cy="3463925"/>
            <a:chOff x="5132157" y="3334427"/>
            <a:chExt cx="3869793" cy="3462477"/>
          </a:xfrm>
        </p:grpSpPr>
        <p:sp>
          <p:nvSpPr>
            <p:cNvPr id="66589" name="129 Rectángulo redondeado"/>
            <p:cNvSpPr>
              <a:spLocks noChangeArrowheads="1"/>
            </p:cNvSpPr>
            <p:nvPr/>
          </p:nvSpPr>
          <p:spPr bwMode="auto">
            <a:xfrm>
              <a:off x="5501488" y="3510756"/>
              <a:ext cx="3500462" cy="3286148"/>
            </a:xfrm>
            <a:prstGeom prst="roundRect">
              <a:avLst>
                <a:gd name="adj" fmla="val 9273"/>
              </a:avLst>
            </a:prstGeom>
            <a:solidFill>
              <a:schemeClr val="bg1"/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66590" name="122 Grupo"/>
            <p:cNvGrpSpPr>
              <a:grpSpLocks/>
            </p:cNvGrpSpPr>
            <p:nvPr/>
          </p:nvGrpSpPr>
          <p:grpSpPr bwMode="auto">
            <a:xfrm>
              <a:off x="5670696" y="3334427"/>
              <a:ext cx="3206046" cy="3391038"/>
              <a:chOff x="5099192" y="3334427"/>
              <a:chExt cx="3206046" cy="3391038"/>
            </a:xfrm>
          </p:grpSpPr>
          <p:sp>
            <p:nvSpPr>
              <p:cNvPr id="121" name="AutoShape 37"/>
              <p:cNvSpPr>
                <a:spLocks noChangeArrowheads="1"/>
              </p:cNvSpPr>
              <p:nvPr/>
            </p:nvSpPr>
            <p:spPr bwMode="auto">
              <a:xfrm>
                <a:off x="5101916" y="5692466"/>
                <a:ext cx="3201548" cy="1033031"/>
              </a:xfrm>
              <a:prstGeom prst="cube">
                <a:avLst>
                  <a:gd name="adj" fmla="val 14713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>
                  <a:defRPr/>
                </a:pPr>
                <a:r>
                  <a:rPr lang="es-ES" sz="1300" b="1" dirty="0"/>
                  <a:t>Formato del tipo de</a:t>
                </a:r>
              </a:p>
              <a:p>
                <a:pPr algn="ctr" defTabSz="923925">
                  <a:defRPr/>
                </a:pPr>
                <a:r>
                  <a:rPr lang="es-ES" sz="1300" b="1" dirty="0"/>
                  <a:t>Paquete OSPF</a:t>
                </a:r>
              </a:p>
            </p:txBody>
          </p:sp>
          <p:sp>
            <p:nvSpPr>
              <p:cNvPr id="66593" name="AutoShape 37"/>
              <p:cNvSpPr>
                <a:spLocks noChangeArrowheads="1"/>
              </p:cNvSpPr>
              <p:nvPr/>
            </p:nvSpPr>
            <p:spPr bwMode="auto">
              <a:xfrm>
                <a:off x="5102553" y="5289331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endParaRPr lang="es-PE" sz="1300" b="1"/>
              </a:p>
            </p:txBody>
          </p:sp>
          <p:sp>
            <p:nvSpPr>
              <p:cNvPr id="66594" name="AutoShape 37"/>
              <p:cNvSpPr>
                <a:spLocks noChangeArrowheads="1"/>
              </p:cNvSpPr>
              <p:nvPr/>
            </p:nvSpPr>
            <p:spPr bwMode="auto">
              <a:xfrm>
                <a:off x="5102553" y="4906139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endParaRPr lang="es-PE" sz="1300" b="1"/>
              </a:p>
            </p:txBody>
          </p:sp>
          <p:sp>
            <p:nvSpPr>
              <p:cNvPr id="66595" name="AutoShape 44"/>
              <p:cNvSpPr>
                <a:spLocks noChangeArrowheads="1"/>
              </p:cNvSpPr>
              <p:nvPr/>
            </p:nvSpPr>
            <p:spPr bwMode="auto">
              <a:xfrm>
                <a:off x="5099192" y="4503513"/>
                <a:ext cx="1680318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Suma de Chequeo</a:t>
                </a:r>
              </a:p>
            </p:txBody>
          </p:sp>
          <p:sp>
            <p:nvSpPr>
              <p:cNvPr id="66596" name="AutoShape 46"/>
              <p:cNvSpPr>
                <a:spLocks noChangeArrowheads="1"/>
              </p:cNvSpPr>
              <p:nvPr/>
            </p:nvSpPr>
            <p:spPr bwMode="auto">
              <a:xfrm>
                <a:off x="6626601" y="4503513"/>
                <a:ext cx="1678637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Tipo de Autenticación</a:t>
                </a:r>
              </a:p>
            </p:txBody>
          </p:sp>
          <p:sp>
            <p:nvSpPr>
              <p:cNvPr id="66597" name="AutoShape 40"/>
              <p:cNvSpPr>
                <a:spLocks noChangeArrowheads="1"/>
              </p:cNvSpPr>
              <p:nvPr/>
            </p:nvSpPr>
            <p:spPr bwMode="auto">
              <a:xfrm>
                <a:off x="5102553" y="4120321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ID del Área</a:t>
                </a:r>
              </a:p>
            </p:txBody>
          </p:sp>
          <p:sp>
            <p:nvSpPr>
              <p:cNvPr id="66598" name="AutoShape 40"/>
              <p:cNvSpPr>
                <a:spLocks noChangeArrowheads="1"/>
              </p:cNvSpPr>
              <p:nvPr/>
            </p:nvSpPr>
            <p:spPr bwMode="auto">
              <a:xfrm>
                <a:off x="5102553" y="3717695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ID del Router</a:t>
                </a:r>
              </a:p>
            </p:txBody>
          </p:sp>
          <p:sp>
            <p:nvSpPr>
              <p:cNvPr id="66599" name="AutoShape 41"/>
              <p:cNvSpPr>
                <a:spLocks noChangeArrowheads="1"/>
              </p:cNvSpPr>
              <p:nvPr/>
            </p:nvSpPr>
            <p:spPr bwMode="auto">
              <a:xfrm>
                <a:off x="5099192" y="3334427"/>
                <a:ext cx="917453" cy="545502"/>
              </a:xfrm>
              <a:prstGeom prst="cube">
                <a:avLst>
                  <a:gd name="adj" fmla="val 25000"/>
                </a:avLst>
              </a:prstGeom>
              <a:solidFill>
                <a:srgbClr val="00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Versión</a:t>
                </a:r>
              </a:p>
            </p:txBody>
          </p:sp>
          <p:sp>
            <p:nvSpPr>
              <p:cNvPr id="109" name="AutoShape 43"/>
              <p:cNvSpPr>
                <a:spLocks noChangeArrowheads="1"/>
              </p:cNvSpPr>
              <p:nvPr/>
            </p:nvSpPr>
            <p:spPr bwMode="auto">
              <a:xfrm>
                <a:off x="5863811" y="3334427"/>
                <a:ext cx="919037" cy="545872"/>
              </a:xfrm>
              <a:prstGeom prst="cube">
                <a:avLst>
                  <a:gd name="adj" fmla="val 2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>
                  <a:defRPr/>
                </a:pPr>
                <a:r>
                  <a:rPr lang="es-ES" sz="1300" b="1" dirty="0"/>
                  <a:t>Tipo</a:t>
                </a:r>
              </a:p>
            </p:txBody>
          </p:sp>
          <p:sp>
            <p:nvSpPr>
              <p:cNvPr id="66601" name="AutoShape 39"/>
              <p:cNvSpPr>
                <a:spLocks noChangeArrowheads="1"/>
              </p:cNvSpPr>
              <p:nvPr/>
            </p:nvSpPr>
            <p:spPr bwMode="auto">
              <a:xfrm>
                <a:off x="6644496" y="3334503"/>
                <a:ext cx="1643074" cy="544865"/>
              </a:xfrm>
              <a:prstGeom prst="cube">
                <a:avLst>
                  <a:gd name="adj" fmla="val 25000"/>
                </a:avLst>
              </a:prstGeom>
              <a:solidFill>
                <a:srgbClr val="00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Longitud del</a:t>
                </a:r>
              </a:p>
              <a:p>
                <a:pPr algn="ctr" defTabSz="923925"/>
                <a:r>
                  <a:rPr lang="es-ES" sz="1300" b="1"/>
                  <a:t>paquete</a:t>
                </a:r>
              </a:p>
            </p:txBody>
          </p:sp>
          <p:sp>
            <p:nvSpPr>
              <p:cNvPr id="66602" name="119 CuadroTexto"/>
              <p:cNvSpPr txBox="1">
                <a:spLocks noChangeArrowheads="1"/>
              </p:cNvSpPr>
              <p:nvPr/>
            </p:nvSpPr>
            <p:spPr bwMode="auto">
              <a:xfrm>
                <a:off x="5358612" y="5334767"/>
                <a:ext cx="2501454" cy="292388"/>
              </a:xfrm>
              <a:prstGeom prst="rect">
                <a:avLst/>
              </a:prstGeom>
              <a:solidFill>
                <a:srgbClr val="66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300" b="1"/>
                  <a:t>                  Autenticación              </a:t>
                </a:r>
              </a:p>
            </p:txBody>
          </p:sp>
        </p:grpSp>
        <p:sp>
          <p:nvSpPr>
            <p:cNvPr id="66591" name="131 CuadroTexto"/>
            <p:cNvSpPr txBox="1">
              <a:spLocks noChangeArrowheads="1"/>
            </p:cNvSpPr>
            <p:nvPr/>
          </p:nvSpPr>
          <p:spPr bwMode="auto">
            <a:xfrm rot="-5400000">
              <a:off x="4428278" y="5217756"/>
              <a:ext cx="1777090" cy="36933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>
                  <a:solidFill>
                    <a:schemeClr val="bg1"/>
                  </a:solidFill>
                </a:rPr>
                <a:t>Protocolo OSPF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1017588" y="652463"/>
            <a:ext cx="71278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OSPF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66688" y="1406525"/>
            <a:ext cx="4873625" cy="1471613"/>
            <a:chOff x="204" y="755"/>
            <a:chExt cx="3225" cy="960"/>
          </a:xfrm>
        </p:grpSpPr>
        <p:sp>
          <p:nvSpPr>
            <p:cNvPr id="78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3045" cy="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El  protocolo OSPF está</a:t>
              </a:r>
            </a:p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formado por 05 tipos de</a:t>
              </a:r>
            </a:p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paquetes: </a:t>
              </a:r>
              <a:r>
                <a:rPr lang="es-ES" sz="2800" dirty="0">
                  <a:latin typeface="+mj-lt"/>
                </a:rPr>
                <a:t>Se encapsula en IP.</a:t>
              </a:r>
              <a:endParaRPr lang="es-ES" sz="2800" b="1" dirty="0">
                <a:latin typeface="+mj-lt"/>
              </a:endParaRPr>
            </a:p>
          </p:txBody>
        </p:sp>
        <p:pic>
          <p:nvPicPr>
            <p:cNvPr id="66588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134 Grupo"/>
          <p:cNvGrpSpPr>
            <a:grpSpLocks/>
          </p:cNvGrpSpPr>
          <p:nvPr/>
        </p:nvGrpSpPr>
        <p:grpSpPr bwMode="auto">
          <a:xfrm>
            <a:off x="428625" y="2765425"/>
            <a:ext cx="5645150" cy="4032250"/>
            <a:chOff x="429390" y="2765315"/>
            <a:chExt cx="5643602" cy="4031589"/>
          </a:xfrm>
        </p:grpSpPr>
        <p:sp>
          <p:nvSpPr>
            <p:cNvPr id="66582" name="123 Rectángulo"/>
            <p:cNvSpPr>
              <a:spLocks noChangeArrowheads="1"/>
            </p:cNvSpPr>
            <p:nvPr/>
          </p:nvSpPr>
          <p:spPr bwMode="auto">
            <a:xfrm>
              <a:off x="429390" y="2765315"/>
              <a:ext cx="5643602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1: Hello</a:t>
              </a:r>
            </a:p>
            <a:p>
              <a:pPr defTabSz="873125"/>
              <a:r>
                <a:rPr lang="es-ES" sz="2400"/>
                <a:t>     Descubre y mantiene los routers </a:t>
              </a:r>
            </a:p>
            <a:p>
              <a:pPr defTabSz="873125"/>
              <a:r>
                <a:rPr lang="es-ES" sz="2400"/>
                <a:t>     vecinos.</a:t>
              </a:r>
            </a:p>
          </p:txBody>
        </p:sp>
        <p:sp>
          <p:nvSpPr>
            <p:cNvPr id="66583" name="124 Rectángulo"/>
            <p:cNvSpPr>
              <a:spLocks noChangeArrowheads="1"/>
            </p:cNvSpPr>
            <p:nvPr/>
          </p:nvSpPr>
          <p:spPr bwMode="auto">
            <a:xfrm>
              <a:off x="429390" y="3834909"/>
              <a:ext cx="5143536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2: DataBase Description-DBD</a:t>
              </a:r>
            </a:p>
            <a:p>
              <a:pPr defTabSz="873125"/>
              <a:r>
                <a:rPr lang="es-ES" sz="2400"/>
                <a:t>     Describe el contenido de la base de</a:t>
              </a:r>
            </a:p>
            <a:p>
              <a:pPr defTabSz="873125"/>
              <a:r>
                <a:rPr lang="es-ES" sz="2400"/>
                <a:t>     datos de topología.</a:t>
              </a:r>
            </a:p>
          </p:txBody>
        </p:sp>
        <p:sp>
          <p:nvSpPr>
            <p:cNvPr id="66584" name="125 Rectángulo"/>
            <p:cNvSpPr>
              <a:spLocks noChangeArrowheads="1"/>
            </p:cNvSpPr>
            <p:nvPr/>
          </p:nvSpPr>
          <p:spPr bwMode="auto">
            <a:xfrm>
              <a:off x="429390" y="4868078"/>
              <a:ext cx="521497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3: Link-State Request-LSR</a:t>
              </a:r>
            </a:p>
            <a:p>
              <a:pPr defTabSz="873125"/>
              <a:r>
                <a:rPr lang="es-ES" sz="2400"/>
                <a:t>     Descarga la base de datos (registro).</a:t>
              </a:r>
            </a:p>
          </p:txBody>
        </p:sp>
        <p:sp>
          <p:nvSpPr>
            <p:cNvPr id="66585" name="126 Rectángulo"/>
            <p:cNvSpPr>
              <a:spLocks noChangeArrowheads="1"/>
            </p:cNvSpPr>
            <p:nvPr/>
          </p:nvSpPr>
          <p:spPr bwMode="auto">
            <a:xfrm>
              <a:off x="429390" y="5653896"/>
              <a:ext cx="54292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4: Link-State Update-LSU</a:t>
              </a:r>
            </a:p>
            <a:p>
              <a:pPr defTabSz="873125"/>
              <a:r>
                <a:rPr lang="es-ES" sz="2400"/>
                <a:t>     Actualiza la base de datos (registro).</a:t>
              </a:r>
            </a:p>
          </p:txBody>
        </p:sp>
        <p:sp>
          <p:nvSpPr>
            <p:cNvPr id="66586" name="127 Rectángulo"/>
            <p:cNvSpPr>
              <a:spLocks noChangeArrowheads="1"/>
            </p:cNvSpPr>
            <p:nvPr/>
          </p:nvSpPr>
          <p:spPr bwMode="auto">
            <a:xfrm>
              <a:off x="429390" y="6335239"/>
              <a:ext cx="55007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 b="1"/>
                <a:t>Tipo 5: Link-State Acknowledgement</a:t>
              </a:r>
            </a:p>
          </p:txBody>
        </p:sp>
      </p:grpSp>
      <p:grpSp>
        <p:nvGrpSpPr>
          <p:cNvPr id="6" name="132 Grupo"/>
          <p:cNvGrpSpPr>
            <a:grpSpLocks/>
          </p:cNvGrpSpPr>
          <p:nvPr/>
        </p:nvGrpSpPr>
        <p:grpSpPr bwMode="auto">
          <a:xfrm>
            <a:off x="5132388" y="1141413"/>
            <a:ext cx="3870325" cy="2368550"/>
            <a:chOff x="5132156" y="1141351"/>
            <a:chExt cx="3869794" cy="2369405"/>
          </a:xfrm>
        </p:grpSpPr>
        <p:sp>
          <p:nvSpPr>
            <p:cNvPr id="66567" name="128 Rectángulo redondeado"/>
            <p:cNvSpPr>
              <a:spLocks noChangeArrowheads="1"/>
            </p:cNvSpPr>
            <p:nvPr/>
          </p:nvSpPr>
          <p:spPr bwMode="auto">
            <a:xfrm>
              <a:off x="5501488" y="1153302"/>
              <a:ext cx="3500462" cy="2357454"/>
            </a:xfrm>
            <a:prstGeom prst="roundRect">
              <a:avLst>
                <a:gd name="adj" fmla="val 9273"/>
              </a:avLst>
            </a:prstGeom>
            <a:solidFill>
              <a:schemeClr val="bg1"/>
            </a:solidFill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grpSp>
          <p:nvGrpSpPr>
            <p:cNvPr id="66568" name="121 Grupo"/>
            <p:cNvGrpSpPr>
              <a:grpSpLocks/>
            </p:cNvGrpSpPr>
            <p:nvPr/>
          </p:nvGrpSpPr>
          <p:grpSpPr bwMode="auto">
            <a:xfrm>
              <a:off x="5596762" y="1141351"/>
              <a:ext cx="3333750" cy="2358275"/>
              <a:chOff x="5025258" y="1141351"/>
              <a:chExt cx="3333750" cy="2358275"/>
            </a:xfrm>
          </p:grpSpPr>
          <p:sp>
            <p:nvSpPr>
              <p:cNvPr id="66570" name="Text Box 25"/>
              <p:cNvSpPr txBox="1">
                <a:spLocks noChangeArrowheads="1"/>
              </p:cNvSpPr>
              <p:nvPr/>
            </p:nvSpPr>
            <p:spPr bwMode="auto">
              <a:xfrm>
                <a:off x="5025258" y="1141351"/>
                <a:ext cx="3333750" cy="2977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/>
                <a:r>
                  <a:rPr lang="es-ES" sz="1300" b="1"/>
                  <a:t>0                  8                 16                             31</a:t>
                </a:r>
              </a:p>
            </p:txBody>
          </p:sp>
          <p:sp>
            <p:nvSpPr>
              <p:cNvPr id="66571" name="AutoShape 37"/>
              <p:cNvSpPr>
                <a:spLocks noChangeArrowheads="1"/>
              </p:cNvSpPr>
              <p:nvPr/>
            </p:nvSpPr>
            <p:spPr bwMode="auto">
              <a:xfrm>
                <a:off x="5102553" y="2954124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Dirección IP de Destino</a:t>
                </a:r>
              </a:p>
            </p:txBody>
          </p:sp>
          <p:sp>
            <p:nvSpPr>
              <p:cNvPr id="66572" name="AutoShape 40"/>
              <p:cNvSpPr>
                <a:spLocks noChangeArrowheads="1"/>
              </p:cNvSpPr>
              <p:nvPr/>
            </p:nvSpPr>
            <p:spPr bwMode="auto">
              <a:xfrm>
                <a:off x="5102553" y="2563496"/>
                <a:ext cx="3201005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Dirección IP de Origen</a:t>
                </a:r>
              </a:p>
            </p:txBody>
          </p:sp>
          <p:sp>
            <p:nvSpPr>
              <p:cNvPr id="66573" name="AutoShape 41"/>
              <p:cNvSpPr>
                <a:spLocks noChangeArrowheads="1"/>
              </p:cNvSpPr>
              <p:nvPr/>
            </p:nvSpPr>
            <p:spPr bwMode="auto">
              <a:xfrm>
                <a:off x="5099192" y="2174589"/>
                <a:ext cx="917453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TTL</a:t>
                </a:r>
              </a:p>
            </p:txBody>
          </p:sp>
          <p:sp>
            <p:nvSpPr>
              <p:cNvPr id="66574" name="AutoShape 43"/>
              <p:cNvSpPr>
                <a:spLocks noChangeArrowheads="1"/>
              </p:cNvSpPr>
              <p:nvPr/>
            </p:nvSpPr>
            <p:spPr bwMode="auto">
              <a:xfrm>
                <a:off x="5863736" y="2174589"/>
                <a:ext cx="919134" cy="545502"/>
              </a:xfrm>
              <a:prstGeom prst="cube">
                <a:avLst>
                  <a:gd name="adj" fmla="val 25000"/>
                </a:avLst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Protocolo</a:t>
                </a:r>
              </a:p>
              <a:p>
                <a:pPr algn="ctr" defTabSz="923925"/>
                <a:r>
                  <a:rPr lang="es-ES" sz="1300" b="1"/>
                  <a:t>59H = 89</a:t>
                </a:r>
              </a:p>
            </p:txBody>
          </p:sp>
          <p:sp>
            <p:nvSpPr>
              <p:cNvPr id="66575" name="AutoShape 42"/>
              <p:cNvSpPr>
                <a:spLocks noChangeArrowheads="1"/>
              </p:cNvSpPr>
              <p:nvPr/>
            </p:nvSpPr>
            <p:spPr bwMode="auto">
              <a:xfrm>
                <a:off x="6626601" y="2174589"/>
                <a:ext cx="1678637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Suma de Chequeo</a:t>
                </a:r>
              </a:p>
            </p:txBody>
          </p:sp>
          <p:sp>
            <p:nvSpPr>
              <p:cNvPr id="66576" name="AutoShape 44"/>
              <p:cNvSpPr>
                <a:spLocks noChangeArrowheads="1"/>
              </p:cNvSpPr>
              <p:nvPr/>
            </p:nvSpPr>
            <p:spPr bwMode="auto">
              <a:xfrm>
                <a:off x="5099192" y="1783961"/>
                <a:ext cx="1680318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Identificador</a:t>
                </a:r>
              </a:p>
            </p:txBody>
          </p:sp>
          <p:sp>
            <p:nvSpPr>
              <p:cNvPr id="66577" name="AutoShape 46"/>
              <p:cNvSpPr>
                <a:spLocks noChangeArrowheads="1"/>
              </p:cNvSpPr>
              <p:nvPr/>
            </p:nvSpPr>
            <p:spPr bwMode="auto">
              <a:xfrm>
                <a:off x="6626601" y="1783961"/>
                <a:ext cx="1678637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Indicador/Desplazam.</a:t>
                </a:r>
              </a:p>
            </p:txBody>
          </p:sp>
          <p:sp>
            <p:nvSpPr>
              <p:cNvPr id="66578" name="AutoShape 48"/>
              <p:cNvSpPr>
                <a:spLocks noChangeArrowheads="1"/>
              </p:cNvSpPr>
              <p:nvPr/>
            </p:nvSpPr>
            <p:spPr bwMode="auto">
              <a:xfrm>
                <a:off x="5099192" y="1393334"/>
                <a:ext cx="536021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Ver</a:t>
                </a:r>
              </a:p>
            </p:txBody>
          </p:sp>
          <p:sp>
            <p:nvSpPr>
              <p:cNvPr id="66579" name="AutoShape 50"/>
              <p:cNvSpPr>
                <a:spLocks noChangeArrowheads="1"/>
              </p:cNvSpPr>
              <p:nvPr/>
            </p:nvSpPr>
            <p:spPr bwMode="auto">
              <a:xfrm>
                <a:off x="5482304" y="1393334"/>
                <a:ext cx="536021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000" b="1"/>
                  <a:t>HLEN</a:t>
                </a:r>
              </a:p>
            </p:txBody>
          </p:sp>
          <p:sp>
            <p:nvSpPr>
              <p:cNvPr id="66580" name="AutoShape 49"/>
              <p:cNvSpPr>
                <a:spLocks noChangeArrowheads="1"/>
              </p:cNvSpPr>
              <p:nvPr/>
            </p:nvSpPr>
            <p:spPr bwMode="auto">
              <a:xfrm>
                <a:off x="5863736" y="1393334"/>
                <a:ext cx="919134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ToS</a:t>
                </a:r>
              </a:p>
            </p:txBody>
          </p:sp>
          <p:sp>
            <p:nvSpPr>
              <p:cNvPr id="66581" name="AutoShape 47"/>
              <p:cNvSpPr>
                <a:spLocks noChangeArrowheads="1"/>
              </p:cNvSpPr>
              <p:nvPr/>
            </p:nvSpPr>
            <p:spPr bwMode="auto">
              <a:xfrm>
                <a:off x="6626601" y="1393334"/>
                <a:ext cx="1678637" cy="545502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7759" tIns="48879" rIns="97759" bIns="48879" anchor="ctr"/>
              <a:lstStyle/>
              <a:p>
                <a:pPr algn="ctr" defTabSz="923925"/>
                <a:r>
                  <a:rPr lang="es-ES" sz="1300" b="1"/>
                  <a:t>Longitud Total</a:t>
                </a:r>
              </a:p>
            </p:txBody>
          </p:sp>
        </p:grpSp>
        <p:sp>
          <p:nvSpPr>
            <p:cNvPr id="66569" name="130 CuadroTexto"/>
            <p:cNvSpPr txBox="1">
              <a:spLocks noChangeArrowheads="1"/>
            </p:cNvSpPr>
            <p:nvPr/>
          </p:nvSpPr>
          <p:spPr bwMode="auto">
            <a:xfrm rot="-5400000">
              <a:off x="4496725" y="2288799"/>
              <a:ext cx="1640193" cy="36933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>
                  <a:solidFill>
                    <a:schemeClr val="bg1"/>
                  </a:solidFill>
                </a:rPr>
                <a:t>Cabecera IPv4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1017588" y="652463"/>
            <a:ext cx="71278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OSPF</a:t>
            </a:r>
          </a:p>
        </p:txBody>
      </p:sp>
      <p:grpSp>
        <p:nvGrpSpPr>
          <p:cNvPr id="67587" name="60 Grupo"/>
          <p:cNvGrpSpPr>
            <a:grpSpLocks/>
          </p:cNvGrpSpPr>
          <p:nvPr/>
        </p:nvGrpSpPr>
        <p:grpSpPr bwMode="auto">
          <a:xfrm>
            <a:off x="5132388" y="1141413"/>
            <a:ext cx="3870325" cy="5656262"/>
            <a:chOff x="5132156" y="1141351"/>
            <a:chExt cx="3869794" cy="5655553"/>
          </a:xfrm>
        </p:grpSpPr>
        <p:grpSp>
          <p:nvGrpSpPr>
            <p:cNvPr id="67609" name="132 Grupo"/>
            <p:cNvGrpSpPr>
              <a:grpSpLocks/>
            </p:cNvGrpSpPr>
            <p:nvPr/>
          </p:nvGrpSpPr>
          <p:grpSpPr bwMode="auto">
            <a:xfrm>
              <a:off x="5132156" y="1141351"/>
              <a:ext cx="3798356" cy="2297967"/>
              <a:chOff x="5132156" y="1141351"/>
              <a:chExt cx="3798356" cy="2297967"/>
            </a:xfrm>
          </p:grpSpPr>
          <p:grpSp>
            <p:nvGrpSpPr>
              <p:cNvPr id="67625" name="121 Grupo"/>
              <p:cNvGrpSpPr>
                <a:grpSpLocks/>
              </p:cNvGrpSpPr>
              <p:nvPr/>
            </p:nvGrpSpPr>
            <p:grpSpPr bwMode="auto">
              <a:xfrm>
                <a:off x="5596762" y="1141351"/>
                <a:ext cx="3333750" cy="2297967"/>
                <a:chOff x="5025258" y="1141351"/>
                <a:chExt cx="3333750" cy="2297967"/>
              </a:xfrm>
            </p:grpSpPr>
            <p:sp>
              <p:nvSpPr>
                <p:cNvPr id="97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3502" y="2893731"/>
                  <a:ext cx="31999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Dirección IP de Destino</a:t>
                  </a:r>
                </a:p>
              </p:txBody>
            </p:sp>
            <p:sp>
              <p:nvSpPr>
                <p:cNvPr id="6762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025258" y="1141351"/>
                  <a:ext cx="3333750" cy="2977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7759" tIns="48879" rIns="97759" bIns="48879">
                  <a:spAutoFit/>
                </a:bodyPr>
                <a:lstStyle/>
                <a:p>
                  <a:pPr defTabSz="923925"/>
                  <a:r>
                    <a:rPr lang="es-ES" sz="1300" b="1"/>
                    <a:t>0                  8                 16                             31</a:t>
                  </a:r>
                </a:p>
              </p:txBody>
            </p:sp>
            <p:sp>
              <p:nvSpPr>
                <p:cNvPr id="98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3502" y="2563573"/>
                  <a:ext cx="31999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Dirección IP de Origen</a:t>
                  </a:r>
                </a:p>
              </p:txBody>
            </p:sp>
            <p:sp>
              <p:nvSpPr>
                <p:cNvPr id="99" name="AutoShape 41"/>
                <p:cNvSpPr>
                  <a:spLocks noChangeArrowheads="1"/>
                </p:cNvSpPr>
                <p:nvPr/>
              </p:nvSpPr>
              <p:spPr bwMode="auto">
                <a:xfrm>
                  <a:off x="5100328" y="2174683"/>
                  <a:ext cx="9158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TTL</a:t>
                  </a:r>
                </a:p>
              </p:txBody>
            </p:sp>
            <p:sp>
              <p:nvSpPr>
                <p:cNvPr id="100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810" y="2174683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Protocolo</a:t>
                  </a:r>
                </a:p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59H = 89</a:t>
                  </a:r>
                </a:p>
              </p:txBody>
            </p:sp>
            <p:sp>
              <p:nvSpPr>
                <p:cNvPr id="101" name="AutoShape 42"/>
                <p:cNvSpPr>
                  <a:spLocks noChangeArrowheads="1"/>
                </p:cNvSpPr>
                <p:nvPr/>
              </p:nvSpPr>
              <p:spPr bwMode="auto">
                <a:xfrm>
                  <a:off x="6627293" y="2174683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Suma de Chequeo</a:t>
                  </a:r>
                </a:p>
              </p:txBody>
            </p:sp>
            <p:sp>
              <p:nvSpPr>
                <p:cNvPr id="102" name="AutoShape 44"/>
                <p:cNvSpPr>
                  <a:spLocks noChangeArrowheads="1"/>
                </p:cNvSpPr>
                <p:nvPr/>
              </p:nvSpPr>
              <p:spPr bwMode="auto">
                <a:xfrm>
                  <a:off x="5100328" y="1784207"/>
                  <a:ext cx="1679345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Identificador</a:t>
                  </a:r>
                </a:p>
              </p:txBody>
            </p:sp>
            <p:sp>
              <p:nvSpPr>
                <p:cNvPr id="103" name="AutoShape 46"/>
                <p:cNvSpPr>
                  <a:spLocks noChangeArrowheads="1"/>
                </p:cNvSpPr>
                <p:nvPr/>
              </p:nvSpPr>
              <p:spPr bwMode="auto">
                <a:xfrm>
                  <a:off x="6627293" y="1784207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Indicador/</a:t>
                  </a:r>
                  <a:r>
                    <a:rPr lang="es-ES" sz="1300" b="1" dirty="0" err="1">
                      <a:solidFill>
                        <a:schemeClr val="bg1">
                          <a:lumMod val="85000"/>
                        </a:schemeClr>
                      </a:solidFill>
                    </a:rPr>
                    <a:t>Desplazam</a:t>
                  </a: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.</a:t>
                  </a:r>
                </a:p>
              </p:txBody>
            </p:sp>
            <p:sp>
              <p:nvSpPr>
                <p:cNvPr id="104" name="AutoShape 48"/>
                <p:cNvSpPr>
                  <a:spLocks noChangeArrowheads="1"/>
                </p:cNvSpPr>
                <p:nvPr/>
              </p:nvSpPr>
              <p:spPr bwMode="auto">
                <a:xfrm>
                  <a:off x="5100328" y="1393731"/>
                  <a:ext cx="534914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Ver</a:t>
                  </a:r>
                </a:p>
              </p:txBody>
            </p:sp>
            <p:sp>
              <p:nvSpPr>
                <p:cNvPr id="105" name="AutoShape 50"/>
                <p:cNvSpPr>
                  <a:spLocks noChangeArrowheads="1"/>
                </p:cNvSpPr>
                <p:nvPr/>
              </p:nvSpPr>
              <p:spPr bwMode="auto">
                <a:xfrm>
                  <a:off x="5482862" y="1393731"/>
                  <a:ext cx="536501" cy="5460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AEDD2"/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HLEN</a:t>
                  </a:r>
                </a:p>
              </p:txBody>
            </p:sp>
            <p:sp>
              <p:nvSpPr>
                <p:cNvPr id="106" name="AutoShape 49"/>
                <p:cNvSpPr>
                  <a:spLocks noChangeArrowheads="1"/>
                </p:cNvSpPr>
                <p:nvPr/>
              </p:nvSpPr>
              <p:spPr bwMode="auto">
                <a:xfrm>
                  <a:off x="5863810" y="1393731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ToS</a:t>
                  </a:r>
                </a:p>
              </p:txBody>
            </p:sp>
            <p:sp>
              <p:nvSpPr>
                <p:cNvPr id="107" name="AutoShape 47"/>
                <p:cNvSpPr>
                  <a:spLocks noChangeArrowheads="1"/>
                </p:cNvSpPr>
                <p:nvPr/>
              </p:nvSpPr>
              <p:spPr bwMode="auto">
                <a:xfrm>
                  <a:off x="6627293" y="1393731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Longitud Total</a:t>
                  </a:r>
                </a:p>
              </p:txBody>
            </p:sp>
          </p:grpSp>
          <p:sp>
            <p:nvSpPr>
              <p:cNvPr id="131" name="130 CuadroTexto"/>
              <p:cNvSpPr txBox="1"/>
              <p:nvPr/>
            </p:nvSpPr>
            <p:spPr>
              <a:xfrm rot="16200000">
                <a:off x="4497233" y="2288971"/>
                <a:ext cx="1639683" cy="369836"/>
              </a:xfrm>
              <a:prstGeom prst="rect">
                <a:avLst/>
              </a:prstGeom>
              <a:solidFill>
                <a:srgbClr val="FFE7E7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800" b="1" dirty="0">
                    <a:solidFill>
                      <a:schemeClr val="bg1"/>
                    </a:solidFill>
                  </a:rPr>
                  <a:t>Cabecera IPv4</a:t>
                </a:r>
              </a:p>
            </p:txBody>
          </p:sp>
        </p:grpSp>
        <p:grpSp>
          <p:nvGrpSpPr>
            <p:cNvPr id="67610" name="133 Grupo"/>
            <p:cNvGrpSpPr>
              <a:grpSpLocks/>
            </p:cNvGrpSpPr>
            <p:nvPr/>
          </p:nvGrpSpPr>
          <p:grpSpPr bwMode="auto">
            <a:xfrm>
              <a:off x="5132157" y="3334427"/>
              <a:ext cx="3869793" cy="3462477"/>
              <a:chOff x="5132157" y="3334427"/>
              <a:chExt cx="3869793" cy="3462477"/>
            </a:xfrm>
          </p:grpSpPr>
          <p:sp>
            <p:nvSpPr>
              <p:cNvPr id="67611" name="129 Rectángulo redondeado"/>
              <p:cNvSpPr>
                <a:spLocks noChangeArrowheads="1"/>
              </p:cNvSpPr>
              <p:nvPr/>
            </p:nvSpPr>
            <p:spPr bwMode="auto">
              <a:xfrm>
                <a:off x="5501488" y="3510756"/>
                <a:ext cx="3500462" cy="3286148"/>
              </a:xfrm>
              <a:prstGeom prst="roundRect">
                <a:avLst>
                  <a:gd name="adj" fmla="val 9273"/>
                </a:avLst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grpSp>
            <p:nvGrpSpPr>
              <p:cNvPr id="67612" name="122 Grupo"/>
              <p:cNvGrpSpPr>
                <a:grpSpLocks/>
              </p:cNvGrpSpPr>
              <p:nvPr/>
            </p:nvGrpSpPr>
            <p:grpSpPr bwMode="auto">
              <a:xfrm>
                <a:off x="5670696" y="3334427"/>
                <a:ext cx="3206046" cy="3391038"/>
                <a:chOff x="5099192" y="3334427"/>
                <a:chExt cx="3206046" cy="3391038"/>
              </a:xfrm>
            </p:grpSpPr>
            <p:sp>
              <p:nvSpPr>
                <p:cNvPr id="121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1915" y="5692143"/>
                  <a:ext cx="3201549" cy="1033333"/>
                </a:xfrm>
                <a:prstGeom prst="cube">
                  <a:avLst>
                    <a:gd name="adj" fmla="val 14713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/>
                    <a:t>Formato del tipo de</a:t>
                  </a:r>
                </a:p>
                <a:p>
                  <a:pPr algn="ctr" defTabSz="923925">
                    <a:defRPr/>
                  </a:pPr>
                  <a:r>
                    <a:rPr lang="es-ES" sz="1300" b="1" dirty="0"/>
                    <a:t>Paquete OSPF</a:t>
                  </a:r>
                </a:p>
              </p:txBody>
            </p:sp>
            <p:sp>
              <p:nvSpPr>
                <p:cNvPr id="67615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528933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endParaRPr lang="es-PE" sz="1300" b="1"/>
                </a:p>
              </p:txBody>
            </p:sp>
            <p:sp>
              <p:nvSpPr>
                <p:cNvPr id="67616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4906139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endParaRPr lang="es-PE" sz="1300" b="1"/>
                </a:p>
              </p:txBody>
            </p:sp>
            <p:sp>
              <p:nvSpPr>
                <p:cNvPr id="67617" name="AutoShape 44"/>
                <p:cNvSpPr>
                  <a:spLocks noChangeArrowheads="1"/>
                </p:cNvSpPr>
                <p:nvPr/>
              </p:nvSpPr>
              <p:spPr bwMode="auto">
                <a:xfrm>
                  <a:off x="5099192" y="4503513"/>
                  <a:ext cx="1680318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Suma de Chequeo</a:t>
                  </a:r>
                </a:p>
              </p:txBody>
            </p:sp>
            <p:sp>
              <p:nvSpPr>
                <p:cNvPr id="67618" name="AutoShape 46"/>
                <p:cNvSpPr>
                  <a:spLocks noChangeArrowheads="1"/>
                </p:cNvSpPr>
                <p:nvPr/>
              </p:nvSpPr>
              <p:spPr bwMode="auto">
                <a:xfrm>
                  <a:off x="6626601" y="4503513"/>
                  <a:ext cx="1678637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Tipo de Autenticación</a:t>
                  </a:r>
                </a:p>
              </p:txBody>
            </p:sp>
            <p:sp>
              <p:nvSpPr>
                <p:cNvPr id="67619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412032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ID del Área</a:t>
                  </a:r>
                </a:p>
              </p:txBody>
            </p:sp>
            <p:sp>
              <p:nvSpPr>
                <p:cNvPr id="67620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3717695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ID del Router</a:t>
                  </a:r>
                </a:p>
              </p:txBody>
            </p:sp>
            <p:sp>
              <p:nvSpPr>
                <p:cNvPr id="67621" name="AutoShape 41"/>
                <p:cNvSpPr>
                  <a:spLocks noChangeArrowheads="1"/>
                </p:cNvSpPr>
                <p:nvPr/>
              </p:nvSpPr>
              <p:spPr bwMode="auto">
                <a:xfrm>
                  <a:off x="5099192" y="3334427"/>
                  <a:ext cx="917453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Versión</a:t>
                  </a:r>
                </a:p>
              </p:txBody>
            </p:sp>
            <p:sp>
              <p:nvSpPr>
                <p:cNvPr id="109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810" y="3335001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/>
                    <a:t>Tipo</a:t>
                  </a:r>
                </a:p>
              </p:txBody>
            </p:sp>
            <p:sp>
              <p:nvSpPr>
                <p:cNvPr id="67623" name="AutoShape 39"/>
                <p:cNvSpPr>
                  <a:spLocks noChangeArrowheads="1"/>
                </p:cNvSpPr>
                <p:nvPr/>
              </p:nvSpPr>
              <p:spPr bwMode="auto">
                <a:xfrm>
                  <a:off x="6644496" y="3334503"/>
                  <a:ext cx="1643074" cy="544865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Longitud del</a:t>
                  </a:r>
                </a:p>
                <a:p>
                  <a:pPr algn="ctr" defTabSz="923925"/>
                  <a:r>
                    <a:rPr lang="es-ES" sz="1300" b="1"/>
                    <a:t>paquete</a:t>
                  </a:r>
                </a:p>
              </p:txBody>
            </p:sp>
            <p:sp>
              <p:nvSpPr>
                <p:cNvPr id="67624" name="119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358612" y="5334767"/>
                  <a:ext cx="2501454" cy="292388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300" b="1"/>
                    <a:t>                  Autenticación              </a:t>
                  </a:r>
                </a:p>
              </p:txBody>
            </p:sp>
          </p:grpSp>
          <p:sp>
            <p:nvSpPr>
              <p:cNvPr id="67613" name="131 CuadroTexto"/>
              <p:cNvSpPr txBox="1">
                <a:spLocks noChangeArrowheads="1"/>
              </p:cNvSpPr>
              <p:nvPr/>
            </p:nvSpPr>
            <p:spPr bwMode="auto">
              <a:xfrm rot="-5400000">
                <a:off x="4428278" y="5217756"/>
                <a:ext cx="1777090" cy="3693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800" b="1">
                    <a:solidFill>
                      <a:schemeClr val="bg1"/>
                    </a:solidFill>
                  </a:rPr>
                  <a:t>Protocolo OSPF</a:t>
                </a:r>
              </a:p>
            </p:txBody>
          </p:sp>
        </p:grpSp>
      </p:grpSp>
      <p:grpSp>
        <p:nvGrpSpPr>
          <p:cNvPr id="7" name="59 Grupo"/>
          <p:cNvGrpSpPr>
            <a:grpSpLocks/>
          </p:cNvGrpSpPr>
          <p:nvPr/>
        </p:nvGrpSpPr>
        <p:grpSpPr bwMode="auto">
          <a:xfrm>
            <a:off x="166688" y="1406525"/>
            <a:ext cx="6978650" cy="5473700"/>
            <a:chOff x="166688" y="1406017"/>
            <a:chExt cx="6977874" cy="5474467"/>
          </a:xfrm>
        </p:grpSpPr>
        <p:grpSp>
          <p:nvGrpSpPr>
            <p:cNvPr id="67589" name="Group 9"/>
            <p:cNvGrpSpPr>
              <a:grpSpLocks/>
            </p:cNvGrpSpPr>
            <p:nvPr/>
          </p:nvGrpSpPr>
          <p:grpSpPr bwMode="auto">
            <a:xfrm>
              <a:off x="166688" y="1406017"/>
              <a:ext cx="3108715" cy="549271"/>
              <a:chOff x="204" y="755"/>
              <a:chExt cx="2057" cy="358"/>
            </a:xfrm>
          </p:grpSpPr>
          <p:sp>
            <p:nvSpPr>
              <p:cNvPr id="78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1877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Versión: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8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0" name="123 Rectángulo"/>
            <p:cNvSpPr>
              <a:spLocks noChangeArrowheads="1"/>
            </p:cNvSpPr>
            <p:nvPr/>
          </p:nvSpPr>
          <p:spPr bwMode="auto">
            <a:xfrm>
              <a:off x="429390" y="1867682"/>
              <a:ext cx="67151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la versión del protocolo OSPF, Versión </a:t>
              </a:r>
              <a:r>
                <a:rPr lang="es-ES" sz="2400" b="1" i="1"/>
                <a:t>2</a:t>
              </a:r>
              <a:r>
                <a:rPr lang="es-ES" sz="2400"/>
                <a:t>.</a:t>
              </a:r>
            </a:p>
          </p:txBody>
        </p:sp>
        <p:grpSp>
          <p:nvGrpSpPr>
            <p:cNvPr id="67591" name="Group 9"/>
            <p:cNvGrpSpPr>
              <a:grpSpLocks/>
            </p:cNvGrpSpPr>
            <p:nvPr/>
          </p:nvGrpSpPr>
          <p:grpSpPr bwMode="auto">
            <a:xfrm>
              <a:off x="166688" y="2296310"/>
              <a:ext cx="2623591" cy="549271"/>
              <a:chOff x="204" y="755"/>
              <a:chExt cx="1736" cy="358"/>
            </a:xfrm>
          </p:grpSpPr>
          <p:sp>
            <p:nvSpPr>
              <p:cNvPr id="4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1567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Tipo: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6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2" name="46 Rectángulo"/>
            <p:cNvSpPr>
              <a:spLocks noChangeArrowheads="1"/>
            </p:cNvSpPr>
            <p:nvPr/>
          </p:nvSpPr>
          <p:spPr bwMode="auto">
            <a:xfrm>
              <a:off x="429390" y="2763339"/>
              <a:ext cx="67151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el tipo de mensaje que encapsula OSPF.</a:t>
              </a:r>
            </a:p>
          </p:txBody>
        </p:sp>
        <p:grpSp>
          <p:nvGrpSpPr>
            <p:cNvPr id="67593" name="Group 9"/>
            <p:cNvGrpSpPr>
              <a:grpSpLocks/>
            </p:cNvGrpSpPr>
            <p:nvPr/>
          </p:nvGrpSpPr>
          <p:grpSpPr bwMode="auto">
            <a:xfrm>
              <a:off x="166688" y="3153565"/>
              <a:ext cx="5754968" cy="518585"/>
              <a:chOff x="204" y="755"/>
              <a:chExt cx="3808" cy="338"/>
            </a:xfrm>
          </p:grpSpPr>
          <p:sp>
            <p:nvSpPr>
              <p:cNvPr id="49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62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2800" b="1" dirty="0">
                    <a:solidFill>
                      <a:srgbClr val="0000FF"/>
                    </a:solidFill>
                    <a:latin typeface="+mj-lt"/>
                  </a:rPr>
                  <a:t>Campo Longitud del paquete:</a:t>
                </a:r>
                <a:endParaRPr lang="es-ES" sz="24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4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4" name="50 Rectángulo"/>
            <p:cNvSpPr>
              <a:spLocks noChangeArrowheads="1"/>
            </p:cNvSpPr>
            <p:nvPr/>
          </p:nvSpPr>
          <p:spPr bwMode="auto">
            <a:xfrm>
              <a:off x="429390" y="3620595"/>
              <a:ext cx="671517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longitud del  paquete, </a:t>
              </a:r>
            </a:p>
            <a:p>
              <a:pPr defTabSz="873125"/>
              <a:r>
                <a:rPr lang="es-ES" sz="2400"/>
                <a:t>     incluyendo la cabecera OSPF.</a:t>
              </a:r>
            </a:p>
          </p:txBody>
        </p:sp>
        <p:grpSp>
          <p:nvGrpSpPr>
            <p:cNvPr id="67595" name="Group 9"/>
            <p:cNvGrpSpPr>
              <a:grpSpLocks/>
            </p:cNvGrpSpPr>
            <p:nvPr/>
          </p:nvGrpSpPr>
          <p:grpSpPr bwMode="auto">
            <a:xfrm>
              <a:off x="166688" y="4368012"/>
              <a:ext cx="4133360" cy="549271"/>
              <a:chOff x="204" y="755"/>
              <a:chExt cx="2735" cy="358"/>
            </a:xfrm>
          </p:grpSpPr>
          <p:sp>
            <p:nvSpPr>
              <p:cNvPr id="53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2555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ID del Router: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2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6" name="54 Rectángulo"/>
            <p:cNvSpPr>
              <a:spLocks noChangeArrowheads="1"/>
            </p:cNvSpPr>
            <p:nvPr/>
          </p:nvSpPr>
          <p:spPr bwMode="auto">
            <a:xfrm>
              <a:off x="429390" y="4835041"/>
              <a:ext cx="414340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el ID del router que</a:t>
              </a:r>
            </a:p>
            <a:p>
              <a:pPr defTabSz="873125"/>
              <a:r>
                <a:rPr lang="es-ES" sz="2400"/>
                <a:t>     originó en paquete.</a:t>
              </a:r>
            </a:p>
          </p:txBody>
        </p:sp>
        <p:grpSp>
          <p:nvGrpSpPr>
            <p:cNvPr id="67597" name="Group 9"/>
            <p:cNvGrpSpPr>
              <a:grpSpLocks/>
            </p:cNvGrpSpPr>
            <p:nvPr/>
          </p:nvGrpSpPr>
          <p:grpSpPr bwMode="auto">
            <a:xfrm>
              <a:off x="166688" y="5582458"/>
              <a:ext cx="3785765" cy="549271"/>
              <a:chOff x="204" y="755"/>
              <a:chExt cx="2505" cy="358"/>
            </a:xfrm>
          </p:grpSpPr>
          <p:sp>
            <p:nvSpPr>
              <p:cNvPr id="57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2325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ID del Área: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67600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7598" name="58 Rectángulo"/>
            <p:cNvSpPr>
              <a:spLocks noChangeArrowheads="1"/>
            </p:cNvSpPr>
            <p:nvPr/>
          </p:nvSpPr>
          <p:spPr bwMode="auto">
            <a:xfrm>
              <a:off x="429390" y="6049487"/>
              <a:ext cx="457203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Indica el área a la que pertenece</a:t>
              </a:r>
            </a:p>
            <a:p>
              <a:pPr defTabSz="873125"/>
              <a:r>
                <a:rPr lang="es-ES" sz="2400"/>
                <a:t>     el paquete.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/>
        </p:nvSpPr>
        <p:spPr>
          <a:xfrm>
            <a:off x="1017588" y="652463"/>
            <a:ext cx="712787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OSPF</a:t>
            </a:r>
          </a:p>
        </p:txBody>
      </p:sp>
      <p:grpSp>
        <p:nvGrpSpPr>
          <p:cNvPr id="68611" name="55 Grupo"/>
          <p:cNvGrpSpPr>
            <a:grpSpLocks/>
          </p:cNvGrpSpPr>
          <p:nvPr/>
        </p:nvGrpSpPr>
        <p:grpSpPr bwMode="auto">
          <a:xfrm>
            <a:off x="5132388" y="1141413"/>
            <a:ext cx="3870325" cy="5656262"/>
            <a:chOff x="5132156" y="1141351"/>
            <a:chExt cx="3869794" cy="5655553"/>
          </a:xfrm>
        </p:grpSpPr>
        <p:grpSp>
          <p:nvGrpSpPr>
            <p:cNvPr id="68624" name="132 Grupo"/>
            <p:cNvGrpSpPr>
              <a:grpSpLocks/>
            </p:cNvGrpSpPr>
            <p:nvPr/>
          </p:nvGrpSpPr>
          <p:grpSpPr bwMode="auto">
            <a:xfrm>
              <a:off x="5132156" y="1141351"/>
              <a:ext cx="3798356" cy="2297967"/>
              <a:chOff x="5132156" y="1141351"/>
              <a:chExt cx="3798356" cy="2297967"/>
            </a:xfrm>
          </p:grpSpPr>
          <p:grpSp>
            <p:nvGrpSpPr>
              <p:cNvPr id="68640" name="121 Grupo"/>
              <p:cNvGrpSpPr>
                <a:grpSpLocks/>
              </p:cNvGrpSpPr>
              <p:nvPr/>
            </p:nvGrpSpPr>
            <p:grpSpPr bwMode="auto">
              <a:xfrm>
                <a:off x="5596762" y="1141351"/>
                <a:ext cx="3333750" cy="2297967"/>
                <a:chOff x="5025258" y="1141351"/>
                <a:chExt cx="3333750" cy="2297967"/>
              </a:xfrm>
            </p:grpSpPr>
            <p:sp>
              <p:nvSpPr>
                <p:cNvPr id="97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3502" y="2893731"/>
                  <a:ext cx="31999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Dirección IP de Destino</a:t>
                  </a:r>
                </a:p>
              </p:txBody>
            </p:sp>
            <p:sp>
              <p:nvSpPr>
                <p:cNvPr id="6864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025258" y="1141351"/>
                  <a:ext cx="3333750" cy="2977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7759" tIns="48879" rIns="97759" bIns="48879">
                  <a:spAutoFit/>
                </a:bodyPr>
                <a:lstStyle/>
                <a:p>
                  <a:pPr defTabSz="923925"/>
                  <a:r>
                    <a:rPr lang="es-ES" sz="1300" b="1"/>
                    <a:t>0                  8                 16                             31</a:t>
                  </a:r>
                </a:p>
              </p:txBody>
            </p:sp>
            <p:sp>
              <p:nvSpPr>
                <p:cNvPr id="98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3502" y="2563573"/>
                  <a:ext cx="31999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Dirección IP de Origen</a:t>
                  </a:r>
                </a:p>
              </p:txBody>
            </p:sp>
            <p:sp>
              <p:nvSpPr>
                <p:cNvPr id="99" name="AutoShape 41"/>
                <p:cNvSpPr>
                  <a:spLocks noChangeArrowheads="1"/>
                </p:cNvSpPr>
                <p:nvPr/>
              </p:nvSpPr>
              <p:spPr bwMode="auto">
                <a:xfrm>
                  <a:off x="5100328" y="2174683"/>
                  <a:ext cx="915861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TTL</a:t>
                  </a:r>
                </a:p>
              </p:txBody>
            </p:sp>
            <p:sp>
              <p:nvSpPr>
                <p:cNvPr id="100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810" y="2174683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Protocolo</a:t>
                  </a:r>
                </a:p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59H = 89</a:t>
                  </a:r>
                </a:p>
              </p:txBody>
            </p:sp>
            <p:sp>
              <p:nvSpPr>
                <p:cNvPr id="101" name="AutoShape 42"/>
                <p:cNvSpPr>
                  <a:spLocks noChangeArrowheads="1"/>
                </p:cNvSpPr>
                <p:nvPr/>
              </p:nvSpPr>
              <p:spPr bwMode="auto">
                <a:xfrm>
                  <a:off x="6627293" y="2174683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Suma de Chequeo</a:t>
                  </a:r>
                </a:p>
              </p:txBody>
            </p:sp>
            <p:sp>
              <p:nvSpPr>
                <p:cNvPr id="102" name="AutoShape 44"/>
                <p:cNvSpPr>
                  <a:spLocks noChangeArrowheads="1"/>
                </p:cNvSpPr>
                <p:nvPr/>
              </p:nvSpPr>
              <p:spPr bwMode="auto">
                <a:xfrm>
                  <a:off x="5100328" y="1784207"/>
                  <a:ext cx="1679345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Identificador</a:t>
                  </a:r>
                </a:p>
              </p:txBody>
            </p:sp>
            <p:sp>
              <p:nvSpPr>
                <p:cNvPr id="103" name="AutoShape 46"/>
                <p:cNvSpPr>
                  <a:spLocks noChangeArrowheads="1"/>
                </p:cNvSpPr>
                <p:nvPr/>
              </p:nvSpPr>
              <p:spPr bwMode="auto">
                <a:xfrm>
                  <a:off x="6627293" y="1784207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Indicador/</a:t>
                  </a:r>
                  <a:r>
                    <a:rPr lang="es-ES" sz="1300" b="1" dirty="0" err="1">
                      <a:solidFill>
                        <a:schemeClr val="bg1">
                          <a:lumMod val="85000"/>
                        </a:schemeClr>
                      </a:solidFill>
                    </a:rPr>
                    <a:t>Desplazam</a:t>
                  </a: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.</a:t>
                  </a:r>
                </a:p>
              </p:txBody>
            </p:sp>
            <p:sp>
              <p:nvSpPr>
                <p:cNvPr id="104" name="AutoShape 48"/>
                <p:cNvSpPr>
                  <a:spLocks noChangeArrowheads="1"/>
                </p:cNvSpPr>
                <p:nvPr/>
              </p:nvSpPr>
              <p:spPr bwMode="auto">
                <a:xfrm>
                  <a:off x="5100328" y="1393731"/>
                  <a:ext cx="534914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Ver</a:t>
                  </a:r>
                </a:p>
              </p:txBody>
            </p:sp>
            <p:sp>
              <p:nvSpPr>
                <p:cNvPr id="105" name="AutoShape 50"/>
                <p:cNvSpPr>
                  <a:spLocks noChangeArrowheads="1"/>
                </p:cNvSpPr>
                <p:nvPr/>
              </p:nvSpPr>
              <p:spPr bwMode="auto">
                <a:xfrm>
                  <a:off x="5482862" y="1393731"/>
                  <a:ext cx="536501" cy="546032"/>
                </a:xfrm>
                <a:prstGeom prst="cube">
                  <a:avLst>
                    <a:gd name="adj" fmla="val 25000"/>
                  </a:avLst>
                </a:prstGeom>
                <a:solidFill>
                  <a:srgbClr val="FAEDD2"/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000" b="1">
                      <a:solidFill>
                        <a:schemeClr val="bg1">
                          <a:lumMod val="85000"/>
                        </a:schemeClr>
                      </a:solidFill>
                    </a:rPr>
                    <a:t>HLEN</a:t>
                  </a:r>
                </a:p>
              </p:txBody>
            </p:sp>
            <p:sp>
              <p:nvSpPr>
                <p:cNvPr id="106" name="AutoShape 49"/>
                <p:cNvSpPr>
                  <a:spLocks noChangeArrowheads="1"/>
                </p:cNvSpPr>
                <p:nvPr/>
              </p:nvSpPr>
              <p:spPr bwMode="auto">
                <a:xfrm>
                  <a:off x="5863810" y="1393731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>
                      <a:solidFill>
                        <a:schemeClr val="bg1">
                          <a:lumMod val="85000"/>
                        </a:schemeClr>
                      </a:solidFill>
                    </a:rPr>
                    <a:t>ToS</a:t>
                  </a:r>
                </a:p>
              </p:txBody>
            </p:sp>
            <p:sp>
              <p:nvSpPr>
                <p:cNvPr id="107" name="AutoShape 47"/>
                <p:cNvSpPr>
                  <a:spLocks noChangeArrowheads="1"/>
                </p:cNvSpPr>
                <p:nvPr/>
              </p:nvSpPr>
              <p:spPr bwMode="auto">
                <a:xfrm>
                  <a:off x="6627293" y="1393731"/>
                  <a:ext cx="167775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95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>
                      <a:solidFill>
                        <a:schemeClr val="bg1">
                          <a:lumMod val="85000"/>
                        </a:schemeClr>
                      </a:solidFill>
                    </a:rPr>
                    <a:t>Longitud Total</a:t>
                  </a:r>
                </a:p>
              </p:txBody>
            </p:sp>
          </p:grpSp>
          <p:sp>
            <p:nvSpPr>
              <p:cNvPr id="131" name="130 CuadroTexto"/>
              <p:cNvSpPr txBox="1"/>
              <p:nvPr/>
            </p:nvSpPr>
            <p:spPr>
              <a:xfrm rot="16200000">
                <a:off x="4497233" y="2288971"/>
                <a:ext cx="1639683" cy="369836"/>
              </a:xfrm>
              <a:prstGeom prst="rect">
                <a:avLst/>
              </a:prstGeom>
              <a:solidFill>
                <a:srgbClr val="FFE7E7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sz="1800" b="1" dirty="0">
                    <a:solidFill>
                      <a:schemeClr val="bg1"/>
                    </a:solidFill>
                  </a:rPr>
                  <a:t>Cabecera IPv4</a:t>
                </a:r>
              </a:p>
            </p:txBody>
          </p:sp>
        </p:grpSp>
        <p:grpSp>
          <p:nvGrpSpPr>
            <p:cNvPr id="68625" name="133 Grupo"/>
            <p:cNvGrpSpPr>
              <a:grpSpLocks/>
            </p:cNvGrpSpPr>
            <p:nvPr/>
          </p:nvGrpSpPr>
          <p:grpSpPr bwMode="auto">
            <a:xfrm>
              <a:off x="5132157" y="3334427"/>
              <a:ext cx="3869793" cy="3462477"/>
              <a:chOff x="5132157" y="3334427"/>
              <a:chExt cx="3869793" cy="3462477"/>
            </a:xfrm>
          </p:grpSpPr>
          <p:sp>
            <p:nvSpPr>
              <p:cNvPr id="68626" name="129 Rectángulo redondeado"/>
              <p:cNvSpPr>
                <a:spLocks noChangeArrowheads="1"/>
              </p:cNvSpPr>
              <p:nvPr/>
            </p:nvSpPr>
            <p:spPr bwMode="auto">
              <a:xfrm>
                <a:off x="5501488" y="3510756"/>
                <a:ext cx="3500462" cy="3286148"/>
              </a:xfrm>
              <a:prstGeom prst="roundRect">
                <a:avLst>
                  <a:gd name="adj" fmla="val 9273"/>
                </a:avLst>
              </a:prstGeom>
              <a:solidFill>
                <a:schemeClr val="bg1"/>
              </a:solidFill>
              <a:ln w="2857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grpSp>
            <p:nvGrpSpPr>
              <p:cNvPr id="68627" name="122 Grupo"/>
              <p:cNvGrpSpPr>
                <a:grpSpLocks/>
              </p:cNvGrpSpPr>
              <p:nvPr/>
            </p:nvGrpSpPr>
            <p:grpSpPr bwMode="auto">
              <a:xfrm>
                <a:off x="5670696" y="3334427"/>
                <a:ext cx="3206046" cy="3391038"/>
                <a:chOff x="5099192" y="3334427"/>
                <a:chExt cx="3206046" cy="3391038"/>
              </a:xfrm>
            </p:grpSpPr>
            <p:sp>
              <p:nvSpPr>
                <p:cNvPr id="121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1915" y="5692143"/>
                  <a:ext cx="3201549" cy="1033333"/>
                </a:xfrm>
                <a:prstGeom prst="cube">
                  <a:avLst>
                    <a:gd name="adj" fmla="val 14713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/>
                    <a:t>Formato del tipo de</a:t>
                  </a:r>
                </a:p>
                <a:p>
                  <a:pPr algn="ctr" defTabSz="923925">
                    <a:defRPr/>
                  </a:pPr>
                  <a:r>
                    <a:rPr lang="es-ES" sz="1300" b="1" dirty="0"/>
                    <a:t>Paquete OSPF</a:t>
                  </a:r>
                </a:p>
              </p:txBody>
            </p:sp>
            <p:sp>
              <p:nvSpPr>
                <p:cNvPr id="68630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528933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endParaRPr lang="es-PE" sz="1300" b="1"/>
                </a:p>
              </p:txBody>
            </p:sp>
            <p:sp>
              <p:nvSpPr>
                <p:cNvPr id="68631" name="AutoShape 37"/>
                <p:cNvSpPr>
                  <a:spLocks noChangeArrowheads="1"/>
                </p:cNvSpPr>
                <p:nvPr/>
              </p:nvSpPr>
              <p:spPr bwMode="auto">
                <a:xfrm>
                  <a:off x="5102553" y="4906139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endParaRPr lang="es-PE" sz="1300" b="1"/>
                </a:p>
              </p:txBody>
            </p:sp>
            <p:sp>
              <p:nvSpPr>
                <p:cNvPr id="68632" name="AutoShape 44"/>
                <p:cNvSpPr>
                  <a:spLocks noChangeArrowheads="1"/>
                </p:cNvSpPr>
                <p:nvPr/>
              </p:nvSpPr>
              <p:spPr bwMode="auto">
                <a:xfrm>
                  <a:off x="5099192" y="4503513"/>
                  <a:ext cx="1680318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Suma de Chequeo</a:t>
                  </a:r>
                </a:p>
              </p:txBody>
            </p:sp>
            <p:sp>
              <p:nvSpPr>
                <p:cNvPr id="68633" name="AutoShape 46"/>
                <p:cNvSpPr>
                  <a:spLocks noChangeArrowheads="1"/>
                </p:cNvSpPr>
                <p:nvPr/>
              </p:nvSpPr>
              <p:spPr bwMode="auto">
                <a:xfrm>
                  <a:off x="6626601" y="4503513"/>
                  <a:ext cx="1678637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Tipo de Autenticación</a:t>
                  </a:r>
                </a:p>
              </p:txBody>
            </p:sp>
            <p:sp>
              <p:nvSpPr>
                <p:cNvPr id="68634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4120321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ID del Área</a:t>
                  </a:r>
                </a:p>
              </p:txBody>
            </p:sp>
            <p:sp>
              <p:nvSpPr>
                <p:cNvPr id="68635" name="AutoShape 40"/>
                <p:cNvSpPr>
                  <a:spLocks noChangeArrowheads="1"/>
                </p:cNvSpPr>
                <p:nvPr/>
              </p:nvSpPr>
              <p:spPr bwMode="auto">
                <a:xfrm>
                  <a:off x="5102553" y="3717695"/>
                  <a:ext cx="3201005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ID del Router</a:t>
                  </a:r>
                </a:p>
              </p:txBody>
            </p:sp>
            <p:sp>
              <p:nvSpPr>
                <p:cNvPr id="68636" name="AutoShape 41"/>
                <p:cNvSpPr>
                  <a:spLocks noChangeArrowheads="1"/>
                </p:cNvSpPr>
                <p:nvPr/>
              </p:nvSpPr>
              <p:spPr bwMode="auto">
                <a:xfrm>
                  <a:off x="5099192" y="3334427"/>
                  <a:ext cx="917453" cy="545502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Versión</a:t>
                  </a:r>
                </a:p>
              </p:txBody>
            </p:sp>
            <p:sp>
              <p:nvSpPr>
                <p:cNvPr id="109" name="AutoShape 43"/>
                <p:cNvSpPr>
                  <a:spLocks noChangeArrowheads="1"/>
                </p:cNvSpPr>
                <p:nvPr/>
              </p:nvSpPr>
              <p:spPr bwMode="auto">
                <a:xfrm>
                  <a:off x="5863810" y="3335001"/>
                  <a:ext cx="919037" cy="546032"/>
                </a:xfrm>
                <a:prstGeom prst="cube">
                  <a:avLst>
                    <a:gd name="adj" fmla="val 25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>
                    <a:defRPr/>
                  </a:pPr>
                  <a:r>
                    <a:rPr lang="es-ES" sz="1300" b="1" dirty="0"/>
                    <a:t>Tipo</a:t>
                  </a:r>
                </a:p>
              </p:txBody>
            </p:sp>
            <p:sp>
              <p:nvSpPr>
                <p:cNvPr id="68638" name="119 CuadroTexto"/>
                <p:cNvSpPr txBox="1">
                  <a:spLocks noChangeArrowheads="1"/>
                </p:cNvSpPr>
                <p:nvPr/>
              </p:nvSpPr>
              <p:spPr bwMode="auto">
                <a:xfrm>
                  <a:off x="5358612" y="5334767"/>
                  <a:ext cx="2501454" cy="292388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s-PE" sz="1300" b="1"/>
                    <a:t>                  Autenticación              </a:t>
                  </a:r>
                </a:p>
              </p:txBody>
            </p:sp>
            <p:sp>
              <p:nvSpPr>
                <p:cNvPr id="68639" name="AutoShape 39"/>
                <p:cNvSpPr>
                  <a:spLocks noChangeArrowheads="1"/>
                </p:cNvSpPr>
                <p:nvPr/>
              </p:nvSpPr>
              <p:spPr bwMode="auto">
                <a:xfrm>
                  <a:off x="6644496" y="3334503"/>
                  <a:ext cx="1643074" cy="544865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7759" tIns="48879" rIns="97759" bIns="48879" anchor="ctr"/>
                <a:lstStyle/>
                <a:p>
                  <a:pPr algn="ctr" defTabSz="923925"/>
                  <a:r>
                    <a:rPr lang="es-ES" sz="1300" b="1"/>
                    <a:t>Longitud del</a:t>
                  </a:r>
                </a:p>
                <a:p>
                  <a:pPr algn="ctr" defTabSz="923925"/>
                  <a:r>
                    <a:rPr lang="es-ES" sz="1300" b="1"/>
                    <a:t>paquete</a:t>
                  </a:r>
                </a:p>
              </p:txBody>
            </p:sp>
          </p:grpSp>
          <p:sp>
            <p:nvSpPr>
              <p:cNvPr id="68628" name="131 CuadroTexto"/>
              <p:cNvSpPr txBox="1">
                <a:spLocks noChangeArrowheads="1"/>
              </p:cNvSpPr>
              <p:nvPr/>
            </p:nvSpPr>
            <p:spPr bwMode="auto">
              <a:xfrm rot="-5400000">
                <a:off x="4428278" y="5217756"/>
                <a:ext cx="1777090" cy="369332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800" b="1">
                    <a:solidFill>
                      <a:schemeClr val="bg1"/>
                    </a:solidFill>
                  </a:rPr>
                  <a:t>Protocolo OSPF</a:t>
                </a:r>
              </a:p>
            </p:txBody>
          </p:sp>
        </p:grpSp>
      </p:grpSp>
      <p:grpSp>
        <p:nvGrpSpPr>
          <p:cNvPr id="68612" name="Group 9"/>
          <p:cNvGrpSpPr>
            <a:grpSpLocks/>
          </p:cNvGrpSpPr>
          <p:nvPr/>
        </p:nvGrpSpPr>
        <p:grpSpPr bwMode="auto">
          <a:xfrm>
            <a:off x="166688" y="1406525"/>
            <a:ext cx="4837112" cy="549275"/>
            <a:chOff x="204" y="755"/>
            <a:chExt cx="3201" cy="358"/>
          </a:xfrm>
        </p:grpSpPr>
        <p:sp>
          <p:nvSpPr>
            <p:cNvPr id="78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3021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Campo Suma de Chequeo:</a:t>
              </a:r>
              <a:endParaRPr lang="es-ES" sz="2800" b="1" dirty="0">
                <a:solidFill>
                  <a:srgbClr val="0000FF"/>
                </a:solidFill>
                <a:latin typeface="+mj-lt"/>
              </a:endParaRPr>
            </a:p>
          </p:txBody>
        </p:sp>
        <p:pic>
          <p:nvPicPr>
            <p:cNvPr id="68623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613" name="123 Rectángulo"/>
          <p:cNvSpPr>
            <a:spLocks noChangeArrowheads="1"/>
          </p:cNvSpPr>
          <p:nvPr/>
        </p:nvSpPr>
        <p:spPr bwMode="auto">
          <a:xfrm>
            <a:off x="428625" y="1866900"/>
            <a:ext cx="80740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73125"/>
            <a:r>
              <a:rPr lang="es-ES" sz="2400">
                <a:solidFill>
                  <a:srgbClr val="FF0000"/>
                </a:solidFill>
              </a:rPr>
              <a:t>►</a:t>
            </a:r>
            <a:r>
              <a:rPr lang="es-ES" sz="2400">
                <a:solidFill>
                  <a:srgbClr val="000099"/>
                </a:solidFill>
              </a:rPr>
              <a:t> </a:t>
            </a:r>
            <a:r>
              <a:rPr lang="es-ES" sz="2400"/>
              <a:t>Verifica todo el contenido del paquete OSPF, excluyendo el</a:t>
            </a:r>
          </a:p>
          <a:p>
            <a:pPr defTabSz="873125"/>
            <a:r>
              <a:rPr lang="es-ES" sz="2400"/>
              <a:t>     campo de autenticación.</a:t>
            </a:r>
          </a:p>
        </p:txBody>
      </p:sp>
      <p:grpSp>
        <p:nvGrpSpPr>
          <p:cNvPr id="68614" name="Group 9"/>
          <p:cNvGrpSpPr>
            <a:grpSpLocks/>
          </p:cNvGrpSpPr>
          <p:nvPr/>
        </p:nvGrpSpPr>
        <p:grpSpPr bwMode="auto">
          <a:xfrm>
            <a:off x="166688" y="2581275"/>
            <a:ext cx="5467350" cy="549275"/>
            <a:chOff x="204" y="755"/>
            <a:chExt cx="3618" cy="358"/>
          </a:xfrm>
        </p:grpSpPr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3438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Campo Tipo de Autenticación:</a:t>
              </a:r>
              <a:endParaRPr lang="es-ES" sz="2800" b="1" dirty="0">
                <a:solidFill>
                  <a:srgbClr val="0000FF"/>
                </a:solidFill>
                <a:latin typeface="+mj-lt"/>
              </a:endParaRPr>
            </a:p>
          </p:txBody>
        </p:sp>
        <p:pic>
          <p:nvPicPr>
            <p:cNvPr id="68621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615" name="50 Rectángulo"/>
          <p:cNvSpPr>
            <a:spLocks noChangeArrowheads="1"/>
          </p:cNvSpPr>
          <p:nvPr/>
        </p:nvSpPr>
        <p:spPr bwMode="auto">
          <a:xfrm>
            <a:off x="428625" y="3009900"/>
            <a:ext cx="8145463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73125"/>
            <a:r>
              <a:rPr lang="es-ES" sz="2400">
                <a:solidFill>
                  <a:srgbClr val="FF0000"/>
                </a:solidFill>
              </a:rPr>
              <a:t>►</a:t>
            </a:r>
            <a:r>
              <a:rPr lang="es-ES" sz="2400">
                <a:solidFill>
                  <a:srgbClr val="000099"/>
                </a:solidFill>
              </a:rPr>
              <a:t> </a:t>
            </a:r>
            <a:r>
              <a:rPr lang="es-ES" sz="2400"/>
              <a:t>Indica el esquema de autenticación a usar en el paquete.</a:t>
            </a:r>
          </a:p>
          <a:p>
            <a:pPr defTabSz="873125"/>
            <a:r>
              <a:rPr lang="es-ES" sz="2400"/>
              <a:t>     Se configura por áreas.</a:t>
            </a:r>
          </a:p>
          <a:p>
            <a:pPr defTabSz="873125"/>
            <a:r>
              <a:rPr lang="es-ES" sz="2400"/>
              <a:t>     La RFC 2328 define dos tipos de</a:t>
            </a:r>
          </a:p>
          <a:p>
            <a:pPr defTabSz="873125"/>
            <a:r>
              <a:rPr lang="es-ES" sz="2400"/>
              <a:t>     autenticación:</a:t>
            </a:r>
          </a:p>
          <a:p>
            <a:pPr defTabSz="873125"/>
            <a:r>
              <a:rPr lang="es-ES" sz="2400"/>
              <a:t>     - 0 </a:t>
            </a:r>
            <a:r>
              <a:rPr lang="es-ES" sz="2400">
                <a:sym typeface="Wingdings" pitchFamily="2" charset="2"/>
              </a:rPr>
              <a:t> Ninguna</a:t>
            </a:r>
          </a:p>
          <a:p>
            <a:pPr defTabSz="873125"/>
            <a:r>
              <a:rPr lang="es-ES" sz="2400">
                <a:sym typeface="Wingdings" pitchFamily="2" charset="2"/>
              </a:rPr>
              <a:t>     - 1  Password de 64 bits, texto.</a:t>
            </a:r>
          </a:p>
          <a:p>
            <a:pPr defTabSz="873125"/>
            <a:r>
              <a:rPr lang="es-ES" sz="2400">
                <a:sym typeface="Wingdings" pitchFamily="2" charset="2"/>
              </a:rPr>
              <a:t>     - 2  Autenticación MD5.</a:t>
            </a:r>
            <a:endParaRPr lang="es-ES" sz="2400"/>
          </a:p>
        </p:txBody>
      </p:sp>
      <p:grpSp>
        <p:nvGrpSpPr>
          <p:cNvPr id="68616" name="Group 9"/>
          <p:cNvGrpSpPr>
            <a:grpSpLocks/>
          </p:cNvGrpSpPr>
          <p:nvPr/>
        </p:nvGrpSpPr>
        <p:grpSpPr bwMode="auto">
          <a:xfrm>
            <a:off x="166688" y="5570538"/>
            <a:ext cx="4135437" cy="549275"/>
            <a:chOff x="204" y="755"/>
            <a:chExt cx="2736" cy="358"/>
          </a:xfrm>
        </p:grpSpPr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384" y="755"/>
              <a:ext cx="2556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Campo Autenticación:</a:t>
              </a:r>
              <a:endParaRPr lang="es-ES" sz="2800" b="1" dirty="0">
                <a:solidFill>
                  <a:srgbClr val="0000FF"/>
                </a:solidFill>
                <a:latin typeface="+mj-lt"/>
              </a:endParaRPr>
            </a:p>
          </p:txBody>
        </p:sp>
        <p:pic>
          <p:nvPicPr>
            <p:cNvPr id="68619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8617" name="58 Rectángulo"/>
          <p:cNvSpPr>
            <a:spLocks noChangeArrowheads="1"/>
          </p:cNvSpPr>
          <p:nvPr/>
        </p:nvSpPr>
        <p:spPr bwMode="auto">
          <a:xfrm>
            <a:off x="428625" y="6037263"/>
            <a:ext cx="46450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873125"/>
            <a:r>
              <a:rPr lang="es-ES" sz="2400">
                <a:solidFill>
                  <a:srgbClr val="FF0000"/>
                </a:solidFill>
              </a:rPr>
              <a:t>►</a:t>
            </a:r>
            <a:r>
              <a:rPr lang="es-ES" sz="2400">
                <a:solidFill>
                  <a:srgbClr val="000099"/>
                </a:solidFill>
              </a:rPr>
              <a:t> </a:t>
            </a:r>
            <a:r>
              <a:rPr lang="es-ES" sz="2400"/>
              <a:t>Campo de 64 bits, </a:t>
            </a:r>
            <a:r>
              <a:rPr lang="es-ES" sz="2400">
                <a:solidFill>
                  <a:srgbClr val="000099"/>
                </a:solidFill>
              </a:rPr>
              <a:t>u</a:t>
            </a:r>
            <a:r>
              <a:rPr lang="es-ES" sz="2400"/>
              <a:t>sado para</a:t>
            </a:r>
          </a:p>
          <a:p>
            <a:pPr defTabSz="873125"/>
            <a:r>
              <a:rPr lang="es-ES" sz="2400"/>
              <a:t>     autenticación.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9 Grupo"/>
          <p:cNvGrpSpPr>
            <a:grpSpLocks/>
          </p:cNvGrpSpPr>
          <p:nvPr/>
        </p:nvGrpSpPr>
        <p:grpSpPr bwMode="auto">
          <a:xfrm>
            <a:off x="301625" y="4022725"/>
            <a:ext cx="3770313" cy="2132013"/>
            <a:chOff x="301904" y="4022773"/>
            <a:chExt cx="3770823" cy="2131189"/>
          </a:xfrm>
        </p:grpSpPr>
        <p:sp>
          <p:nvSpPr>
            <p:cNvPr id="69660" name="AutoShape 37"/>
            <p:cNvSpPr>
              <a:spLocks noChangeArrowheads="1"/>
            </p:cNvSpPr>
            <p:nvPr/>
          </p:nvSpPr>
          <p:spPr bwMode="auto">
            <a:xfrm>
              <a:off x="769119" y="552297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Router Designado de Reserva (BDR)</a:t>
              </a:r>
            </a:p>
          </p:txBody>
        </p:sp>
        <p:sp>
          <p:nvSpPr>
            <p:cNvPr id="69661" name="AutoShape 37"/>
            <p:cNvSpPr>
              <a:spLocks noChangeArrowheads="1"/>
            </p:cNvSpPr>
            <p:nvPr/>
          </p:nvSpPr>
          <p:spPr bwMode="auto">
            <a:xfrm>
              <a:off x="769119" y="516578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Router Designado (DR)</a:t>
              </a:r>
            </a:p>
          </p:txBody>
        </p:sp>
        <p:sp>
          <p:nvSpPr>
            <p:cNvPr id="69662" name="AutoShape 37"/>
            <p:cNvSpPr>
              <a:spLocks noChangeArrowheads="1"/>
            </p:cNvSpPr>
            <p:nvPr/>
          </p:nvSpPr>
          <p:spPr bwMode="auto">
            <a:xfrm>
              <a:off x="769119" y="480859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Intervalo de </a:t>
              </a:r>
              <a:r>
                <a:rPr lang="es-ES" sz="1300" b="1" i="1"/>
                <a:t>Dead</a:t>
              </a:r>
              <a:r>
                <a:rPr lang="es-ES" sz="1300" b="1"/>
                <a:t> Router</a:t>
              </a:r>
            </a:p>
          </p:txBody>
        </p:sp>
        <p:sp>
          <p:nvSpPr>
            <p:cNvPr id="69663" name="AutoShape 44"/>
            <p:cNvSpPr>
              <a:spLocks noChangeArrowheads="1"/>
            </p:cNvSpPr>
            <p:nvPr/>
          </p:nvSpPr>
          <p:spPr bwMode="auto">
            <a:xfrm>
              <a:off x="765758" y="4405965"/>
              <a:ext cx="1680318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Intervalo de Hello</a:t>
              </a:r>
            </a:p>
          </p:txBody>
        </p:sp>
        <p:sp>
          <p:nvSpPr>
            <p:cNvPr id="69664" name="AutoShape 41"/>
            <p:cNvSpPr>
              <a:spLocks noChangeArrowheads="1"/>
            </p:cNvSpPr>
            <p:nvPr/>
          </p:nvSpPr>
          <p:spPr bwMode="auto">
            <a:xfrm>
              <a:off x="2298921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Opción</a:t>
              </a:r>
            </a:p>
          </p:txBody>
        </p:sp>
        <p:sp>
          <p:nvSpPr>
            <p:cNvPr id="69665" name="AutoShape 41"/>
            <p:cNvSpPr>
              <a:spLocks noChangeArrowheads="1"/>
            </p:cNvSpPr>
            <p:nvPr/>
          </p:nvSpPr>
          <p:spPr bwMode="auto">
            <a:xfrm>
              <a:off x="3084739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Prioridad</a:t>
              </a:r>
            </a:p>
            <a:p>
              <a:pPr algn="ctr" defTabSz="923925"/>
              <a:r>
                <a:rPr lang="es-ES" sz="1300" b="1"/>
                <a:t>de Router</a:t>
              </a:r>
            </a:p>
          </p:txBody>
        </p:sp>
        <p:sp>
          <p:nvSpPr>
            <p:cNvPr id="69666" name="AutoShape 37"/>
            <p:cNvSpPr>
              <a:spLocks noChangeArrowheads="1"/>
            </p:cNvSpPr>
            <p:nvPr/>
          </p:nvSpPr>
          <p:spPr bwMode="auto">
            <a:xfrm>
              <a:off x="769119" y="4022773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Máscara</a:t>
              </a:r>
            </a:p>
          </p:txBody>
        </p:sp>
        <p:sp>
          <p:nvSpPr>
            <p:cNvPr id="69667" name="66 Rectángulo redondeado"/>
            <p:cNvSpPr>
              <a:spLocks noChangeArrowheads="1"/>
            </p:cNvSpPr>
            <p:nvPr/>
          </p:nvSpPr>
          <p:spPr bwMode="auto">
            <a:xfrm>
              <a:off x="512970" y="4153698"/>
              <a:ext cx="3559757" cy="2000264"/>
            </a:xfrm>
            <a:prstGeom prst="roundRect">
              <a:avLst>
                <a:gd name="adj" fmla="val 9273"/>
              </a:avLst>
            </a:prstGeom>
            <a:noFill/>
            <a:ln w="28575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69668" name="67 CuadroTexto"/>
            <p:cNvSpPr txBox="1">
              <a:spLocks noChangeArrowheads="1"/>
            </p:cNvSpPr>
            <p:nvPr/>
          </p:nvSpPr>
          <p:spPr bwMode="auto">
            <a:xfrm rot="-5400000">
              <a:off x="-432015" y="5015842"/>
              <a:ext cx="1806392" cy="338554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</a:rPr>
                <a:t>Protocolo HELLO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928688" y="652463"/>
            <a:ext cx="74009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HELLO</a:t>
            </a:r>
          </a:p>
        </p:txBody>
      </p:sp>
      <p:grpSp>
        <p:nvGrpSpPr>
          <p:cNvPr id="3" name="70 Grupo"/>
          <p:cNvGrpSpPr>
            <a:grpSpLocks/>
          </p:cNvGrpSpPr>
          <p:nvPr/>
        </p:nvGrpSpPr>
        <p:grpSpPr bwMode="auto">
          <a:xfrm>
            <a:off x="285750" y="1366838"/>
            <a:ext cx="3846513" cy="2798762"/>
            <a:chOff x="286515" y="1367616"/>
            <a:chExt cx="3845958" cy="2798109"/>
          </a:xfrm>
        </p:grpSpPr>
        <p:sp>
          <p:nvSpPr>
            <p:cNvPr id="119" name="AutoShape 37"/>
            <p:cNvSpPr>
              <a:spLocks noChangeArrowheads="1"/>
            </p:cNvSpPr>
            <p:nvPr/>
          </p:nvSpPr>
          <p:spPr bwMode="auto">
            <a:xfrm>
              <a:off x="769045" y="3619752"/>
              <a:ext cx="3201526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endParaRPr lang="es-ES" sz="1300" b="1" dirty="0"/>
            </a:p>
          </p:txBody>
        </p:sp>
        <p:sp>
          <p:nvSpPr>
            <p:cNvPr id="118" name="AutoShape 37"/>
            <p:cNvSpPr>
              <a:spLocks noChangeArrowheads="1"/>
            </p:cNvSpPr>
            <p:nvPr/>
          </p:nvSpPr>
          <p:spPr bwMode="auto">
            <a:xfrm>
              <a:off x="769045" y="3237255"/>
              <a:ext cx="3201526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endParaRPr lang="es-ES" sz="1300" b="1" dirty="0"/>
            </a:p>
          </p:txBody>
        </p:sp>
        <p:sp>
          <p:nvSpPr>
            <p:cNvPr id="116" name="AutoShape 44"/>
            <p:cNvSpPr>
              <a:spLocks noChangeArrowheads="1"/>
            </p:cNvSpPr>
            <p:nvPr/>
          </p:nvSpPr>
          <p:spPr bwMode="auto">
            <a:xfrm>
              <a:off x="765871" y="2834124"/>
              <a:ext cx="1680920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/>
                <a:t>Suma de Chequeo</a:t>
              </a:r>
            </a:p>
          </p:txBody>
        </p:sp>
        <p:sp>
          <p:nvSpPr>
            <p:cNvPr id="117" name="AutoShape 46"/>
            <p:cNvSpPr>
              <a:spLocks noChangeArrowheads="1"/>
            </p:cNvSpPr>
            <p:nvPr/>
          </p:nvSpPr>
          <p:spPr bwMode="auto">
            <a:xfrm>
              <a:off x="2292825" y="2834124"/>
              <a:ext cx="1679333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/>
                <a:t>Tipo de Autenticación</a:t>
              </a:r>
            </a:p>
          </p:txBody>
        </p:sp>
        <p:sp>
          <p:nvSpPr>
            <p:cNvPr id="114" name="AutoShape 40"/>
            <p:cNvSpPr>
              <a:spLocks noChangeArrowheads="1"/>
            </p:cNvSpPr>
            <p:nvPr/>
          </p:nvSpPr>
          <p:spPr bwMode="auto">
            <a:xfrm>
              <a:off x="769045" y="2451625"/>
              <a:ext cx="3201526" cy="544386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/>
                <a:t>ID del Área</a:t>
              </a:r>
            </a:p>
          </p:txBody>
        </p:sp>
        <p:sp>
          <p:nvSpPr>
            <p:cNvPr id="113" name="AutoShape 40"/>
            <p:cNvSpPr>
              <a:spLocks noChangeArrowheads="1"/>
            </p:cNvSpPr>
            <p:nvPr/>
          </p:nvSpPr>
          <p:spPr bwMode="auto">
            <a:xfrm>
              <a:off x="769045" y="2048494"/>
              <a:ext cx="3201526" cy="545973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/>
                <a:t>ID del Router</a:t>
              </a:r>
            </a:p>
          </p:txBody>
        </p:sp>
        <p:sp>
          <p:nvSpPr>
            <p:cNvPr id="108" name="AutoShape 41"/>
            <p:cNvSpPr>
              <a:spLocks noChangeArrowheads="1"/>
            </p:cNvSpPr>
            <p:nvPr/>
          </p:nvSpPr>
          <p:spPr bwMode="auto">
            <a:xfrm>
              <a:off x="765871" y="1665996"/>
              <a:ext cx="917443" cy="544385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/>
                <a:t>Versión</a:t>
              </a:r>
            </a:p>
          </p:txBody>
        </p:sp>
        <p:sp>
          <p:nvSpPr>
            <p:cNvPr id="109" name="AutoShape 43"/>
            <p:cNvSpPr>
              <a:spLocks noChangeArrowheads="1"/>
            </p:cNvSpPr>
            <p:nvPr/>
          </p:nvSpPr>
          <p:spPr bwMode="auto">
            <a:xfrm>
              <a:off x="1530935" y="1665996"/>
              <a:ext cx="919030" cy="544385"/>
            </a:xfrm>
            <a:prstGeom prst="cube">
              <a:avLst>
                <a:gd name="adj" fmla="val 25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>
                  <a:solidFill>
                    <a:schemeClr val="accent2"/>
                  </a:solidFill>
                </a:rPr>
                <a:t>Tipo=1</a:t>
              </a:r>
            </a:p>
          </p:txBody>
        </p:sp>
        <p:sp>
          <p:nvSpPr>
            <p:cNvPr id="120" name="119 CuadroTexto"/>
            <p:cNvSpPr txBox="1"/>
            <p:nvPr/>
          </p:nvSpPr>
          <p:spPr>
            <a:xfrm>
              <a:off x="1024596" y="3665780"/>
              <a:ext cx="2501539" cy="292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300" b="1" dirty="0"/>
                <a:t>                  Autenticación              </a:t>
              </a:r>
            </a:p>
          </p:txBody>
        </p:sp>
        <p:sp>
          <p:nvSpPr>
            <p:cNvPr id="94" name="AutoShape 39"/>
            <p:cNvSpPr>
              <a:spLocks noChangeArrowheads="1"/>
            </p:cNvSpPr>
            <p:nvPr/>
          </p:nvSpPr>
          <p:spPr bwMode="auto">
            <a:xfrm>
              <a:off x="2310286" y="1665996"/>
              <a:ext cx="1644413" cy="544385"/>
            </a:xfrm>
            <a:prstGeom prst="cube">
              <a:avLst>
                <a:gd name="adj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>
                <a:defRPr/>
              </a:pPr>
              <a:r>
                <a:rPr lang="es-ES" sz="1300" b="1" dirty="0"/>
                <a:t>Longitud del</a:t>
              </a:r>
            </a:p>
            <a:p>
              <a:pPr algn="ctr" defTabSz="923925">
                <a:defRPr/>
              </a:pPr>
              <a:r>
                <a:rPr lang="es-ES" sz="1300" b="1" dirty="0"/>
                <a:t>paquete</a:t>
              </a:r>
            </a:p>
          </p:txBody>
        </p:sp>
        <p:sp>
          <p:nvSpPr>
            <p:cNvPr id="69657" name="Text Box 25"/>
            <p:cNvSpPr txBox="1">
              <a:spLocks noChangeArrowheads="1"/>
            </p:cNvSpPr>
            <p:nvPr/>
          </p:nvSpPr>
          <p:spPr bwMode="auto">
            <a:xfrm>
              <a:off x="798723" y="1367616"/>
              <a:ext cx="3333750" cy="297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300" b="1"/>
                <a:t>0                  8                16                            31</a:t>
              </a:r>
            </a:p>
          </p:txBody>
        </p:sp>
        <p:sp>
          <p:nvSpPr>
            <p:cNvPr id="69658" name="52 Rectángulo redondeado"/>
            <p:cNvSpPr>
              <a:spLocks noChangeArrowheads="1"/>
            </p:cNvSpPr>
            <p:nvPr/>
          </p:nvSpPr>
          <p:spPr bwMode="auto">
            <a:xfrm>
              <a:off x="512970" y="1379567"/>
              <a:ext cx="3559757" cy="2786082"/>
            </a:xfrm>
            <a:prstGeom prst="roundRect">
              <a:avLst>
                <a:gd name="adj" fmla="val 9273"/>
              </a:avLst>
            </a:prstGeom>
            <a:noFill/>
            <a:ln w="28575" algn="ctr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69659" name="131 CuadroTexto"/>
            <p:cNvSpPr txBox="1">
              <a:spLocks noChangeArrowheads="1"/>
            </p:cNvSpPr>
            <p:nvPr/>
          </p:nvSpPr>
          <p:spPr bwMode="auto">
            <a:xfrm rot="-5400000">
              <a:off x="-417364" y="2806686"/>
              <a:ext cx="1777090" cy="369332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800" b="1">
                  <a:solidFill>
                    <a:schemeClr val="bg1"/>
                  </a:solidFill>
                </a:rPr>
                <a:t>Protocolo OSPF</a:t>
              </a:r>
            </a:p>
          </p:txBody>
        </p:sp>
      </p:grpSp>
      <p:sp>
        <p:nvSpPr>
          <p:cNvPr id="69637" name="68 CuadroTexto"/>
          <p:cNvSpPr txBox="1">
            <a:spLocks noChangeArrowheads="1"/>
          </p:cNvSpPr>
          <p:nvPr/>
        </p:nvSpPr>
        <p:spPr bwMode="auto">
          <a:xfrm>
            <a:off x="3224213" y="1081088"/>
            <a:ext cx="2659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800"/>
              <a:t>(Pag. 193 de la RFC 2328)</a:t>
            </a:r>
          </a:p>
        </p:txBody>
      </p:sp>
      <p:grpSp>
        <p:nvGrpSpPr>
          <p:cNvPr id="4" name="35 Grupo"/>
          <p:cNvGrpSpPr>
            <a:grpSpLocks/>
          </p:cNvGrpSpPr>
          <p:nvPr/>
        </p:nvGrpSpPr>
        <p:grpSpPr bwMode="auto">
          <a:xfrm>
            <a:off x="357188" y="1406526"/>
            <a:ext cx="9002712" cy="5351462"/>
            <a:chOff x="357188" y="1406526"/>
            <a:chExt cx="9002712" cy="5351462"/>
          </a:xfrm>
        </p:grpSpPr>
        <p:grpSp>
          <p:nvGrpSpPr>
            <p:cNvPr id="69639" name="Group 9"/>
            <p:cNvGrpSpPr>
              <a:grpSpLocks/>
            </p:cNvGrpSpPr>
            <p:nvPr/>
          </p:nvGrpSpPr>
          <p:grpSpPr bwMode="auto">
            <a:xfrm>
              <a:off x="4143375" y="1406526"/>
              <a:ext cx="4545758" cy="765718"/>
              <a:chOff x="204" y="755"/>
              <a:chExt cx="3007" cy="499"/>
            </a:xfrm>
          </p:grpSpPr>
          <p:sp>
            <p:nvSpPr>
              <p:cNvPr id="64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2827" cy="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2200" b="1" dirty="0">
                    <a:solidFill>
                      <a:srgbClr val="0000FF"/>
                    </a:solidFill>
                    <a:latin typeface="+mj-lt"/>
                  </a:rPr>
                  <a:t>Paquetes Hello son paquetes</a:t>
                </a:r>
              </a:p>
              <a:p>
                <a:pPr defTabSz="873125">
                  <a:defRPr/>
                </a:pPr>
                <a:r>
                  <a:rPr lang="es-ES" sz="2200" b="1" dirty="0">
                    <a:solidFill>
                      <a:srgbClr val="0000FF"/>
                    </a:solidFill>
                    <a:latin typeface="+mj-lt"/>
                  </a:rPr>
                  <a:t>OSPF tipo 1.</a:t>
                </a:r>
              </a:p>
            </p:txBody>
          </p:sp>
          <p:pic>
            <p:nvPicPr>
              <p:cNvPr id="69646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9640" name="65 Rectángulo"/>
            <p:cNvSpPr>
              <a:spLocks noChangeArrowheads="1"/>
            </p:cNvSpPr>
            <p:nvPr/>
          </p:nvSpPr>
          <p:spPr bwMode="auto">
            <a:xfrm>
              <a:off x="4357688" y="2295525"/>
              <a:ext cx="5002212" cy="1201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Son enviados periódicamente a</a:t>
              </a:r>
            </a:p>
            <a:p>
              <a:pPr defTabSz="873125"/>
              <a:r>
                <a:rPr lang="es-ES" sz="2400"/>
                <a:t>     todas las interfaces (incluyendo</a:t>
              </a:r>
            </a:p>
            <a:p>
              <a:pPr defTabSz="873125"/>
              <a:r>
                <a:rPr lang="es-ES" sz="2400"/>
                <a:t>     los enlaces virtuales).</a:t>
              </a:r>
            </a:p>
          </p:txBody>
        </p:sp>
        <p:sp>
          <p:nvSpPr>
            <p:cNvPr id="69641" name="71 Rectángulo"/>
            <p:cNvSpPr>
              <a:spLocks noChangeArrowheads="1"/>
            </p:cNvSpPr>
            <p:nvPr/>
          </p:nvSpPr>
          <p:spPr bwMode="auto">
            <a:xfrm>
              <a:off x="4357688" y="3509963"/>
              <a:ext cx="5002212" cy="831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Establecen y mantienen las</a:t>
              </a:r>
            </a:p>
            <a:p>
              <a:pPr defTabSz="873125"/>
              <a:r>
                <a:rPr lang="es-ES" sz="2400"/>
                <a:t>     relaciones entre los routers vecinos.</a:t>
              </a:r>
            </a:p>
          </p:txBody>
        </p:sp>
        <p:sp>
          <p:nvSpPr>
            <p:cNvPr id="69642" name="72 Rectángulo"/>
            <p:cNvSpPr>
              <a:spLocks noChangeArrowheads="1"/>
            </p:cNvSpPr>
            <p:nvPr/>
          </p:nvSpPr>
          <p:spPr bwMode="auto">
            <a:xfrm>
              <a:off x="4357688" y="4381500"/>
              <a:ext cx="4573587" cy="1201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 dirty="0">
                  <a:solidFill>
                    <a:srgbClr val="FF0000"/>
                  </a:solidFill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</a:rPr>
                <a:t> </a:t>
              </a:r>
              <a:r>
                <a:rPr lang="es-ES" sz="2400" dirty="0"/>
                <a:t>Por default, en </a:t>
              </a:r>
              <a:r>
                <a:rPr lang="es-ES" sz="2400" dirty="0" err="1"/>
                <a:t>routers</a:t>
              </a:r>
              <a:r>
                <a:rPr lang="es-ES" sz="2400" dirty="0"/>
                <a:t> CISCO,</a:t>
              </a:r>
            </a:p>
            <a:p>
              <a:pPr defTabSz="873125"/>
              <a:r>
                <a:rPr lang="es-ES" sz="2400" dirty="0"/>
                <a:t>     el paquete </a:t>
              </a:r>
              <a:r>
                <a:rPr lang="es-ES" sz="2400" dirty="0" err="1"/>
                <a:t>Hello</a:t>
              </a:r>
              <a:r>
                <a:rPr lang="es-ES" sz="2400" dirty="0"/>
                <a:t> se envían cada</a:t>
              </a:r>
            </a:p>
            <a:p>
              <a:pPr defTabSz="873125"/>
              <a:r>
                <a:rPr lang="es-ES" sz="2400" dirty="0"/>
                <a:t>     </a:t>
              </a:r>
              <a:r>
                <a:rPr lang="es-ES" sz="2400" dirty="0">
                  <a:solidFill>
                    <a:srgbClr val="C00000"/>
                  </a:solidFill>
                </a:rPr>
                <a:t>10 segundos</a:t>
              </a:r>
              <a:r>
                <a:rPr lang="es-ES" sz="2400" dirty="0"/>
                <a:t>.</a:t>
              </a:r>
            </a:p>
          </p:txBody>
        </p:sp>
        <p:sp>
          <p:nvSpPr>
            <p:cNvPr id="69643" name="73 Rectángulo"/>
            <p:cNvSpPr>
              <a:spLocks noChangeArrowheads="1"/>
            </p:cNvSpPr>
            <p:nvPr/>
          </p:nvSpPr>
          <p:spPr bwMode="auto">
            <a:xfrm>
              <a:off x="4357688" y="5595938"/>
              <a:ext cx="5002212" cy="831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Por default, en routers CISCO,</a:t>
              </a:r>
            </a:p>
            <a:p>
              <a:pPr defTabSz="873125"/>
              <a:r>
                <a:rPr lang="es-ES" sz="2400"/>
                <a:t>     si no llega un paquete </a:t>
              </a:r>
              <a:r>
                <a:rPr lang="es-ES" sz="2400" i="1"/>
                <a:t>Hello</a:t>
              </a:r>
              <a:r>
                <a:rPr lang="es-ES" sz="2400"/>
                <a:t> a un</a:t>
              </a:r>
            </a:p>
          </p:txBody>
        </p:sp>
        <p:sp>
          <p:nvSpPr>
            <p:cNvPr id="69644" name="74 Rectángulo"/>
            <p:cNvSpPr>
              <a:spLocks noChangeArrowheads="1"/>
            </p:cNvSpPr>
            <p:nvPr/>
          </p:nvSpPr>
          <p:spPr bwMode="auto">
            <a:xfrm>
              <a:off x="357188" y="6297613"/>
              <a:ext cx="6859587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/>
                <a:t>router en 40 seg. se considera caído este router.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9 Grupo"/>
          <p:cNvGrpSpPr>
            <a:grpSpLocks/>
          </p:cNvGrpSpPr>
          <p:nvPr/>
        </p:nvGrpSpPr>
        <p:grpSpPr bwMode="auto">
          <a:xfrm>
            <a:off x="301625" y="1581150"/>
            <a:ext cx="3770313" cy="2132013"/>
            <a:chOff x="301904" y="4022773"/>
            <a:chExt cx="3770823" cy="2131189"/>
          </a:xfrm>
        </p:grpSpPr>
        <p:sp>
          <p:nvSpPr>
            <p:cNvPr id="70701" name="AutoShape 37"/>
            <p:cNvSpPr>
              <a:spLocks noChangeArrowheads="1"/>
            </p:cNvSpPr>
            <p:nvPr/>
          </p:nvSpPr>
          <p:spPr bwMode="auto">
            <a:xfrm>
              <a:off x="769119" y="552297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Router Designado de Reserva (BDR)</a:t>
              </a:r>
            </a:p>
          </p:txBody>
        </p:sp>
        <p:sp>
          <p:nvSpPr>
            <p:cNvPr id="70702" name="AutoShape 37"/>
            <p:cNvSpPr>
              <a:spLocks noChangeArrowheads="1"/>
            </p:cNvSpPr>
            <p:nvPr/>
          </p:nvSpPr>
          <p:spPr bwMode="auto">
            <a:xfrm>
              <a:off x="769119" y="516578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Router Designado (DR)</a:t>
              </a:r>
            </a:p>
          </p:txBody>
        </p:sp>
        <p:sp>
          <p:nvSpPr>
            <p:cNvPr id="70703" name="AutoShape 37"/>
            <p:cNvSpPr>
              <a:spLocks noChangeArrowheads="1"/>
            </p:cNvSpPr>
            <p:nvPr/>
          </p:nvSpPr>
          <p:spPr bwMode="auto">
            <a:xfrm>
              <a:off x="769119" y="480859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Intervalo de </a:t>
              </a:r>
              <a:r>
                <a:rPr lang="es-ES" sz="1300" b="1" i="1"/>
                <a:t>Dead</a:t>
              </a:r>
              <a:r>
                <a:rPr lang="es-ES" sz="1300" b="1"/>
                <a:t> Router</a:t>
              </a:r>
            </a:p>
          </p:txBody>
        </p:sp>
        <p:sp>
          <p:nvSpPr>
            <p:cNvPr id="70704" name="AutoShape 44"/>
            <p:cNvSpPr>
              <a:spLocks noChangeArrowheads="1"/>
            </p:cNvSpPr>
            <p:nvPr/>
          </p:nvSpPr>
          <p:spPr bwMode="auto">
            <a:xfrm>
              <a:off x="765758" y="4405965"/>
              <a:ext cx="1680318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Intervalo de Hello</a:t>
              </a:r>
            </a:p>
          </p:txBody>
        </p:sp>
        <p:sp>
          <p:nvSpPr>
            <p:cNvPr id="70705" name="AutoShape 41"/>
            <p:cNvSpPr>
              <a:spLocks noChangeArrowheads="1"/>
            </p:cNvSpPr>
            <p:nvPr/>
          </p:nvSpPr>
          <p:spPr bwMode="auto">
            <a:xfrm>
              <a:off x="2298921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Opción</a:t>
              </a:r>
            </a:p>
          </p:txBody>
        </p:sp>
        <p:sp>
          <p:nvSpPr>
            <p:cNvPr id="70706" name="AutoShape 41"/>
            <p:cNvSpPr>
              <a:spLocks noChangeArrowheads="1"/>
            </p:cNvSpPr>
            <p:nvPr/>
          </p:nvSpPr>
          <p:spPr bwMode="auto">
            <a:xfrm>
              <a:off x="3084739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Prioridad</a:t>
              </a:r>
            </a:p>
            <a:p>
              <a:pPr algn="ctr" defTabSz="923925"/>
              <a:r>
                <a:rPr lang="es-ES" sz="1300" b="1"/>
                <a:t>de Router</a:t>
              </a:r>
            </a:p>
          </p:txBody>
        </p:sp>
        <p:sp>
          <p:nvSpPr>
            <p:cNvPr id="70707" name="AutoShape 37"/>
            <p:cNvSpPr>
              <a:spLocks noChangeArrowheads="1"/>
            </p:cNvSpPr>
            <p:nvPr/>
          </p:nvSpPr>
          <p:spPr bwMode="auto">
            <a:xfrm>
              <a:off x="769119" y="4022773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Máscara</a:t>
              </a:r>
            </a:p>
          </p:txBody>
        </p:sp>
        <p:sp>
          <p:nvSpPr>
            <p:cNvPr id="70708" name="66 Rectángulo redondeado"/>
            <p:cNvSpPr>
              <a:spLocks noChangeArrowheads="1"/>
            </p:cNvSpPr>
            <p:nvPr/>
          </p:nvSpPr>
          <p:spPr bwMode="auto">
            <a:xfrm>
              <a:off x="512970" y="4153698"/>
              <a:ext cx="3559757" cy="2000264"/>
            </a:xfrm>
            <a:prstGeom prst="roundRect">
              <a:avLst>
                <a:gd name="adj" fmla="val 9273"/>
              </a:avLst>
            </a:prstGeom>
            <a:noFill/>
            <a:ln w="28575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70709" name="67 CuadroTexto"/>
            <p:cNvSpPr txBox="1">
              <a:spLocks noChangeArrowheads="1"/>
            </p:cNvSpPr>
            <p:nvPr/>
          </p:nvSpPr>
          <p:spPr bwMode="auto">
            <a:xfrm rot="-5400000">
              <a:off x="-432015" y="5015842"/>
              <a:ext cx="1806392" cy="338554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</a:rPr>
                <a:t>Protocolo HELLO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928688" y="652463"/>
            <a:ext cx="74009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HELLO</a:t>
            </a:r>
          </a:p>
        </p:txBody>
      </p:sp>
      <p:sp>
        <p:nvSpPr>
          <p:cNvPr id="70660" name="68 CuadroTexto"/>
          <p:cNvSpPr txBox="1">
            <a:spLocks noChangeArrowheads="1"/>
          </p:cNvSpPr>
          <p:nvPr/>
        </p:nvSpPr>
        <p:spPr bwMode="auto">
          <a:xfrm>
            <a:off x="3224213" y="1069975"/>
            <a:ext cx="2659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800"/>
              <a:t>(Pag. 193 de la RFC 2328)</a:t>
            </a:r>
          </a:p>
        </p:txBody>
      </p:sp>
      <p:grpSp>
        <p:nvGrpSpPr>
          <p:cNvPr id="3" name="34 Grupo"/>
          <p:cNvGrpSpPr>
            <a:grpSpLocks/>
          </p:cNvGrpSpPr>
          <p:nvPr/>
        </p:nvGrpSpPr>
        <p:grpSpPr bwMode="auto">
          <a:xfrm>
            <a:off x="4143375" y="1406525"/>
            <a:ext cx="4821907" cy="2948762"/>
            <a:chOff x="4143375" y="1406525"/>
            <a:chExt cx="5002213" cy="2880824"/>
          </a:xfrm>
        </p:grpSpPr>
        <p:grpSp>
          <p:nvGrpSpPr>
            <p:cNvPr id="70691" name="30 Grupo"/>
            <p:cNvGrpSpPr>
              <a:grpSpLocks/>
            </p:cNvGrpSpPr>
            <p:nvPr/>
          </p:nvGrpSpPr>
          <p:grpSpPr bwMode="auto">
            <a:xfrm>
              <a:off x="4143375" y="1406525"/>
              <a:ext cx="4859338" cy="1272226"/>
              <a:chOff x="4143375" y="1406525"/>
              <a:chExt cx="4859338" cy="1272226"/>
            </a:xfrm>
          </p:grpSpPr>
          <p:grpSp>
            <p:nvGrpSpPr>
              <p:cNvPr id="70697" name="Group 9"/>
              <p:cNvGrpSpPr>
                <a:grpSpLocks/>
              </p:cNvGrpSpPr>
              <p:nvPr/>
            </p:nvGrpSpPr>
            <p:grpSpPr bwMode="auto">
              <a:xfrm>
                <a:off x="4143375" y="1406525"/>
                <a:ext cx="3270250" cy="549275"/>
                <a:chOff x="204" y="755"/>
                <a:chExt cx="2163" cy="358"/>
              </a:xfrm>
            </p:grpSpPr>
            <p:sp>
              <p:nvSpPr>
                <p:cNvPr id="6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4" y="755"/>
                  <a:ext cx="1983" cy="3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87282" tIns="43642" rIns="87282" bIns="43642">
                  <a:spAutoFit/>
                </a:bodyPr>
                <a:lstStyle/>
                <a:p>
                  <a:pPr defTabSz="873125">
                    <a:defRPr/>
                  </a:pPr>
                  <a:r>
                    <a:rPr lang="es-ES" sz="3000" b="1" dirty="0">
                      <a:solidFill>
                        <a:srgbClr val="0000FF"/>
                      </a:solidFill>
                      <a:latin typeface="+mj-lt"/>
                    </a:rPr>
                    <a:t>Campo </a:t>
                  </a:r>
                  <a:r>
                    <a:rPr lang="es-ES" sz="3000" b="1" i="1" dirty="0">
                      <a:solidFill>
                        <a:srgbClr val="0000FF"/>
                      </a:solidFill>
                      <a:latin typeface="+mj-lt"/>
                    </a:rPr>
                    <a:t>Máscara</a:t>
                  </a:r>
                  <a:r>
                    <a:rPr lang="es-ES" sz="3000" b="1" dirty="0">
                      <a:solidFill>
                        <a:srgbClr val="0000FF"/>
                      </a:solidFill>
                      <a:latin typeface="+mj-lt"/>
                    </a:rPr>
                    <a:t>.</a:t>
                  </a:r>
                  <a:endParaRPr lang="es-ES" sz="2800" b="1" dirty="0">
                    <a:solidFill>
                      <a:srgbClr val="0000FF"/>
                    </a:solidFill>
                    <a:latin typeface="+mj-lt"/>
                  </a:endParaRPr>
                </a:p>
              </p:txBody>
            </p:sp>
            <p:pic>
              <p:nvPicPr>
                <p:cNvPr id="70700" name="Picture 11" descr="020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04" y="845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0698" name="65 Rectángulo"/>
              <p:cNvSpPr>
                <a:spLocks noChangeArrowheads="1"/>
              </p:cNvSpPr>
              <p:nvPr/>
            </p:nvSpPr>
            <p:spPr bwMode="auto">
              <a:xfrm>
                <a:off x="4357688" y="1866900"/>
                <a:ext cx="4645025" cy="8118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873125"/>
                <a:r>
                  <a:rPr lang="es-ES" sz="2400" dirty="0">
                    <a:solidFill>
                      <a:srgbClr val="FF0000"/>
                    </a:solidFill>
                  </a:rPr>
                  <a:t>►</a:t>
                </a:r>
                <a:r>
                  <a:rPr lang="es-ES" sz="2400" dirty="0">
                    <a:solidFill>
                      <a:srgbClr val="000099"/>
                    </a:solidFill>
                  </a:rPr>
                  <a:t> </a:t>
                </a:r>
                <a:r>
                  <a:rPr lang="es-ES" sz="2400" dirty="0"/>
                  <a:t>Es la máscara de la red asociada con la interfaz.</a:t>
                </a:r>
              </a:p>
            </p:txBody>
          </p:sp>
        </p:grpSp>
        <p:grpSp>
          <p:nvGrpSpPr>
            <p:cNvPr id="70692" name="31 Grupo"/>
            <p:cNvGrpSpPr>
              <a:grpSpLocks/>
            </p:cNvGrpSpPr>
            <p:nvPr/>
          </p:nvGrpSpPr>
          <p:grpSpPr bwMode="auto">
            <a:xfrm>
              <a:off x="4143375" y="2652713"/>
              <a:ext cx="5002213" cy="1634636"/>
              <a:chOff x="4143375" y="2652713"/>
              <a:chExt cx="5002213" cy="1634636"/>
            </a:xfrm>
          </p:grpSpPr>
          <p:grpSp>
            <p:nvGrpSpPr>
              <p:cNvPr id="70693" name="Group 9"/>
              <p:cNvGrpSpPr>
                <a:grpSpLocks/>
              </p:cNvGrpSpPr>
              <p:nvPr/>
            </p:nvGrpSpPr>
            <p:grpSpPr bwMode="auto">
              <a:xfrm>
                <a:off x="4143375" y="2652713"/>
                <a:ext cx="4489722" cy="457218"/>
                <a:chOff x="204" y="755"/>
                <a:chExt cx="2970" cy="298"/>
              </a:xfrm>
            </p:grpSpPr>
            <p:sp>
              <p:nvSpPr>
                <p:cNvPr id="3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84" y="755"/>
                  <a:ext cx="2790" cy="2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87282" tIns="43642" rIns="87282" bIns="43642">
                  <a:spAutoFit/>
                </a:bodyPr>
                <a:lstStyle/>
                <a:p>
                  <a:pPr defTabSz="873125">
                    <a:defRPr/>
                  </a:pPr>
                  <a:r>
                    <a:rPr lang="es-ES" sz="2400" b="1" dirty="0">
                      <a:solidFill>
                        <a:srgbClr val="0000FF"/>
                      </a:solidFill>
                      <a:latin typeface="+mj-lt"/>
                    </a:rPr>
                    <a:t>Campo Intervalo de Hello.</a:t>
                  </a:r>
                  <a:endParaRPr lang="es-ES" sz="2000" b="1" dirty="0">
                    <a:solidFill>
                      <a:srgbClr val="0000FF"/>
                    </a:solidFill>
                    <a:latin typeface="+mj-lt"/>
                  </a:endParaRPr>
                </a:p>
              </p:txBody>
            </p:sp>
            <p:pic>
              <p:nvPicPr>
                <p:cNvPr id="70696" name="Picture 11" descr="020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04" y="845"/>
                  <a:ext cx="19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70694" name="38 Rectángulo"/>
              <p:cNvSpPr>
                <a:spLocks noChangeArrowheads="1"/>
              </p:cNvSpPr>
              <p:nvPr/>
            </p:nvSpPr>
            <p:spPr bwMode="auto">
              <a:xfrm>
                <a:off x="4357688" y="3114675"/>
                <a:ext cx="4787900" cy="1172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873125"/>
                <a:r>
                  <a:rPr lang="es-ES" sz="2400" dirty="0">
                    <a:solidFill>
                      <a:srgbClr val="FF0000"/>
                    </a:solidFill>
                  </a:rPr>
                  <a:t>►</a:t>
                </a:r>
                <a:r>
                  <a:rPr lang="es-ES" sz="2400" dirty="0">
                    <a:solidFill>
                      <a:srgbClr val="000099"/>
                    </a:solidFill>
                  </a:rPr>
                  <a:t> </a:t>
                </a:r>
                <a:r>
                  <a:rPr lang="es-ES" sz="2400" dirty="0"/>
                  <a:t>Define la frecuencia en </a:t>
                </a:r>
                <a:r>
                  <a:rPr lang="es-ES" sz="2400" dirty="0" err="1"/>
                  <a:t>seg</a:t>
                </a:r>
                <a:r>
                  <a:rPr lang="es-ES" sz="2400" dirty="0"/>
                  <a:t>. con que un </a:t>
                </a:r>
                <a:r>
                  <a:rPr lang="es-ES" sz="2400" dirty="0" err="1"/>
                  <a:t>router</a:t>
                </a:r>
                <a:r>
                  <a:rPr lang="es-ES" sz="2400" dirty="0"/>
                  <a:t> envía un paquete </a:t>
                </a:r>
                <a:r>
                  <a:rPr lang="es-ES" sz="2400" dirty="0" err="1"/>
                  <a:t>Hello</a:t>
                </a:r>
                <a:r>
                  <a:rPr lang="es-ES" sz="2400" dirty="0"/>
                  <a:t>.</a:t>
                </a:r>
              </a:p>
            </p:txBody>
          </p:sp>
        </p:grpSp>
      </p:grpSp>
      <p:grpSp>
        <p:nvGrpSpPr>
          <p:cNvPr id="8" name="32 Grupo"/>
          <p:cNvGrpSpPr>
            <a:grpSpLocks/>
          </p:cNvGrpSpPr>
          <p:nvPr/>
        </p:nvGrpSpPr>
        <p:grpSpPr bwMode="auto">
          <a:xfrm>
            <a:off x="166688" y="3868738"/>
            <a:ext cx="3546475" cy="547687"/>
            <a:chOff x="166688" y="3868738"/>
            <a:chExt cx="3546475" cy="547687"/>
          </a:xfrm>
        </p:grpSpPr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438150" y="3868738"/>
              <a:ext cx="3275013" cy="547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Campo de </a:t>
              </a:r>
              <a:r>
                <a:rPr lang="es-ES" sz="3000" b="1" i="1" dirty="0">
                  <a:solidFill>
                    <a:srgbClr val="0000FF"/>
                  </a:solidFill>
                  <a:latin typeface="+mj-lt"/>
                </a:rPr>
                <a:t>Opción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:</a:t>
              </a:r>
              <a:endParaRPr lang="es-ES" sz="2800" b="1" dirty="0">
                <a:solidFill>
                  <a:srgbClr val="0000FF"/>
                </a:solidFill>
                <a:latin typeface="+mj-lt"/>
              </a:endParaRPr>
            </a:p>
          </p:txBody>
        </p:sp>
        <p:pic>
          <p:nvPicPr>
            <p:cNvPr id="70690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6688" y="4006425"/>
              <a:ext cx="290125" cy="293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50" name="49 Tabla"/>
          <p:cNvGraphicFramePr>
            <a:graphicFrameLocks noGrp="1"/>
          </p:cNvGraphicFramePr>
          <p:nvPr/>
        </p:nvGraphicFramePr>
        <p:xfrm>
          <a:off x="571500" y="4492625"/>
          <a:ext cx="5716592" cy="51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5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DN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O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DC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L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NP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MC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E</a:t>
                      </a:r>
                    </a:p>
                  </a:txBody>
                  <a:tcPr marL="91453" marR="91453" marT="45618" marB="45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No usado</a:t>
                      </a:r>
                    </a:p>
                  </a:txBody>
                  <a:tcPr marL="91453" marR="91453" marT="45618" marB="456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35 Grupo"/>
          <p:cNvGrpSpPr>
            <a:grpSpLocks/>
          </p:cNvGrpSpPr>
          <p:nvPr/>
        </p:nvGrpSpPr>
        <p:grpSpPr bwMode="auto">
          <a:xfrm>
            <a:off x="166688" y="5083175"/>
            <a:ext cx="8978900" cy="1654175"/>
            <a:chOff x="166688" y="5083175"/>
            <a:chExt cx="8978900" cy="1654175"/>
          </a:xfrm>
        </p:grpSpPr>
        <p:sp>
          <p:nvSpPr>
            <p:cNvPr id="70684" name="73 Rectángulo"/>
            <p:cNvSpPr>
              <a:spLocks noChangeArrowheads="1"/>
            </p:cNvSpPr>
            <p:nvPr/>
          </p:nvSpPr>
          <p:spPr bwMode="auto">
            <a:xfrm>
              <a:off x="428625" y="5537200"/>
              <a:ext cx="7216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Usado para la elección de un router DR o BDR</a:t>
              </a:r>
            </a:p>
          </p:txBody>
        </p:sp>
        <p:grpSp>
          <p:nvGrpSpPr>
            <p:cNvPr id="70685" name="33 Grupo"/>
            <p:cNvGrpSpPr>
              <a:grpSpLocks/>
            </p:cNvGrpSpPr>
            <p:nvPr/>
          </p:nvGrpSpPr>
          <p:grpSpPr bwMode="auto">
            <a:xfrm>
              <a:off x="166688" y="5083175"/>
              <a:ext cx="5032375" cy="549275"/>
              <a:chOff x="166688" y="5083175"/>
              <a:chExt cx="5032375" cy="549275"/>
            </a:xfrm>
          </p:grpSpPr>
          <p:sp>
            <p:nvSpPr>
              <p:cNvPr id="52" name="Text Box 10"/>
              <p:cNvSpPr txBox="1">
                <a:spLocks noChangeArrowheads="1"/>
              </p:cNvSpPr>
              <p:nvPr/>
            </p:nvSpPr>
            <p:spPr bwMode="auto">
              <a:xfrm>
                <a:off x="438150" y="5083175"/>
                <a:ext cx="4760913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</a:t>
                </a:r>
                <a:r>
                  <a:rPr lang="es-ES" sz="3000" b="1" i="1" dirty="0">
                    <a:solidFill>
                      <a:srgbClr val="0000FF"/>
                    </a:solidFill>
                    <a:latin typeface="+mj-lt"/>
                  </a:rPr>
                  <a:t>Prioridad de Router</a:t>
                </a: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70688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66688" y="5221261"/>
                <a:ext cx="290155" cy="2945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0686" name="57 Rectángulo"/>
            <p:cNvSpPr>
              <a:spLocks noChangeArrowheads="1"/>
            </p:cNvSpPr>
            <p:nvPr/>
          </p:nvSpPr>
          <p:spPr bwMode="auto">
            <a:xfrm>
              <a:off x="428625" y="5907088"/>
              <a:ext cx="8716963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Si este campo está en 0, el router nunca será seleccionado como</a:t>
              </a:r>
            </a:p>
            <a:p>
              <a:pPr defTabSz="873125"/>
              <a:r>
                <a:rPr lang="es-ES" sz="2400"/>
                <a:t>     DR o BDR.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9 Grupo"/>
          <p:cNvGrpSpPr>
            <a:grpSpLocks/>
          </p:cNvGrpSpPr>
          <p:nvPr/>
        </p:nvGrpSpPr>
        <p:grpSpPr bwMode="auto">
          <a:xfrm>
            <a:off x="301625" y="1581150"/>
            <a:ext cx="3770313" cy="2132013"/>
            <a:chOff x="301904" y="4022773"/>
            <a:chExt cx="3770823" cy="2131189"/>
          </a:xfrm>
        </p:grpSpPr>
        <p:sp>
          <p:nvSpPr>
            <p:cNvPr id="71699" name="AutoShape 37"/>
            <p:cNvSpPr>
              <a:spLocks noChangeArrowheads="1"/>
            </p:cNvSpPr>
            <p:nvPr/>
          </p:nvSpPr>
          <p:spPr bwMode="auto">
            <a:xfrm>
              <a:off x="769119" y="552297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Router Designado de Reserva (BDR)</a:t>
              </a:r>
            </a:p>
          </p:txBody>
        </p:sp>
        <p:sp>
          <p:nvSpPr>
            <p:cNvPr id="71700" name="AutoShape 37"/>
            <p:cNvSpPr>
              <a:spLocks noChangeArrowheads="1"/>
            </p:cNvSpPr>
            <p:nvPr/>
          </p:nvSpPr>
          <p:spPr bwMode="auto">
            <a:xfrm>
              <a:off x="769119" y="516578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Router Designado (DR)</a:t>
              </a:r>
            </a:p>
          </p:txBody>
        </p:sp>
        <p:sp>
          <p:nvSpPr>
            <p:cNvPr id="71701" name="AutoShape 37"/>
            <p:cNvSpPr>
              <a:spLocks noChangeArrowheads="1"/>
            </p:cNvSpPr>
            <p:nvPr/>
          </p:nvSpPr>
          <p:spPr bwMode="auto">
            <a:xfrm>
              <a:off x="769119" y="4808591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Intervalo de </a:t>
              </a:r>
              <a:r>
                <a:rPr lang="es-ES" sz="1300" b="1" i="1"/>
                <a:t>Dead</a:t>
              </a:r>
              <a:r>
                <a:rPr lang="es-ES" sz="1300" b="1"/>
                <a:t> Router</a:t>
              </a:r>
            </a:p>
          </p:txBody>
        </p:sp>
        <p:sp>
          <p:nvSpPr>
            <p:cNvPr id="71702" name="AutoShape 44"/>
            <p:cNvSpPr>
              <a:spLocks noChangeArrowheads="1"/>
            </p:cNvSpPr>
            <p:nvPr/>
          </p:nvSpPr>
          <p:spPr bwMode="auto">
            <a:xfrm>
              <a:off x="765758" y="4405965"/>
              <a:ext cx="1680318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Intervalo de Hello</a:t>
              </a:r>
            </a:p>
          </p:txBody>
        </p:sp>
        <p:sp>
          <p:nvSpPr>
            <p:cNvPr id="71703" name="AutoShape 41"/>
            <p:cNvSpPr>
              <a:spLocks noChangeArrowheads="1"/>
            </p:cNvSpPr>
            <p:nvPr/>
          </p:nvSpPr>
          <p:spPr bwMode="auto">
            <a:xfrm>
              <a:off x="2298921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Opción</a:t>
              </a:r>
            </a:p>
          </p:txBody>
        </p:sp>
        <p:sp>
          <p:nvSpPr>
            <p:cNvPr id="71704" name="AutoShape 41"/>
            <p:cNvSpPr>
              <a:spLocks noChangeArrowheads="1"/>
            </p:cNvSpPr>
            <p:nvPr/>
          </p:nvSpPr>
          <p:spPr bwMode="auto">
            <a:xfrm>
              <a:off x="3084739" y="4405965"/>
              <a:ext cx="917453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Prioridad</a:t>
              </a:r>
            </a:p>
            <a:p>
              <a:pPr algn="ctr" defTabSz="923925"/>
              <a:r>
                <a:rPr lang="es-ES" sz="1300" b="1"/>
                <a:t>de Router</a:t>
              </a:r>
            </a:p>
          </p:txBody>
        </p:sp>
        <p:sp>
          <p:nvSpPr>
            <p:cNvPr id="71705" name="AutoShape 37"/>
            <p:cNvSpPr>
              <a:spLocks noChangeArrowheads="1"/>
            </p:cNvSpPr>
            <p:nvPr/>
          </p:nvSpPr>
          <p:spPr bwMode="auto">
            <a:xfrm>
              <a:off x="769119" y="4022773"/>
              <a:ext cx="3201005" cy="545502"/>
            </a:xfrm>
            <a:prstGeom prst="cube">
              <a:avLst>
                <a:gd name="adj" fmla="val 25000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7759" tIns="48879" rIns="97759" bIns="48879" anchor="ctr"/>
            <a:lstStyle/>
            <a:p>
              <a:pPr algn="ctr" defTabSz="923925"/>
              <a:r>
                <a:rPr lang="es-ES" sz="1300" b="1"/>
                <a:t>Máscara</a:t>
              </a:r>
            </a:p>
          </p:txBody>
        </p:sp>
        <p:sp>
          <p:nvSpPr>
            <p:cNvPr id="71706" name="66 Rectángulo redondeado"/>
            <p:cNvSpPr>
              <a:spLocks noChangeArrowheads="1"/>
            </p:cNvSpPr>
            <p:nvPr/>
          </p:nvSpPr>
          <p:spPr bwMode="auto">
            <a:xfrm>
              <a:off x="512970" y="4153698"/>
              <a:ext cx="3559757" cy="2000264"/>
            </a:xfrm>
            <a:prstGeom prst="roundRect">
              <a:avLst>
                <a:gd name="adj" fmla="val 9273"/>
              </a:avLst>
            </a:prstGeom>
            <a:noFill/>
            <a:ln w="28575" algn="ctr">
              <a:solidFill>
                <a:srgbClr val="00B05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71707" name="67 CuadroTexto"/>
            <p:cNvSpPr txBox="1">
              <a:spLocks noChangeArrowheads="1"/>
            </p:cNvSpPr>
            <p:nvPr/>
          </p:nvSpPr>
          <p:spPr bwMode="auto">
            <a:xfrm rot="-5400000">
              <a:off x="-432015" y="5015842"/>
              <a:ext cx="1806392" cy="338554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>
                  <a:solidFill>
                    <a:schemeClr val="bg1"/>
                  </a:solidFill>
                </a:rPr>
                <a:t>Protocolo HELLO</a:t>
              </a:r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928688" y="652463"/>
            <a:ext cx="74009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s-PE" sz="3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FORMATO DEL PROTOCOLO HELLO</a:t>
            </a:r>
          </a:p>
        </p:txBody>
      </p:sp>
      <p:grpSp>
        <p:nvGrpSpPr>
          <p:cNvPr id="3" name="25 Grupo"/>
          <p:cNvGrpSpPr>
            <a:grpSpLocks/>
          </p:cNvGrpSpPr>
          <p:nvPr/>
        </p:nvGrpSpPr>
        <p:grpSpPr bwMode="auto">
          <a:xfrm>
            <a:off x="4143375" y="1406525"/>
            <a:ext cx="4859338" cy="2459038"/>
            <a:chOff x="4143375" y="1406525"/>
            <a:chExt cx="4859338" cy="2459038"/>
          </a:xfrm>
        </p:grpSpPr>
        <p:grpSp>
          <p:nvGrpSpPr>
            <p:cNvPr id="71695" name="Group 9"/>
            <p:cNvGrpSpPr>
              <a:grpSpLocks/>
            </p:cNvGrpSpPr>
            <p:nvPr/>
          </p:nvGrpSpPr>
          <p:grpSpPr bwMode="auto">
            <a:xfrm>
              <a:off x="4143375" y="1406525"/>
              <a:ext cx="4124325" cy="1011238"/>
              <a:chOff x="204" y="755"/>
              <a:chExt cx="2729" cy="659"/>
            </a:xfrm>
          </p:grpSpPr>
          <p:sp>
            <p:nvSpPr>
              <p:cNvPr id="64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2549" cy="6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</a:t>
                </a:r>
                <a:r>
                  <a:rPr lang="es-ES" sz="3000" b="1" i="1" dirty="0">
                    <a:solidFill>
                      <a:srgbClr val="0000FF"/>
                    </a:solidFill>
                    <a:latin typeface="+mj-lt"/>
                  </a:rPr>
                  <a:t>Intervalo </a:t>
                </a:r>
                <a:r>
                  <a:rPr lang="es-ES" sz="3000" b="1" i="1" dirty="0" err="1">
                    <a:solidFill>
                      <a:srgbClr val="0000FF"/>
                    </a:solidFill>
                    <a:latin typeface="+mj-lt"/>
                  </a:rPr>
                  <a:t>Dead</a:t>
                </a:r>
                <a:endParaRPr lang="es-ES" sz="3000" b="1" i="1" dirty="0">
                  <a:solidFill>
                    <a:srgbClr val="0000FF"/>
                  </a:solidFill>
                  <a:latin typeface="+mj-lt"/>
                </a:endParaRPr>
              </a:p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Router.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71698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696" name="65 Rectángulo"/>
            <p:cNvSpPr>
              <a:spLocks noChangeArrowheads="1"/>
            </p:cNvSpPr>
            <p:nvPr/>
          </p:nvSpPr>
          <p:spPr bwMode="auto">
            <a:xfrm>
              <a:off x="4357688" y="2295525"/>
              <a:ext cx="4645025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Número en segundos antes de</a:t>
              </a:r>
            </a:p>
            <a:p>
              <a:pPr defTabSz="873125"/>
              <a:r>
                <a:rPr lang="es-ES" sz="2400"/>
                <a:t>     declarar caído. Por default es </a:t>
              </a:r>
            </a:p>
            <a:p>
              <a:pPr defTabSz="873125"/>
              <a:r>
                <a:rPr lang="es-ES" sz="2400"/>
                <a:t>     cuatro (</a:t>
              </a:r>
              <a:r>
                <a:rPr lang="es-ES" sz="2400" b="1">
                  <a:solidFill>
                    <a:schemeClr val="accent2"/>
                  </a:solidFill>
                </a:rPr>
                <a:t>04</a:t>
              </a:r>
              <a:r>
                <a:rPr lang="es-ES" sz="2400"/>
                <a:t>) veces del campo de</a:t>
              </a:r>
            </a:p>
            <a:p>
              <a:pPr defTabSz="873125"/>
              <a:r>
                <a:rPr lang="es-ES" sz="2400"/>
                <a:t>     Intervalo de Hello.</a:t>
              </a:r>
            </a:p>
          </p:txBody>
        </p:sp>
      </p:grpSp>
      <p:sp>
        <p:nvSpPr>
          <p:cNvPr id="71685" name="68 CuadroTexto"/>
          <p:cNvSpPr txBox="1">
            <a:spLocks noChangeArrowheads="1"/>
          </p:cNvSpPr>
          <p:nvPr/>
        </p:nvSpPr>
        <p:spPr bwMode="auto">
          <a:xfrm>
            <a:off x="3224213" y="1069975"/>
            <a:ext cx="26590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800"/>
              <a:t>(Pag. 193 de la RFC 2328)</a:t>
            </a:r>
          </a:p>
        </p:txBody>
      </p:sp>
      <p:grpSp>
        <p:nvGrpSpPr>
          <p:cNvPr id="5" name="26 Grupo"/>
          <p:cNvGrpSpPr>
            <a:grpSpLocks/>
          </p:cNvGrpSpPr>
          <p:nvPr/>
        </p:nvGrpSpPr>
        <p:grpSpPr bwMode="auto">
          <a:xfrm>
            <a:off x="166688" y="3868738"/>
            <a:ext cx="8335962" cy="2606675"/>
            <a:chOff x="166688" y="3868738"/>
            <a:chExt cx="8335962" cy="2606675"/>
          </a:xfrm>
        </p:grpSpPr>
        <p:grpSp>
          <p:nvGrpSpPr>
            <p:cNvPr id="71687" name="Group 9"/>
            <p:cNvGrpSpPr>
              <a:grpSpLocks/>
            </p:cNvGrpSpPr>
            <p:nvPr/>
          </p:nvGrpSpPr>
          <p:grpSpPr bwMode="auto">
            <a:xfrm>
              <a:off x="166688" y="3868738"/>
              <a:ext cx="5222875" cy="547687"/>
              <a:chOff x="204" y="755"/>
              <a:chExt cx="3456" cy="358"/>
            </a:xfrm>
          </p:grpSpPr>
          <p:sp>
            <p:nvSpPr>
              <p:cNvPr id="35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276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de </a:t>
                </a:r>
                <a:r>
                  <a:rPr lang="es-ES" sz="3000" b="1" i="1" dirty="0">
                    <a:solidFill>
                      <a:srgbClr val="0000FF"/>
                    </a:solidFill>
                    <a:latin typeface="+mj-lt"/>
                  </a:rPr>
                  <a:t>Router Designado</a:t>
                </a: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71694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688" name="39 Rectángulo"/>
            <p:cNvSpPr>
              <a:spLocks noChangeArrowheads="1"/>
            </p:cNvSpPr>
            <p:nvPr/>
          </p:nvSpPr>
          <p:spPr bwMode="auto">
            <a:xfrm>
              <a:off x="428625" y="4370388"/>
              <a:ext cx="8074025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 dirty="0">
                  <a:solidFill>
                    <a:srgbClr val="FF0000"/>
                  </a:solidFill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</a:rPr>
                <a:t> </a:t>
              </a:r>
              <a:r>
                <a:rPr lang="es-ES" sz="2400" dirty="0"/>
                <a:t>Identifica a un </a:t>
              </a:r>
              <a:r>
                <a:rPr lang="es-ES" sz="2400" dirty="0" err="1"/>
                <a:t>router</a:t>
              </a:r>
              <a:r>
                <a:rPr lang="es-ES" sz="2400" dirty="0"/>
                <a:t> dentro de un sistema autónomo.</a:t>
              </a:r>
            </a:p>
            <a:p>
              <a:pPr defTabSz="873125"/>
              <a:r>
                <a:rPr lang="es-ES" sz="2400" dirty="0"/>
                <a:t>     Es la dirección IP más alta de sus interfaces.</a:t>
              </a:r>
            </a:p>
            <a:p>
              <a:pPr defTabSz="873125"/>
              <a:r>
                <a:rPr lang="es-ES" sz="2400" dirty="0"/>
                <a:t>     Es utilizado para seleccionar el </a:t>
              </a:r>
              <a:r>
                <a:rPr lang="es-ES" sz="2400" dirty="0" err="1"/>
                <a:t>router</a:t>
              </a:r>
              <a:r>
                <a:rPr lang="es-ES" sz="2400" dirty="0"/>
                <a:t> DR.</a:t>
              </a:r>
            </a:p>
          </p:txBody>
        </p:sp>
        <p:grpSp>
          <p:nvGrpSpPr>
            <p:cNvPr id="71689" name="Group 9"/>
            <p:cNvGrpSpPr>
              <a:grpSpLocks/>
            </p:cNvGrpSpPr>
            <p:nvPr/>
          </p:nvGrpSpPr>
          <p:grpSpPr bwMode="auto">
            <a:xfrm>
              <a:off x="166688" y="5511800"/>
              <a:ext cx="5222875" cy="549275"/>
              <a:chOff x="204" y="755"/>
              <a:chExt cx="3456" cy="358"/>
            </a:xfrm>
          </p:grpSpPr>
          <p:sp>
            <p:nvSpPr>
              <p:cNvPr id="42" name="Text Box 1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3276" cy="3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Campo de </a:t>
                </a:r>
                <a:r>
                  <a:rPr lang="es-ES" sz="3000" b="1" i="1" dirty="0">
                    <a:solidFill>
                      <a:srgbClr val="0000FF"/>
                    </a:solidFill>
                    <a:latin typeface="+mj-lt"/>
                  </a:rPr>
                  <a:t>Router Designado</a:t>
                </a:r>
                <a:r>
                  <a:rPr lang="es-ES" sz="3000" b="1" dirty="0">
                    <a:solidFill>
                      <a:srgbClr val="0000FF"/>
                    </a:solidFill>
                    <a:latin typeface="+mj-lt"/>
                  </a:rPr>
                  <a:t>:</a:t>
                </a:r>
                <a:endParaRPr lang="es-ES" sz="2800" b="1" dirty="0">
                  <a:solidFill>
                    <a:srgbClr val="0000FF"/>
                  </a:solidFill>
                  <a:latin typeface="+mj-lt"/>
                </a:endParaRPr>
              </a:p>
            </p:txBody>
          </p:sp>
          <p:pic>
            <p:nvPicPr>
              <p:cNvPr id="71692" name="Picture 1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71690" name="43 Rectángulo"/>
            <p:cNvSpPr>
              <a:spLocks noChangeArrowheads="1"/>
            </p:cNvSpPr>
            <p:nvPr/>
          </p:nvSpPr>
          <p:spPr bwMode="auto">
            <a:xfrm>
              <a:off x="428625" y="6013450"/>
              <a:ext cx="80740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873125"/>
              <a:r>
                <a:rPr lang="es-ES" sz="2400">
                  <a:solidFill>
                    <a:srgbClr val="FF0000"/>
                  </a:solidFill>
                </a:rPr>
                <a:t>►</a:t>
              </a:r>
              <a:r>
                <a:rPr lang="es-ES" sz="2400">
                  <a:solidFill>
                    <a:srgbClr val="000099"/>
                  </a:solidFill>
                </a:rPr>
                <a:t> </a:t>
              </a:r>
              <a:r>
                <a:rPr lang="es-ES" sz="2400"/>
                <a:t>Es utilizado para seleccionar el router BDR.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320925" y="2778125"/>
            <a:ext cx="4467225" cy="1741488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210" tIns="45606" rIns="91210" bIns="45606" anchor="ctr"/>
          <a:lstStyle/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CONFIGURACION DE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OSPFv2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0"/>
          <p:cNvGrpSpPr>
            <a:grpSpLocks/>
          </p:cNvGrpSpPr>
          <p:nvPr/>
        </p:nvGrpSpPr>
        <p:grpSpPr bwMode="auto">
          <a:xfrm>
            <a:off x="241300" y="4135438"/>
            <a:ext cx="4176713" cy="2728912"/>
            <a:chOff x="144" y="2359"/>
            <a:chExt cx="2485" cy="1587"/>
          </a:xfrm>
        </p:grpSpPr>
        <p:sp>
          <p:nvSpPr>
            <p:cNvPr id="74763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728" y="2359"/>
              <a:ext cx="1262" cy="906"/>
            </a:xfrm>
            <a:custGeom>
              <a:avLst/>
              <a:gdLst>
                <a:gd name="T0" fmla="*/ 0 w 21600"/>
                <a:gd name="T1" fmla="*/ 19 h 21600"/>
                <a:gd name="T2" fmla="*/ 37 w 21600"/>
                <a:gd name="T3" fmla="*/ 38 h 21600"/>
                <a:gd name="T4" fmla="*/ 74 w 21600"/>
                <a:gd name="T5" fmla="*/ 19 h 21600"/>
                <a:gd name="T6" fmla="*/ 37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66 h 21600"/>
                <a:gd name="T14" fmla="*/ 17081 w 21600"/>
                <a:gd name="T15" fmla="*/ 1733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74764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44" y="3140"/>
              <a:ext cx="1262" cy="681"/>
            </a:xfrm>
            <a:custGeom>
              <a:avLst/>
              <a:gdLst>
                <a:gd name="T0" fmla="*/ 0 w 21600"/>
                <a:gd name="T1" fmla="*/ 11 h 21600"/>
                <a:gd name="T2" fmla="*/ 37 w 21600"/>
                <a:gd name="T3" fmla="*/ 21 h 21600"/>
                <a:gd name="T4" fmla="*/ 74 w 21600"/>
                <a:gd name="T5" fmla="*/ 11 h 21600"/>
                <a:gd name="T6" fmla="*/ 37 w 21600"/>
                <a:gd name="T7" fmla="*/ 1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67 h 21600"/>
                <a:gd name="T14" fmla="*/ 17081 w 21600"/>
                <a:gd name="T15" fmla="*/ 173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74765" name="Group 60"/>
            <p:cNvGrpSpPr>
              <a:grpSpLocks/>
            </p:cNvGrpSpPr>
            <p:nvPr/>
          </p:nvGrpSpPr>
          <p:grpSpPr bwMode="auto">
            <a:xfrm>
              <a:off x="1132" y="3246"/>
              <a:ext cx="318" cy="220"/>
              <a:chOff x="2927" y="2504"/>
              <a:chExt cx="527" cy="390"/>
            </a:xfrm>
          </p:grpSpPr>
          <p:sp>
            <p:nvSpPr>
              <p:cNvPr id="74929" name="Oval 61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30" name="Rectangle 6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31" name="Rectangle 63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32" name="Oval 64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933" name="Group 65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940" name="Group 66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950" name="Freeform 6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1" name="Freeform 68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2" name="Freeform 6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3" name="Freeform 70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4" name="Freeform 7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5" name="Freeform 72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6" name="Freeform 7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57" name="Freeform 74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941" name="Group 75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942" name="Freeform 7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3" name="Freeform 77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4" name="Freeform 7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5" name="Freeform 79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6" name="Freeform 8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7" name="Freeform 81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8" name="Freeform 8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49" name="Freeform 83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934" name="Line 84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935" name="Group 85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936" name="Freeform 8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37" name="Freeform 87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38" name="Freeform 8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39" name="Freeform 89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4766" name="Line 232"/>
            <p:cNvSpPr>
              <a:spLocks noChangeShapeType="1"/>
            </p:cNvSpPr>
            <p:nvPr/>
          </p:nvSpPr>
          <p:spPr bwMode="auto">
            <a:xfrm flipH="1">
              <a:off x="633" y="3375"/>
              <a:ext cx="499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4767" name="Group 233"/>
            <p:cNvGrpSpPr>
              <a:grpSpLocks/>
            </p:cNvGrpSpPr>
            <p:nvPr/>
          </p:nvGrpSpPr>
          <p:grpSpPr bwMode="auto">
            <a:xfrm>
              <a:off x="361" y="3511"/>
              <a:ext cx="318" cy="220"/>
              <a:chOff x="2927" y="2504"/>
              <a:chExt cx="527" cy="390"/>
            </a:xfrm>
          </p:grpSpPr>
          <p:sp>
            <p:nvSpPr>
              <p:cNvPr id="74900" name="Oval 234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01" name="Rectangle 235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02" name="Rectangle 23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903" name="Oval 237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904" name="Group 238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911" name="Group 239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921" name="Freeform 240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2" name="Freeform 24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3" name="Freeform 242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4" name="Freeform 24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5" name="Freeform 244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6" name="Freeform 24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7" name="Freeform 246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8" name="Freeform 24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912" name="Group 248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913" name="Freeform 249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4" name="Freeform 25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5" name="Freeform 251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6" name="Freeform 25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7" name="Freeform 253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8" name="Freeform 25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19" name="Freeform 255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920" name="Freeform 25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905" name="Line 257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906" name="Group 258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907" name="Freeform 259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08" name="Freeform 26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09" name="Freeform 261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910" name="Freeform 26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4768" name="Group 264"/>
            <p:cNvGrpSpPr>
              <a:grpSpLocks/>
            </p:cNvGrpSpPr>
            <p:nvPr/>
          </p:nvGrpSpPr>
          <p:grpSpPr bwMode="auto">
            <a:xfrm>
              <a:off x="905" y="2404"/>
              <a:ext cx="318" cy="220"/>
              <a:chOff x="2927" y="2504"/>
              <a:chExt cx="527" cy="390"/>
            </a:xfrm>
          </p:grpSpPr>
          <p:sp>
            <p:nvSpPr>
              <p:cNvPr id="74871" name="Oval 26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72" name="Rectangle 26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73" name="Rectangle 26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74" name="Oval 26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875" name="Group 26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882" name="Group 27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92" name="Freeform 27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3" name="Freeform 27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4" name="Freeform 27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5" name="Freeform 27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6" name="Freeform 27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7" name="Freeform 27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8" name="Freeform 27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9" name="Freeform 27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883" name="Group 27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884" name="Freeform 28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5" name="Freeform 28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6" name="Freeform 28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7" name="Freeform 28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8" name="Freeform 28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89" name="Freeform 28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0" name="Freeform 28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91" name="Freeform 28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876" name="Line 28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877" name="Group 28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878" name="Freeform 29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79" name="Freeform 29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80" name="Freeform 29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81" name="Freeform 29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4769" name="Group 324"/>
            <p:cNvGrpSpPr>
              <a:grpSpLocks/>
            </p:cNvGrpSpPr>
            <p:nvPr/>
          </p:nvGrpSpPr>
          <p:grpSpPr bwMode="auto">
            <a:xfrm>
              <a:off x="1676" y="3640"/>
              <a:ext cx="318" cy="220"/>
              <a:chOff x="2927" y="2504"/>
              <a:chExt cx="527" cy="390"/>
            </a:xfrm>
          </p:grpSpPr>
          <p:sp>
            <p:nvSpPr>
              <p:cNvPr id="74842" name="Oval 325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43" name="Rectangle 326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44" name="Rectangle 32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45" name="Oval 328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846" name="Group 329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853" name="Group 330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63" name="Freeform 331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4" name="Freeform 33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5" name="Freeform 333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6" name="Freeform 33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7" name="Freeform 335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8" name="Freeform 33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9" name="Freeform 337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70" name="Freeform 33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854" name="Group 339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855" name="Freeform 340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56" name="Freeform 34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57" name="Freeform 342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58" name="Freeform 34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59" name="Freeform 344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0" name="Freeform 34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1" name="Freeform 346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62" name="Freeform 34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847" name="Line 348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848" name="Group 349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849" name="Freeform 350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50" name="Freeform 35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51" name="Freeform 352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52" name="Freeform 35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4770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1367" y="3187"/>
              <a:ext cx="1262" cy="759"/>
            </a:xfrm>
            <a:custGeom>
              <a:avLst/>
              <a:gdLst>
                <a:gd name="T0" fmla="*/ 0 w 21600"/>
                <a:gd name="T1" fmla="*/ 13 h 21600"/>
                <a:gd name="T2" fmla="*/ 37 w 21600"/>
                <a:gd name="T3" fmla="*/ 27 h 21600"/>
                <a:gd name="T4" fmla="*/ 74 w 21600"/>
                <a:gd name="T5" fmla="*/ 13 h 21600"/>
                <a:gd name="T6" fmla="*/ 37 w 21600"/>
                <a:gd name="T7" fmla="*/ 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8 w 21600"/>
                <a:gd name="T13" fmla="*/ 3273 h 21600"/>
                <a:gd name="T14" fmla="*/ 17081 w 21600"/>
                <a:gd name="T15" fmla="*/ 1733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7C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74771" name="Group 355"/>
            <p:cNvGrpSpPr>
              <a:grpSpLocks/>
            </p:cNvGrpSpPr>
            <p:nvPr/>
          </p:nvGrpSpPr>
          <p:grpSpPr bwMode="auto">
            <a:xfrm>
              <a:off x="1949" y="3595"/>
              <a:ext cx="318" cy="220"/>
              <a:chOff x="2927" y="2504"/>
              <a:chExt cx="527" cy="390"/>
            </a:xfrm>
          </p:grpSpPr>
          <p:sp>
            <p:nvSpPr>
              <p:cNvPr id="74813" name="Oval 356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14" name="Rectangle 357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15" name="Rectangle 358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816" name="Oval 359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817" name="Group 360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824" name="Group 361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34" name="Freeform 362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5" name="Freeform 363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6" name="Freeform 364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7" name="Freeform 365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8" name="Freeform 366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9" name="Freeform 367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40" name="Freeform 368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41" name="Freeform 369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825" name="Group 370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826" name="Freeform 371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27" name="Freeform 372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28" name="Freeform 373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29" name="Freeform 374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0" name="Freeform 375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1" name="Freeform 376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2" name="Freeform 377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33" name="Freeform 378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818" name="Line 379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819" name="Group 380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820" name="Freeform 381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21" name="Freeform 382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22" name="Freeform 383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823" name="Freeform 384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4772" name="Line 385"/>
            <p:cNvSpPr>
              <a:spLocks noChangeShapeType="1"/>
            </p:cNvSpPr>
            <p:nvPr/>
          </p:nvSpPr>
          <p:spPr bwMode="auto">
            <a:xfrm>
              <a:off x="1450" y="3413"/>
              <a:ext cx="499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4773" name="Line 416"/>
            <p:cNvSpPr>
              <a:spLocks noChangeShapeType="1"/>
            </p:cNvSpPr>
            <p:nvPr/>
          </p:nvSpPr>
          <p:spPr bwMode="auto">
            <a:xfrm>
              <a:off x="1089" y="2631"/>
              <a:ext cx="134" cy="6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4774" name="Line 417"/>
            <p:cNvSpPr>
              <a:spLocks noChangeShapeType="1"/>
            </p:cNvSpPr>
            <p:nvPr/>
          </p:nvSpPr>
          <p:spPr bwMode="auto">
            <a:xfrm flipH="1">
              <a:off x="1404" y="2631"/>
              <a:ext cx="229" cy="6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grpSp>
          <p:nvGrpSpPr>
            <p:cNvPr id="74775" name="Group 418"/>
            <p:cNvGrpSpPr>
              <a:grpSpLocks/>
            </p:cNvGrpSpPr>
            <p:nvPr/>
          </p:nvGrpSpPr>
          <p:grpSpPr bwMode="auto">
            <a:xfrm>
              <a:off x="1450" y="2404"/>
              <a:ext cx="318" cy="220"/>
              <a:chOff x="2927" y="2504"/>
              <a:chExt cx="527" cy="390"/>
            </a:xfrm>
          </p:grpSpPr>
          <p:sp>
            <p:nvSpPr>
              <p:cNvPr id="74784" name="Oval 419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785" name="Rectangle 420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786" name="Rectangle 42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4787" name="Oval 422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4788" name="Group 423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4795" name="Group 424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4805" name="Freeform 425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6" name="Freeform 42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7" name="Freeform 427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8" name="Freeform 42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9" name="Freeform 429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10" name="Freeform 43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11" name="Freeform 431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12" name="Freeform 43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4796" name="Group 433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4797" name="Freeform 434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798" name="Freeform 43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799" name="Freeform 436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0" name="Freeform 43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1" name="Freeform 438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2" name="Freeform 43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3" name="Freeform 440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4804" name="Freeform 44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4789" name="Line 442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4790" name="Group 443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4791" name="Freeform 444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792" name="Freeform 44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793" name="Freeform 446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4794" name="Freeform 44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74776" name="Text Box 449"/>
            <p:cNvSpPr txBox="1">
              <a:spLocks noChangeArrowheads="1"/>
            </p:cNvSpPr>
            <p:nvPr/>
          </p:nvSpPr>
          <p:spPr bwMode="auto">
            <a:xfrm>
              <a:off x="214" y="3230"/>
              <a:ext cx="571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2100" b="1"/>
                <a:t>Área 1</a:t>
              </a:r>
            </a:p>
          </p:txBody>
        </p:sp>
        <p:sp>
          <p:nvSpPr>
            <p:cNvPr id="74777" name="Text Box 450"/>
            <p:cNvSpPr txBox="1">
              <a:spLocks noChangeArrowheads="1"/>
            </p:cNvSpPr>
            <p:nvPr/>
          </p:nvSpPr>
          <p:spPr bwMode="auto">
            <a:xfrm>
              <a:off x="1724" y="3230"/>
              <a:ext cx="572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2100" b="1"/>
                <a:t>Área 2</a:t>
              </a:r>
            </a:p>
          </p:txBody>
        </p:sp>
        <p:sp>
          <p:nvSpPr>
            <p:cNvPr id="74778" name="Text Box 451"/>
            <p:cNvSpPr txBox="1">
              <a:spLocks noChangeArrowheads="1"/>
            </p:cNvSpPr>
            <p:nvPr/>
          </p:nvSpPr>
          <p:spPr bwMode="auto">
            <a:xfrm>
              <a:off x="181" y="2744"/>
              <a:ext cx="57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2100" b="1"/>
                <a:t>Área 0</a:t>
              </a:r>
            </a:p>
          </p:txBody>
        </p:sp>
        <p:sp>
          <p:nvSpPr>
            <p:cNvPr id="74779" name="Text Box 452"/>
            <p:cNvSpPr txBox="1">
              <a:spLocks noChangeArrowheads="1"/>
            </p:cNvSpPr>
            <p:nvPr/>
          </p:nvSpPr>
          <p:spPr bwMode="auto">
            <a:xfrm>
              <a:off x="867" y="3141"/>
              <a:ext cx="310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2100" b="1">
                  <a:solidFill>
                    <a:schemeClr val="accent2"/>
                  </a:solidFill>
                </a:rPr>
                <a:t>R1</a:t>
              </a:r>
            </a:p>
          </p:txBody>
        </p:sp>
        <p:sp>
          <p:nvSpPr>
            <p:cNvPr id="74780" name="Text Box 453"/>
            <p:cNvSpPr txBox="1">
              <a:spLocks noChangeArrowheads="1"/>
            </p:cNvSpPr>
            <p:nvPr/>
          </p:nvSpPr>
          <p:spPr bwMode="auto">
            <a:xfrm rot="-1536131">
              <a:off x="588" y="3503"/>
              <a:ext cx="699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700" b="1"/>
                <a:t>10.2.3.4/30</a:t>
              </a:r>
            </a:p>
          </p:txBody>
        </p:sp>
        <p:sp>
          <p:nvSpPr>
            <p:cNvPr id="74781" name="Text Box 454"/>
            <p:cNvSpPr txBox="1">
              <a:spLocks noChangeArrowheads="1"/>
            </p:cNvSpPr>
            <p:nvPr/>
          </p:nvSpPr>
          <p:spPr bwMode="auto">
            <a:xfrm rot="1716530">
              <a:off x="1311" y="3534"/>
              <a:ext cx="764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700" b="1"/>
                <a:t>20.1.71.8/30</a:t>
              </a:r>
            </a:p>
          </p:txBody>
        </p:sp>
        <p:sp>
          <p:nvSpPr>
            <p:cNvPr id="74782" name="Text Box 456"/>
            <p:cNvSpPr txBox="1">
              <a:spLocks noChangeArrowheads="1"/>
            </p:cNvSpPr>
            <p:nvPr/>
          </p:nvSpPr>
          <p:spPr bwMode="auto">
            <a:xfrm rot="4681633">
              <a:off x="750" y="2784"/>
              <a:ext cx="65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600" b="1"/>
                <a:t>40.1.0.4/30</a:t>
              </a:r>
            </a:p>
          </p:txBody>
        </p:sp>
        <p:sp>
          <p:nvSpPr>
            <p:cNvPr id="74783" name="Text Box 457"/>
            <p:cNvSpPr txBox="1">
              <a:spLocks noChangeArrowheads="1"/>
            </p:cNvSpPr>
            <p:nvPr/>
          </p:nvSpPr>
          <p:spPr bwMode="auto">
            <a:xfrm rot="6624724">
              <a:off x="1115" y="2808"/>
              <a:ext cx="65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600" b="1"/>
                <a:t>40.1.0.8/30</a:t>
              </a:r>
            </a:p>
          </p:txBody>
        </p:sp>
      </p:grp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914400" y="631825"/>
            <a:ext cx="809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marL="461963" lvl="1"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ASPECTOS DE CONFIGURACIÓN </a:t>
            </a:r>
            <a:r>
              <a:rPr lang="es-ES_tradnl" sz="3200" b="1">
                <a:solidFill>
                  <a:schemeClr val="folHlink"/>
                </a:solidFill>
                <a:latin typeface="Arial" charset="0"/>
              </a:rPr>
              <a:t>(1/7)</a:t>
            </a:r>
            <a:endParaRPr lang="es-ES" sz="3200" b="1">
              <a:solidFill>
                <a:schemeClr val="folHlink"/>
              </a:solidFill>
              <a:latin typeface="Arial" charset="0"/>
            </a:endParaRPr>
          </a:p>
        </p:txBody>
      </p:sp>
      <p:grpSp>
        <p:nvGrpSpPr>
          <p:cNvPr id="75814" name="Group 3"/>
          <p:cNvGrpSpPr>
            <a:grpSpLocks/>
          </p:cNvGrpSpPr>
          <p:nvPr/>
        </p:nvGrpSpPr>
        <p:grpSpPr bwMode="auto">
          <a:xfrm>
            <a:off x="166688" y="1403350"/>
            <a:ext cx="4030662" cy="549275"/>
            <a:chOff x="204" y="755"/>
            <a:chExt cx="2665" cy="357"/>
          </a:xfrm>
        </p:grpSpPr>
        <p:sp>
          <p:nvSpPr>
            <p:cNvPr id="58377" name="Text Box 4"/>
            <p:cNvSpPr txBox="1">
              <a:spLocks noChangeArrowheads="1"/>
            </p:cNvSpPr>
            <p:nvPr/>
          </p:nvSpPr>
          <p:spPr bwMode="auto">
            <a:xfrm>
              <a:off x="383" y="755"/>
              <a:ext cx="248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Configuración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</a:t>
              </a: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OSPF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:</a:t>
              </a:r>
              <a:endParaRPr lang="es-ES" sz="30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4762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1958" name="Text Box 6"/>
          <p:cNvSpPr txBox="1">
            <a:spLocks noChangeArrowheads="1"/>
          </p:cNvSpPr>
          <p:nvPr/>
        </p:nvSpPr>
        <p:spPr bwMode="auto">
          <a:xfrm>
            <a:off x="434975" y="1885950"/>
            <a:ext cx="7635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>
              <a:defRPr/>
            </a:pPr>
            <a:r>
              <a:rPr lang="es-ES" sz="2400" dirty="0">
                <a:latin typeface="+mj-lt"/>
              </a:rPr>
              <a:t>Router# configure terminal</a:t>
            </a:r>
          </a:p>
          <a:p>
            <a:pPr defTabSz="923925">
              <a:defRPr/>
            </a:pPr>
            <a:r>
              <a:rPr lang="es-ES" sz="2400" dirty="0">
                <a:latin typeface="+mj-lt"/>
              </a:rPr>
              <a:t>Router(</a:t>
            </a:r>
            <a:r>
              <a:rPr lang="es-ES" sz="2400" dirty="0" err="1">
                <a:latin typeface="+mj-lt"/>
              </a:rPr>
              <a:t>config</a:t>
            </a:r>
            <a:r>
              <a:rPr lang="es-ES" sz="2400" dirty="0">
                <a:latin typeface="+mj-lt"/>
              </a:rPr>
              <a:t>)# router </a:t>
            </a:r>
            <a:r>
              <a:rPr lang="es-ES" sz="2400" dirty="0" err="1">
                <a:latin typeface="+mj-lt"/>
              </a:rPr>
              <a:t>ospf</a:t>
            </a:r>
            <a:r>
              <a:rPr lang="es-ES" sz="2400" dirty="0">
                <a:latin typeface="+mj-lt"/>
              </a:rPr>
              <a:t>  </a:t>
            </a:r>
            <a:r>
              <a:rPr lang="es-ES" sz="2400" i="1" dirty="0" err="1">
                <a:solidFill>
                  <a:srgbClr val="008000"/>
                </a:solidFill>
                <a:latin typeface="+mj-lt"/>
              </a:rPr>
              <a:t>process</a:t>
            </a:r>
            <a:r>
              <a:rPr lang="es-ES" sz="2400" i="1" dirty="0">
                <a:solidFill>
                  <a:srgbClr val="008000"/>
                </a:solidFill>
                <a:latin typeface="+mj-lt"/>
              </a:rPr>
              <a:t>-ID</a:t>
            </a:r>
            <a:endParaRPr lang="es-ES" sz="2400" dirty="0">
              <a:solidFill>
                <a:srgbClr val="008000"/>
              </a:solidFill>
              <a:latin typeface="+mj-lt"/>
            </a:endParaRPr>
          </a:p>
          <a:p>
            <a:pPr defTabSz="923925">
              <a:defRPr/>
            </a:pPr>
            <a:r>
              <a:rPr lang="es-ES" sz="2400" dirty="0">
                <a:latin typeface="+mj-lt"/>
              </a:rPr>
              <a:t>Router(</a:t>
            </a:r>
            <a:r>
              <a:rPr lang="es-ES" sz="2400" dirty="0" err="1">
                <a:latin typeface="+mj-lt"/>
              </a:rPr>
              <a:t>config-router</a:t>
            </a:r>
            <a:r>
              <a:rPr lang="es-ES" sz="2400" dirty="0">
                <a:latin typeface="+mj-lt"/>
              </a:rPr>
              <a:t>)# network </a:t>
            </a:r>
            <a:r>
              <a:rPr lang="es-ES" sz="2400" i="1" dirty="0" err="1">
                <a:solidFill>
                  <a:srgbClr val="008000"/>
                </a:solidFill>
                <a:latin typeface="+mj-lt"/>
              </a:rPr>
              <a:t>dirección_de_red</a:t>
            </a:r>
            <a:r>
              <a:rPr lang="es-ES" sz="2400" i="1" dirty="0">
                <a:solidFill>
                  <a:srgbClr val="008000"/>
                </a:solidFill>
                <a:latin typeface="+mj-lt"/>
              </a:rPr>
              <a:t>   </a:t>
            </a:r>
            <a:r>
              <a:rPr lang="es-ES" sz="2400" i="1" dirty="0" err="1">
                <a:solidFill>
                  <a:srgbClr val="008000"/>
                </a:solidFill>
                <a:latin typeface="+mj-lt"/>
              </a:rPr>
              <a:t>wildcard</a:t>
            </a:r>
            <a:endParaRPr lang="es-ES" sz="2400" i="1" dirty="0">
              <a:solidFill>
                <a:srgbClr val="008000"/>
              </a:solidFill>
              <a:latin typeface="+mj-lt"/>
            </a:endParaRPr>
          </a:p>
          <a:p>
            <a:pPr defTabSz="923925">
              <a:defRPr/>
            </a:pPr>
            <a:r>
              <a:rPr lang="es-ES" sz="2400" dirty="0">
                <a:latin typeface="+mj-lt"/>
              </a:rPr>
              <a:t>                                        area  </a:t>
            </a:r>
            <a:r>
              <a:rPr lang="es-ES" sz="2400" i="1" dirty="0" err="1">
                <a:solidFill>
                  <a:srgbClr val="008000"/>
                </a:solidFill>
                <a:latin typeface="+mj-lt"/>
              </a:rPr>
              <a:t>area_ID</a:t>
            </a:r>
            <a:endParaRPr lang="es-ES" sz="2400" i="1" dirty="0">
              <a:solidFill>
                <a:srgbClr val="008000"/>
              </a:solidFill>
              <a:latin typeface="+mj-lt"/>
            </a:endParaRPr>
          </a:p>
          <a:p>
            <a:pPr defTabSz="923925">
              <a:defRPr/>
            </a:pPr>
            <a:r>
              <a:rPr lang="es-ES" sz="2400" dirty="0" err="1">
                <a:latin typeface="+mj-lt"/>
              </a:rPr>
              <a:t>Router</a:t>
            </a:r>
            <a:r>
              <a:rPr lang="es-ES" sz="2400" dirty="0">
                <a:latin typeface="+mj-lt"/>
              </a:rPr>
              <a:t>(</a:t>
            </a:r>
            <a:r>
              <a:rPr lang="es-ES" sz="2400" dirty="0" err="1">
                <a:latin typeface="+mj-lt"/>
              </a:rPr>
              <a:t>config-router</a:t>
            </a:r>
            <a:r>
              <a:rPr lang="es-ES" sz="2400" dirty="0">
                <a:latin typeface="+mj-lt"/>
              </a:rPr>
              <a:t>)# </a:t>
            </a:r>
            <a:r>
              <a:rPr lang="es-ES" sz="2400" dirty="0" err="1">
                <a:latin typeface="+mj-lt"/>
              </a:rPr>
              <a:t>exit</a:t>
            </a:r>
            <a:endParaRPr lang="es-ES" sz="2400" dirty="0">
              <a:latin typeface="+mj-lt"/>
            </a:endParaRPr>
          </a:p>
          <a:p>
            <a:pPr defTabSz="923925">
              <a:defRPr/>
            </a:pPr>
            <a:r>
              <a:rPr lang="es-ES" sz="2400" dirty="0" err="1">
                <a:latin typeface="+mj-lt"/>
              </a:rPr>
              <a:t>Router</a:t>
            </a:r>
            <a:r>
              <a:rPr lang="es-ES" sz="2400" dirty="0">
                <a:latin typeface="+mj-lt"/>
              </a:rPr>
              <a:t>(</a:t>
            </a:r>
            <a:r>
              <a:rPr lang="es-ES" sz="2400" dirty="0" err="1">
                <a:latin typeface="+mj-lt"/>
              </a:rPr>
              <a:t>config</a:t>
            </a:r>
            <a:r>
              <a:rPr lang="es-ES" sz="2400" dirty="0">
                <a:latin typeface="+mj-lt"/>
              </a:rPr>
              <a:t>)#</a:t>
            </a:r>
          </a:p>
        </p:txBody>
      </p:sp>
      <p:grpSp>
        <p:nvGrpSpPr>
          <p:cNvPr id="75819" name="Group 463"/>
          <p:cNvGrpSpPr>
            <a:grpSpLocks/>
          </p:cNvGrpSpPr>
          <p:nvPr/>
        </p:nvGrpSpPr>
        <p:grpSpPr bwMode="auto">
          <a:xfrm>
            <a:off x="4114800" y="3725863"/>
            <a:ext cx="4876800" cy="2000250"/>
            <a:chOff x="2449" y="2132"/>
            <a:chExt cx="2903" cy="1270"/>
          </a:xfrm>
        </p:grpSpPr>
        <p:sp>
          <p:nvSpPr>
            <p:cNvPr id="74759" name="AutoShape 461"/>
            <p:cNvSpPr>
              <a:spLocks noChangeArrowheads="1"/>
            </p:cNvSpPr>
            <p:nvPr/>
          </p:nvSpPr>
          <p:spPr bwMode="auto">
            <a:xfrm>
              <a:off x="2449" y="2132"/>
              <a:ext cx="2903" cy="1270"/>
            </a:xfrm>
            <a:prstGeom prst="wedgeRoundRectCallout">
              <a:avLst>
                <a:gd name="adj1" fmla="val -85444"/>
                <a:gd name="adj2" fmla="val 47088"/>
                <a:gd name="adj3" fmla="val 16667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7759" tIns="48879" rIns="97759" bIns="48879"/>
            <a:lstStyle/>
            <a:p>
              <a:pPr algn="ctr" defTabSz="923925"/>
              <a:endParaRPr lang="es-PE"/>
            </a:p>
          </p:txBody>
        </p:sp>
        <p:sp>
          <p:nvSpPr>
            <p:cNvPr id="74760" name="Text Box 459"/>
            <p:cNvSpPr txBox="1">
              <a:spLocks noChangeArrowheads="1"/>
            </p:cNvSpPr>
            <p:nvPr/>
          </p:nvSpPr>
          <p:spPr bwMode="auto">
            <a:xfrm>
              <a:off x="2449" y="2174"/>
              <a:ext cx="2846" cy="1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/>
              <a:r>
                <a:rPr lang="es-ES" sz="1700"/>
                <a:t>R1# configure terminal</a:t>
              </a:r>
            </a:p>
            <a:p>
              <a:pPr defTabSz="923925"/>
              <a:r>
                <a:rPr lang="es-ES" sz="1700"/>
                <a:t>R1(config)# router ospf  </a:t>
              </a:r>
              <a:r>
                <a:rPr lang="es-ES" sz="1700" i="1">
                  <a:solidFill>
                    <a:srgbClr val="008000"/>
                  </a:solidFill>
                </a:rPr>
                <a:t>1</a:t>
              </a:r>
              <a:endParaRPr lang="es-ES" sz="1700">
                <a:solidFill>
                  <a:srgbClr val="008000"/>
                </a:solidFill>
              </a:endParaRPr>
            </a:p>
            <a:p>
              <a:pPr defTabSz="923925"/>
              <a:r>
                <a:rPr lang="es-ES" sz="1700"/>
                <a:t>R1(config-router)# network </a:t>
              </a:r>
              <a:r>
                <a:rPr lang="es-ES" sz="1700" i="1">
                  <a:solidFill>
                    <a:srgbClr val="008000"/>
                  </a:solidFill>
                </a:rPr>
                <a:t>10.2.3.4  0.0.0.3 </a:t>
              </a:r>
              <a:r>
                <a:rPr lang="es-ES" sz="1700"/>
                <a:t>area</a:t>
              </a:r>
              <a:r>
                <a:rPr lang="es-ES" sz="1700" i="1">
                  <a:solidFill>
                    <a:srgbClr val="008000"/>
                  </a:solidFill>
                </a:rPr>
                <a:t> 1</a:t>
              </a:r>
            </a:p>
            <a:p>
              <a:pPr defTabSz="923925"/>
              <a:r>
                <a:rPr lang="es-ES" sz="1700"/>
                <a:t>R1(config-router)# network </a:t>
              </a:r>
              <a:r>
                <a:rPr lang="es-ES" sz="1700" i="1">
                  <a:solidFill>
                    <a:srgbClr val="008000"/>
                  </a:solidFill>
                </a:rPr>
                <a:t>20.1.71.8  0.0.0.3 </a:t>
              </a:r>
              <a:r>
                <a:rPr lang="es-ES" sz="1700"/>
                <a:t>area</a:t>
              </a:r>
              <a:r>
                <a:rPr lang="es-ES" sz="1700" i="1">
                  <a:solidFill>
                    <a:srgbClr val="008000"/>
                  </a:solidFill>
                </a:rPr>
                <a:t> 2</a:t>
              </a:r>
            </a:p>
            <a:p>
              <a:pPr defTabSz="923925"/>
              <a:r>
                <a:rPr lang="es-ES" sz="1700"/>
                <a:t>R1(config-router)# network </a:t>
              </a:r>
              <a:r>
                <a:rPr lang="es-ES" sz="1700" i="1">
                  <a:solidFill>
                    <a:srgbClr val="008000"/>
                  </a:solidFill>
                </a:rPr>
                <a:t>40.1.0.4  0.0.0.3 </a:t>
              </a:r>
              <a:r>
                <a:rPr lang="es-ES" sz="1700"/>
                <a:t>area</a:t>
              </a:r>
              <a:r>
                <a:rPr lang="es-ES" sz="1700" i="1">
                  <a:solidFill>
                    <a:srgbClr val="008000"/>
                  </a:solidFill>
                </a:rPr>
                <a:t> 0</a:t>
              </a:r>
            </a:p>
            <a:p>
              <a:pPr defTabSz="923925"/>
              <a:r>
                <a:rPr lang="es-ES" sz="1700"/>
                <a:t>R1(config-router)# network </a:t>
              </a:r>
              <a:r>
                <a:rPr lang="es-ES" sz="1700" i="1">
                  <a:solidFill>
                    <a:srgbClr val="008000"/>
                  </a:solidFill>
                </a:rPr>
                <a:t>40.1.0.8  0.0.0.3 </a:t>
              </a:r>
              <a:r>
                <a:rPr lang="es-ES" sz="1700"/>
                <a:t>area</a:t>
              </a:r>
              <a:r>
                <a:rPr lang="es-ES" sz="1700" i="1">
                  <a:solidFill>
                    <a:srgbClr val="008000"/>
                  </a:solidFill>
                </a:rPr>
                <a:t> 0</a:t>
              </a:r>
            </a:p>
            <a:p>
              <a:pPr defTabSz="923925"/>
              <a:r>
                <a:rPr lang="es-ES" sz="1700"/>
                <a:t>R1(config)#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914400" y="631825"/>
            <a:ext cx="809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marL="461963" lvl="1"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ASPECTOS DE CONFIGURACIÓN </a:t>
            </a:r>
            <a:r>
              <a:rPr lang="es-ES_tradnl" sz="3200" b="1">
                <a:solidFill>
                  <a:schemeClr val="folHlink"/>
                </a:solidFill>
                <a:latin typeface="Arial" charset="0"/>
              </a:rPr>
              <a:t>(2/7)</a:t>
            </a:r>
            <a:endParaRPr lang="es-ES" sz="3200" b="1">
              <a:solidFill>
                <a:schemeClr val="folHlink"/>
              </a:solidFill>
              <a:latin typeface="Arial" charset="0"/>
            </a:endParaRPr>
          </a:p>
        </p:txBody>
      </p:sp>
      <p:grpSp>
        <p:nvGrpSpPr>
          <p:cNvPr id="2" name="17 Grupo"/>
          <p:cNvGrpSpPr>
            <a:grpSpLocks/>
          </p:cNvGrpSpPr>
          <p:nvPr/>
        </p:nvGrpSpPr>
        <p:grpSpPr bwMode="auto">
          <a:xfrm>
            <a:off x="166688" y="1403351"/>
            <a:ext cx="8843962" cy="3084600"/>
            <a:chOff x="166688" y="1403351"/>
            <a:chExt cx="9028268" cy="3085120"/>
          </a:xfrm>
        </p:grpSpPr>
        <p:grpSp>
          <p:nvGrpSpPr>
            <p:cNvPr id="75789" name="Group 3"/>
            <p:cNvGrpSpPr>
              <a:grpSpLocks/>
            </p:cNvGrpSpPr>
            <p:nvPr/>
          </p:nvGrpSpPr>
          <p:grpSpPr bwMode="auto">
            <a:xfrm>
              <a:off x="166688" y="1403351"/>
              <a:ext cx="9028268" cy="518590"/>
              <a:chOff x="204" y="755"/>
              <a:chExt cx="5975" cy="338"/>
            </a:xfrm>
          </p:grpSpPr>
          <p:sp>
            <p:nvSpPr>
              <p:cNvPr id="59408" name="Text Box 4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5795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Definición</a:t>
                </a:r>
                <a:r>
                  <a:rPr lang="es-ES" sz="2600" b="1" dirty="0">
                    <a:solidFill>
                      <a:schemeClr val="accent2"/>
                    </a:solidFill>
                    <a:latin typeface="+mj-lt"/>
                  </a:rPr>
                  <a:t> de Identificador de Router (ID-Router):</a:t>
                </a:r>
                <a:endParaRPr lang="es-ES" sz="2600" b="1" dirty="0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5795" name="Picture 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6054" name="Text Box 6"/>
            <p:cNvSpPr txBox="1">
              <a:spLocks noChangeArrowheads="1"/>
            </p:cNvSpPr>
            <p:nvPr/>
          </p:nvSpPr>
          <p:spPr bwMode="auto">
            <a:xfrm>
              <a:off x="434975" y="1866978"/>
              <a:ext cx="6911830" cy="714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0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000" dirty="0">
                  <a:latin typeface="+mj-lt"/>
                </a:rPr>
                <a:t>Al iniciarse el proceso OSPF en un router, el IOS utiliza</a:t>
              </a:r>
            </a:p>
            <a:p>
              <a:pPr defTabSz="923925">
                <a:defRPr/>
              </a:pPr>
              <a:r>
                <a:rPr lang="es-ES" sz="2000" dirty="0">
                  <a:latin typeface="+mj-lt"/>
                </a:rPr>
                <a:t>      la </a:t>
              </a:r>
              <a:r>
                <a:rPr lang="es-ES" sz="2000" dirty="0">
                  <a:solidFill>
                    <a:srgbClr val="008000"/>
                  </a:solidFill>
                  <a:latin typeface="+mj-lt"/>
                </a:rPr>
                <a:t>dirección IP</a:t>
              </a:r>
              <a:r>
                <a:rPr lang="es-ES" sz="2000" dirty="0">
                  <a:latin typeface="+mj-lt"/>
                </a:rPr>
                <a:t> activa local </a:t>
              </a:r>
              <a:r>
                <a:rPr lang="es-ES" sz="2000" dirty="0">
                  <a:solidFill>
                    <a:srgbClr val="008000"/>
                  </a:solidFill>
                  <a:latin typeface="+mj-lt"/>
                </a:rPr>
                <a:t>más alta</a:t>
              </a:r>
              <a:r>
                <a:rPr lang="es-ES" sz="2000" dirty="0">
                  <a:latin typeface="+mj-lt"/>
                </a:rPr>
                <a:t> como </a:t>
              </a:r>
              <a:r>
                <a:rPr lang="es-ES" sz="2000" dirty="0">
                  <a:solidFill>
                    <a:srgbClr val="FF3300"/>
                  </a:solidFill>
                  <a:latin typeface="+mj-lt"/>
                </a:rPr>
                <a:t>ID del router</a:t>
              </a:r>
              <a:r>
                <a:rPr lang="es-ES" sz="2000" dirty="0">
                  <a:latin typeface="+mj-lt"/>
                </a:rPr>
                <a:t>.</a:t>
              </a:r>
            </a:p>
          </p:txBody>
        </p:sp>
        <p:sp>
          <p:nvSpPr>
            <p:cNvPr id="386055" name="Text Box 7"/>
            <p:cNvSpPr txBox="1">
              <a:spLocks noChangeArrowheads="1"/>
            </p:cNvSpPr>
            <p:nvPr/>
          </p:nvSpPr>
          <p:spPr bwMode="auto">
            <a:xfrm>
              <a:off x="434975" y="2581473"/>
              <a:ext cx="6750824" cy="714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0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000" dirty="0">
                  <a:latin typeface="+mj-lt"/>
                </a:rPr>
                <a:t>Si </a:t>
              </a:r>
              <a:r>
                <a:rPr lang="es-ES" sz="2000" dirty="0">
                  <a:solidFill>
                    <a:schemeClr val="accent2"/>
                  </a:solidFill>
                  <a:latin typeface="+mj-lt"/>
                </a:rPr>
                <a:t>no existe</a:t>
              </a:r>
              <a:r>
                <a:rPr lang="es-ES" sz="2000" dirty="0">
                  <a:latin typeface="+mj-lt"/>
                </a:rPr>
                <a:t> una interfaz activa, el proceso OSPF </a:t>
              </a:r>
              <a:r>
                <a:rPr lang="es-ES" sz="2000" dirty="0">
                  <a:solidFill>
                    <a:srgbClr val="336600"/>
                  </a:solidFill>
                  <a:latin typeface="+mj-lt"/>
                </a:rPr>
                <a:t>no se</a:t>
              </a:r>
              <a:r>
                <a:rPr lang="es-ES" sz="2000" dirty="0">
                  <a:latin typeface="+mj-lt"/>
                </a:rPr>
                <a:t> </a:t>
              </a:r>
            </a:p>
            <a:p>
              <a:pPr defTabSz="923925">
                <a:defRPr/>
              </a:pPr>
              <a:r>
                <a:rPr lang="es-ES" sz="2000" dirty="0">
                  <a:latin typeface="+mj-lt"/>
                </a:rPr>
                <a:t>      iniciará.</a:t>
              </a:r>
            </a:p>
          </p:txBody>
        </p:sp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434975" y="3295969"/>
              <a:ext cx="7220376" cy="714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0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000" dirty="0">
                  <a:latin typeface="+mj-lt"/>
                </a:rPr>
                <a:t>Para asegurar la estabilidad del proceso OSPF, es necesario</a:t>
              </a:r>
            </a:p>
            <a:p>
              <a:pPr defTabSz="923925">
                <a:defRPr/>
              </a:pPr>
              <a:r>
                <a:rPr lang="es-ES" sz="2000" dirty="0">
                  <a:latin typeface="+mj-lt"/>
                </a:rPr>
                <a:t>      que el router tenga una interfaz activa en todo momento.</a:t>
              </a:r>
            </a:p>
          </p:txBody>
        </p:sp>
        <p:sp>
          <p:nvSpPr>
            <p:cNvPr id="386057" name="Text Box 9"/>
            <p:cNvSpPr txBox="1">
              <a:spLocks noChangeArrowheads="1"/>
            </p:cNvSpPr>
            <p:nvPr/>
          </p:nvSpPr>
          <p:spPr bwMode="auto">
            <a:xfrm>
              <a:off x="434975" y="4081914"/>
              <a:ext cx="6623354" cy="406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0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000" dirty="0">
                  <a:latin typeface="+mj-lt"/>
                </a:rPr>
                <a:t>La interfaz </a:t>
              </a:r>
              <a:r>
                <a:rPr lang="es-ES" sz="2000" i="1" dirty="0" err="1">
                  <a:solidFill>
                    <a:srgbClr val="FF3300"/>
                  </a:solidFill>
                  <a:latin typeface="+mj-lt"/>
                </a:rPr>
                <a:t>loopback</a:t>
              </a:r>
              <a:r>
                <a:rPr lang="es-ES" sz="2000" dirty="0">
                  <a:latin typeface="+mj-lt"/>
                </a:rPr>
                <a:t> es importante para este objetivo.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66688" y="4511676"/>
            <a:ext cx="8956465" cy="949765"/>
            <a:chOff x="204" y="755"/>
            <a:chExt cx="5929" cy="618"/>
          </a:xfrm>
        </p:grpSpPr>
        <p:sp>
          <p:nvSpPr>
            <p:cNvPr id="59406" name="Text Box 11"/>
            <p:cNvSpPr txBox="1">
              <a:spLocks noChangeArrowheads="1"/>
            </p:cNvSpPr>
            <p:nvPr/>
          </p:nvSpPr>
          <p:spPr bwMode="auto">
            <a:xfrm>
              <a:off x="384" y="755"/>
              <a:ext cx="5749" cy="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En un router con más de una interfaz </a:t>
              </a:r>
              <a:r>
                <a:rPr lang="es-ES" sz="2800" b="1" dirty="0" err="1">
                  <a:solidFill>
                    <a:schemeClr val="accent2"/>
                  </a:solidFill>
                  <a:latin typeface="+mj-lt"/>
                </a:rPr>
                <a:t>loopback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,</a:t>
              </a:r>
            </a:p>
            <a:p>
              <a:pPr defTabSz="873125">
                <a:defRPr/>
              </a:pP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la dirección </a:t>
              </a:r>
              <a:r>
                <a:rPr lang="es-ES" sz="2800" b="1" dirty="0">
                  <a:solidFill>
                    <a:srgbClr val="336600"/>
                  </a:solidFill>
                  <a:latin typeface="+mj-lt"/>
                </a:rPr>
                <a:t>más alta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 será el </a:t>
              </a:r>
              <a:r>
                <a:rPr lang="es-ES" sz="2800" b="1" dirty="0">
                  <a:solidFill>
                    <a:srgbClr val="336600"/>
                  </a:solidFill>
                  <a:latin typeface="+mj-lt"/>
                </a:rPr>
                <a:t>ID-Router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.</a:t>
              </a:r>
              <a:endParaRPr lang="es-ES" sz="28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5788" name="Picture 12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18 Grupo"/>
          <p:cNvGrpSpPr>
            <a:grpSpLocks/>
          </p:cNvGrpSpPr>
          <p:nvPr/>
        </p:nvGrpSpPr>
        <p:grpSpPr bwMode="auto">
          <a:xfrm>
            <a:off x="166688" y="5583239"/>
            <a:ext cx="7926474" cy="1220876"/>
            <a:chOff x="166688" y="5582458"/>
            <a:chExt cx="7926920" cy="1221363"/>
          </a:xfrm>
        </p:grpSpPr>
        <p:grpSp>
          <p:nvGrpSpPr>
            <p:cNvPr id="75782" name="Group 13"/>
            <p:cNvGrpSpPr>
              <a:grpSpLocks/>
            </p:cNvGrpSpPr>
            <p:nvPr/>
          </p:nvGrpSpPr>
          <p:grpSpPr bwMode="auto">
            <a:xfrm>
              <a:off x="166688" y="5582458"/>
              <a:ext cx="6640512" cy="549275"/>
              <a:chOff x="204" y="755"/>
              <a:chExt cx="4395" cy="357"/>
            </a:xfrm>
          </p:grpSpPr>
          <p:sp>
            <p:nvSpPr>
              <p:cNvPr id="59404" name="Text Box 14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4226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Selección del Router Designado (</a:t>
                </a:r>
                <a:r>
                  <a:rPr lang="es-ES" sz="3000" b="1" dirty="0">
                    <a:solidFill>
                      <a:srgbClr val="FF3300"/>
                    </a:solidFill>
                    <a:latin typeface="+mj-lt"/>
                  </a:rPr>
                  <a:t>DR</a:t>
                </a:r>
                <a:r>
                  <a:rPr lang="es-ES" sz="3000" b="1" dirty="0">
                    <a:solidFill>
                      <a:schemeClr val="accent2"/>
                    </a:solidFill>
                    <a:latin typeface="+mj-lt"/>
                  </a:rPr>
                  <a:t>):</a:t>
                </a:r>
                <a:endParaRPr lang="es-ES" sz="3000" b="1" dirty="0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5786" name="Picture 15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6064" name="Text Box 16"/>
            <p:cNvSpPr txBox="1">
              <a:spLocks noChangeArrowheads="1"/>
            </p:cNvSpPr>
            <p:nvPr/>
          </p:nvSpPr>
          <p:spPr bwMode="auto">
            <a:xfrm>
              <a:off x="434990" y="6008078"/>
              <a:ext cx="7658618" cy="406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0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000" dirty="0">
                  <a:latin typeface="+mj-lt"/>
                </a:rPr>
                <a:t>La interfaz con </a:t>
              </a:r>
              <a:r>
                <a:rPr lang="es-ES" sz="2000" dirty="0">
                  <a:solidFill>
                    <a:srgbClr val="FF3300"/>
                  </a:solidFill>
                  <a:latin typeface="+mj-lt"/>
                </a:rPr>
                <a:t>mayor</a:t>
              </a:r>
              <a:r>
                <a:rPr lang="es-ES" sz="2000" dirty="0">
                  <a:latin typeface="+mj-lt"/>
                </a:rPr>
                <a:t> prioridad permitirá que el router sea </a:t>
              </a:r>
              <a:r>
                <a:rPr lang="es-ES" sz="2000" dirty="0">
                  <a:solidFill>
                    <a:srgbClr val="FF3300"/>
                  </a:solidFill>
                  <a:latin typeface="+mj-lt"/>
                </a:rPr>
                <a:t>DR</a:t>
              </a:r>
              <a:r>
                <a:rPr lang="es-ES" sz="2000" dirty="0">
                  <a:latin typeface="+mj-lt"/>
                </a:rPr>
                <a:t>.</a:t>
              </a:r>
            </a:p>
          </p:txBody>
        </p:sp>
        <p:sp>
          <p:nvSpPr>
            <p:cNvPr id="386065" name="Text Box 17"/>
            <p:cNvSpPr txBox="1">
              <a:spLocks noChangeArrowheads="1"/>
            </p:cNvSpPr>
            <p:nvPr/>
          </p:nvSpPr>
          <p:spPr bwMode="auto">
            <a:xfrm>
              <a:off x="434990" y="6397170"/>
              <a:ext cx="7462272" cy="4066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0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000" dirty="0">
                  <a:solidFill>
                    <a:srgbClr val="000099"/>
                  </a:solidFill>
                  <a:latin typeface="+mj-lt"/>
                </a:rPr>
                <a:t> </a:t>
              </a:r>
              <a:r>
                <a:rPr lang="es-ES" sz="2000" dirty="0">
                  <a:latin typeface="+mj-lt"/>
                </a:rPr>
                <a:t>Ante iguales prioridades se selecciona el de </a:t>
              </a:r>
              <a:r>
                <a:rPr lang="es-ES" sz="2000" dirty="0">
                  <a:solidFill>
                    <a:srgbClr val="FF3300"/>
                  </a:solidFill>
                  <a:latin typeface="+mj-lt"/>
                </a:rPr>
                <a:t>mayor</a:t>
              </a:r>
              <a:r>
                <a:rPr lang="es-ES" sz="2000" dirty="0">
                  <a:latin typeface="+mj-lt"/>
                </a:rPr>
                <a:t> ID-Router.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713038" y="631825"/>
            <a:ext cx="3794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RIPv1 – vs – RIPv2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79400" y="1476114"/>
            <a:ext cx="8802847" cy="954522"/>
            <a:chOff x="204" y="773"/>
            <a:chExt cx="5544" cy="590"/>
          </a:xfrm>
        </p:grpSpPr>
        <p:sp>
          <p:nvSpPr>
            <p:cNvPr id="10254" name="Text Box 91"/>
            <p:cNvSpPr txBox="1">
              <a:spLocks noChangeArrowheads="1"/>
            </p:cNvSpPr>
            <p:nvPr/>
          </p:nvSpPr>
          <p:spPr bwMode="auto">
            <a:xfrm>
              <a:off x="385" y="773"/>
              <a:ext cx="5363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RIPv1 envía sus actualizaciones en </a:t>
              </a:r>
              <a:r>
                <a:rPr lang="es-ES" sz="2800" b="1" dirty="0">
                  <a:solidFill>
                    <a:srgbClr val="CC3300"/>
                  </a:solidFill>
                  <a:latin typeface="+mj-lt"/>
                </a:rPr>
                <a:t>broadcast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: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255.255.255.255</a:t>
              </a:r>
            </a:p>
          </p:txBody>
        </p:sp>
        <p:pic>
          <p:nvPicPr>
            <p:cNvPr id="7183" name="Picture 92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279400" y="3511550"/>
            <a:ext cx="8265807" cy="954522"/>
            <a:chOff x="204" y="773"/>
            <a:chExt cx="5209" cy="590"/>
          </a:xfrm>
        </p:grpSpPr>
        <p:sp>
          <p:nvSpPr>
            <p:cNvPr id="10252" name="Text Box 100"/>
            <p:cNvSpPr txBox="1">
              <a:spLocks noChangeArrowheads="1"/>
            </p:cNvSpPr>
            <p:nvPr/>
          </p:nvSpPr>
          <p:spPr bwMode="auto">
            <a:xfrm>
              <a:off x="385" y="773"/>
              <a:ext cx="5028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RIPv2 permite autenticación: texto plano o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cifrado MD5.</a:t>
              </a:r>
            </a:p>
          </p:txBody>
        </p:sp>
        <p:pic>
          <p:nvPicPr>
            <p:cNvPr id="7181" name="Picture 10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279400" y="2556234"/>
            <a:ext cx="8697913" cy="954522"/>
            <a:chOff x="204" y="773"/>
            <a:chExt cx="5479" cy="590"/>
          </a:xfrm>
        </p:grpSpPr>
        <p:sp>
          <p:nvSpPr>
            <p:cNvPr id="10250" name="Text Box 103"/>
            <p:cNvSpPr txBox="1">
              <a:spLocks noChangeArrowheads="1"/>
            </p:cNvSpPr>
            <p:nvPr/>
          </p:nvSpPr>
          <p:spPr bwMode="auto">
            <a:xfrm>
              <a:off x="385" y="773"/>
              <a:ext cx="5298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RIPv2 envía sus actualizaciones en </a:t>
              </a:r>
              <a:r>
                <a:rPr lang="es-ES" sz="2800" b="1" dirty="0">
                  <a:solidFill>
                    <a:srgbClr val="CC3300"/>
                  </a:solidFill>
                  <a:latin typeface="+mj-lt"/>
                </a:rPr>
                <a:t>multicast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: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224.0.0.9</a:t>
              </a:r>
            </a:p>
          </p:txBody>
        </p:sp>
        <p:pic>
          <p:nvPicPr>
            <p:cNvPr id="7179" name="Picture 104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4345" name="Rectangle 105"/>
          <p:cNvSpPr>
            <a:spLocks noChangeArrowheads="1"/>
          </p:cNvSpPr>
          <p:nvPr/>
        </p:nvSpPr>
        <p:spPr bwMode="auto">
          <a:xfrm>
            <a:off x="684213" y="5654675"/>
            <a:ext cx="7777162" cy="9286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defTabSz="923925"/>
            <a:r>
              <a:rPr lang="es-ES" sz="2400" dirty="0"/>
              <a:t>RIP es capaz de equilibrar las cargas hasta en seis rutas de</a:t>
            </a:r>
          </a:p>
          <a:p>
            <a:pPr algn="ctr" defTabSz="923925"/>
            <a:r>
              <a:rPr lang="es-ES" sz="2400" dirty="0"/>
              <a:t>igual costos, siendo cuatro rutas la cantidad por defecto.</a:t>
            </a:r>
          </a:p>
        </p:txBody>
      </p: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279400" y="4618037"/>
            <a:ext cx="7294563" cy="831694"/>
            <a:chOff x="204" y="773"/>
            <a:chExt cx="4595" cy="514"/>
          </a:xfrm>
        </p:grpSpPr>
        <p:sp>
          <p:nvSpPr>
            <p:cNvPr id="10248" name="Text Box 100"/>
            <p:cNvSpPr txBox="1">
              <a:spLocks noChangeArrowheads="1"/>
            </p:cNvSpPr>
            <p:nvPr/>
          </p:nvSpPr>
          <p:spPr bwMode="auto">
            <a:xfrm>
              <a:off x="385" y="773"/>
              <a:ext cx="4414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RIPv1 y RIPv2 se encapsulan en </a:t>
              </a:r>
              <a:r>
                <a:rPr lang="es-ES" sz="2800" b="1" dirty="0">
                  <a:solidFill>
                    <a:srgbClr val="669900"/>
                  </a:solidFill>
                  <a:latin typeface="+mj-lt"/>
                </a:rPr>
                <a:t>UDP</a:t>
              </a:r>
              <a:r>
                <a:rPr lang="es-ES" sz="2800" b="1" dirty="0">
                  <a:solidFill>
                    <a:schemeClr val="accent2"/>
                  </a:solidFill>
                  <a:latin typeface="+mj-lt"/>
                </a:rPr>
                <a:t>.</a:t>
              </a:r>
            </a:p>
            <a:p>
              <a:pPr defTabSz="923925">
                <a:defRPr/>
              </a:pPr>
              <a:r>
                <a:rPr lang="es-MX" sz="2000" b="1" dirty="0">
                  <a:solidFill>
                    <a:srgbClr val="FF3300"/>
                  </a:solidFill>
                  <a:latin typeface="+mj-lt"/>
                </a:rPr>
                <a:t>►</a:t>
              </a:r>
              <a:r>
                <a:rPr lang="es-MX" sz="2000" dirty="0">
                  <a:latin typeface="+mj-lt"/>
                  <a:sym typeface="Wingdings" pitchFamily="2" charset="2"/>
                </a:rPr>
                <a:t>En puerto utilizado es el 520.</a:t>
              </a:r>
              <a:endParaRPr lang="es-ES" sz="2000" b="1" dirty="0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7177" name="Picture 10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4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98"/>
          <p:cNvSpPr txBox="1">
            <a:spLocks noChangeArrowheads="1"/>
          </p:cNvSpPr>
          <p:nvPr/>
        </p:nvSpPr>
        <p:spPr bwMode="auto">
          <a:xfrm>
            <a:off x="914400" y="631825"/>
            <a:ext cx="8096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marL="461963" lvl="1"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ASPECTOS DE CONFIGURACIÓN </a:t>
            </a:r>
            <a:r>
              <a:rPr lang="es-ES_tradnl" sz="3200" b="1">
                <a:solidFill>
                  <a:schemeClr val="folHlink"/>
                </a:solidFill>
                <a:latin typeface="Arial" charset="0"/>
              </a:rPr>
              <a:t>(3/7)</a:t>
            </a:r>
            <a:endParaRPr lang="es-ES" sz="3200" b="1">
              <a:solidFill>
                <a:schemeClr val="folHlink"/>
              </a:solidFill>
              <a:latin typeface="Arial" charset="0"/>
            </a:endParaRPr>
          </a:p>
        </p:txBody>
      </p:sp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166688" y="1403349"/>
            <a:ext cx="8215458" cy="1301751"/>
            <a:chOff x="166688" y="1403349"/>
            <a:chExt cx="8215458" cy="1301709"/>
          </a:xfrm>
        </p:grpSpPr>
        <p:grpSp>
          <p:nvGrpSpPr>
            <p:cNvPr id="76817" name="Group 199"/>
            <p:cNvGrpSpPr>
              <a:grpSpLocks/>
            </p:cNvGrpSpPr>
            <p:nvPr/>
          </p:nvGrpSpPr>
          <p:grpSpPr bwMode="auto">
            <a:xfrm>
              <a:off x="166688" y="1403349"/>
              <a:ext cx="8215458" cy="518503"/>
              <a:chOff x="204" y="755"/>
              <a:chExt cx="5437" cy="337"/>
            </a:xfrm>
          </p:grpSpPr>
          <p:sp>
            <p:nvSpPr>
              <p:cNvPr id="60433" name="Text Box 200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5257" cy="3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2800" b="1" dirty="0">
                    <a:solidFill>
                      <a:schemeClr val="accent2"/>
                    </a:solidFill>
                    <a:latin typeface="+mj-lt"/>
                  </a:rPr>
                  <a:t>Configuración de prioridad en una interfaz:</a:t>
                </a:r>
                <a:endParaRPr lang="es-ES" sz="2800" b="1" dirty="0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6820" name="Picture 201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5230" name="Text Box 206"/>
            <p:cNvSpPr txBox="1">
              <a:spLocks noChangeArrowheads="1"/>
            </p:cNvSpPr>
            <p:nvPr/>
          </p:nvSpPr>
          <p:spPr bwMode="auto">
            <a:xfrm>
              <a:off x="434975" y="1868473"/>
              <a:ext cx="6567488" cy="836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Router(</a:t>
              </a:r>
              <a:r>
                <a:rPr lang="es-ES" sz="2400" dirty="0" err="1">
                  <a:latin typeface="+mj-lt"/>
                </a:rPr>
                <a:t>config</a:t>
              </a:r>
              <a:r>
                <a:rPr lang="es-ES" sz="2400" dirty="0">
                  <a:latin typeface="+mj-lt"/>
                </a:rPr>
                <a:t>)# interface serial 0/0/0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Router(</a:t>
              </a:r>
              <a:r>
                <a:rPr lang="es-ES" sz="2400" dirty="0" err="1">
                  <a:latin typeface="+mj-lt"/>
                </a:rPr>
                <a:t>config-if</a:t>
              </a:r>
              <a:r>
                <a:rPr lang="es-ES" sz="2400" dirty="0">
                  <a:latin typeface="+mj-lt"/>
                </a:rPr>
                <a:t>)# </a:t>
              </a:r>
              <a:r>
                <a:rPr lang="es-ES" sz="2400" dirty="0" err="1">
                  <a:latin typeface="+mj-lt"/>
                </a:rPr>
                <a:t>ip</a:t>
              </a:r>
              <a:r>
                <a:rPr lang="es-ES" sz="2400" dirty="0">
                  <a:latin typeface="+mj-lt"/>
                </a:rPr>
                <a:t> priority </a:t>
              </a:r>
              <a:r>
                <a:rPr lang="es-ES" sz="2400" i="1" dirty="0">
                  <a:solidFill>
                    <a:srgbClr val="336600"/>
                  </a:solidFill>
                  <a:latin typeface="+mj-lt"/>
                </a:rPr>
                <a:t>número_de_prioridad</a:t>
              </a:r>
            </a:p>
          </p:txBody>
        </p:sp>
      </p:grpSp>
      <p:grpSp>
        <p:nvGrpSpPr>
          <p:cNvPr id="4" name="Group 221"/>
          <p:cNvGrpSpPr>
            <a:grpSpLocks/>
          </p:cNvGrpSpPr>
          <p:nvPr/>
        </p:nvGrpSpPr>
        <p:grpSpPr bwMode="auto">
          <a:xfrm>
            <a:off x="166688" y="2867025"/>
            <a:ext cx="8066087" cy="549275"/>
            <a:chOff x="204" y="755"/>
            <a:chExt cx="5338" cy="357"/>
          </a:xfrm>
        </p:grpSpPr>
        <p:sp>
          <p:nvSpPr>
            <p:cNvPr id="60431" name="Text Box 222"/>
            <p:cNvSpPr txBox="1">
              <a:spLocks noChangeArrowheads="1"/>
            </p:cNvSpPr>
            <p:nvPr/>
          </p:nvSpPr>
          <p:spPr bwMode="auto">
            <a:xfrm>
              <a:off x="384" y="755"/>
              <a:ext cx="5158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Un valor de prioridad puede variar de 0 a 255.</a:t>
              </a:r>
              <a:endParaRPr lang="es-ES" sz="30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6816" name="Picture 22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24"/>
          <p:cNvGrpSpPr>
            <a:grpSpLocks/>
          </p:cNvGrpSpPr>
          <p:nvPr/>
        </p:nvGrpSpPr>
        <p:grpSpPr bwMode="auto">
          <a:xfrm>
            <a:off x="166688" y="3665538"/>
            <a:ext cx="8056562" cy="1011237"/>
            <a:chOff x="204" y="755"/>
            <a:chExt cx="5332" cy="658"/>
          </a:xfrm>
        </p:grpSpPr>
        <p:sp>
          <p:nvSpPr>
            <p:cNvPr id="60429" name="Text Box 225"/>
            <p:cNvSpPr txBox="1">
              <a:spLocks noChangeArrowheads="1"/>
            </p:cNvSpPr>
            <p:nvPr/>
          </p:nvSpPr>
          <p:spPr bwMode="auto">
            <a:xfrm>
              <a:off x="384" y="755"/>
              <a:ext cx="5152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82" tIns="43642" rIns="87282" bIns="43642">
              <a:spAutoFit/>
            </a:bodyPr>
            <a:lstStyle/>
            <a:p>
              <a:pPr defTabSz="8731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Valor </a:t>
              </a:r>
              <a:r>
                <a:rPr lang="es-ES" sz="3000" b="1" dirty="0">
                  <a:latin typeface="+mj-lt"/>
                </a:rPr>
                <a:t>0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de prioridad </a:t>
              </a:r>
              <a:r>
                <a:rPr lang="es-ES" sz="3000" b="1" dirty="0">
                  <a:latin typeface="+mj-lt"/>
                </a:rPr>
                <a:t>imposibilita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al router que</a:t>
              </a:r>
            </a:p>
            <a:p>
              <a:pPr defTabSz="8731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sea elegido </a:t>
              </a:r>
              <a:r>
                <a:rPr lang="es-ES" sz="3000" b="1" dirty="0">
                  <a:solidFill>
                    <a:srgbClr val="FF3300"/>
                  </a:solidFill>
                  <a:latin typeface="+mj-lt"/>
                </a:rPr>
                <a:t>DR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.</a:t>
              </a:r>
              <a:endParaRPr lang="es-ES" sz="3000" b="1" dirty="0">
                <a:solidFill>
                  <a:srgbClr val="000099"/>
                </a:solidFill>
                <a:latin typeface="+mj-lt"/>
              </a:endParaRPr>
            </a:p>
          </p:txBody>
        </p:sp>
        <p:pic>
          <p:nvPicPr>
            <p:cNvPr id="76814" name="Picture 226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19 Grupo"/>
          <p:cNvGrpSpPr>
            <a:grpSpLocks/>
          </p:cNvGrpSpPr>
          <p:nvPr/>
        </p:nvGrpSpPr>
        <p:grpSpPr bwMode="auto">
          <a:xfrm>
            <a:off x="166688" y="4837113"/>
            <a:ext cx="8305800" cy="1784350"/>
            <a:chOff x="166688" y="4837113"/>
            <a:chExt cx="8306002" cy="1784894"/>
          </a:xfrm>
        </p:grpSpPr>
        <p:grpSp>
          <p:nvGrpSpPr>
            <p:cNvPr id="76807" name="Group 227"/>
            <p:cNvGrpSpPr>
              <a:grpSpLocks/>
            </p:cNvGrpSpPr>
            <p:nvPr/>
          </p:nvGrpSpPr>
          <p:grpSpPr bwMode="auto">
            <a:xfrm>
              <a:off x="166688" y="4837113"/>
              <a:ext cx="7412037" cy="549275"/>
              <a:chOff x="204" y="755"/>
              <a:chExt cx="4905" cy="357"/>
            </a:xfrm>
          </p:grpSpPr>
          <p:sp>
            <p:nvSpPr>
              <p:cNvPr id="60427" name="Text Box 228"/>
              <p:cNvSpPr txBox="1">
                <a:spLocks noChangeArrowheads="1"/>
              </p:cNvSpPr>
              <p:nvPr/>
            </p:nvSpPr>
            <p:spPr bwMode="auto">
              <a:xfrm>
                <a:off x="384" y="755"/>
                <a:ext cx="4725" cy="3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87282" tIns="43642" rIns="87282" bIns="43642">
                <a:spAutoFit/>
              </a:bodyPr>
              <a:lstStyle/>
              <a:p>
                <a:pPr defTabSz="873125">
                  <a:defRPr/>
                </a:pPr>
                <a:r>
                  <a:rPr lang="es-ES" sz="3000" b="1">
                    <a:solidFill>
                      <a:schemeClr val="accent2"/>
                    </a:solidFill>
                    <a:latin typeface="+mj-lt"/>
                  </a:rPr>
                  <a:t>En resumen sobre selección de DR y BDR:</a:t>
                </a:r>
                <a:endParaRPr lang="es-ES" sz="3000" b="1">
                  <a:solidFill>
                    <a:srgbClr val="000099"/>
                  </a:solidFill>
                  <a:latin typeface="+mj-lt"/>
                </a:endParaRPr>
              </a:p>
            </p:txBody>
          </p:sp>
          <p:pic>
            <p:nvPicPr>
              <p:cNvPr id="76812" name="Picture 229" descr="020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04" y="845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5254" name="Text Box 230"/>
            <p:cNvSpPr txBox="1">
              <a:spLocks noChangeArrowheads="1"/>
            </p:cNvSpPr>
            <p:nvPr/>
          </p:nvSpPr>
          <p:spPr bwMode="auto">
            <a:xfrm>
              <a:off x="434982" y="5296040"/>
              <a:ext cx="4554649" cy="468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 </a:t>
              </a:r>
              <a:r>
                <a:rPr lang="es-ES" sz="2400" dirty="0">
                  <a:latin typeface="+mj-lt"/>
                </a:rPr>
                <a:t>Mayor prioridad </a:t>
              </a:r>
              <a:r>
                <a:rPr lang="es-ES" sz="2400" dirty="0">
                  <a:latin typeface="+mj-lt"/>
                  <a:sym typeface="Wingdings" pitchFamily="2" charset="2"/>
                </a:rPr>
                <a:t> Router DR</a:t>
              </a:r>
              <a:r>
                <a:rPr lang="es-ES" sz="2400" dirty="0">
                  <a:latin typeface="+mj-lt"/>
                </a:rPr>
                <a:t>.</a:t>
              </a:r>
            </a:p>
          </p:txBody>
        </p:sp>
        <p:sp>
          <p:nvSpPr>
            <p:cNvPr id="385255" name="Text Box 231"/>
            <p:cNvSpPr txBox="1">
              <a:spLocks noChangeArrowheads="1"/>
            </p:cNvSpPr>
            <p:nvPr/>
          </p:nvSpPr>
          <p:spPr bwMode="auto">
            <a:xfrm>
              <a:off x="434982" y="5724796"/>
              <a:ext cx="6091386" cy="468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 </a:t>
              </a:r>
              <a:r>
                <a:rPr lang="es-ES" sz="2400" dirty="0">
                  <a:latin typeface="+mj-lt"/>
                </a:rPr>
                <a:t>Segundo valor de prioridad </a:t>
              </a:r>
              <a:r>
                <a:rPr lang="es-ES" sz="2400" dirty="0">
                  <a:latin typeface="+mj-lt"/>
                  <a:sym typeface="Wingdings" pitchFamily="2" charset="2"/>
                </a:rPr>
                <a:t> Router BDR</a:t>
              </a:r>
              <a:r>
                <a:rPr lang="es-ES" sz="2400" dirty="0">
                  <a:latin typeface="+mj-lt"/>
                </a:rPr>
                <a:t>.</a:t>
              </a:r>
            </a:p>
          </p:txBody>
        </p:sp>
        <p:sp>
          <p:nvSpPr>
            <p:cNvPr id="385256" name="Text Box 232"/>
            <p:cNvSpPr txBox="1">
              <a:spLocks noChangeArrowheads="1"/>
            </p:cNvSpPr>
            <p:nvPr/>
          </p:nvSpPr>
          <p:spPr bwMode="auto">
            <a:xfrm>
              <a:off x="434982" y="6153551"/>
              <a:ext cx="8037708" cy="468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solidFill>
                    <a:srgbClr val="000099"/>
                  </a:solidFill>
                  <a:latin typeface="+mj-lt"/>
                </a:rPr>
                <a:t>  </a:t>
              </a:r>
              <a:r>
                <a:rPr lang="es-ES" sz="2400" dirty="0">
                  <a:latin typeface="+mj-lt"/>
                </a:rPr>
                <a:t>Routers con igual prioridad </a:t>
              </a:r>
              <a:r>
                <a:rPr lang="es-ES" sz="2400" dirty="0">
                  <a:latin typeface="+mj-lt"/>
                  <a:sym typeface="Wingdings" pitchFamily="2" charset="2"/>
                </a:rPr>
                <a:t> Será DR el mayor ID-Router</a:t>
              </a:r>
              <a:endParaRPr lang="es-ES" sz="240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loud"/>
          <p:cNvSpPr>
            <a:spLocks noChangeAspect="1" noEditPoints="1" noChangeArrowheads="1"/>
          </p:cNvSpPr>
          <p:nvPr/>
        </p:nvSpPr>
        <p:spPr bwMode="auto">
          <a:xfrm rot="195800">
            <a:off x="209550" y="1931988"/>
            <a:ext cx="2847975" cy="3868737"/>
          </a:xfrm>
          <a:custGeom>
            <a:avLst/>
            <a:gdLst>
              <a:gd name="T0" fmla="*/ 1187 w 21600"/>
              <a:gd name="T1" fmla="*/ 105495 h 21600"/>
              <a:gd name="T2" fmla="*/ 188019 w 21600"/>
              <a:gd name="T3" fmla="*/ 210810 h 21600"/>
              <a:gd name="T4" fmla="*/ 375643 w 21600"/>
              <a:gd name="T5" fmla="*/ 105495 h 21600"/>
              <a:gd name="T6" fmla="*/ 188019 w 21600"/>
              <a:gd name="T7" fmla="*/ 120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4 h 21600"/>
              <a:gd name="T14" fmla="*/ 17085 w 21600"/>
              <a:gd name="T15" fmla="*/ 173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87274" tIns="43636" rIns="87274" bIns="43636"/>
          <a:lstStyle/>
          <a:p>
            <a:pPr algn="ctr" defTabSz="873125"/>
            <a:r>
              <a:rPr lang="es-MX" sz="1900"/>
              <a:t>     </a:t>
            </a:r>
            <a:endParaRPr lang="es-ES" sz="1900"/>
          </a:p>
        </p:txBody>
      </p:sp>
      <p:sp>
        <p:nvSpPr>
          <p:cNvPr id="77829" name="Text Box 2"/>
          <p:cNvSpPr txBox="1">
            <a:spLocks noChangeArrowheads="1"/>
          </p:cNvSpPr>
          <p:nvPr/>
        </p:nvSpPr>
        <p:spPr bwMode="auto">
          <a:xfrm>
            <a:off x="1162050" y="631825"/>
            <a:ext cx="69119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ANÁLISIS DE LA RED MULTIAREA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14313" y="1724025"/>
            <a:ext cx="8859837" cy="4078288"/>
            <a:chOff x="214313" y="1724025"/>
            <a:chExt cx="8859837" cy="4078288"/>
          </a:xfrm>
        </p:grpSpPr>
        <p:sp>
          <p:nvSpPr>
            <p:cNvPr id="77827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6070600" y="1978025"/>
              <a:ext cx="2970213" cy="3824288"/>
            </a:xfrm>
            <a:custGeom>
              <a:avLst/>
              <a:gdLst>
                <a:gd name="T0" fmla="*/ 1238 w 21600"/>
                <a:gd name="T1" fmla="*/ 104283 h 21600"/>
                <a:gd name="T2" fmla="*/ 196089 w 21600"/>
                <a:gd name="T3" fmla="*/ 208388 h 21600"/>
                <a:gd name="T4" fmla="*/ 391766 w 21600"/>
                <a:gd name="T5" fmla="*/ 104283 h 21600"/>
                <a:gd name="T6" fmla="*/ 196089 w 21600"/>
                <a:gd name="T7" fmla="*/ 11862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sp>
          <p:nvSpPr>
            <p:cNvPr id="77828" name="Cloud"/>
            <p:cNvSpPr>
              <a:spLocks noChangeAspect="1" noEditPoints="1" noChangeArrowheads="1"/>
            </p:cNvSpPr>
            <p:nvPr/>
          </p:nvSpPr>
          <p:spPr bwMode="auto">
            <a:xfrm rot="195800">
              <a:off x="2778125" y="2003425"/>
              <a:ext cx="3657600" cy="3435350"/>
            </a:xfrm>
            <a:custGeom>
              <a:avLst/>
              <a:gdLst>
                <a:gd name="T0" fmla="*/ 1524 w 21600"/>
                <a:gd name="T1" fmla="*/ 93677 h 21600"/>
                <a:gd name="T2" fmla="*/ 241469 w 21600"/>
                <a:gd name="T3" fmla="*/ 187195 h 21600"/>
                <a:gd name="T4" fmla="*/ 482431 w 21600"/>
                <a:gd name="T5" fmla="*/ 93677 h 21600"/>
                <a:gd name="T6" fmla="*/ 241469 w 21600"/>
                <a:gd name="T7" fmla="*/ 1065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4 h 21600"/>
                <a:gd name="T14" fmla="*/ 17085 w 21600"/>
                <a:gd name="T15" fmla="*/ 173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lIns="87274" tIns="43636" rIns="87274" bIns="43636"/>
            <a:lstStyle/>
            <a:p>
              <a:pPr algn="ctr" defTabSz="873125"/>
              <a:r>
                <a:rPr lang="es-MX" sz="1900"/>
                <a:t>     </a:t>
              </a:r>
              <a:endParaRPr lang="es-ES" sz="1900"/>
            </a:p>
          </p:txBody>
        </p:sp>
        <p:grpSp>
          <p:nvGrpSpPr>
            <p:cNvPr id="77830" name="Group 69"/>
            <p:cNvGrpSpPr>
              <a:grpSpLocks/>
            </p:cNvGrpSpPr>
            <p:nvPr/>
          </p:nvGrpSpPr>
          <p:grpSpPr bwMode="auto">
            <a:xfrm>
              <a:off x="4429125" y="2152650"/>
              <a:ext cx="460375" cy="301625"/>
              <a:chOff x="2927" y="2504"/>
              <a:chExt cx="527" cy="390"/>
            </a:xfrm>
          </p:grpSpPr>
          <p:sp>
            <p:nvSpPr>
              <p:cNvPr id="78163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64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65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66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8167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174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184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5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6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7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8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9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90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91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175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176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77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78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79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0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1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2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83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8168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8169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8170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71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72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73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7831" name="Group 69"/>
            <p:cNvGrpSpPr>
              <a:grpSpLocks/>
            </p:cNvGrpSpPr>
            <p:nvPr/>
          </p:nvGrpSpPr>
          <p:grpSpPr bwMode="auto">
            <a:xfrm>
              <a:off x="2857500" y="3009900"/>
              <a:ext cx="460375" cy="301625"/>
              <a:chOff x="2927" y="2504"/>
              <a:chExt cx="527" cy="390"/>
            </a:xfrm>
          </p:grpSpPr>
          <p:sp>
            <p:nvSpPr>
              <p:cNvPr id="78134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35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36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37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8138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145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155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6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7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8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9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60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61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62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146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147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48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49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0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1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2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3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54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8139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8140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8141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42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43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44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7832" name="Group 69"/>
            <p:cNvGrpSpPr>
              <a:grpSpLocks/>
            </p:cNvGrpSpPr>
            <p:nvPr/>
          </p:nvGrpSpPr>
          <p:grpSpPr bwMode="auto">
            <a:xfrm>
              <a:off x="2857500" y="4467225"/>
              <a:ext cx="460375" cy="301625"/>
              <a:chOff x="2927" y="2504"/>
              <a:chExt cx="527" cy="390"/>
            </a:xfrm>
          </p:grpSpPr>
          <p:sp>
            <p:nvSpPr>
              <p:cNvPr id="78105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06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07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108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8109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116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126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7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8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9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30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31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32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33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117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118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19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0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1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2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3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4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25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8110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8111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8112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13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14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115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7833" name="Group 69"/>
            <p:cNvGrpSpPr>
              <a:grpSpLocks/>
            </p:cNvGrpSpPr>
            <p:nvPr/>
          </p:nvGrpSpPr>
          <p:grpSpPr bwMode="auto">
            <a:xfrm>
              <a:off x="5970588" y="3009900"/>
              <a:ext cx="460375" cy="301625"/>
              <a:chOff x="2927" y="2504"/>
              <a:chExt cx="527" cy="390"/>
            </a:xfrm>
          </p:grpSpPr>
          <p:sp>
            <p:nvSpPr>
              <p:cNvPr id="78076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77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78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79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8080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087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097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8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9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00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01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02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03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104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088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089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0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1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2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3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4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5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96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8081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8082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8083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84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85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86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7834" name="Group 69"/>
            <p:cNvGrpSpPr>
              <a:grpSpLocks/>
            </p:cNvGrpSpPr>
            <p:nvPr/>
          </p:nvGrpSpPr>
          <p:grpSpPr bwMode="auto">
            <a:xfrm>
              <a:off x="5970588" y="4467225"/>
              <a:ext cx="460375" cy="301625"/>
              <a:chOff x="2927" y="2504"/>
              <a:chExt cx="527" cy="390"/>
            </a:xfrm>
          </p:grpSpPr>
          <p:sp>
            <p:nvSpPr>
              <p:cNvPr id="78047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48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49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50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8051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058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068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9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70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71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72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73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74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75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059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060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1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2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3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4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5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6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67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8052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8053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8054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55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56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57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77835" name="185 Conector recto"/>
            <p:cNvCxnSpPr>
              <a:cxnSpLocks noChangeShapeType="1"/>
              <a:stCxn id="78148" idx="3"/>
              <a:endCxn id="78165" idx="1"/>
            </p:cNvCxnSpPr>
            <p:nvPr/>
          </p:nvCxnSpPr>
          <p:spPr bwMode="auto">
            <a:xfrm flipV="1">
              <a:off x="3246438" y="2301875"/>
              <a:ext cx="1182687" cy="762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36" name="187 Conector recto"/>
            <p:cNvCxnSpPr>
              <a:cxnSpLocks noChangeShapeType="1"/>
              <a:stCxn id="78094" idx="2"/>
            </p:cNvCxnSpPr>
            <p:nvPr/>
          </p:nvCxnSpPr>
          <p:spPr bwMode="auto">
            <a:xfrm flipH="1" flipV="1">
              <a:off x="4902200" y="2301875"/>
              <a:ext cx="1263650" cy="762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37" name="189 Conector recto"/>
            <p:cNvCxnSpPr>
              <a:cxnSpLocks noChangeShapeType="1"/>
            </p:cNvCxnSpPr>
            <p:nvPr/>
          </p:nvCxnSpPr>
          <p:spPr bwMode="auto">
            <a:xfrm flipV="1">
              <a:off x="3286125" y="4616450"/>
              <a:ext cx="2684463" cy="2222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38" name="196 Conector recto"/>
            <p:cNvCxnSpPr>
              <a:cxnSpLocks noChangeShapeType="1"/>
              <a:stCxn id="78136" idx="1"/>
            </p:cNvCxnSpPr>
            <p:nvPr/>
          </p:nvCxnSpPr>
          <p:spPr bwMode="auto">
            <a:xfrm rot="10800000" flipV="1">
              <a:off x="1803400" y="3159125"/>
              <a:ext cx="1054100" cy="193675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39" name="202 Conector recto"/>
            <p:cNvCxnSpPr>
              <a:cxnSpLocks noChangeShapeType="1"/>
              <a:stCxn id="77999" idx="15"/>
              <a:endCxn id="77953" idx="6"/>
            </p:cNvCxnSpPr>
            <p:nvPr/>
          </p:nvCxnSpPr>
          <p:spPr bwMode="auto">
            <a:xfrm flipH="1">
              <a:off x="7667625" y="3578225"/>
              <a:ext cx="98425" cy="1560513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40" name="204 Conector recto"/>
            <p:cNvCxnSpPr>
              <a:cxnSpLocks noChangeShapeType="1"/>
            </p:cNvCxnSpPr>
            <p:nvPr/>
          </p:nvCxnSpPr>
          <p:spPr bwMode="auto">
            <a:xfrm rot="10800000" flipV="1">
              <a:off x="1960563" y="4681538"/>
              <a:ext cx="896937" cy="4826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41" name="205 Conector recto"/>
            <p:cNvCxnSpPr>
              <a:cxnSpLocks noChangeShapeType="1"/>
            </p:cNvCxnSpPr>
            <p:nvPr/>
          </p:nvCxnSpPr>
          <p:spPr bwMode="auto">
            <a:xfrm rot="5400000">
              <a:off x="2464594" y="3902869"/>
              <a:ext cx="1216025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77842" name="Group 69"/>
            <p:cNvGrpSpPr>
              <a:grpSpLocks/>
            </p:cNvGrpSpPr>
            <p:nvPr/>
          </p:nvGrpSpPr>
          <p:grpSpPr bwMode="auto">
            <a:xfrm>
              <a:off x="1357313" y="3295650"/>
              <a:ext cx="460375" cy="301625"/>
              <a:chOff x="2927" y="2504"/>
              <a:chExt cx="527" cy="390"/>
            </a:xfrm>
          </p:grpSpPr>
          <p:sp>
            <p:nvSpPr>
              <p:cNvPr id="78018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19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20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8021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8022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029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039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0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1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2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3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4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5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46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030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031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2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3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4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5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6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7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38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8023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8024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8025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26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27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8028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7843" name="Group 69"/>
            <p:cNvGrpSpPr>
              <a:grpSpLocks/>
            </p:cNvGrpSpPr>
            <p:nvPr/>
          </p:nvGrpSpPr>
          <p:grpSpPr bwMode="auto">
            <a:xfrm>
              <a:off x="7502525" y="3295650"/>
              <a:ext cx="458788" cy="301625"/>
              <a:chOff x="2927" y="2504"/>
              <a:chExt cx="527" cy="390"/>
            </a:xfrm>
          </p:grpSpPr>
          <p:sp>
            <p:nvSpPr>
              <p:cNvPr id="77989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90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91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92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7993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8000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8010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1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2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3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4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5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6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17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8001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8002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3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4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5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6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7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8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8009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7994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7995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7996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97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98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99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77844" name="267 Conector recto"/>
            <p:cNvCxnSpPr>
              <a:cxnSpLocks noChangeShapeType="1"/>
              <a:stCxn id="77992" idx="2"/>
            </p:cNvCxnSpPr>
            <p:nvPr/>
          </p:nvCxnSpPr>
          <p:spPr bwMode="auto">
            <a:xfrm rot="10800000">
              <a:off x="6430963" y="3132138"/>
              <a:ext cx="1071562" cy="25400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grpSp>
          <p:nvGrpSpPr>
            <p:cNvPr id="77845" name="Group 69"/>
            <p:cNvGrpSpPr>
              <a:grpSpLocks/>
            </p:cNvGrpSpPr>
            <p:nvPr/>
          </p:nvGrpSpPr>
          <p:grpSpPr bwMode="auto">
            <a:xfrm>
              <a:off x="1571625" y="5110163"/>
              <a:ext cx="460375" cy="301625"/>
              <a:chOff x="2927" y="2504"/>
              <a:chExt cx="527" cy="390"/>
            </a:xfrm>
          </p:grpSpPr>
          <p:sp>
            <p:nvSpPr>
              <p:cNvPr id="77960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61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62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63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7964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7971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7981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2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3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4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5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6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7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8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7972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7973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74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75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76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77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78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79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80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7965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7966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7967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68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69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70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77846" name="Group 69"/>
            <p:cNvGrpSpPr>
              <a:grpSpLocks/>
            </p:cNvGrpSpPr>
            <p:nvPr/>
          </p:nvGrpSpPr>
          <p:grpSpPr bwMode="auto">
            <a:xfrm>
              <a:off x="7359650" y="5110163"/>
              <a:ext cx="458788" cy="301625"/>
              <a:chOff x="2927" y="2504"/>
              <a:chExt cx="527" cy="390"/>
            </a:xfrm>
          </p:grpSpPr>
          <p:sp>
            <p:nvSpPr>
              <p:cNvPr id="77931" name="Oval 70"/>
              <p:cNvSpPr>
                <a:spLocks noChangeArrowheads="1"/>
              </p:cNvSpPr>
              <p:nvPr/>
            </p:nvSpPr>
            <p:spPr bwMode="auto">
              <a:xfrm>
                <a:off x="2928" y="2662"/>
                <a:ext cx="526" cy="232"/>
              </a:xfrm>
              <a:prstGeom prst="ellipse">
                <a:avLst/>
              </a:prstGeom>
              <a:solidFill>
                <a:srgbClr val="990033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32" name="Rectangle 71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0078A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33" name="Rectangle 72"/>
              <p:cNvSpPr>
                <a:spLocks noChangeArrowheads="1"/>
              </p:cNvSpPr>
              <p:nvPr/>
            </p:nvSpPr>
            <p:spPr bwMode="auto">
              <a:xfrm>
                <a:off x="2927" y="2615"/>
                <a:ext cx="525" cy="165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77934" name="Oval 73"/>
              <p:cNvSpPr>
                <a:spLocks noChangeArrowheads="1"/>
              </p:cNvSpPr>
              <p:nvPr/>
            </p:nvSpPr>
            <p:spPr bwMode="auto">
              <a:xfrm>
                <a:off x="2928" y="2504"/>
                <a:ext cx="526" cy="232"/>
              </a:xfrm>
              <a:prstGeom prst="ellipse">
                <a:avLst/>
              </a:prstGeom>
              <a:solidFill>
                <a:srgbClr val="FF3300"/>
              </a:solidFill>
              <a:ln w="4763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PE"/>
              </a:p>
            </p:txBody>
          </p:sp>
          <p:grpSp>
            <p:nvGrpSpPr>
              <p:cNvPr id="77935" name="Group 74"/>
              <p:cNvGrpSpPr>
                <a:grpSpLocks/>
              </p:cNvGrpSpPr>
              <p:nvPr/>
            </p:nvGrpSpPr>
            <p:grpSpPr bwMode="auto">
              <a:xfrm>
                <a:off x="3007" y="2525"/>
                <a:ext cx="365" cy="177"/>
                <a:chOff x="1040" y="2525"/>
                <a:chExt cx="365" cy="177"/>
              </a:xfrm>
            </p:grpSpPr>
            <p:grpSp>
              <p:nvGrpSpPr>
                <p:cNvPr id="77942" name="Group 75"/>
                <p:cNvGrpSpPr>
                  <a:grpSpLocks/>
                </p:cNvGrpSpPr>
                <p:nvPr/>
              </p:nvGrpSpPr>
              <p:grpSpPr bwMode="auto">
                <a:xfrm>
                  <a:off x="1040" y="2525"/>
                  <a:ext cx="362" cy="173"/>
                  <a:chOff x="1040" y="2525"/>
                  <a:chExt cx="362" cy="173"/>
                </a:xfrm>
              </p:grpSpPr>
              <p:sp>
                <p:nvSpPr>
                  <p:cNvPr id="77952" name="Freeform 76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3" name="Freeform 77"/>
                  <p:cNvSpPr>
                    <a:spLocks/>
                  </p:cNvSpPr>
                  <p:nvPr/>
                </p:nvSpPr>
                <p:spPr bwMode="auto">
                  <a:xfrm>
                    <a:off x="1229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57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1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7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1" y="0"/>
                        </a:lnTo>
                        <a:lnTo>
                          <a:pt x="86" y="12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4" name="Freeform 78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5" name="Freeform 79"/>
                  <p:cNvSpPr>
                    <a:spLocks/>
                  </p:cNvSpPr>
                  <p:nvPr/>
                </p:nvSpPr>
                <p:spPr bwMode="auto">
                  <a:xfrm>
                    <a:off x="1040" y="2615"/>
                    <a:ext cx="173" cy="78"/>
                  </a:xfrm>
                  <a:custGeom>
                    <a:avLst/>
                    <a:gdLst>
                      <a:gd name="T0" fmla="*/ 173 w 173"/>
                      <a:gd name="T1" fmla="*/ 17 h 78"/>
                      <a:gd name="T2" fmla="*/ 134 w 173"/>
                      <a:gd name="T3" fmla="*/ 0 h 78"/>
                      <a:gd name="T4" fmla="*/ 45 w 173"/>
                      <a:gd name="T5" fmla="*/ 50 h 78"/>
                      <a:gd name="T6" fmla="*/ 0 w 173"/>
                      <a:gd name="T7" fmla="*/ 33 h 78"/>
                      <a:gd name="T8" fmla="*/ 22 w 173"/>
                      <a:gd name="T9" fmla="*/ 78 h 78"/>
                      <a:gd name="T10" fmla="*/ 134 w 173"/>
                      <a:gd name="T11" fmla="*/ 78 h 78"/>
                      <a:gd name="T12" fmla="*/ 86 w 173"/>
                      <a:gd name="T13" fmla="*/ 62 h 78"/>
                      <a:gd name="T14" fmla="*/ 173 w 173"/>
                      <a:gd name="T15" fmla="*/ 17 h 7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8"/>
                      <a:gd name="T26" fmla="*/ 173 w 173"/>
                      <a:gd name="T27" fmla="*/ 78 h 7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8">
                        <a:moveTo>
                          <a:pt x="173" y="17"/>
                        </a:moveTo>
                        <a:lnTo>
                          <a:pt x="134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2" y="78"/>
                        </a:lnTo>
                        <a:lnTo>
                          <a:pt x="134" y="78"/>
                        </a:lnTo>
                        <a:lnTo>
                          <a:pt x="86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6" name="Freeform 80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7" name="Freeform 81"/>
                  <p:cNvSpPr>
                    <a:spLocks/>
                  </p:cNvSpPr>
                  <p:nvPr/>
                </p:nvSpPr>
                <p:spPr bwMode="auto">
                  <a:xfrm>
                    <a:off x="1050" y="2525"/>
                    <a:ext cx="172" cy="74"/>
                  </a:xfrm>
                  <a:custGeom>
                    <a:avLst/>
                    <a:gdLst>
                      <a:gd name="T0" fmla="*/ 0 w 172"/>
                      <a:gd name="T1" fmla="*/ 16 h 74"/>
                      <a:gd name="T2" fmla="*/ 38 w 172"/>
                      <a:gd name="T3" fmla="*/ 0 h 74"/>
                      <a:gd name="T4" fmla="*/ 131 w 172"/>
                      <a:gd name="T5" fmla="*/ 45 h 74"/>
                      <a:gd name="T6" fmla="*/ 172 w 172"/>
                      <a:gd name="T7" fmla="*/ 33 h 74"/>
                      <a:gd name="T8" fmla="*/ 150 w 172"/>
                      <a:gd name="T9" fmla="*/ 74 h 74"/>
                      <a:gd name="T10" fmla="*/ 41 w 172"/>
                      <a:gd name="T11" fmla="*/ 74 h 74"/>
                      <a:gd name="T12" fmla="*/ 86 w 172"/>
                      <a:gd name="T13" fmla="*/ 61 h 74"/>
                      <a:gd name="T14" fmla="*/ 0 w 172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2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1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8" name="Freeform 82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9" name="Freeform 83"/>
                  <p:cNvSpPr>
                    <a:spLocks/>
                  </p:cNvSpPr>
                  <p:nvPr/>
                </p:nvSpPr>
                <p:spPr bwMode="auto">
                  <a:xfrm>
                    <a:off x="1222" y="2624"/>
                    <a:ext cx="173" cy="74"/>
                  </a:xfrm>
                  <a:custGeom>
                    <a:avLst/>
                    <a:gdLst>
                      <a:gd name="T0" fmla="*/ 173 w 173"/>
                      <a:gd name="T1" fmla="*/ 57 h 74"/>
                      <a:gd name="T2" fmla="*/ 135 w 173"/>
                      <a:gd name="T3" fmla="*/ 74 h 74"/>
                      <a:gd name="T4" fmla="*/ 45 w 173"/>
                      <a:gd name="T5" fmla="*/ 24 h 74"/>
                      <a:gd name="T6" fmla="*/ 0 w 173"/>
                      <a:gd name="T7" fmla="*/ 41 h 74"/>
                      <a:gd name="T8" fmla="*/ 23 w 173"/>
                      <a:gd name="T9" fmla="*/ 0 h 74"/>
                      <a:gd name="T10" fmla="*/ 135 w 173"/>
                      <a:gd name="T11" fmla="*/ 0 h 74"/>
                      <a:gd name="T12" fmla="*/ 87 w 173"/>
                      <a:gd name="T13" fmla="*/ 12 h 74"/>
                      <a:gd name="T14" fmla="*/ 173 w 173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173" y="57"/>
                        </a:moveTo>
                        <a:lnTo>
                          <a:pt x="135" y="74"/>
                        </a:lnTo>
                        <a:lnTo>
                          <a:pt x="45" y="24"/>
                        </a:lnTo>
                        <a:lnTo>
                          <a:pt x="0" y="41"/>
                        </a:lnTo>
                        <a:lnTo>
                          <a:pt x="23" y="0"/>
                        </a:lnTo>
                        <a:lnTo>
                          <a:pt x="135" y="0"/>
                        </a:lnTo>
                        <a:lnTo>
                          <a:pt x="87" y="12"/>
                        </a:lnTo>
                        <a:lnTo>
                          <a:pt x="173" y="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77943" name="Group 84"/>
                <p:cNvGrpSpPr>
                  <a:grpSpLocks/>
                </p:cNvGrpSpPr>
                <p:nvPr/>
              </p:nvGrpSpPr>
              <p:grpSpPr bwMode="auto">
                <a:xfrm>
                  <a:off x="1043" y="2529"/>
                  <a:ext cx="362" cy="173"/>
                  <a:chOff x="1043" y="2529"/>
                  <a:chExt cx="362" cy="173"/>
                </a:xfrm>
              </p:grpSpPr>
              <p:sp>
                <p:nvSpPr>
                  <p:cNvPr id="77944" name="Freeform 85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45" name="Freeform 86"/>
                  <p:cNvSpPr>
                    <a:spLocks/>
                  </p:cNvSpPr>
                  <p:nvPr/>
                </p:nvSpPr>
                <p:spPr bwMode="auto">
                  <a:xfrm>
                    <a:off x="1232" y="2533"/>
                    <a:ext cx="173" cy="74"/>
                  </a:xfrm>
                  <a:custGeom>
                    <a:avLst/>
                    <a:gdLst>
                      <a:gd name="T0" fmla="*/ 0 w 173"/>
                      <a:gd name="T1" fmla="*/ 58 h 74"/>
                      <a:gd name="T2" fmla="*/ 38 w 173"/>
                      <a:gd name="T3" fmla="*/ 74 h 74"/>
                      <a:gd name="T4" fmla="*/ 131 w 173"/>
                      <a:gd name="T5" fmla="*/ 25 h 74"/>
                      <a:gd name="T6" fmla="*/ 173 w 173"/>
                      <a:gd name="T7" fmla="*/ 41 h 74"/>
                      <a:gd name="T8" fmla="*/ 150 w 173"/>
                      <a:gd name="T9" fmla="*/ 0 h 74"/>
                      <a:gd name="T10" fmla="*/ 42 w 173"/>
                      <a:gd name="T11" fmla="*/ 0 h 74"/>
                      <a:gd name="T12" fmla="*/ 86 w 173"/>
                      <a:gd name="T13" fmla="*/ 12 h 74"/>
                      <a:gd name="T14" fmla="*/ 0 w 173"/>
                      <a:gd name="T15" fmla="*/ 5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58"/>
                        </a:moveTo>
                        <a:lnTo>
                          <a:pt x="38" y="74"/>
                        </a:lnTo>
                        <a:lnTo>
                          <a:pt x="131" y="25"/>
                        </a:lnTo>
                        <a:lnTo>
                          <a:pt x="173" y="41"/>
                        </a:lnTo>
                        <a:lnTo>
                          <a:pt x="150" y="0"/>
                        </a:lnTo>
                        <a:lnTo>
                          <a:pt x="42" y="0"/>
                        </a:lnTo>
                        <a:lnTo>
                          <a:pt x="86" y="12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46" name="Freeform 87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47" name="Freeform 88"/>
                  <p:cNvSpPr>
                    <a:spLocks/>
                  </p:cNvSpPr>
                  <p:nvPr/>
                </p:nvSpPr>
                <p:spPr bwMode="auto">
                  <a:xfrm>
                    <a:off x="1043" y="2619"/>
                    <a:ext cx="173" cy="79"/>
                  </a:xfrm>
                  <a:custGeom>
                    <a:avLst/>
                    <a:gdLst>
                      <a:gd name="T0" fmla="*/ 173 w 173"/>
                      <a:gd name="T1" fmla="*/ 17 h 79"/>
                      <a:gd name="T2" fmla="*/ 135 w 173"/>
                      <a:gd name="T3" fmla="*/ 0 h 79"/>
                      <a:gd name="T4" fmla="*/ 45 w 173"/>
                      <a:gd name="T5" fmla="*/ 50 h 79"/>
                      <a:gd name="T6" fmla="*/ 0 w 173"/>
                      <a:gd name="T7" fmla="*/ 33 h 79"/>
                      <a:gd name="T8" fmla="*/ 23 w 173"/>
                      <a:gd name="T9" fmla="*/ 79 h 79"/>
                      <a:gd name="T10" fmla="*/ 135 w 173"/>
                      <a:gd name="T11" fmla="*/ 79 h 79"/>
                      <a:gd name="T12" fmla="*/ 87 w 173"/>
                      <a:gd name="T13" fmla="*/ 62 h 79"/>
                      <a:gd name="T14" fmla="*/ 173 w 173"/>
                      <a:gd name="T15" fmla="*/ 17 h 7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9"/>
                      <a:gd name="T26" fmla="*/ 173 w 173"/>
                      <a:gd name="T27" fmla="*/ 79 h 7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9">
                        <a:moveTo>
                          <a:pt x="173" y="17"/>
                        </a:moveTo>
                        <a:lnTo>
                          <a:pt x="135" y="0"/>
                        </a:lnTo>
                        <a:lnTo>
                          <a:pt x="45" y="50"/>
                        </a:lnTo>
                        <a:lnTo>
                          <a:pt x="0" y="33"/>
                        </a:lnTo>
                        <a:lnTo>
                          <a:pt x="23" y="79"/>
                        </a:lnTo>
                        <a:lnTo>
                          <a:pt x="135" y="79"/>
                        </a:lnTo>
                        <a:lnTo>
                          <a:pt x="87" y="62"/>
                        </a:lnTo>
                        <a:lnTo>
                          <a:pt x="173" y="1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48" name="Freeform 89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49" name="Freeform 90"/>
                  <p:cNvSpPr>
                    <a:spLocks/>
                  </p:cNvSpPr>
                  <p:nvPr/>
                </p:nvSpPr>
                <p:spPr bwMode="auto">
                  <a:xfrm>
                    <a:off x="1053" y="2529"/>
                    <a:ext cx="173" cy="74"/>
                  </a:xfrm>
                  <a:custGeom>
                    <a:avLst/>
                    <a:gdLst>
                      <a:gd name="T0" fmla="*/ 0 w 173"/>
                      <a:gd name="T1" fmla="*/ 16 h 74"/>
                      <a:gd name="T2" fmla="*/ 38 w 173"/>
                      <a:gd name="T3" fmla="*/ 0 h 74"/>
                      <a:gd name="T4" fmla="*/ 131 w 173"/>
                      <a:gd name="T5" fmla="*/ 45 h 74"/>
                      <a:gd name="T6" fmla="*/ 173 w 173"/>
                      <a:gd name="T7" fmla="*/ 33 h 74"/>
                      <a:gd name="T8" fmla="*/ 150 w 173"/>
                      <a:gd name="T9" fmla="*/ 74 h 74"/>
                      <a:gd name="T10" fmla="*/ 41 w 173"/>
                      <a:gd name="T11" fmla="*/ 74 h 74"/>
                      <a:gd name="T12" fmla="*/ 86 w 173"/>
                      <a:gd name="T13" fmla="*/ 62 h 74"/>
                      <a:gd name="T14" fmla="*/ 0 w 173"/>
                      <a:gd name="T15" fmla="*/ 16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3"/>
                      <a:gd name="T25" fmla="*/ 0 h 74"/>
                      <a:gd name="T26" fmla="*/ 173 w 173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3" h="74">
                        <a:moveTo>
                          <a:pt x="0" y="16"/>
                        </a:moveTo>
                        <a:lnTo>
                          <a:pt x="38" y="0"/>
                        </a:lnTo>
                        <a:lnTo>
                          <a:pt x="131" y="45"/>
                        </a:lnTo>
                        <a:lnTo>
                          <a:pt x="173" y="33"/>
                        </a:lnTo>
                        <a:lnTo>
                          <a:pt x="150" y="74"/>
                        </a:lnTo>
                        <a:lnTo>
                          <a:pt x="41" y="74"/>
                        </a:lnTo>
                        <a:lnTo>
                          <a:pt x="86" y="62"/>
                        </a:lnTo>
                        <a:lnTo>
                          <a:pt x="0" y="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0" name="Freeform 91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77951" name="Freeform 92"/>
                  <p:cNvSpPr>
                    <a:spLocks/>
                  </p:cNvSpPr>
                  <p:nvPr/>
                </p:nvSpPr>
                <p:spPr bwMode="auto">
                  <a:xfrm>
                    <a:off x="1226" y="2628"/>
                    <a:ext cx="172" cy="74"/>
                  </a:xfrm>
                  <a:custGeom>
                    <a:avLst/>
                    <a:gdLst>
                      <a:gd name="T0" fmla="*/ 172 w 172"/>
                      <a:gd name="T1" fmla="*/ 57 h 74"/>
                      <a:gd name="T2" fmla="*/ 134 w 172"/>
                      <a:gd name="T3" fmla="*/ 74 h 74"/>
                      <a:gd name="T4" fmla="*/ 44 w 172"/>
                      <a:gd name="T5" fmla="*/ 24 h 74"/>
                      <a:gd name="T6" fmla="*/ 0 w 172"/>
                      <a:gd name="T7" fmla="*/ 41 h 74"/>
                      <a:gd name="T8" fmla="*/ 22 w 172"/>
                      <a:gd name="T9" fmla="*/ 0 h 74"/>
                      <a:gd name="T10" fmla="*/ 134 w 172"/>
                      <a:gd name="T11" fmla="*/ 0 h 74"/>
                      <a:gd name="T12" fmla="*/ 86 w 172"/>
                      <a:gd name="T13" fmla="*/ 12 h 74"/>
                      <a:gd name="T14" fmla="*/ 172 w 172"/>
                      <a:gd name="T15" fmla="*/ 57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2"/>
                      <a:gd name="T25" fmla="*/ 0 h 74"/>
                      <a:gd name="T26" fmla="*/ 172 w 172"/>
                      <a:gd name="T27" fmla="*/ 74 h 7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2" h="74">
                        <a:moveTo>
                          <a:pt x="172" y="57"/>
                        </a:moveTo>
                        <a:lnTo>
                          <a:pt x="134" y="74"/>
                        </a:lnTo>
                        <a:lnTo>
                          <a:pt x="44" y="24"/>
                        </a:lnTo>
                        <a:lnTo>
                          <a:pt x="0" y="41"/>
                        </a:lnTo>
                        <a:lnTo>
                          <a:pt x="22" y="0"/>
                        </a:lnTo>
                        <a:lnTo>
                          <a:pt x="134" y="0"/>
                        </a:lnTo>
                        <a:lnTo>
                          <a:pt x="86" y="12"/>
                        </a:lnTo>
                        <a:lnTo>
                          <a:pt x="172" y="5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</p:grpSp>
          <p:sp>
            <p:nvSpPr>
              <p:cNvPr id="77936" name="Line 93"/>
              <p:cNvSpPr>
                <a:spLocks noChangeShapeType="1"/>
              </p:cNvSpPr>
              <p:nvPr/>
            </p:nvSpPr>
            <p:spPr bwMode="auto">
              <a:xfrm>
                <a:off x="3451" y="2640"/>
                <a:ext cx="2" cy="136"/>
              </a:xfrm>
              <a:prstGeom prst="line">
                <a:avLst/>
              </a:prstGeom>
              <a:noFill/>
              <a:ln w="2857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77937" name="Group 94"/>
              <p:cNvGrpSpPr>
                <a:grpSpLocks/>
              </p:cNvGrpSpPr>
              <p:nvPr/>
            </p:nvGrpSpPr>
            <p:grpSpPr bwMode="auto">
              <a:xfrm>
                <a:off x="3006" y="2739"/>
                <a:ext cx="262" cy="131"/>
                <a:chOff x="1088" y="2739"/>
                <a:chExt cx="262" cy="131"/>
              </a:xfrm>
            </p:grpSpPr>
            <p:sp>
              <p:nvSpPr>
                <p:cNvPr id="77938" name="Freeform 95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39" name="Freeform 96"/>
                <p:cNvSpPr>
                  <a:spLocks/>
                </p:cNvSpPr>
                <p:nvPr/>
              </p:nvSpPr>
              <p:spPr bwMode="auto">
                <a:xfrm>
                  <a:off x="1088" y="2739"/>
                  <a:ext cx="259" cy="127"/>
                </a:xfrm>
                <a:custGeom>
                  <a:avLst/>
                  <a:gdLst>
                    <a:gd name="T0" fmla="*/ 38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6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1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6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8 w 259"/>
                    <a:gd name="T41" fmla="*/ 111 h 127"/>
                    <a:gd name="T42" fmla="*/ 38 w 259"/>
                    <a:gd name="T43" fmla="*/ 127 h 127"/>
                    <a:gd name="T44" fmla="*/ 0 w 259"/>
                    <a:gd name="T45" fmla="*/ 103 h 127"/>
                    <a:gd name="T46" fmla="*/ 38 w 259"/>
                    <a:gd name="T47" fmla="*/ 74 h 127"/>
                    <a:gd name="T48" fmla="*/ 38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8 w 259"/>
                    <a:gd name="T57" fmla="*/ 33 h 127"/>
                    <a:gd name="T58" fmla="*/ 38 w 259"/>
                    <a:gd name="T59" fmla="*/ 49 h 127"/>
                    <a:gd name="T60" fmla="*/ 0 w 259"/>
                    <a:gd name="T61" fmla="*/ 24 h 127"/>
                    <a:gd name="T62" fmla="*/ 38 w 259"/>
                    <a:gd name="T63" fmla="*/ 0 h 127"/>
                    <a:gd name="T64" fmla="*/ 38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8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6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1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6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8" y="111"/>
                      </a:lnTo>
                      <a:lnTo>
                        <a:pt x="38" y="127"/>
                      </a:lnTo>
                      <a:lnTo>
                        <a:pt x="0" y="103"/>
                      </a:lnTo>
                      <a:lnTo>
                        <a:pt x="38" y="74"/>
                      </a:lnTo>
                      <a:lnTo>
                        <a:pt x="38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8" y="33"/>
                      </a:lnTo>
                      <a:lnTo>
                        <a:pt x="38" y="49"/>
                      </a:lnTo>
                      <a:lnTo>
                        <a:pt x="0" y="24"/>
                      </a:lnTo>
                      <a:lnTo>
                        <a:pt x="38" y="0"/>
                      </a:lnTo>
                      <a:lnTo>
                        <a:pt x="3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40" name="Freeform 97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77941" name="Freeform 98"/>
                <p:cNvSpPr>
                  <a:spLocks/>
                </p:cNvSpPr>
                <p:nvPr/>
              </p:nvSpPr>
              <p:spPr bwMode="auto">
                <a:xfrm>
                  <a:off x="1091" y="2743"/>
                  <a:ext cx="259" cy="127"/>
                </a:xfrm>
                <a:custGeom>
                  <a:avLst/>
                  <a:gdLst>
                    <a:gd name="T0" fmla="*/ 39 w 259"/>
                    <a:gd name="T1" fmla="*/ 16 h 127"/>
                    <a:gd name="T2" fmla="*/ 96 w 259"/>
                    <a:gd name="T3" fmla="*/ 16 h 127"/>
                    <a:gd name="T4" fmla="*/ 131 w 259"/>
                    <a:gd name="T5" fmla="*/ 53 h 127"/>
                    <a:gd name="T6" fmla="*/ 167 w 259"/>
                    <a:gd name="T7" fmla="*/ 16 h 127"/>
                    <a:gd name="T8" fmla="*/ 221 w 259"/>
                    <a:gd name="T9" fmla="*/ 16 h 127"/>
                    <a:gd name="T10" fmla="*/ 221 w 259"/>
                    <a:gd name="T11" fmla="*/ 0 h 127"/>
                    <a:gd name="T12" fmla="*/ 259 w 259"/>
                    <a:gd name="T13" fmla="*/ 24 h 127"/>
                    <a:gd name="T14" fmla="*/ 221 w 259"/>
                    <a:gd name="T15" fmla="*/ 49 h 127"/>
                    <a:gd name="T16" fmla="*/ 221 w 259"/>
                    <a:gd name="T17" fmla="*/ 33 h 127"/>
                    <a:gd name="T18" fmla="*/ 173 w 259"/>
                    <a:gd name="T19" fmla="*/ 33 h 127"/>
                    <a:gd name="T20" fmla="*/ 141 w 259"/>
                    <a:gd name="T21" fmla="*/ 62 h 127"/>
                    <a:gd name="T22" fmla="*/ 173 w 259"/>
                    <a:gd name="T23" fmla="*/ 94 h 127"/>
                    <a:gd name="T24" fmla="*/ 221 w 259"/>
                    <a:gd name="T25" fmla="*/ 94 h 127"/>
                    <a:gd name="T26" fmla="*/ 221 w 259"/>
                    <a:gd name="T27" fmla="*/ 74 h 127"/>
                    <a:gd name="T28" fmla="*/ 259 w 259"/>
                    <a:gd name="T29" fmla="*/ 103 h 127"/>
                    <a:gd name="T30" fmla="*/ 221 w 259"/>
                    <a:gd name="T31" fmla="*/ 127 h 127"/>
                    <a:gd name="T32" fmla="*/ 221 w 259"/>
                    <a:gd name="T33" fmla="*/ 111 h 127"/>
                    <a:gd name="T34" fmla="*/ 167 w 259"/>
                    <a:gd name="T35" fmla="*/ 111 h 127"/>
                    <a:gd name="T36" fmla="*/ 131 w 259"/>
                    <a:gd name="T37" fmla="*/ 74 h 127"/>
                    <a:gd name="T38" fmla="*/ 96 w 259"/>
                    <a:gd name="T39" fmla="*/ 111 h 127"/>
                    <a:gd name="T40" fmla="*/ 39 w 259"/>
                    <a:gd name="T41" fmla="*/ 111 h 127"/>
                    <a:gd name="T42" fmla="*/ 39 w 259"/>
                    <a:gd name="T43" fmla="*/ 127 h 127"/>
                    <a:gd name="T44" fmla="*/ 0 w 259"/>
                    <a:gd name="T45" fmla="*/ 103 h 127"/>
                    <a:gd name="T46" fmla="*/ 39 w 259"/>
                    <a:gd name="T47" fmla="*/ 74 h 127"/>
                    <a:gd name="T48" fmla="*/ 39 w 259"/>
                    <a:gd name="T49" fmla="*/ 94 h 127"/>
                    <a:gd name="T50" fmla="*/ 90 w 259"/>
                    <a:gd name="T51" fmla="*/ 94 h 127"/>
                    <a:gd name="T52" fmla="*/ 122 w 259"/>
                    <a:gd name="T53" fmla="*/ 66 h 127"/>
                    <a:gd name="T54" fmla="*/ 90 w 259"/>
                    <a:gd name="T55" fmla="*/ 33 h 127"/>
                    <a:gd name="T56" fmla="*/ 39 w 259"/>
                    <a:gd name="T57" fmla="*/ 33 h 127"/>
                    <a:gd name="T58" fmla="*/ 39 w 259"/>
                    <a:gd name="T59" fmla="*/ 49 h 127"/>
                    <a:gd name="T60" fmla="*/ 0 w 259"/>
                    <a:gd name="T61" fmla="*/ 24 h 127"/>
                    <a:gd name="T62" fmla="*/ 39 w 259"/>
                    <a:gd name="T63" fmla="*/ 0 h 127"/>
                    <a:gd name="T64" fmla="*/ 39 w 259"/>
                    <a:gd name="T65" fmla="*/ 16 h 12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59"/>
                    <a:gd name="T100" fmla="*/ 0 h 127"/>
                    <a:gd name="T101" fmla="*/ 259 w 259"/>
                    <a:gd name="T102" fmla="*/ 127 h 12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59" h="127">
                      <a:moveTo>
                        <a:pt x="39" y="16"/>
                      </a:moveTo>
                      <a:lnTo>
                        <a:pt x="96" y="16"/>
                      </a:lnTo>
                      <a:lnTo>
                        <a:pt x="131" y="53"/>
                      </a:lnTo>
                      <a:lnTo>
                        <a:pt x="167" y="16"/>
                      </a:lnTo>
                      <a:lnTo>
                        <a:pt x="221" y="16"/>
                      </a:lnTo>
                      <a:lnTo>
                        <a:pt x="221" y="0"/>
                      </a:lnTo>
                      <a:lnTo>
                        <a:pt x="259" y="24"/>
                      </a:lnTo>
                      <a:lnTo>
                        <a:pt x="221" y="49"/>
                      </a:lnTo>
                      <a:lnTo>
                        <a:pt x="221" y="33"/>
                      </a:lnTo>
                      <a:lnTo>
                        <a:pt x="173" y="33"/>
                      </a:lnTo>
                      <a:lnTo>
                        <a:pt x="141" y="62"/>
                      </a:lnTo>
                      <a:lnTo>
                        <a:pt x="173" y="94"/>
                      </a:lnTo>
                      <a:lnTo>
                        <a:pt x="221" y="94"/>
                      </a:lnTo>
                      <a:lnTo>
                        <a:pt x="221" y="74"/>
                      </a:lnTo>
                      <a:lnTo>
                        <a:pt x="259" y="103"/>
                      </a:lnTo>
                      <a:lnTo>
                        <a:pt x="221" y="127"/>
                      </a:lnTo>
                      <a:lnTo>
                        <a:pt x="221" y="111"/>
                      </a:lnTo>
                      <a:lnTo>
                        <a:pt x="167" y="111"/>
                      </a:lnTo>
                      <a:lnTo>
                        <a:pt x="131" y="74"/>
                      </a:lnTo>
                      <a:lnTo>
                        <a:pt x="96" y="111"/>
                      </a:lnTo>
                      <a:lnTo>
                        <a:pt x="39" y="111"/>
                      </a:lnTo>
                      <a:lnTo>
                        <a:pt x="39" y="127"/>
                      </a:lnTo>
                      <a:lnTo>
                        <a:pt x="0" y="103"/>
                      </a:lnTo>
                      <a:lnTo>
                        <a:pt x="39" y="74"/>
                      </a:lnTo>
                      <a:lnTo>
                        <a:pt x="39" y="94"/>
                      </a:lnTo>
                      <a:lnTo>
                        <a:pt x="90" y="94"/>
                      </a:lnTo>
                      <a:lnTo>
                        <a:pt x="122" y="66"/>
                      </a:lnTo>
                      <a:lnTo>
                        <a:pt x="90" y="33"/>
                      </a:lnTo>
                      <a:lnTo>
                        <a:pt x="39" y="33"/>
                      </a:lnTo>
                      <a:lnTo>
                        <a:pt x="39" y="49"/>
                      </a:lnTo>
                      <a:lnTo>
                        <a:pt x="0" y="24"/>
                      </a:lnTo>
                      <a:lnTo>
                        <a:pt x="39" y="0"/>
                      </a:lnTo>
                      <a:lnTo>
                        <a:pt x="39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cxnSp>
          <p:nvCxnSpPr>
            <p:cNvPr id="77847" name="330 Conector recto"/>
            <p:cNvCxnSpPr>
              <a:cxnSpLocks noChangeShapeType="1"/>
            </p:cNvCxnSpPr>
            <p:nvPr/>
          </p:nvCxnSpPr>
          <p:spPr bwMode="auto">
            <a:xfrm>
              <a:off x="6430963" y="4681538"/>
              <a:ext cx="1003300" cy="506412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77848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3224213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7849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02650" y="3152775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7850" name="334 Conector recto"/>
            <p:cNvCxnSpPr>
              <a:cxnSpLocks noChangeShapeType="1"/>
            </p:cNvCxnSpPr>
            <p:nvPr/>
          </p:nvCxnSpPr>
          <p:spPr bwMode="auto">
            <a:xfrm rot="10800000">
              <a:off x="642938" y="3438525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77851" name="Picture 53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88" y="5038725"/>
              <a:ext cx="407987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7852" name="339 Conector recto"/>
            <p:cNvCxnSpPr>
              <a:cxnSpLocks noChangeShapeType="1"/>
            </p:cNvCxnSpPr>
            <p:nvPr/>
          </p:nvCxnSpPr>
          <p:spPr bwMode="auto">
            <a:xfrm rot="10800000">
              <a:off x="642938" y="5253038"/>
              <a:ext cx="928687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77853" name="341 Conector recto"/>
            <p:cNvCxnSpPr>
              <a:cxnSpLocks noChangeShapeType="1"/>
            </p:cNvCxnSpPr>
            <p:nvPr/>
          </p:nvCxnSpPr>
          <p:spPr bwMode="auto">
            <a:xfrm rot="10800000">
              <a:off x="7931150" y="3438525"/>
              <a:ext cx="71437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pic>
          <p:nvPicPr>
            <p:cNvPr id="77854" name="Picture 222" descr="C500USEFORAD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59775" y="4967288"/>
              <a:ext cx="406400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7855" name="345 Conector recto"/>
            <p:cNvCxnSpPr>
              <a:cxnSpLocks noChangeShapeType="1"/>
              <a:stCxn id="78026" idx="15"/>
              <a:endCxn id="77978" idx="3"/>
            </p:cNvCxnSpPr>
            <p:nvPr/>
          </p:nvCxnSpPr>
          <p:spPr bwMode="auto">
            <a:xfrm>
              <a:off x="1619250" y="3575050"/>
              <a:ext cx="184150" cy="158115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77856" name="349 CuadroTexto"/>
            <p:cNvSpPr txBox="1">
              <a:spLocks noChangeArrowheads="1"/>
            </p:cNvSpPr>
            <p:nvPr/>
          </p:nvSpPr>
          <p:spPr bwMode="auto">
            <a:xfrm>
              <a:off x="4429125" y="1724025"/>
              <a:ext cx="500063" cy="4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R5</a:t>
              </a:r>
            </a:p>
          </p:txBody>
        </p:sp>
        <p:sp>
          <p:nvSpPr>
            <p:cNvPr id="77857" name="350 CuadroTexto"/>
            <p:cNvSpPr txBox="1">
              <a:spLocks noChangeArrowheads="1"/>
            </p:cNvSpPr>
            <p:nvPr/>
          </p:nvSpPr>
          <p:spPr bwMode="auto">
            <a:xfrm>
              <a:off x="1357313" y="2895600"/>
              <a:ext cx="50006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R1</a:t>
              </a:r>
            </a:p>
          </p:txBody>
        </p:sp>
        <p:sp>
          <p:nvSpPr>
            <p:cNvPr id="77858" name="351 CuadroTexto"/>
            <p:cNvSpPr txBox="1">
              <a:spLocks noChangeArrowheads="1"/>
            </p:cNvSpPr>
            <p:nvPr/>
          </p:nvSpPr>
          <p:spPr bwMode="auto">
            <a:xfrm>
              <a:off x="2500313" y="2652713"/>
              <a:ext cx="4984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R3</a:t>
              </a:r>
            </a:p>
          </p:txBody>
        </p:sp>
        <p:sp>
          <p:nvSpPr>
            <p:cNvPr id="77859" name="352 CuadroTexto"/>
            <p:cNvSpPr txBox="1">
              <a:spLocks noChangeArrowheads="1"/>
            </p:cNvSpPr>
            <p:nvPr/>
          </p:nvSpPr>
          <p:spPr bwMode="auto">
            <a:xfrm>
              <a:off x="1428750" y="5353050"/>
              <a:ext cx="50006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R2</a:t>
              </a:r>
            </a:p>
          </p:txBody>
        </p:sp>
        <p:sp>
          <p:nvSpPr>
            <p:cNvPr id="77860" name="353 CuadroTexto"/>
            <p:cNvSpPr txBox="1">
              <a:spLocks noChangeArrowheads="1"/>
            </p:cNvSpPr>
            <p:nvPr/>
          </p:nvSpPr>
          <p:spPr bwMode="auto">
            <a:xfrm>
              <a:off x="2857500" y="4824413"/>
              <a:ext cx="500063" cy="4016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R4</a:t>
              </a:r>
            </a:p>
          </p:txBody>
        </p:sp>
        <p:sp>
          <p:nvSpPr>
            <p:cNvPr id="77861" name="354 CuadroTexto"/>
            <p:cNvSpPr txBox="1">
              <a:spLocks noChangeArrowheads="1"/>
            </p:cNvSpPr>
            <p:nvPr/>
          </p:nvSpPr>
          <p:spPr bwMode="auto">
            <a:xfrm>
              <a:off x="6145213" y="2581275"/>
              <a:ext cx="498475" cy="4016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R6</a:t>
              </a:r>
            </a:p>
          </p:txBody>
        </p:sp>
        <p:sp>
          <p:nvSpPr>
            <p:cNvPr id="77862" name="355 CuadroTexto"/>
            <p:cNvSpPr txBox="1">
              <a:spLocks noChangeArrowheads="1"/>
            </p:cNvSpPr>
            <p:nvPr/>
          </p:nvSpPr>
          <p:spPr bwMode="auto">
            <a:xfrm>
              <a:off x="5859463" y="4824413"/>
              <a:ext cx="498475" cy="4016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R7</a:t>
              </a:r>
            </a:p>
          </p:txBody>
        </p:sp>
        <p:sp>
          <p:nvSpPr>
            <p:cNvPr id="77863" name="356 CuadroTexto"/>
            <p:cNvSpPr txBox="1">
              <a:spLocks noChangeArrowheads="1"/>
            </p:cNvSpPr>
            <p:nvPr/>
          </p:nvSpPr>
          <p:spPr bwMode="auto">
            <a:xfrm>
              <a:off x="7502525" y="2867025"/>
              <a:ext cx="498475" cy="40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R8</a:t>
              </a:r>
            </a:p>
          </p:txBody>
        </p:sp>
        <p:sp>
          <p:nvSpPr>
            <p:cNvPr id="77864" name="357 CuadroTexto"/>
            <p:cNvSpPr txBox="1">
              <a:spLocks noChangeArrowheads="1"/>
            </p:cNvSpPr>
            <p:nvPr/>
          </p:nvSpPr>
          <p:spPr bwMode="auto">
            <a:xfrm>
              <a:off x="7359650" y="5395913"/>
              <a:ext cx="498475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R9</a:t>
              </a:r>
            </a:p>
          </p:txBody>
        </p:sp>
        <p:sp>
          <p:nvSpPr>
            <p:cNvPr id="77865" name="358 CuadroTexto"/>
            <p:cNvSpPr txBox="1">
              <a:spLocks noChangeArrowheads="1"/>
            </p:cNvSpPr>
            <p:nvPr/>
          </p:nvSpPr>
          <p:spPr bwMode="auto">
            <a:xfrm>
              <a:off x="428625" y="2795588"/>
              <a:ext cx="657225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PCa</a:t>
              </a:r>
            </a:p>
          </p:txBody>
        </p:sp>
        <p:sp>
          <p:nvSpPr>
            <p:cNvPr id="77866" name="359 CuadroTexto"/>
            <p:cNvSpPr txBox="1">
              <a:spLocks noChangeArrowheads="1"/>
            </p:cNvSpPr>
            <p:nvPr/>
          </p:nvSpPr>
          <p:spPr bwMode="auto">
            <a:xfrm>
              <a:off x="285750" y="5395913"/>
              <a:ext cx="671513" cy="401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PCb</a:t>
              </a:r>
            </a:p>
          </p:txBody>
        </p:sp>
        <p:sp>
          <p:nvSpPr>
            <p:cNvPr id="77867" name="360 CuadroTexto"/>
            <p:cNvSpPr txBox="1">
              <a:spLocks noChangeArrowheads="1"/>
            </p:cNvSpPr>
            <p:nvPr/>
          </p:nvSpPr>
          <p:spPr bwMode="auto">
            <a:xfrm>
              <a:off x="8431213" y="2795588"/>
              <a:ext cx="64135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PCc</a:t>
              </a:r>
            </a:p>
          </p:txBody>
        </p:sp>
        <p:sp>
          <p:nvSpPr>
            <p:cNvPr id="77868" name="361 CuadroTexto"/>
            <p:cNvSpPr txBox="1">
              <a:spLocks noChangeArrowheads="1"/>
            </p:cNvSpPr>
            <p:nvPr/>
          </p:nvSpPr>
          <p:spPr bwMode="auto">
            <a:xfrm>
              <a:off x="8288338" y="5324475"/>
              <a:ext cx="6699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2000" b="1"/>
                <a:t>PCd</a:t>
              </a:r>
            </a:p>
          </p:txBody>
        </p:sp>
        <p:sp>
          <p:nvSpPr>
            <p:cNvPr id="77869" name="362 CuadroTexto"/>
            <p:cNvSpPr txBox="1">
              <a:spLocks noChangeArrowheads="1"/>
            </p:cNvSpPr>
            <p:nvPr/>
          </p:nvSpPr>
          <p:spPr bwMode="auto">
            <a:xfrm>
              <a:off x="4071938" y="2795588"/>
              <a:ext cx="1314450" cy="477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AREA 0</a:t>
              </a:r>
            </a:p>
          </p:txBody>
        </p:sp>
        <p:sp>
          <p:nvSpPr>
            <p:cNvPr id="77870" name="363 CuadroTexto"/>
            <p:cNvSpPr txBox="1">
              <a:spLocks noChangeArrowheads="1"/>
            </p:cNvSpPr>
            <p:nvPr/>
          </p:nvSpPr>
          <p:spPr bwMode="auto">
            <a:xfrm>
              <a:off x="1214438" y="2224088"/>
              <a:ext cx="1314450" cy="477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AREA 1</a:t>
              </a:r>
            </a:p>
          </p:txBody>
        </p:sp>
        <p:sp>
          <p:nvSpPr>
            <p:cNvPr id="77871" name="364 CuadroTexto"/>
            <p:cNvSpPr txBox="1">
              <a:spLocks noChangeArrowheads="1"/>
            </p:cNvSpPr>
            <p:nvPr/>
          </p:nvSpPr>
          <p:spPr bwMode="auto">
            <a:xfrm>
              <a:off x="7288213" y="2224088"/>
              <a:ext cx="1312862" cy="477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b="1"/>
                <a:t>AREA 2</a:t>
              </a:r>
            </a:p>
          </p:txBody>
        </p:sp>
        <p:sp>
          <p:nvSpPr>
            <p:cNvPr id="77872" name="365 CuadroTexto"/>
            <p:cNvSpPr txBox="1">
              <a:spLocks noChangeArrowheads="1"/>
            </p:cNvSpPr>
            <p:nvPr/>
          </p:nvSpPr>
          <p:spPr bwMode="auto">
            <a:xfrm rot="-1970932">
              <a:off x="3290888" y="2457450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20.1.1.0/30</a:t>
              </a:r>
            </a:p>
          </p:txBody>
        </p:sp>
        <p:sp>
          <p:nvSpPr>
            <p:cNvPr id="77873" name="366 CuadroTexto"/>
            <p:cNvSpPr txBox="1">
              <a:spLocks noChangeArrowheads="1"/>
            </p:cNvSpPr>
            <p:nvPr/>
          </p:nvSpPr>
          <p:spPr bwMode="auto">
            <a:xfrm rot="1913116">
              <a:off x="5140325" y="2462213"/>
              <a:ext cx="9985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20.1.1.4/30</a:t>
              </a:r>
            </a:p>
          </p:txBody>
        </p:sp>
        <p:sp>
          <p:nvSpPr>
            <p:cNvPr id="77874" name="367 CuadroTexto"/>
            <p:cNvSpPr txBox="1">
              <a:spLocks noChangeArrowheads="1"/>
            </p:cNvSpPr>
            <p:nvPr/>
          </p:nvSpPr>
          <p:spPr bwMode="auto">
            <a:xfrm rot="1455558">
              <a:off x="4129088" y="3573463"/>
              <a:ext cx="9985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20.1.1.8/30</a:t>
              </a:r>
            </a:p>
          </p:txBody>
        </p:sp>
        <p:sp>
          <p:nvSpPr>
            <p:cNvPr id="77875" name="368 CuadroTexto"/>
            <p:cNvSpPr txBox="1">
              <a:spLocks noChangeArrowheads="1"/>
            </p:cNvSpPr>
            <p:nvPr/>
          </p:nvSpPr>
          <p:spPr bwMode="auto">
            <a:xfrm>
              <a:off x="4095750" y="4397375"/>
              <a:ext cx="10874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20.1.1.12/30</a:t>
              </a:r>
            </a:p>
          </p:txBody>
        </p:sp>
        <p:sp>
          <p:nvSpPr>
            <p:cNvPr id="77876" name="369 CuadroTexto"/>
            <p:cNvSpPr txBox="1">
              <a:spLocks noChangeArrowheads="1"/>
            </p:cNvSpPr>
            <p:nvPr/>
          </p:nvSpPr>
          <p:spPr bwMode="auto">
            <a:xfrm rot="-5400000">
              <a:off x="2705894" y="3736181"/>
              <a:ext cx="1087438" cy="30797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20.1.1.16/30</a:t>
              </a:r>
            </a:p>
          </p:txBody>
        </p:sp>
        <p:cxnSp>
          <p:nvCxnSpPr>
            <p:cNvPr id="77877" name="371 Conector recto"/>
            <p:cNvCxnSpPr>
              <a:cxnSpLocks noChangeShapeType="1"/>
            </p:cNvCxnSpPr>
            <p:nvPr/>
          </p:nvCxnSpPr>
          <p:spPr bwMode="auto">
            <a:xfrm rot="5400000">
              <a:off x="5609431" y="3902869"/>
              <a:ext cx="121602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77878" name="383 CuadroTexto"/>
            <p:cNvSpPr txBox="1">
              <a:spLocks noChangeArrowheads="1"/>
            </p:cNvSpPr>
            <p:nvPr/>
          </p:nvSpPr>
          <p:spPr bwMode="auto">
            <a:xfrm rot="-5400000">
              <a:off x="5468938" y="3743325"/>
              <a:ext cx="1087438" cy="30638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20.1.1.20/30</a:t>
              </a:r>
            </a:p>
          </p:txBody>
        </p:sp>
        <p:cxnSp>
          <p:nvCxnSpPr>
            <p:cNvPr id="77879" name="193 Conector recto"/>
            <p:cNvCxnSpPr>
              <a:cxnSpLocks noChangeShapeType="1"/>
              <a:stCxn id="78134" idx="5"/>
              <a:endCxn id="78065" idx="0"/>
            </p:cNvCxnSpPr>
            <p:nvPr/>
          </p:nvCxnSpPr>
          <p:spPr bwMode="auto">
            <a:xfrm rot="16200000" flipH="1">
              <a:off x="4043363" y="2490788"/>
              <a:ext cx="1214437" cy="280193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77880" name="384 CuadroTexto"/>
            <p:cNvSpPr txBox="1">
              <a:spLocks noChangeArrowheads="1"/>
            </p:cNvSpPr>
            <p:nvPr/>
          </p:nvSpPr>
          <p:spPr bwMode="auto">
            <a:xfrm rot="-690136">
              <a:off x="1831975" y="2936875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30.3.3.0/30</a:t>
              </a:r>
            </a:p>
          </p:txBody>
        </p:sp>
        <p:sp>
          <p:nvSpPr>
            <p:cNvPr id="77881" name="385 CuadroTexto"/>
            <p:cNvSpPr txBox="1">
              <a:spLocks noChangeArrowheads="1"/>
            </p:cNvSpPr>
            <p:nvPr/>
          </p:nvSpPr>
          <p:spPr bwMode="auto">
            <a:xfrm rot="-1587963">
              <a:off x="1879600" y="4535488"/>
              <a:ext cx="996950" cy="307975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30.3.3.4/30</a:t>
              </a:r>
            </a:p>
          </p:txBody>
        </p:sp>
        <p:sp>
          <p:nvSpPr>
            <p:cNvPr id="77882" name="386 CuadroTexto"/>
            <p:cNvSpPr txBox="1">
              <a:spLocks noChangeArrowheads="1"/>
            </p:cNvSpPr>
            <p:nvPr/>
          </p:nvSpPr>
          <p:spPr bwMode="auto">
            <a:xfrm rot="-5896912">
              <a:off x="1063626" y="4127500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30.3.3.8/30</a:t>
              </a:r>
            </a:p>
          </p:txBody>
        </p:sp>
        <p:sp>
          <p:nvSpPr>
            <p:cNvPr id="77883" name="387 CuadroTexto"/>
            <p:cNvSpPr txBox="1">
              <a:spLocks noChangeArrowheads="1"/>
            </p:cNvSpPr>
            <p:nvPr/>
          </p:nvSpPr>
          <p:spPr bwMode="auto">
            <a:xfrm rot="828461">
              <a:off x="6524625" y="2982913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40.4.4.0/30</a:t>
              </a:r>
            </a:p>
          </p:txBody>
        </p:sp>
        <p:sp>
          <p:nvSpPr>
            <p:cNvPr id="77884" name="388 CuadroTexto"/>
            <p:cNvSpPr txBox="1">
              <a:spLocks noChangeArrowheads="1"/>
            </p:cNvSpPr>
            <p:nvPr/>
          </p:nvSpPr>
          <p:spPr bwMode="auto">
            <a:xfrm rot="1486765">
              <a:off x="6453188" y="4625975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40.4.4.4/30</a:t>
              </a:r>
            </a:p>
          </p:txBody>
        </p:sp>
        <p:sp>
          <p:nvSpPr>
            <p:cNvPr id="77885" name="389 CuadroTexto"/>
            <p:cNvSpPr txBox="1">
              <a:spLocks noChangeArrowheads="1"/>
            </p:cNvSpPr>
            <p:nvPr/>
          </p:nvSpPr>
          <p:spPr bwMode="auto">
            <a:xfrm rot="-5237203">
              <a:off x="7323138" y="4127500"/>
              <a:ext cx="9969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>
                  <a:solidFill>
                    <a:srgbClr val="0000FF"/>
                  </a:solidFill>
                </a:rPr>
                <a:t>40.4.4.8/30</a:t>
              </a:r>
            </a:p>
          </p:txBody>
        </p:sp>
        <p:sp>
          <p:nvSpPr>
            <p:cNvPr id="77886" name="390 CuadroTexto"/>
            <p:cNvSpPr txBox="1">
              <a:spLocks noChangeArrowheads="1"/>
            </p:cNvSpPr>
            <p:nvPr/>
          </p:nvSpPr>
          <p:spPr bwMode="auto">
            <a:xfrm>
              <a:off x="214313" y="3703638"/>
              <a:ext cx="11779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210.1.1.64/26</a:t>
              </a:r>
            </a:p>
          </p:txBody>
        </p:sp>
        <p:sp>
          <p:nvSpPr>
            <p:cNvPr id="77887" name="391 CuadroTexto"/>
            <p:cNvSpPr txBox="1">
              <a:spLocks noChangeArrowheads="1"/>
            </p:cNvSpPr>
            <p:nvPr/>
          </p:nvSpPr>
          <p:spPr bwMode="auto">
            <a:xfrm>
              <a:off x="306388" y="4725988"/>
              <a:ext cx="1265237" cy="306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210.1.1.128/26</a:t>
              </a:r>
            </a:p>
          </p:txBody>
        </p:sp>
        <p:sp>
          <p:nvSpPr>
            <p:cNvPr id="77888" name="392 CuadroTexto"/>
            <p:cNvSpPr txBox="1">
              <a:spLocks noChangeArrowheads="1"/>
            </p:cNvSpPr>
            <p:nvPr/>
          </p:nvSpPr>
          <p:spPr bwMode="auto">
            <a:xfrm>
              <a:off x="7896225" y="3654425"/>
              <a:ext cx="1177925" cy="306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220.2.2.64/26</a:t>
              </a:r>
            </a:p>
          </p:txBody>
        </p:sp>
        <p:sp>
          <p:nvSpPr>
            <p:cNvPr id="77889" name="393 CuadroTexto"/>
            <p:cNvSpPr txBox="1">
              <a:spLocks noChangeArrowheads="1"/>
            </p:cNvSpPr>
            <p:nvPr/>
          </p:nvSpPr>
          <p:spPr bwMode="auto">
            <a:xfrm>
              <a:off x="7915275" y="4654550"/>
              <a:ext cx="1087438" cy="306388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220.2.2.0/26</a:t>
              </a:r>
            </a:p>
          </p:txBody>
        </p:sp>
        <p:sp>
          <p:nvSpPr>
            <p:cNvPr id="115778" name="394 CuadroTexto"/>
            <p:cNvSpPr txBox="1">
              <a:spLocks noChangeArrowheads="1"/>
            </p:cNvSpPr>
            <p:nvPr/>
          </p:nvSpPr>
          <p:spPr bwMode="auto">
            <a:xfrm>
              <a:off x="3286125" y="2824163"/>
              <a:ext cx="3381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79" name="396 CuadroTexto"/>
            <p:cNvSpPr txBox="1">
              <a:spLocks noChangeArrowheads="1"/>
            </p:cNvSpPr>
            <p:nvPr/>
          </p:nvSpPr>
          <p:spPr bwMode="auto">
            <a:xfrm>
              <a:off x="2000250" y="4967288"/>
              <a:ext cx="3381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.5</a:t>
              </a:r>
            </a:p>
          </p:txBody>
        </p:sp>
        <p:sp>
          <p:nvSpPr>
            <p:cNvPr id="115780" name="397 CuadroTexto"/>
            <p:cNvSpPr txBox="1">
              <a:spLocks noChangeArrowheads="1"/>
            </p:cNvSpPr>
            <p:nvPr/>
          </p:nvSpPr>
          <p:spPr bwMode="auto">
            <a:xfrm>
              <a:off x="4143375" y="2314575"/>
              <a:ext cx="3381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81" name="398 CuadroTexto"/>
            <p:cNvSpPr txBox="1">
              <a:spLocks noChangeArrowheads="1"/>
            </p:cNvSpPr>
            <p:nvPr/>
          </p:nvSpPr>
          <p:spPr bwMode="auto">
            <a:xfrm>
              <a:off x="5645150" y="2795588"/>
              <a:ext cx="3381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82" name="399 CuadroTexto"/>
            <p:cNvSpPr txBox="1">
              <a:spLocks noChangeArrowheads="1"/>
            </p:cNvSpPr>
            <p:nvPr/>
          </p:nvSpPr>
          <p:spPr bwMode="auto">
            <a:xfrm>
              <a:off x="3357563" y="3081338"/>
              <a:ext cx="3381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783" name="400 CuadroTexto"/>
            <p:cNvSpPr txBox="1">
              <a:spLocks noChangeArrowheads="1"/>
            </p:cNvSpPr>
            <p:nvPr/>
          </p:nvSpPr>
          <p:spPr bwMode="auto">
            <a:xfrm>
              <a:off x="5502275" y="4011613"/>
              <a:ext cx="4413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784" name="401 CuadroTexto"/>
            <p:cNvSpPr txBox="1">
              <a:spLocks noChangeArrowheads="1"/>
            </p:cNvSpPr>
            <p:nvPr/>
          </p:nvSpPr>
          <p:spPr bwMode="auto">
            <a:xfrm>
              <a:off x="3286125" y="4297363"/>
              <a:ext cx="4413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.14</a:t>
              </a:r>
            </a:p>
          </p:txBody>
        </p:sp>
        <p:sp>
          <p:nvSpPr>
            <p:cNvPr id="115785" name="402 CuadroTexto"/>
            <p:cNvSpPr txBox="1">
              <a:spLocks noChangeArrowheads="1"/>
            </p:cNvSpPr>
            <p:nvPr/>
          </p:nvSpPr>
          <p:spPr bwMode="auto">
            <a:xfrm>
              <a:off x="5359400" y="4297363"/>
              <a:ext cx="4413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.13</a:t>
              </a:r>
            </a:p>
          </p:txBody>
        </p:sp>
        <p:sp>
          <p:nvSpPr>
            <p:cNvPr id="115786" name="403 CuadroTexto"/>
            <p:cNvSpPr txBox="1">
              <a:spLocks noChangeArrowheads="1"/>
            </p:cNvSpPr>
            <p:nvPr/>
          </p:nvSpPr>
          <p:spPr bwMode="auto">
            <a:xfrm rot="16200000">
              <a:off x="2721769" y="3329781"/>
              <a:ext cx="4397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.17</a:t>
              </a:r>
            </a:p>
          </p:txBody>
        </p:sp>
        <p:sp>
          <p:nvSpPr>
            <p:cNvPr id="115787" name="404 CuadroTexto"/>
            <p:cNvSpPr txBox="1">
              <a:spLocks noChangeArrowheads="1"/>
            </p:cNvSpPr>
            <p:nvPr/>
          </p:nvSpPr>
          <p:spPr bwMode="auto">
            <a:xfrm rot="16200000">
              <a:off x="2721769" y="4112419"/>
              <a:ext cx="4397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.18</a:t>
              </a:r>
            </a:p>
          </p:txBody>
        </p:sp>
        <p:sp>
          <p:nvSpPr>
            <p:cNvPr id="115788" name="405 CuadroTexto"/>
            <p:cNvSpPr txBox="1">
              <a:spLocks noChangeArrowheads="1"/>
            </p:cNvSpPr>
            <p:nvPr/>
          </p:nvSpPr>
          <p:spPr bwMode="auto">
            <a:xfrm rot="16200000">
              <a:off x="6053932" y="3401219"/>
              <a:ext cx="4397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.22</a:t>
              </a:r>
            </a:p>
          </p:txBody>
        </p:sp>
        <p:sp>
          <p:nvSpPr>
            <p:cNvPr id="115789" name="406 CuadroTexto"/>
            <p:cNvSpPr txBox="1">
              <a:spLocks noChangeArrowheads="1"/>
            </p:cNvSpPr>
            <p:nvPr/>
          </p:nvSpPr>
          <p:spPr bwMode="auto">
            <a:xfrm rot="16200000">
              <a:off x="6053138" y="3924300"/>
              <a:ext cx="4413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.21</a:t>
              </a:r>
            </a:p>
          </p:txBody>
        </p:sp>
        <p:sp>
          <p:nvSpPr>
            <p:cNvPr id="115790" name="407 CuadroTexto"/>
            <p:cNvSpPr txBox="1">
              <a:spLocks noChangeArrowheads="1"/>
            </p:cNvSpPr>
            <p:nvPr/>
          </p:nvSpPr>
          <p:spPr bwMode="auto">
            <a:xfrm>
              <a:off x="1785938" y="3224213"/>
              <a:ext cx="3381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91" name="408 CuadroTexto"/>
            <p:cNvSpPr txBox="1">
              <a:spLocks noChangeArrowheads="1"/>
            </p:cNvSpPr>
            <p:nvPr/>
          </p:nvSpPr>
          <p:spPr bwMode="auto">
            <a:xfrm>
              <a:off x="2500313" y="3100388"/>
              <a:ext cx="3381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92" name="409 CuadroTexto"/>
            <p:cNvSpPr txBox="1">
              <a:spLocks noChangeArrowheads="1"/>
            </p:cNvSpPr>
            <p:nvPr/>
          </p:nvSpPr>
          <p:spPr bwMode="auto">
            <a:xfrm>
              <a:off x="1582738" y="3509963"/>
              <a:ext cx="3381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.9</a:t>
              </a:r>
            </a:p>
          </p:txBody>
        </p:sp>
        <p:sp>
          <p:nvSpPr>
            <p:cNvPr id="115793" name="410 CuadroTexto"/>
            <p:cNvSpPr txBox="1">
              <a:spLocks noChangeArrowheads="1"/>
            </p:cNvSpPr>
            <p:nvPr/>
          </p:nvSpPr>
          <p:spPr bwMode="auto">
            <a:xfrm>
              <a:off x="1406525" y="4725988"/>
              <a:ext cx="4413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794" name="411 CuadroTexto"/>
            <p:cNvSpPr txBox="1">
              <a:spLocks noChangeArrowheads="1"/>
            </p:cNvSpPr>
            <p:nvPr/>
          </p:nvSpPr>
          <p:spPr bwMode="auto">
            <a:xfrm>
              <a:off x="4787900" y="2295525"/>
              <a:ext cx="338138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795" name="412 CuadroTexto"/>
            <p:cNvSpPr txBox="1">
              <a:spLocks noChangeArrowheads="1"/>
            </p:cNvSpPr>
            <p:nvPr/>
          </p:nvSpPr>
          <p:spPr bwMode="auto">
            <a:xfrm>
              <a:off x="2662238" y="4654550"/>
              <a:ext cx="3381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96" name="413 CuadroTexto"/>
            <p:cNvSpPr txBox="1">
              <a:spLocks noChangeArrowheads="1"/>
            </p:cNvSpPr>
            <p:nvPr/>
          </p:nvSpPr>
          <p:spPr bwMode="auto">
            <a:xfrm>
              <a:off x="6376988" y="3152775"/>
              <a:ext cx="339725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.2</a:t>
              </a:r>
            </a:p>
          </p:txBody>
        </p:sp>
        <p:sp>
          <p:nvSpPr>
            <p:cNvPr id="115797" name="414 CuadroTexto"/>
            <p:cNvSpPr txBox="1">
              <a:spLocks noChangeArrowheads="1"/>
            </p:cNvSpPr>
            <p:nvPr/>
          </p:nvSpPr>
          <p:spPr bwMode="auto">
            <a:xfrm>
              <a:off x="7145338" y="3314700"/>
              <a:ext cx="338137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sp>
          <p:nvSpPr>
            <p:cNvPr id="115798" name="415 CuadroTexto"/>
            <p:cNvSpPr txBox="1">
              <a:spLocks noChangeArrowheads="1"/>
            </p:cNvSpPr>
            <p:nvPr/>
          </p:nvSpPr>
          <p:spPr bwMode="auto">
            <a:xfrm>
              <a:off x="6297613" y="4654550"/>
              <a:ext cx="338137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</a:t>
              </a:r>
            </a:p>
          </p:txBody>
        </p:sp>
        <p:sp>
          <p:nvSpPr>
            <p:cNvPr id="115799" name="416 CuadroTexto"/>
            <p:cNvSpPr txBox="1">
              <a:spLocks noChangeArrowheads="1"/>
            </p:cNvSpPr>
            <p:nvPr/>
          </p:nvSpPr>
          <p:spPr bwMode="auto">
            <a:xfrm>
              <a:off x="7083425" y="5011738"/>
              <a:ext cx="338138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.5</a:t>
              </a:r>
            </a:p>
          </p:txBody>
        </p:sp>
        <p:sp>
          <p:nvSpPr>
            <p:cNvPr id="115800" name="417 CuadroTexto"/>
            <p:cNvSpPr txBox="1">
              <a:spLocks noChangeArrowheads="1"/>
            </p:cNvSpPr>
            <p:nvPr/>
          </p:nvSpPr>
          <p:spPr bwMode="auto">
            <a:xfrm>
              <a:off x="7431088" y="3582988"/>
              <a:ext cx="338137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.9</a:t>
              </a:r>
            </a:p>
          </p:txBody>
        </p:sp>
        <p:sp>
          <p:nvSpPr>
            <p:cNvPr id="115801" name="418 CuadroTexto"/>
            <p:cNvSpPr txBox="1">
              <a:spLocks noChangeArrowheads="1"/>
            </p:cNvSpPr>
            <p:nvPr/>
          </p:nvSpPr>
          <p:spPr bwMode="auto">
            <a:xfrm>
              <a:off x="7288213" y="4654550"/>
              <a:ext cx="441325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.10</a:t>
              </a:r>
            </a:p>
          </p:txBody>
        </p:sp>
        <p:sp>
          <p:nvSpPr>
            <p:cNvPr id="115802" name="419 CuadroTexto"/>
            <p:cNvSpPr txBox="1">
              <a:spLocks noChangeArrowheads="1"/>
            </p:cNvSpPr>
            <p:nvPr/>
          </p:nvSpPr>
          <p:spPr bwMode="auto">
            <a:xfrm>
              <a:off x="1000125" y="3081338"/>
              <a:ext cx="4413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.65</a:t>
              </a:r>
            </a:p>
          </p:txBody>
        </p:sp>
        <p:sp>
          <p:nvSpPr>
            <p:cNvPr id="115803" name="420 CuadroTexto"/>
            <p:cNvSpPr txBox="1">
              <a:spLocks noChangeArrowheads="1"/>
            </p:cNvSpPr>
            <p:nvPr/>
          </p:nvSpPr>
          <p:spPr bwMode="auto">
            <a:xfrm>
              <a:off x="7859713" y="3081338"/>
              <a:ext cx="4413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.65</a:t>
              </a:r>
            </a:p>
          </p:txBody>
        </p:sp>
        <p:sp>
          <p:nvSpPr>
            <p:cNvPr id="115804" name="421 CuadroTexto"/>
            <p:cNvSpPr txBox="1">
              <a:spLocks noChangeArrowheads="1"/>
            </p:cNvSpPr>
            <p:nvPr/>
          </p:nvSpPr>
          <p:spPr bwMode="auto">
            <a:xfrm>
              <a:off x="7734300" y="4957763"/>
              <a:ext cx="339725" cy="339725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 dirty="0">
                  <a:solidFill>
                    <a:srgbClr val="FF0000"/>
                  </a:solidFill>
                  <a:latin typeface="+mj-lt"/>
                  <a:cs typeface="Aharoni" pitchFamily="2" charset="-79"/>
                </a:rPr>
                <a:t>.1</a:t>
              </a:r>
            </a:p>
          </p:txBody>
        </p:sp>
        <p:cxnSp>
          <p:nvCxnSpPr>
            <p:cNvPr id="77917" name="343 Conector recto"/>
            <p:cNvCxnSpPr>
              <a:cxnSpLocks noChangeShapeType="1"/>
            </p:cNvCxnSpPr>
            <p:nvPr/>
          </p:nvCxnSpPr>
          <p:spPr bwMode="auto">
            <a:xfrm rot="10800000">
              <a:off x="7788275" y="5253038"/>
              <a:ext cx="714375" cy="1587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15806" name="422 CuadroTexto"/>
            <p:cNvSpPr txBox="1">
              <a:spLocks noChangeArrowheads="1"/>
            </p:cNvSpPr>
            <p:nvPr/>
          </p:nvSpPr>
          <p:spPr bwMode="auto">
            <a:xfrm>
              <a:off x="1000125" y="4940300"/>
              <a:ext cx="5445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s-PE" sz="1600" b="1">
                  <a:solidFill>
                    <a:srgbClr val="FF0000"/>
                  </a:solidFill>
                  <a:latin typeface="+mn-lt"/>
                  <a:cs typeface="Aharoni" pitchFamily="2" charset="-79"/>
                </a:rPr>
                <a:t>.129</a:t>
              </a:r>
            </a:p>
          </p:txBody>
        </p:sp>
        <p:sp>
          <p:nvSpPr>
            <p:cNvPr id="77919" name="423 CuadroTexto"/>
            <p:cNvSpPr txBox="1">
              <a:spLocks noChangeArrowheads="1"/>
            </p:cNvSpPr>
            <p:nvPr/>
          </p:nvSpPr>
          <p:spPr bwMode="auto">
            <a:xfrm>
              <a:off x="3929063" y="4600575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3</a:t>
              </a:r>
            </a:p>
          </p:txBody>
        </p:sp>
        <p:sp>
          <p:nvSpPr>
            <p:cNvPr id="77920" name="424 CuadroTexto"/>
            <p:cNvSpPr txBox="1">
              <a:spLocks noChangeArrowheads="1"/>
            </p:cNvSpPr>
            <p:nvPr/>
          </p:nvSpPr>
          <p:spPr bwMode="auto">
            <a:xfrm rot="1463405">
              <a:off x="3643313" y="3725863"/>
              <a:ext cx="135890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7</a:t>
              </a:r>
            </a:p>
          </p:txBody>
        </p:sp>
        <p:sp>
          <p:nvSpPr>
            <p:cNvPr id="77921" name="425 CuadroTexto"/>
            <p:cNvSpPr txBox="1">
              <a:spLocks noChangeArrowheads="1"/>
            </p:cNvSpPr>
            <p:nvPr/>
          </p:nvSpPr>
          <p:spPr bwMode="auto">
            <a:xfrm rot="-5400000">
              <a:off x="2776538" y="3733800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2</a:t>
              </a:r>
            </a:p>
          </p:txBody>
        </p:sp>
        <p:sp>
          <p:nvSpPr>
            <p:cNvPr id="77922" name="426 CuadroTexto"/>
            <p:cNvSpPr txBox="1">
              <a:spLocks noChangeArrowheads="1"/>
            </p:cNvSpPr>
            <p:nvPr/>
          </p:nvSpPr>
          <p:spPr bwMode="auto">
            <a:xfrm rot="-1941177">
              <a:off x="3302000" y="2633663"/>
              <a:ext cx="135731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6</a:t>
              </a:r>
            </a:p>
          </p:txBody>
        </p:sp>
        <p:sp>
          <p:nvSpPr>
            <p:cNvPr id="77923" name="427 CuadroTexto"/>
            <p:cNvSpPr txBox="1">
              <a:spLocks noChangeArrowheads="1"/>
            </p:cNvSpPr>
            <p:nvPr/>
          </p:nvSpPr>
          <p:spPr bwMode="auto">
            <a:xfrm rot="1798590">
              <a:off x="4710113" y="2641600"/>
              <a:ext cx="1357312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4</a:t>
              </a:r>
            </a:p>
          </p:txBody>
        </p:sp>
        <p:sp>
          <p:nvSpPr>
            <p:cNvPr id="77924" name="428 CuadroTexto"/>
            <p:cNvSpPr txBox="1">
              <a:spLocks noChangeArrowheads="1"/>
            </p:cNvSpPr>
            <p:nvPr/>
          </p:nvSpPr>
          <p:spPr bwMode="auto">
            <a:xfrm rot="-5400000">
              <a:off x="5081588" y="3448050"/>
              <a:ext cx="135890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77925" name="429 CuadroTexto"/>
            <p:cNvSpPr txBox="1">
              <a:spLocks noChangeArrowheads="1"/>
            </p:cNvSpPr>
            <p:nvPr/>
          </p:nvSpPr>
          <p:spPr bwMode="auto">
            <a:xfrm rot="-5851277">
              <a:off x="1291432" y="4058444"/>
              <a:ext cx="958850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77926" name="430 CuadroTexto"/>
            <p:cNvSpPr txBox="1">
              <a:spLocks noChangeArrowheads="1"/>
            </p:cNvSpPr>
            <p:nvPr/>
          </p:nvSpPr>
          <p:spPr bwMode="auto">
            <a:xfrm rot="-1627940">
              <a:off x="1882775" y="4210050"/>
              <a:ext cx="958850" cy="339725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10</a:t>
              </a:r>
            </a:p>
          </p:txBody>
        </p:sp>
        <p:sp>
          <p:nvSpPr>
            <p:cNvPr id="77927" name="431 CuadroTexto"/>
            <p:cNvSpPr txBox="1">
              <a:spLocks noChangeArrowheads="1"/>
            </p:cNvSpPr>
            <p:nvPr/>
          </p:nvSpPr>
          <p:spPr bwMode="auto">
            <a:xfrm rot="-636926">
              <a:off x="1881188" y="3371850"/>
              <a:ext cx="958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5</a:t>
              </a:r>
            </a:p>
          </p:txBody>
        </p:sp>
        <p:sp>
          <p:nvSpPr>
            <p:cNvPr id="77928" name="432 CuadroTexto"/>
            <p:cNvSpPr txBox="1">
              <a:spLocks noChangeArrowheads="1"/>
            </p:cNvSpPr>
            <p:nvPr/>
          </p:nvSpPr>
          <p:spPr bwMode="auto">
            <a:xfrm rot="1528471">
              <a:off x="6384925" y="4914900"/>
              <a:ext cx="9588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77929" name="433 CuadroTexto"/>
            <p:cNvSpPr txBox="1">
              <a:spLocks noChangeArrowheads="1"/>
            </p:cNvSpPr>
            <p:nvPr/>
          </p:nvSpPr>
          <p:spPr bwMode="auto">
            <a:xfrm rot="801573">
              <a:off x="6456363" y="3402013"/>
              <a:ext cx="9588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  <p:sp>
          <p:nvSpPr>
            <p:cNvPr id="77930" name="434 CuadroTexto"/>
            <p:cNvSpPr txBox="1">
              <a:spLocks noChangeArrowheads="1"/>
            </p:cNvSpPr>
            <p:nvPr/>
          </p:nvSpPr>
          <p:spPr bwMode="auto">
            <a:xfrm rot="5621130">
              <a:off x="7036594" y="4117181"/>
              <a:ext cx="9588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PE" sz="1600" b="1"/>
                <a:t>Costo 1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223963"/>
            <a:ext cx="6073775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428625" y="631825"/>
            <a:ext cx="84867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CONFIGURACIÓN DE ROUTER CON OSPF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193675" y="4940300"/>
            <a:ext cx="4737100" cy="1885950"/>
            <a:chOff x="215076" y="4439450"/>
            <a:chExt cx="4736498" cy="1887320"/>
          </a:xfrm>
        </p:grpSpPr>
        <p:sp>
          <p:nvSpPr>
            <p:cNvPr id="78856" name="7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-4032"/>
                <a:gd name="adj2" fmla="val -178676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78857" name="5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665060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/>
                <a:t>R1&gt;enable</a:t>
              </a:r>
            </a:p>
            <a:p>
              <a:r>
                <a:rPr lang="es-PE" sz="1600"/>
                <a:t>R1#configute terminal</a:t>
              </a:r>
            </a:p>
            <a:p>
              <a:r>
                <a:rPr lang="es-PE" sz="1600"/>
                <a:t>R1(config)#router ospf 1</a:t>
              </a:r>
            </a:p>
            <a:p>
              <a:r>
                <a:rPr lang="es-PE" sz="1600"/>
                <a:t>R1(config-router)#network 30.3.3.0  0.0.0.3  area 1</a:t>
              </a:r>
            </a:p>
            <a:p>
              <a:r>
                <a:rPr lang="es-PE" sz="1600"/>
                <a:t>R1(config-router)#network 30.3.3.8  0.0.0.3  area 1</a:t>
              </a:r>
            </a:p>
            <a:p>
              <a:r>
                <a:rPr lang="es-PE" sz="1600"/>
                <a:t>R1(config-router)#network 210.1.1.64 0.0.0.63  area 1</a:t>
              </a:r>
            </a:p>
            <a:p>
              <a:r>
                <a:rPr lang="es-PE" sz="1600"/>
                <a:t>R1(config-router)#exit</a:t>
              </a:r>
            </a:p>
          </p:txBody>
        </p:sp>
      </p:grpSp>
      <p:grpSp>
        <p:nvGrpSpPr>
          <p:cNvPr id="3" name="9 Grupo"/>
          <p:cNvGrpSpPr>
            <a:grpSpLocks/>
          </p:cNvGrpSpPr>
          <p:nvPr/>
        </p:nvGrpSpPr>
        <p:grpSpPr bwMode="auto">
          <a:xfrm>
            <a:off x="4357688" y="3868738"/>
            <a:ext cx="4840287" cy="1885950"/>
            <a:chOff x="215076" y="4439450"/>
            <a:chExt cx="4839090" cy="1887320"/>
          </a:xfrm>
        </p:grpSpPr>
        <p:sp>
          <p:nvSpPr>
            <p:cNvPr id="78854" name="10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-83282"/>
                <a:gd name="adj2" fmla="val -61537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78855" name="11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767652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/>
                <a:t>R2&gt;enable</a:t>
              </a:r>
            </a:p>
            <a:p>
              <a:r>
                <a:rPr lang="es-PE" sz="1600"/>
                <a:t>R2#configute terminal</a:t>
              </a:r>
            </a:p>
            <a:p>
              <a:r>
                <a:rPr lang="es-PE" sz="1600"/>
                <a:t>R2(config)#router ospf 1</a:t>
              </a:r>
            </a:p>
            <a:p>
              <a:r>
                <a:rPr lang="es-PE" sz="1600"/>
                <a:t>R2(config-router)#network 30.3.3.4  0.0.0.3  area 1</a:t>
              </a:r>
            </a:p>
            <a:p>
              <a:r>
                <a:rPr lang="es-PE" sz="1600"/>
                <a:t>R2(config-router)#network 30.3.3.8  0.0.0.3  area 1</a:t>
              </a:r>
            </a:p>
            <a:p>
              <a:r>
                <a:rPr lang="es-PE" sz="1600"/>
                <a:t>R2(config-router)#network 210.1.1.128 0.0.0.63  area 1</a:t>
              </a:r>
            </a:p>
            <a:p>
              <a:r>
                <a:rPr lang="es-PE" sz="1600"/>
                <a:t>R2(config-router)#exit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223963"/>
            <a:ext cx="6073775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428625" y="631825"/>
            <a:ext cx="8486775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CONFIGURACIÓN DE ROUTER CON OSPF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193675" y="4940300"/>
            <a:ext cx="4714875" cy="1885950"/>
            <a:chOff x="215076" y="4439450"/>
            <a:chExt cx="4714908" cy="1887320"/>
          </a:xfrm>
        </p:grpSpPr>
        <p:sp>
          <p:nvSpPr>
            <p:cNvPr id="79881" name="7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20708"/>
                <a:gd name="adj2" fmla="val -126898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79882" name="5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562467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/>
                <a:t>R4&gt;enable</a:t>
              </a:r>
            </a:p>
            <a:p>
              <a:r>
                <a:rPr lang="es-PE" sz="1600"/>
                <a:t>R4#configute terminal</a:t>
              </a:r>
            </a:p>
            <a:p>
              <a:r>
                <a:rPr lang="es-PE" sz="1600"/>
                <a:t>R4(config)#router ospf 1</a:t>
              </a:r>
            </a:p>
            <a:p>
              <a:r>
                <a:rPr lang="es-PE" sz="1600"/>
                <a:t>R4(config-router)#network  20.1.1.12  0.0.0.3  area 0</a:t>
              </a:r>
            </a:p>
            <a:p>
              <a:r>
                <a:rPr lang="es-PE" sz="1600"/>
                <a:t>R4(config-router)#network  20.1.1.16  0.0.0.3  area 0</a:t>
              </a:r>
            </a:p>
            <a:p>
              <a:r>
                <a:rPr lang="es-PE" sz="1600"/>
                <a:t>R4(config-router)#network  30.3.3.4  0.0.0.3  area 1</a:t>
              </a:r>
            </a:p>
            <a:p>
              <a:r>
                <a:rPr lang="es-PE" sz="1600"/>
                <a:t>R4(config-router)#exit</a:t>
              </a:r>
            </a:p>
          </p:txBody>
        </p:sp>
      </p:grpSp>
      <p:grpSp>
        <p:nvGrpSpPr>
          <p:cNvPr id="3" name="9 Grupo"/>
          <p:cNvGrpSpPr>
            <a:grpSpLocks/>
          </p:cNvGrpSpPr>
          <p:nvPr/>
        </p:nvGrpSpPr>
        <p:grpSpPr bwMode="auto">
          <a:xfrm>
            <a:off x="4357688" y="3868738"/>
            <a:ext cx="4737100" cy="2214562"/>
            <a:chOff x="215076" y="4439450"/>
            <a:chExt cx="4736498" cy="1889708"/>
          </a:xfrm>
        </p:grpSpPr>
        <p:sp>
          <p:nvSpPr>
            <p:cNvPr id="79879" name="10 Llamada rectangular redondeada"/>
            <p:cNvSpPr>
              <a:spLocks noChangeArrowheads="1"/>
            </p:cNvSpPr>
            <p:nvPr/>
          </p:nvSpPr>
          <p:spPr bwMode="auto">
            <a:xfrm>
              <a:off x="215076" y="4439450"/>
              <a:ext cx="4714908" cy="1857388"/>
            </a:xfrm>
            <a:prstGeom prst="wedgeRoundRectCallout">
              <a:avLst>
                <a:gd name="adj1" fmla="val -24097"/>
                <a:gd name="adj2" fmla="val -69176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79880" name="11 CuadroTexto"/>
            <p:cNvSpPr txBox="1">
              <a:spLocks noChangeArrowheads="1"/>
            </p:cNvSpPr>
            <p:nvPr/>
          </p:nvSpPr>
          <p:spPr bwMode="auto">
            <a:xfrm>
              <a:off x="286514" y="4510888"/>
              <a:ext cx="4665060" cy="181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PE" sz="1600"/>
                <a:t>R7&gt;enable</a:t>
              </a:r>
            </a:p>
            <a:p>
              <a:r>
                <a:rPr lang="es-PE" sz="1600"/>
                <a:t>R7#configute terminal</a:t>
              </a:r>
            </a:p>
            <a:p>
              <a:r>
                <a:rPr lang="es-PE" sz="1600"/>
                <a:t>R7(config)#router ospf 1</a:t>
              </a:r>
            </a:p>
            <a:p>
              <a:r>
                <a:rPr lang="es-PE" sz="1600"/>
                <a:t>R7(config-router)#network 20.1.1.8  0.0.0.3  area 0</a:t>
              </a:r>
            </a:p>
            <a:p>
              <a:r>
                <a:rPr lang="es-PE" sz="1600"/>
                <a:t>R7(config-router)#network 20.1.1.12  0.0.0.3  area 0</a:t>
              </a:r>
            </a:p>
            <a:p>
              <a:r>
                <a:rPr lang="es-PE" sz="1600"/>
                <a:t>R7(config-router)#network 20.1.1.20  0.0.0.3  area 0</a:t>
              </a:r>
            </a:p>
            <a:p>
              <a:r>
                <a:rPr lang="es-PE" sz="1600"/>
                <a:t>R7(config-router)#network 40.4.4.4  0.0.0.3 area  2</a:t>
              </a:r>
            </a:p>
            <a:p>
              <a:r>
                <a:rPr lang="es-PE" sz="1600"/>
                <a:t>R7(config-router)#exit</a:t>
              </a:r>
            </a:p>
          </p:txBody>
        </p:sp>
      </p:grpSp>
      <p:sp>
        <p:nvSpPr>
          <p:cNvPr id="14" name="13 Bisel"/>
          <p:cNvSpPr>
            <a:spLocks noChangeArrowheads="1"/>
          </p:cNvSpPr>
          <p:nvPr/>
        </p:nvSpPr>
        <p:spPr bwMode="auto">
          <a:xfrm>
            <a:off x="5430838" y="6083300"/>
            <a:ext cx="3000375" cy="714375"/>
          </a:xfrm>
          <a:prstGeom prst="bevel">
            <a:avLst>
              <a:gd name="adj" fmla="val 12500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/>
            <a:r>
              <a:rPr lang="es-PE" sz="1600"/>
              <a:t>Los demás router se configuran de manera similar.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1500188" y="1223963"/>
            <a:ext cx="6073775" cy="2787650"/>
            <a:chOff x="1500188" y="1223963"/>
            <a:chExt cx="6073775" cy="2787650"/>
          </a:xfrm>
        </p:grpSpPr>
        <p:pic>
          <p:nvPicPr>
            <p:cNvPr id="80909" name="Picture 36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88" y="1223963"/>
              <a:ext cx="6073775" cy="278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910" name="16 CuadroTexto"/>
            <p:cNvSpPr txBox="1">
              <a:spLocks noChangeArrowheads="1"/>
            </p:cNvSpPr>
            <p:nvPr/>
          </p:nvSpPr>
          <p:spPr bwMode="auto">
            <a:xfrm rot="-3536873">
              <a:off x="2424833" y="1985990"/>
              <a:ext cx="455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>
                  <a:solidFill>
                    <a:srgbClr val="0000FF"/>
                  </a:solidFill>
                </a:rPr>
                <a:t>fa1/1</a:t>
              </a:r>
            </a:p>
          </p:txBody>
        </p:sp>
        <p:sp>
          <p:nvSpPr>
            <p:cNvPr id="80911" name="17 CuadroTexto"/>
            <p:cNvSpPr txBox="1">
              <a:spLocks noChangeArrowheads="1"/>
            </p:cNvSpPr>
            <p:nvPr/>
          </p:nvSpPr>
          <p:spPr bwMode="auto">
            <a:xfrm>
              <a:off x="2072464" y="2407279"/>
              <a:ext cx="455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>
                  <a:solidFill>
                    <a:srgbClr val="0000FF"/>
                  </a:solidFill>
                </a:rPr>
                <a:t>fa2/0</a:t>
              </a:r>
            </a:p>
          </p:txBody>
        </p:sp>
      </p:grp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571625" y="631825"/>
            <a:ext cx="6121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COSTOS OSPF POR </a:t>
            </a:r>
            <a:r>
              <a:rPr lang="es-ES_tradnl" sz="3200" b="1" i="1">
                <a:solidFill>
                  <a:srgbClr val="000066"/>
                </a:solidFill>
                <a:latin typeface="Arial" charset="0"/>
              </a:rPr>
              <a:t>DEFAULT</a:t>
            </a:r>
            <a:endParaRPr lang="es-ES" sz="3200" b="1" i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3" name="28 Grupo"/>
          <p:cNvGrpSpPr>
            <a:grpSpLocks/>
          </p:cNvGrpSpPr>
          <p:nvPr/>
        </p:nvGrpSpPr>
        <p:grpSpPr bwMode="auto">
          <a:xfrm>
            <a:off x="357188" y="4011613"/>
            <a:ext cx="4645025" cy="1714500"/>
            <a:chOff x="357952" y="4010822"/>
            <a:chExt cx="4643470" cy="1714512"/>
          </a:xfrm>
        </p:grpSpPr>
        <p:sp>
          <p:nvSpPr>
            <p:cNvPr id="22" name="Text Box 230"/>
            <p:cNvSpPr txBox="1">
              <a:spLocks noChangeArrowheads="1"/>
            </p:cNvSpPr>
            <p:nvPr/>
          </p:nvSpPr>
          <p:spPr bwMode="auto">
            <a:xfrm>
              <a:off x="357952" y="4010822"/>
              <a:ext cx="4462556" cy="1206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7759" tIns="48879" rIns="97759" bIns="48879">
              <a:spAutoFit/>
            </a:bodyPr>
            <a:lstStyle/>
            <a:p>
              <a:pPr defTabSz="923925">
                <a:defRPr/>
              </a:pPr>
              <a:r>
                <a:rPr lang="es-ES" sz="2400" dirty="0">
                  <a:solidFill>
                    <a:srgbClr val="FF0000"/>
                  </a:solidFill>
                  <a:latin typeface="+mj-lt"/>
                </a:rPr>
                <a:t>►</a:t>
              </a:r>
              <a:r>
                <a:rPr lang="es-ES" sz="2400" dirty="0">
                  <a:latin typeface="+mj-lt"/>
                </a:rPr>
                <a:t>Por default, OSPF asigna costo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    asociado al ancho de banda: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    </a:t>
              </a:r>
            </a:p>
          </p:txBody>
        </p:sp>
        <p:sp>
          <p:nvSpPr>
            <p:cNvPr id="80908" name="24 Bisel"/>
            <p:cNvSpPr>
              <a:spLocks noChangeArrowheads="1"/>
            </p:cNvSpPr>
            <p:nvPr/>
          </p:nvSpPr>
          <p:spPr bwMode="auto">
            <a:xfrm>
              <a:off x="643704" y="4868078"/>
              <a:ext cx="4357718" cy="857256"/>
            </a:xfrm>
            <a:prstGeom prst="bevel">
              <a:avLst>
                <a:gd name="adj" fmla="val 12500"/>
              </a:avLst>
            </a:prstGeom>
            <a:solidFill>
              <a:srgbClr val="FF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923925"/>
              <a:r>
                <a:rPr lang="es-ES" sz="2400" b="1"/>
                <a:t>costo= 10</a:t>
              </a:r>
              <a:r>
                <a:rPr lang="es-ES" sz="2400" b="1" baseline="30000"/>
                <a:t>8</a:t>
              </a:r>
              <a:r>
                <a:rPr lang="es-ES" sz="2400" b="1"/>
                <a:t>/(Ancho de banda)</a:t>
              </a:r>
            </a:p>
          </p:txBody>
        </p:sp>
      </p:grpSp>
      <p:sp>
        <p:nvSpPr>
          <p:cNvPr id="28" name="Text Box 230"/>
          <p:cNvSpPr txBox="1">
            <a:spLocks noChangeArrowheads="1"/>
          </p:cNvSpPr>
          <p:nvPr/>
        </p:nvSpPr>
        <p:spPr bwMode="auto">
          <a:xfrm>
            <a:off x="357188" y="5815013"/>
            <a:ext cx="581342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7759" tIns="48879" rIns="97759" bIns="48879">
            <a:spAutoFit/>
          </a:bodyPr>
          <a:lstStyle/>
          <a:p>
            <a:pPr defTabSz="923925">
              <a:defRPr/>
            </a:pPr>
            <a:r>
              <a:rPr lang="es-ES" sz="2400" dirty="0">
                <a:solidFill>
                  <a:srgbClr val="FF0000"/>
                </a:solidFill>
                <a:latin typeface="+mj-lt"/>
              </a:rPr>
              <a:t>►</a:t>
            </a:r>
            <a:r>
              <a:rPr lang="es-ES" sz="2400" dirty="0">
                <a:latin typeface="+mj-lt"/>
              </a:rPr>
              <a:t>Se puede usar el comando </a:t>
            </a:r>
            <a:r>
              <a:rPr lang="es-ES" sz="2400" b="1" dirty="0" err="1">
                <a:solidFill>
                  <a:srgbClr val="0000FF"/>
                </a:solidFill>
                <a:latin typeface="+mj-lt"/>
              </a:rPr>
              <a:t>bandwidth</a:t>
            </a:r>
            <a:r>
              <a:rPr lang="es-ES" sz="2400" b="1" dirty="0">
                <a:solidFill>
                  <a:srgbClr val="0000FF"/>
                </a:solidFill>
                <a:latin typeface="+mj-lt"/>
              </a:rPr>
              <a:t> </a:t>
            </a:r>
          </a:p>
          <a:p>
            <a:pPr defTabSz="923925">
              <a:defRPr/>
            </a:pPr>
            <a:r>
              <a:rPr lang="es-ES" sz="2400" dirty="0">
                <a:latin typeface="+mj-lt"/>
              </a:rPr>
              <a:t>    para cambiar el denominador de la fórmula</a:t>
            </a:r>
          </a:p>
        </p:txBody>
      </p:sp>
      <p:grpSp>
        <p:nvGrpSpPr>
          <p:cNvPr id="4" name="30 Grupo"/>
          <p:cNvGrpSpPr>
            <a:grpSpLocks/>
          </p:cNvGrpSpPr>
          <p:nvPr/>
        </p:nvGrpSpPr>
        <p:grpSpPr bwMode="auto">
          <a:xfrm>
            <a:off x="5430838" y="4225925"/>
            <a:ext cx="3286125" cy="1500188"/>
            <a:chOff x="5430050" y="4225136"/>
            <a:chExt cx="3286148" cy="1500198"/>
          </a:xfrm>
        </p:grpSpPr>
        <p:grpSp>
          <p:nvGrpSpPr>
            <p:cNvPr id="80903" name="19 Grupo"/>
            <p:cNvGrpSpPr>
              <a:grpSpLocks/>
            </p:cNvGrpSpPr>
            <p:nvPr/>
          </p:nvGrpSpPr>
          <p:grpSpPr bwMode="auto">
            <a:xfrm>
              <a:off x="5430050" y="4225136"/>
              <a:ext cx="3286148" cy="1214446"/>
              <a:chOff x="357190" y="4225136"/>
              <a:chExt cx="3286148" cy="1214446"/>
            </a:xfrm>
          </p:grpSpPr>
          <p:sp>
            <p:nvSpPr>
              <p:cNvPr id="80905" name="14 Llamada rectangular redondeada"/>
              <p:cNvSpPr>
                <a:spLocks noChangeArrowheads="1"/>
              </p:cNvSpPr>
              <p:nvPr/>
            </p:nvSpPr>
            <p:spPr bwMode="auto">
              <a:xfrm>
                <a:off x="357190" y="4225136"/>
                <a:ext cx="3286148" cy="1214446"/>
              </a:xfrm>
              <a:prstGeom prst="wedgeRoundRectCallout">
                <a:avLst>
                  <a:gd name="adj1" fmla="val -130690"/>
                  <a:gd name="adj2" fmla="val -196847"/>
                  <a:gd name="adj3" fmla="val 16667"/>
                </a:avLst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923925"/>
                <a:endParaRPr lang="es-PE"/>
              </a:p>
            </p:txBody>
          </p:sp>
          <p:sp>
            <p:nvSpPr>
              <p:cNvPr id="80906" name="15 CuadroTexto"/>
              <p:cNvSpPr txBox="1">
                <a:spLocks noChangeArrowheads="1"/>
              </p:cNvSpPr>
              <p:nvPr/>
            </p:nvSpPr>
            <p:spPr bwMode="auto">
              <a:xfrm>
                <a:off x="357190" y="4296574"/>
                <a:ext cx="3238387" cy="1077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s-PE" sz="1600" b="1"/>
                  <a:t>R1</a:t>
                </a:r>
                <a:r>
                  <a:rPr lang="es-PE" sz="1600"/>
                  <a:t>&gt;enable</a:t>
                </a:r>
              </a:p>
              <a:p>
                <a:r>
                  <a:rPr lang="es-PE" sz="1600"/>
                  <a:t>R1#configute terminal</a:t>
                </a:r>
              </a:p>
              <a:p>
                <a:r>
                  <a:rPr lang="es-PE" sz="1600"/>
                  <a:t>R1(config)#interface fastethernet 2/0</a:t>
                </a:r>
              </a:p>
              <a:p>
                <a:r>
                  <a:rPr lang="es-PE" sz="1600"/>
                  <a:t>R1(config-if)#</a:t>
                </a:r>
                <a:r>
                  <a:rPr lang="es-PE" sz="1600" b="1">
                    <a:solidFill>
                      <a:srgbClr val="FF0000"/>
                    </a:solidFill>
                  </a:rPr>
                  <a:t>bandwidth 100 000</a:t>
                </a:r>
              </a:p>
            </p:txBody>
          </p:sp>
        </p:grpSp>
        <p:sp>
          <p:nvSpPr>
            <p:cNvPr id="80904" name="29 CuadroTexto"/>
            <p:cNvSpPr txBox="1">
              <a:spLocks noChangeArrowheads="1"/>
            </p:cNvSpPr>
            <p:nvPr/>
          </p:nvSpPr>
          <p:spPr bwMode="auto">
            <a:xfrm>
              <a:off x="6725924" y="5417557"/>
              <a:ext cx="16289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400" b="1"/>
                <a:t>Expresado en 1000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1500188" y="1223963"/>
            <a:ext cx="6073775" cy="2787650"/>
            <a:chOff x="1500188" y="1223963"/>
            <a:chExt cx="6073775" cy="2787650"/>
          </a:xfrm>
        </p:grpSpPr>
        <p:pic>
          <p:nvPicPr>
            <p:cNvPr id="81934" name="Picture 36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88" y="1223963"/>
              <a:ext cx="6073775" cy="278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935" name="16 CuadroTexto"/>
            <p:cNvSpPr txBox="1">
              <a:spLocks noChangeArrowheads="1"/>
            </p:cNvSpPr>
            <p:nvPr/>
          </p:nvSpPr>
          <p:spPr bwMode="auto">
            <a:xfrm rot="-3536873">
              <a:off x="2424833" y="1985990"/>
              <a:ext cx="455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>
                  <a:solidFill>
                    <a:srgbClr val="0000FF"/>
                  </a:solidFill>
                </a:rPr>
                <a:t>fa1/1</a:t>
              </a:r>
            </a:p>
          </p:txBody>
        </p:sp>
        <p:sp>
          <p:nvSpPr>
            <p:cNvPr id="81936" name="17 CuadroTexto"/>
            <p:cNvSpPr txBox="1">
              <a:spLocks noChangeArrowheads="1"/>
            </p:cNvSpPr>
            <p:nvPr/>
          </p:nvSpPr>
          <p:spPr bwMode="auto">
            <a:xfrm>
              <a:off x="2072464" y="2407279"/>
              <a:ext cx="455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000" b="1">
                  <a:solidFill>
                    <a:srgbClr val="0000FF"/>
                  </a:solidFill>
                </a:rPr>
                <a:t>fa2/0</a:t>
              </a:r>
            </a:p>
          </p:txBody>
        </p:sp>
      </p:grp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906463" y="631825"/>
            <a:ext cx="74533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CONFIGURACIÓN DE COSTOS OSPF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3" name="19 Grupo"/>
          <p:cNvGrpSpPr>
            <a:grpSpLocks/>
          </p:cNvGrpSpPr>
          <p:nvPr/>
        </p:nvGrpSpPr>
        <p:grpSpPr bwMode="auto">
          <a:xfrm>
            <a:off x="214313" y="3868738"/>
            <a:ext cx="3309937" cy="2143125"/>
            <a:chOff x="0" y="4439450"/>
            <a:chExt cx="3309825" cy="2143140"/>
          </a:xfrm>
        </p:grpSpPr>
        <p:sp>
          <p:nvSpPr>
            <p:cNvPr id="81932" name="14 Llamada rectangular redondeada"/>
            <p:cNvSpPr>
              <a:spLocks noChangeArrowheads="1"/>
            </p:cNvSpPr>
            <p:nvPr/>
          </p:nvSpPr>
          <p:spPr bwMode="auto">
            <a:xfrm>
              <a:off x="0" y="4439450"/>
              <a:ext cx="3286148" cy="2143140"/>
            </a:xfrm>
            <a:prstGeom prst="wedgeRoundRectCallout">
              <a:avLst>
                <a:gd name="adj1" fmla="val -194"/>
                <a:gd name="adj2" fmla="val -90398"/>
                <a:gd name="adj3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1933" name="15 CuadroTexto"/>
            <p:cNvSpPr txBox="1">
              <a:spLocks noChangeArrowheads="1"/>
            </p:cNvSpPr>
            <p:nvPr/>
          </p:nvSpPr>
          <p:spPr bwMode="auto">
            <a:xfrm>
              <a:off x="71438" y="4520487"/>
              <a:ext cx="3238387" cy="2062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PE" sz="1600" b="1"/>
                <a:t>R1</a:t>
              </a:r>
              <a:r>
                <a:rPr lang="es-PE" sz="1600"/>
                <a:t>&gt;enable</a:t>
              </a:r>
            </a:p>
            <a:p>
              <a:r>
                <a:rPr lang="es-PE" sz="1600"/>
                <a:t>R1#configute terminal</a:t>
              </a:r>
            </a:p>
            <a:p>
              <a:r>
                <a:rPr lang="es-PE" sz="1600"/>
                <a:t>R1(config)#interface fastethernet 1/1</a:t>
              </a:r>
            </a:p>
            <a:p>
              <a:r>
                <a:rPr lang="es-PE" sz="1600"/>
                <a:t>R1(config-if)#</a:t>
              </a:r>
              <a:r>
                <a:rPr lang="es-PE" sz="1600" b="1">
                  <a:solidFill>
                    <a:srgbClr val="FF0000"/>
                  </a:solidFill>
                </a:rPr>
                <a:t>ip ospf cost 5</a:t>
              </a:r>
            </a:p>
            <a:p>
              <a:r>
                <a:rPr lang="es-PE" sz="1600"/>
                <a:t>R1(config-router)#exit</a:t>
              </a:r>
            </a:p>
            <a:p>
              <a:r>
                <a:rPr lang="es-PE" sz="1600"/>
                <a:t>R1(config)#interface fastethernet 2/0</a:t>
              </a:r>
            </a:p>
            <a:p>
              <a:r>
                <a:rPr lang="es-PE" sz="1600"/>
                <a:t>R1(config-if)#</a:t>
              </a:r>
              <a:r>
                <a:rPr lang="es-PE" sz="1600" b="1">
                  <a:solidFill>
                    <a:srgbClr val="FF0000"/>
                  </a:solidFill>
                </a:rPr>
                <a:t>ip ospf cost 1</a:t>
              </a:r>
            </a:p>
            <a:p>
              <a:r>
                <a:rPr lang="es-PE" sz="1600"/>
                <a:t>R1(config-router)#exit</a:t>
              </a:r>
            </a:p>
          </p:txBody>
        </p:sp>
      </p:grpSp>
      <p:grpSp>
        <p:nvGrpSpPr>
          <p:cNvPr id="4" name="23 Grupo"/>
          <p:cNvGrpSpPr>
            <a:grpSpLocks/>
          </p:cNvGrpSpPr>
          <p:nvPr/>
        </p:nvGrpSpPr>
        <p:grpSpPr bwMode="auto">
          <a:xfrm>
            <a:off x="2928938" y="4819650"/>
            <a:ext cx="6230937" cy="2049463"/>
            <a:chOff x="2929720" y="4819652"/>
            <a:chExt cx="6230784" cy="2048690"/>
          </a:xfrm>
        </p:grpSpPr>
        <p:pic>
          <p:nvPicPr>
            <p:cNvPr id="81928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29720" y="5542361"/>
              <a:ext cx="6072992" cy="1325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1929" name="22 Grupo"/>
            <p:cNvGrpSpPr>
              <a:grpSpLocks/>
            </p:cNvGrpSpPr>
            <p:nvPr/>
          </p:nvGrpSpPr>
          <p:grpSpPr bwMode="auto">
            <a:xfrm>
              <a:off x="3429786" y="4819652"/>
              <a:ext cx="5730718" cy="834244"/>
              <a:chOff x="3572662" y="4296574"/>
              <a:chExt cx="5730718" cy="834244"/>
            </a:xfrm>
          </p:grpSpPr>
          <p:sp>
            <p:nvSpPr>
              <p:cNvPr id="21" name="20 CuadroTexto"/>
              <p:cNvSpPr txBox="1"/>
              <p:nvPr/>
            </p:nvSpPr>
            <p:spPr>
              <a:xfrm>
                <a:off x="3920300" y="4653627"/>
                <a:ext cx="5383080" cy="47765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s-PE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show ip ospf interface </a:t>
                </a:r>
                <a:r>
                  <a:rPr lang="es-PE" b="1" dirty="0"/>
                  <a:t>fastethernet 1/1</a:t>
                </a:r>
              </a:p>
            </p:txBody>
          </p:sp>
          <p:sp>
            <p:nvSpPr>
              <p:cNvPr id="22" name="Text Box 230"/>
              <p:cNvSpPr txBox="1">
                <a:spLocks noChangeArrowheads="1"/>
              </p:cNvSpPr>
              <p:nvPr/>
            </p:nvSpPr>
            <p:spPr bwMode="auto">
              <a:xfrm>
                <a:off x="3572646" y="4296574"/>
                <a:ext cx="5197347" cy="468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7759" tIns="48879" rIns="97759" bIns="48879">
                <a:spAutoFit/>
              </a:bodyPr>
              <a:lstStyle/>
              <a:p>
                <a:pPr defTabSz="923925">
                  <a:defRPr/>
                </a:pPr>
                <a:r>
                  <a:rPr lang="es-ES" sz="2400" dirty="0">
                    <a:solidFill>
                      <a:srgbClr val="FF0000"/>
                    </a:solidFill>
                    <a:latin typeface="+mj-lt"/>
                  </a:rPr>
                  <a:t>►</a:t>
                </a:r>
                <a:r>
                  <a:rPr lang="es-ES" sz="2400" dirty="0">
                    <a:latin typeface="+mj-lt"/>
                  </a:rPr>
                  <a:t>Para observar el costo de una interfaz:</a:t>
                </a:r>
              </a:p>
            </p:txBody>
          </p:sp>
        </p:grpSp>
      </p:grpSp>
      <p:sp>
        <p:nvSpPr>
          <p:cNvPr id="25" name="24 Bisel"/>
          <p:cNvSpPr>
            <a:spLocks noChangeArrowheads="1"/>
          </p:cNvSpPr>
          <p:nvPr/>
        </p:nvSpPr>
        <p:spPr bwMode="auto">
          <a:xfrm>
            <a:off x="4716463" y="4083050"/>
            <a:ext cx="3000375" cy="714375"/>
          </a:xfrm>
          <a:prstGeom prst="bevel">
            <a:avLst>
              <a:gd name="adj" fmla="val 12500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/>
            <a:r>
              <a:rPr lang="es-PE" sz="1600"/>
              <a:t>Los demás router se configuran de manera similar.</a:t>
            </a:r>
          </a:p>
        </p:txBody>
      </p:sp>
      <p:sp>
        <p:nvSpPr>
          <p:cNvPr id="26" name="25 Elipse"/>
          <p:cNvSpPr>
            <a:spLocks noChangeArrowheads="1"/>
          </p:cNvSpPr>
          <p:nvPr/>
        </p:nvSpPr>
        <p:spPr bwMode="auto">
          <a:xfrm>
            <a:off x="7359650" y="6154738"/>
            <a:ext cx="642938" cy="428625"/>
          </a:xfrm>
          <a:prstGeom prst="ellipse">
            <a:avLst/>
          </a:prstGeom>
          <a:noFill/>
          <a:ln w="28575" algn="ctr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pPr defTabSz="923925"/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98575" y="631825"/>
            <a:ext cx="656113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_tradnl" sz="3200" b="1">
                <a:solidFill>
                  <a:srgbClr val="000066"/>
                </a:solidFill>
                <a:latin typeface="Arial" charset="0"/>
              </a:rPr>
              <a:t>COMANDO debug ip ospf events</a:t>
            </a:r>
            <a:endParaRPr lang="es-ES" sz="3200" b="1">
              <a:solidFill>
                <a:srgbClr val="000066"/>
              </a:solidFill>
              <a:latin typeface="Arial" charset="0"/>
            </a:endParaRPr>
          </a:p>
        </p:txBody>
      </p:sp>
      <p:grpSp>
        <p:nvGrpSpPr>
          <p:cNvPr id="2" name="18 Grupo"/>
          <p:cNvGrpSpPr>
            <a:grpSpLocks/>
          </p:cNvGrpSpPr>
          <p:nvPr/>
        </p:nvGrpSpPr>
        <p:grpSpPr bwMode="auto">
          <a:xfrm>
            <a:off x="1643063" y="1162050"/>
            <a:ext cx="6002337" cy="5635625"/>
            <a:chOff x="1500960" y="581798"/>
            <a:chExt cx="6562725" cy="6062704"/>
          </a:xfrm>
        </p:grpSpPr>
        <p:pic>
          <p:nvPicPr>
            <p:cNvPr id="829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960" y="581798"/>
              <a:ext cx="6515100" cy="591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9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00960" y="6511152"/>
              <a:ext cx="6562725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32 Grupo"/>
          <p:cNvGrpSpPr>
            <a:grpSpLocks/>
          </p:cNvGrpSpPr>
          <p:nvPr/>
        </p:nvGrpSpPr>
        <p:grpSpPr bwMode="auto">
          <a:xfrm>
            <a:off x="2214563" y="1795463"/>
            <a:ext cx="3144837" cy="4216400"/>
            <a:chOff x="2215340" y="1796244"/>
            <a:chExt cx="3143272" cy="4214842"/>
          </a:xfrm>
        </p:grpSpPr>
        <p:sp>
          <p:nvSpPr>
            <p:cNvPr id="82950" name="19 Rectángulo redondeado"/>
            <p:cNvSpPr>
              <a:spLocks noChangeArrowheads="1"/>
            </p:cNvSpPr>
            <p:nvPr/>
          </p:nvSpPr>
          <p:spPr bwMode="auto">
            <a:xfrm>
              <a:off x="4644232" y="1796244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1" name="22 Rectángulo redondeado"/>
            <p:cNvSpPr>
              <a:spLocks noChangeArrowheads="1"/>
            </p:cNvSpPr>
            <p:nvPr/>
          </p:nvSpPr>
          <p:spPr bwMode="auto">
            <a:xfrm>
              <a:off x="2215340" y="1796244"/>
              <a:ext cx="642942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2" name="23 Rectángulo redondeado"/>
            <p:cNvSpPr>
              <a:spLocks noChangeArrowheads="1"/>
            </p:cNvSpPr>
            <p:nvPr/>
          </p:nvSpPr>
          <p:spPr bwMode="auto">
            <a:xfrm>
              <a:off x="4644232" y="5153830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3" name="26 Rectángulo redondeado"/>
            <p:cNvSpPr>
              <a:spLocks noChangeArrowheads="1"/>
            </p:cNvSpPr>
            <p:nvPr/>
          </p:nvSpPr>
          <p:spPr bwMode="auto">
            <a:xfrm>
              <a:off x="2215340" y="5153830"/>
              <a:ext cx="642942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4" name="27 Rectángulo redondeado"/>
            <p:cNvSpPr>
              <a:spLocks noChangeArrowheads="1"/>
            </p:cNvSpPr>
            <p:nvPr/>
          </p:nvSpPr>
          <p:spPr bwMode="auto">
            <a:xfrm>
              <a:off x="4644232" y="2367748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5" name="28 Rectángulo redondeado"/>
            <p:cNvSpPr>
              <a:spLocks noChangeArrowheads="1"/>
            </p:cNvSpPr>
            <p:nvPr/>
          </p:nvSpPr>
          <p:spPr bwMode="auto">
            <a:xfrm>
              <a:off x="2215340" y="2367748"/>
              <a:ext cx="642942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6" name="30 Rectángulo redondeado"/>
            <p:cNvSpPr>
              <a:spLocks noChangeArrowheads="1"/>
            </p:cNvSpPr>
            <p:nvPr/>
          </p:nvSpPr>
          <p:spPr bwMode="auto">
            <a:xfrm>
              <a:off x="4644232" y="5725334"/>
              <a:ext cx="714380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  <p:sp>
          <p:nvSpPr>
            <p:cNvPr id="82957" name="31 Rectángulo redondeado"/>
            <p:cNvSpPr>
              <a:spLocks noChangeArrowheads="1"/>
            </p:cNvSpPr>
            <p:nvPr/>
          </p:nvSpPr>
          <p:spPr bwMode="auto">
            <a:xfrm>
              <a:off x="2215340" y="5725334"/>
              <a:ext cx="642942" cy="285752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rgbClr val="00FF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defTabSz="923925"/>
              <a:endParaRPr lang="es-PE"/>
            </a:p>
          </p:txBody>
        </p:sp>
      </p:grpSp>
      <p:sp>
        <p:nvSpPr>
          <p:cNvPr id="34" name="33 Bisel"/>
          <p:cNvSpPr>
            <a:spLocks noChangeArrowheads="1"/>
          </p:cNvSpPr>
          <p:nvPr/>
        </p:nvSpPr>
        <p:spPr bwMode="auto">
          <a:xfrm>
            <a:off x="6216650" y="2795588"/>
            <a:ext cx="2857500" cy="714375"/>
          </a:xfrm>
          <a:prstGeom prst="bevel">
            <a:avLst>
              <a:gd name="adj" fmla="val 12500"/>
            </a:avLst>
          </a:prstGeom>
          <a:solidFill>
            <a:srgbClr val="FF6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923925"/>
            <a:r>
              <a:rPr lang="es-PE" sz="1600"/>
              <a:t>Se desactiva:</a:t>
            </a:r>
          </a:p>
          <a:p>
            <a:pPr defTabSz="923925"/>
            <a:r>
              <a:rPr lang="es-PE" sz="1600" b="1"/>
              <a:t>R#no debug  ip  ospf 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967038" y="631825"/>
            <a:ext cx="328453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BIBLIOGRAFIA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327150"/>
            <a:ext cx="4691063" cy="1385888"/>
            <a:chOff x="204" y="773"/>
            <a:chExt cx="2956" cy="856"/>
          </a:xfrm>
        </p:grpSpPr>
        <p:sp>
          <p:nvSpPr>
            <p:cNvPr id="93197" name="Text Box 4"/>
            <p:cNvSpPr txBox="1">
              <a:spLocks noChangeArrowheads="1"/>
            </p:cNvSpPr>
            <p:nvPr/>
          </p:nvSpPr>
          <p:spPr bwMode="auto">
            <a:xfrm>
              <a:off x="385" y="773"/>
              <a:ext cx="2775" cy="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RFC 2453 RIP </a:t>
              </a:r>
              <a:r>
                <a:rPr lang="es-ES" sz="3000" b="1" dirty="0" err="1">
                  <a:solidFill>
                    <a:schemeClr val="accent2"/>
                  </a:solidFill>
                  <a:latin typeface="+mj-lt"/>
                </a:rPr>
                <a:t>version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2</a:t>
              </a:r>
            </a:p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Noviembre de 1998.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http://www.ietf.org/rfc/rfc1058.txt</a:t>
              </a:r>
            </a:p>
          </p:txBody>
        </p:sp>
        <p:pic>
          <p:nvPicPr>
            <p:cNvPr id="105480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52400" y="2724150"/>
            <a:ext cx="8588375" cy="923925"/>
            <a:chOff x="204" y="773"/>
            <a:chExt cx="5409" cy="571"/>
          </a:xfrm>
        </p:grpSpPr>
        <p:sp>
          <p:nvSpPr>
            <p:cNvPr id="93191" name="Text Box 16"/>
            <p:cNvSpPr txBox="1">
              <a:spLocks noChangeArrowheads="1"/>
            </p:cNvSpPr>
            <p:nvPr/>
          </p:nvSpPr>
          <p:spPr bwMode="auto">
            <a:xfrm>
              <a:off x="385" y="773"/>
              <a:ext cx="5228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Routing Information Protocol, Autor CISCO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http://www.cisco.com/univercd/cc/td/doc/cisintwk/ito_doc/rip.pdf</a:t>
              </a:r>
            </a:p>
          </p:txBody>
        </p:sp>
        <p:pic>
          <p:nvPicPr>
            <p:cNvPr id="105478" name="Picture 17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2967038" y="631825"/>
            <a:ext cx="328453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63" tIns="46181" rIns="92363" bIns="46181">
            <a:spAutoFit/>
          </a:bodyPr>
          <a:lstStyle/>
          <a:p>
            <a:pPr marL="192088" lvl="1" algn="ctr" defTabSz="923925"/>
            <a:r>
              <a:rPr lang="es-ES" sz="3200" b="1">
                <a:solidFill>
                  <a:srgbClr val="000066"/>
                </a:solidFill>
                <a:latin typeface="Arial" charset="0"/>
              </a:rPr>
              <a:t>BIBLIOGRAFIA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1327150"/>
            <a:ext cx="7135813" cy="1385888"/>
            <a:chOff x="204" y="773"/>
            <a:chExt cx="4496" cy="856"/>
          </a:xfrm>
        </p:grpSpPr>
        <p:sp>
          <p:nvSpPr>
            <p:cNvPr id="93197" name="Text Box 4"/>
            <p:cNvSpPr txBox="1">
              <a:spLocks noChangeArrowheads="1"/>
            </p:cNvSpPr>
            <p:nvPr/>
          </p:nvSpPr>
          <p:spPr bwMode="auto">
            <a:xfrm>
              <a:off x="385" y="773"/>
              <a:ext cx="4315" cy="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RFC 1058 Routing Information Protocol</a:t>
              </a:r>
            </a:p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Junio de 1988.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http://www.ietf.org/rfc/rfc1058.txt</a:t>
              </a:r>
            </a:p>
          </p:txBody>
        </p:sp>
        <p:pic>
          <p:nvPicPr>
            <p:cNvPr id="106510" name="Picture 5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52400" y="2808288"/>
            <a:ext cx="7799388" cy="923925"/>
            <a:chOff x="204" y="773"/>
            <a:chExt cx="4912" cy="570"/>
          </a:xfrm>
        </p:grpSpPr>
        <p:sp>
          <p:nvSpPr>
            <p:cNvPr id="93195" name="Text Box 10"/>
            <p:cNvSpPr txBox="1">
              <a:spLocks noChangeArrowheads="1"/>
            </p:cNvSpPr>
            <p:nvPr/>
          </p:nvSpPr>
          <p:spPr bwMode="auto">
            <a:xfrm>
              <a:off x="385" y="773"/>
              <a:ext cx="4731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RFC 1723 RIP </a:t>
              </a:r>
              <a:r>
                <a:rPr lang="es-ES" sz="3000" b="1" dirty="0" err="1">
                  <a:solidFill>
                    <a:schemeClr val="accent2"/>
                  </a:solidFill>
                  <a:latin typeface="+mj-lt"/>
                </a:rPr>
                <a:t>version</a:t>
              </a: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 2, Noviembre de 1994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http://www.ietf.org/rfc/rfc1723.txt</a:t>
              </a:r>
            </a:p>
          </p:txBody>
        </p:sp>
        <p:pic>
          <p:nvPicPr>
            <p:cNvPr id="106508" name="Picture 11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52400" y="3822700"/>
            <a:ext cx="5592763" cy="923925"/>
            <a:chOff x="204" y="773"/>
            <a:chExt cx="3522" cy="571"/>
          </a:xfrm>
        </p:grpSpPr>
        <p:sp>
          <p:nvSpPr>
            <p:cNvPr id="93193" name="Text Box 13"/>
            <p:cNvSpPr txBox="1">
              <a:spLocks noChangeArrowheads="1"/>
            </p:cNvSpPr>
            <p:nvPr/>
          </p:nvSpPr>
          <p:spPr bwMode="auto">
            <a:xfrm>
              <a:off x="385" y="773"/>
              <a:ext cx="3341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RFC 2082 MD5 </a:t>
              </a:r>
              <a:r>
                <a:rPr lang="es-ES" sz="3000" b="1" dirty="0" err="1">
                  <a:solidFill>
                    <a:schemeClr val="accent2"/>
                  </a:solidFill>
                  <a:latin typeface="+mj-lt"/>
                </a:rPr>
                <a:t>Authentication</a:t>
              </a:r>
              <a:endParaRPr lang="es-ES" sz="3000" b="1" dirty="0">
                <a:solidFill>
                  <a:schemeClr val="accent2"/>
                </a:solidFill>
                <a:latin typeface="+mj-lt"/>
              </a:endParaRP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http://www.ietf.org/rfc/rfc2082.txt</a:t>
              </a:r>
            </a:p>
          </p:txBody>
        </p:sp>
        <p:pic>
          <p:nvPicPr>
            <p:cNvPr id="106506" name="Picture 14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152400" y="4837113"/>
            <a:ext cx="8588375" cy="923925"/>
            <a:chOff x="204" y="773"/>
            <a:chExt cx="5409" cy="571"/>
          </a:xfrm>
        </p:grpSpPr>
        <p:sp>
          <p:nvSpPr>
            <p:cNvPr id="93191" name="Text Box 16"/>
            <p:cNvSpPr txBox="1">
              <a:spLocks noChangeArrowheads="1"/>
            </p:cNvSpPr>
            <p:nvPr/>
          </p:nvSpPr>
          <p:spPr bwMode="auto">
            <a:xfrm>
              <a:off x="385" y="773"/>
              <a:ext cx="5228" cy="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chemeClr val="accent2"/>
                  </a:solidFill>
                  <a:latin typeface="+mj-lt"/>
                </a:rPr>
                <a:t>Routing Information Protocol, Autor CISCO</a:t>
              </a:r>
            </a:p>
            <a:p>
              <a:pPr defTabSz="923925">
                <a:defRPr/>
              </a:pPr>
              <a:r>
                <a:rPr lang="es-ES" sz="2400" dirty="0">
                  <a:latin typeface="+mj-lt"/>
                </a:rPr>
                <a:t>http://www.cisco.com/univercd/cc/td/doc/cisintwk/ito_doc/rip.pdf</a:t>
              </a:r>
            </a:p>
          </p:txBody>
        </p:sp>
        <p:pic>
          <p:nvPicPr>
            <p:cNvPr id="106504" name="Picture 17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76784" y="1517310"/>
            <a:ext cx="8039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 dirty="0">
                <a:solidFill>
                  <a:srgbClr val="000066"/>
                </a:solidFill>
                <a:latin typeface="Arial" charset="0"/>
              </a:rPr>
              <a:t>TEMPORIZACION DEL PROTOCOLO RIP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24322" y="2502644"/>
            <a:ext cx="8471171" cy="954424"/>
            <a:chOff x="204" y="773"/>
            <a:chExt cx="5334" cy="589"/>
          </a:xfrm>
        </p:grpSpPr>
        <p:sp>
          <p:nvSpPr>
            <p:cNvPr id="11271" name="Text Box 72"/>
            <p:cNvSpPr txBox="1">
              <a:spLocks noChangeArrowheads="1"/>
            </p:cNvSpPr>
            <p:nvPr/>
          </p:nvSpPr>
          <p:spPr bwMode="auto">
            <a:xfrm>
              <a:off x="385" y="773"/>
              <a:ext cx="5153" cy="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RIP emplea temporizadores para mejorar su</a:t>
              </a:r>
            </a:p>
            <a:p>
              <a:pPr defTabSz="923925">
                <a:defRPr/>
              </a:pPr>
              <a:r>
                <a:rPr lang="es-ES" sz="2800" b="1" dirty="0">
                  <a:solidFill>
                    <a:srgbClr val="0000FF"/>
                  </a:solidFill>
                  <a:latin typeface="+mj-lt"/>
                </a:rPr>
                <a:t>rendimiento.</a:t>
              </a:r>
            </a:p>
          </p:txBody>
        </p:sp>
        <p:pic>
          <p:nvPicPr>
            <p:cNvPr id="8200" name="Picture 7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0938" name="Text Box 74"/>
          <p:cNvSpPr txBox="1">
            <a:spLocks noChangeArrowheads="1"/>
          </p:cNvSpPr>
          <p:nvPr/>
        </p:nvSpPr>
        <p:spPr bwMode="auto">
          <a:xfrm>
            <a:off x="431862" y="4086820"/>
            <a:ext cx="7271336" cy="70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0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000" b="1" dirty="0" err="1">
                <a:latin typeface="+mj-lt"/>
              </a:rPr>
              <a:t>Routing-update</a:t>
            </a:r>
            <a:r>
              <a:rPr lang="es-MX" sz="2000" b="1" dirty="0">
                <a:latin typeface="+mj-lt"/>
              </a:rPr>
              <a:t> </a:t>
            </a:r>
            <a:r>
              <a:rPr lang="es-MX" sz="2000" b="1" dirty="0" err="1">
                <a:latin typeface="+mj-lt"/>
              </a:rPr>
              <a:t>timer</a:t>
            </a:r>
            <a:r>
              <a:rPr lang="es-MX" sz="2000" b="1" dirty="0">
                <a:latin typeface="+mj-lt"/>
              </a:rPr>
              <a:t> </a:t>
            </a:r>
            <a:r>
              <a:rPr lang="es-MX" sz="2000" b="1" dirty="0">
                <a:latin typeface="+mj-lt"/>
                <a:sym typeface="Wingdings" pitchFamily="2" charset="2"/>
              </a:rPr>
              <a:t> </a:t>
            </a:r>
            <a:r>
              <a:rPr lang="es-MX" sz="2000" dirty="0">
                <a:latin typeface="+mj-lt"/>
                <a:sym typeface="Wingdings" pitchFamily="2" charset="2"/>
              </a:rPr>
              <a:t>Inicialmente 30 </a:t>
            </a:r>
            <a:r>
              <a:rPr lang="es-MX" sz="2000" dirty="0" err="1">
                <a:latin typeface="+mj-lt"/>
                <a:sym typeface="Wingdings" pitchFamily="2" charset="2"/>
              </a:rPr>
              <a:t>seg</a:t>
            </a:r>
            <a:r>
              <a:rPr lang="es-MX" sz="2000" dirty="0">
                <a:latin typeface="+mj-lt"/>
                <a:sym typeface="Wingdings" pitchFamily="2" charset="2"/>
              </a:rPr>
              <a:t>.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Intervalo entre las actualizaciones de tabla de enrutamiento.</a:t>
            </a:r>
            <a:endParaRPr lang="es-MX" sz="2000" dirty="0">
              <a:solidFill>
                <a:srgbClr val="FF33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796925" y="631825"/>
            <a:ext cx="78486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372" tIns="46186" rIns="92372" bIns="46186">
            <a:spAutoFit/>
          </a:bodyPr>
          <a:lstStyle/>
          <a:p>
            <a:pPr defTabSz="923925"/>
            <a:r>
              <a:rPr lang="es-ES" sz="3200" b="1" dirty="0">
                <a:solidFill>
                  <a:srgbClr val="000066"/>
                </a:solidFill>
                <a:latin typeface="Arial" charset="0"/>
              </a:rPr>
              <a:t>ACTUALIZACIONES SINCRONIZADAS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96377" y="1517791"/>
            <a:ext cx="8458024" cy="1200845"/>
            <a:chOff x="204" y="773"/>
            <a:chExt cx="5326" cy="741"/>
          </a:xfrm>
        </p:grpSpPr>
        <p:sp>
          <p:nvSpPr>
            <p:cNvPr id="11271" name="Text Box 72"/>
            <p:cNvSpPr txBox="1">
              <a:spLocks noChangeArrowheads="1"/>
            </p:cNvSpPr>
            <p:nvPr/>
          </p:nvSpPr>
          <p:spPr bwMode="auto">
            <a:xfrm>
              <a:off x="385" y="773"/>
              <a:ext cx="5145" cy="7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Cuando los </a:t>
              </a:r>
              <a:r>
                <a:rPr lang="es-ES" sz="2400" b="1" dirty="0" err="1">
                  <a:solidFill>
                    <a:srgbClr val="0000FF"/>
                  </a:solidFill>
                  <a:latin typeface="+mj-lt"/>
                </a:rPr>
                <a:t>routers</a:t>
              </a: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 envían actualizaciones al mismo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tiempo, se puede producir colisiones, retardos y </a:t>
              </a:r>
            </a:p>
            <a:p>
              <a:pPr defTabSz="923925">
                <a:defRPr/>
              </a:pPr>
              <a:r>
                <a:rPr lang="es-ES" sz="2400" b="1" dirty="0">
                  <a:solidFill>
                    <a:srgbClr val="0000FF"/>
                  </a:solidFill>
                  <a:latin typeface="+mj-lt"/>
                </a:rPr>
                <a:t>gran consumo de ancho de banda.</a:t>
              </a:r>
            </a:p>
          </p:txBody>
        </p:sp>
        <p:pic>
          <p:nvPicPr>
            <p:cNvPr id="9227" name="Picture 7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0938" name="Text Box 74"/>
          <p:cNvSpPr txBox="1">
            <a:spLocks noChangeArrowheads="1"/>
          </p:cNvSpPr>
          <p:nvPr/>
        </p:nvSpPr>
        <p:spPr bwMode="auto">
          <a:xfrm>
            <a:off x="538163" y="2795588"/>
            <a:ext cx="6914892" cy="70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0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000" dirty="0">
                <a:latin typeface="+mj-lt"/>
                <a:sym typeface="Wingdings" pitchFamily="2" charset="2"/>
              </a:rPr>
              <a:t>El envío de actualizaciones al mismo tiempo se denomina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 </a:t>
            </a:r>
            <a:r>
              <a:rPr lang="es-MX" sz="2000" u="sng" dirty="0">
                <a:latin typeface="+mj-lt"/>
                <a:sym typeface="Wingdings" pitchFamily="2" charset="2"/>
              </a:rPr>
              <a:t>sincronización de actualizaciones</a:t>
            </a:r>
            <a:r>
              <a:rPr lang="es-MX" sz="2000" dirty="0">
                <a:latin typeface="+mj-lt"/>
                <a:sym typeface="Wingdings" pitchFamily="2" charset="2"/>
              </a:rPr>
              <a:t>.</a:t>
            </a:r>
            <a:endParaRPr lang="es-MX" sz="2000" dirty="0">
              <a:solidFill>
                <a:srgbClr val="FF3300"/>
              </a:solidFill>
              <a:latin typeface="+mj-lt"/>
            </a:endParaRP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538163" y="3582988"/>
            <a:ext cx="7713444" cy="70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0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000" dirty="0">
                <a:latin typeface="+mj-lt"/>
                <a:sym typeface="Wingdings" pitchFamily="2" charset="2"/>
              </a:rPr>
              <a:t>RIP puede experimentar problemas ya que envía actualizaciones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 periódicas.</a:t>
            </a:r>
            <a:endParaRPr lang="es-MX" sz="2000" dirty="0">
              <a:solidFill>
                <a:srgbClr val="FF3300"/>
              </a:solidFill>
              <a:latin typeface="+mj-lt"/>
            </a:endParaRP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79400" y="4368800"/>
            <a:ext cx="3616325" cy="554038"/>
            <a:chOff x="204" y="773"/>
            <a:chExt cx="2277" cy="342"/>
          </a:xfrm>
        </p:grpSpPr>
        <p:sp>
          <p:nvSpPr>
            <p:cNvPr id="11" name="Text Box 72"/>
            <p:cNvSpPr txBox="1">
              <a:spLocks noChangeArrowheads="1"/>
            </p:cNvSpPr>
            <p:nvPr/>
          </p:nvSpPr>
          <p:spPr bwMode="auto">
            <a:xfrm>
              <a:off x="385" y="773"/>
              <a:ext cx="2096" cy="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372" tIns="46186" rIns="92372" bIns="46186">
              <a:spAutoFit/>
            </a:bodyPr>
            <a:lstStyle/>
            <a:p>
              <a:pPr defTabSz="923925">
                <a:defRPr/>
              </a:pPr>
              <a:r>
                <a:rPr lang="es-ES" sz="3000" b="1" dirty="0">
                  <a:solidFill>
                    <a:srgbClr val="0000FF"/>
                  </a:solidFill>
                  <a:latin typeface="+mj-lt"/>
                </a:rPr>
                <a:t>Cual es la solución.</a:t>
              </a:r>
            </a:p>
          </p:txBody>
        </p:sp>
        <p:pic>
          <p:nvPicPr>
            <p:cNvPr id="9225" name="Picture 73" descr="02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" y="84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 Box 74"/>
          <p:cNvSpPr txBox="1">
            <a:spLocks noChangeArrowheads="1"/>
          </p:cNvSpPr>
          <p:nvPr/>
        </p:nvSpPr>
        <p:spPr bwMode="auto">
          <a:xfrm>
            <a:off x="538163" y="4868863"/>
            <a:ext cx="7757752" cy="1627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7274" tIns="43637" rIns="87274" bIns="43637">
            <a:spAutoFit/>
          </a:bodyPr>
          <a:lstStyle/>
          <a:p>
            <a:pPr defTabSz="873125" eaLnBrk="0" hangingPunct="0">
              <a:defRPr/>
            </a:pPr>
            <a:r>
              <a:rPr lang="es-MX" sz="2000" b="1" dirty="0">
                <a:solidFill>
                  <a:srgbClr val="FF3300"/>
                </a:solidFill>
                <a:latin typeface="+mj-lt"/>
              </a:rPr>
              <a:t>►</a:t>
            </a:r>
            <a:r>
              <a:rPr lang="es-MX" sz="2000" dirty="0">
                <a:latin typeface="+mj-lt"/>
                <a:sym typeface="Wingdings" pitchFamily="2" charset="2"/>
              </a:rPr>
              <a:t>Para evitar la sincronización de actualizaciones, se considera una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  variable RIP_JITTER (usado por el IOS de cisco); cuyo valor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  fluctúa entre 0% a 15%. 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  De este modo el intervalo de actualización varía entre 25 a </a:t>
            </a:r>
          </a:p>
          <a:p>
            <a:pPr defTabSz="873125" eaLnBrk="0" hangingPunct="0">
              <a:defRPr/>
            </a:pPr>
            <a:r>
              <a:rPr lang="es-MX" sz="2000" dirty="0">
                <a:latin typeface="+mj-lt"/>
                <a:sym typeface="Wingdings" pitchFamily="2" charset="2"/>
              </a:rPr>
              <a:t>     30 </a:t>
            </a:r>
            <a:r>
              <a:rPr lang="es-MX" sz="2000" dirty="0" err="1">
                <a:latin typeface="+mj-lt"/>
                <a:sym typeface="Wingdings" pitchFamily="2" charset="2"/>
              </a:rPr>
              <a:t>seg</a:t>
            </a:r>
            <a:r>
              <a:rPr lang="es-MX" sz="2000" dirty="0">
                <a:latin typeface="+mj-lt"/>
                <a:sym typeface="Wingdings" pitchFamily="2" charset="2"/>
              </a:rPr>
              <a:t>. en lugar de los 30 </a:t>
            </a:r>
            <a:r>
              <a:rPr lang="es-MX" sz="2000" dirty="0" err="1">
                <a:latin typeface="+mj-lt"/>
                <a:sym typeface="Wingdings" pitchFamily="2" charset="2"/>
              </a:rPr>
              <a:t>seg</a:t>
            </a:r>
            <a:r>
              <a:rPr lang="es-MX" sz="2000" dirty="0">
                <a:latin typeface="+mj-lt"/>
                <a:sym typeface="Wingdings" pitchFamily="2" charset="2"/>
              </a:rPr>
              <a:t>.</a:t>
            </a:r>
            <a:endParaRPr lang="es-MX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38" grpId="0"/>
      <p:bldP spid="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6" name="Rectangle 8"/>
          <p:cNvSpPr>
            <a:spLocks noChangeArrowheads="1"/>
          </p:cNvSpPr>
          <p:nvPr/>
        </p:nvSpPr>
        <p:spPr bwMode="auto">
          <a:xfrm>
            <a:off x="2287588" y="2778125"/>
            <a:ext cx="4467225" cy="1741488"/>
          </a:xfrm>
          <a:prstGeom prst="rect">
            <a:avLst/>
          </a:prstGeom>
          <a:solidFill>
            <a:srgbClr val="007ED4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1210" tIns="45606" rIns="91210" bIns="45606" anchor="ctr"/>
          <a:lstStyle/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FORMATO DEL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PROTOCOLO</a:t>
            </a:r>
          </a:p>
          <a:p>
            <a:pPr algn="ctr" defTabSz="912813"/>
            <a:r>
              <a:rPr lang="es-ES_tradnl" sz="3200" b="1">
                <a:solidFill>
                  <a:schemeClr val="bg1"/>
                </a:solidFill>
                <a:latin typeface="Arial" charset="0"/>
              </a:rPr>
              <a:t>RIP</a:t>
            </a:r>
            <a:endParaRPr lang="es-ES" sz="3200" b="1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77D69BE16457B4184F26079A1C38EB7" ma:contentTypeVersion="3" ma:contentTypeDescription="Crear nuevo documento." ma:contentTypeScope="" ma:versionID="ca65403ced19be4f2280cbf00250661a">
  <xsd:schema xmlns:xsd="http://www.w3.org/2001/XMLSchema" xmlns:xs="http://www.w3.org/2001/XMLSchema" xmlns:p="http://schemas.microsoft.com/office/2006/metadata/properties" xmlns:ns2="0782f574-90bd-46fd-af47-45adfe4a46d3" targetNamespace="http://schemas.microsoft.com/office/2006/metadata/properties" ma:root="true" ma:fieldsID="54f6de40df23f365f765012f9bf37877" ns2:_="">
    <xsd:import namespace="0782f574-90bd-46fd-af47-45adfe4a46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2f574-90bd-46fd-af47-45adfe4a46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D536CE-A2A9-4F12-823F-2709B3387725}"/>
</file>

<file path=customXml/itemProps2.xml><?xml version="1.0" encoding="utf-8"?>
<ds:datastoreItem xmlns:ds="http://schemas.openxmlformats.org/officeDocument/2006/customXml" ds:itemID="{1E60D466-6880-4EB9-AB13-8D51F512FF2E}"/>
</file>

<file path=customXml/itemProps3.xml><?xml version="1.0" encoding="utf-8"?>
<ds:datastoreItem xmlns:ds="http://schemas.openxmlformats.org/officeDocument/2006/customXml" ds:itemID="{99BA4966-4F8C-4DE7-B5C0-7DAAE4B84C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22561</TotalTime>
  <Words>8287</Words>
  <Application>Microsoft Office PowerPoint</Application>
  <PresentationFormat>Personalizado</PresentationFormat>
  <Paragraphs>1643</Paragraphs>
  <Slides>68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8" baseType="lpstr">
      <vt:lpstr>Arial</vt:lpstr>
      <vt:lpstr>Arial Black</vt:lpstr>
      <vt:lpstr>Arial Narrow</vt:lpstr>
      <vt:lpstr>Arial Rounded MT Bold</vt:lpstr>
      <vt:lpstr>Calibri</vt:lpstr>
      <vt:lpstr>Calibri Light</vt:lpstr>
      <vt:lpstr>Times New Roman</vt:lpstr>
      <vt:lpstr>Verdana</vt:lpstr>
      <vt:lpstr>Wingdings</vt:lpstr>
      <vt:lpstr>Tema de Office</vt:lpstr>
      <vt:lpstr>PROTOCOLO DE ENRUTAMIENTO  DINÁMICO: RIP y OSPF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 RIP</dc:title>
  <dc:subject>Técnica en Redes IP</dc:subject>
  <dc:creator>Danoel Díaz Ataucuri</dc:creator>
  <cp:lastModifiedBy>Leticia Henestrosa Carrasco</cp:lastModifiedBy>
  <cp:revision>1454</cp:revision>
  <dcterms:created xsi:type="dcterms:W3CDTF">2002-07-22T11:37:47Z</dcterms:created>
  <dcterms:modified xsi:type="dcterms:W3CDTF">2021-11-26T18:41:09Z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0x010100D77D69BE16457B4184F26079A1C38EB7</vt:lpwstr>
  </property>
</Properties>
</file>