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5"/>
  </p:notesMasterIdLst>
  <p:sldIdLst>
    <p:sldId id="758" r:id="rId2"/>
    <p:sldId id="628" r:id="rId3"/>
    <p:sldId id="888" r:id="rId4"/>
    <p:sldId id="889" r:id="rId5"/>
    <p:sldId id="890" r:id="rId6"/>
    <p:sldId id="891" r:id="rId7"/>
    <p:sldId id="892" r:id="rId8"/>
    <p:sldId id="893" r:id="rId9"/>
    <p:sldId id="894" r:id="rId10"/>
    <p:sldId id="895" r:id="rId11"/>
    <p:sldId id="896" r:id="rId12"/>
    <p:sldId id="897" r:id="rId13"/>
    <p:sldId id="898" r:id="rId14"/>
    <p:sldId id="899" r:id="rId15"/>
    <p:sldId id="900" r:id="rId16"/>
    <p:sldId id="762" r:id="rId17"/>
    <p:sldId id="673" r:id="rId18"/>
    <p:sldId id="901" r:id="rId19"/>
    <p:sldId id="902" r:id="rId20"/>
    <p:sldId id="903" r:id="rId21"/>
    <p:sldId id="905" r:id="rId22"/>
    <p:sldId id="906" r:id="rId23"/>
    <p:sldId id="907" r:id="rId24"/>
    <p:sldId id="908" r:id="rId25"/>
    <p:sldId id="909" r:id="rId26"/>
    <p:sldId id="910" r:id="rId27"/>
    <p:sldId id="911" r:id="rId28"/>
    <p:sldId id="914" r:id="rId29"/>
    <p:sldId id="915" r:id="rId30"/>
    <p:sldId id="917" r:id="rId31"/>
    <p:sldId id="918" r:id="rId32"/>
    <p:sldId id="919" r:id="rId33"/>
    <p:sldId id="920" r:id="rId3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9E7E8"/>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2" autoAdjust="0"/>
    <p:restoredTop sz="92848" autoAdjust="0"/>
  </p:normalViewPr>
  <p:slideViewPr>
    <p:cSldViewPr snapToGrid="0" showGuides="1">
      <p:cViewPr varScale="1">
        <p:scale>
          <a:sx n="84" d="100"/>
          <a:sy n="84" d="100"/>
        </p:scale>
        <p:origin x="1086" y="7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11/30/2020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149680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68625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164341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352480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314576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03630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72233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9793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17</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048354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18</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861291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19</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497233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525190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20</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552549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21</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134845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22</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8972188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23</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873478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24</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204202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25</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1116521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26</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7463394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27</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505591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28</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1241589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29</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44189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853666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30</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a:p>
        </p:txBody>
      </p:sp>
    </p:spTree>
    <p:extLst>
      <p:ext uri="{BB962C8B-B14F-4D97-AF65-F5344CB8AC3E}">
        <p14:creationId xmlns:p14="http://schemas.microsoft.com/office/powerpoint/2010/main" val="570397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31</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376304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32</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599954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25488" indent="-277813" defTabSz="882650">
              <a:defRPr sz="2400">
                <a:solidFill>
                  <a:schemeClr val="tx1"/>
                </a:solidFill>
                <a:latin typeface="Arial" charset="0"/>
              </a:defRPr>
            </a:lvl2pPr>
            <a:lvl3pPr marL="1116013" indent="-222250" defTabSz="882650">
              <a:defRPr sz="2400">
                <a:solidFill>
                  <a:schemeClr val="tx1"/>
                </a:solidFill>
                <a:latin typeface="Arial" charset="0"/>
              </a:defRPr>
            </a:lvl3pPr>
            <a:lvl4pPr marL="1563688" indent="-222250" defTabSz="882650">
              <a:defRPr sz="2400">
                <a:solidFill>
                  <a:schemeClr val="tx1"/>
                </a:solidFill>
                <a:latin typeface="Arial" charset="0"/>
              </a:defRPr>
            </a:lvl4pPr>
            <a:lvl5pPr marL="2009775" indent="-222250" defTabSz="882650">
              <a:defRPr sz="2400">
                <a:solidFill>
                  <a:schemeClr val="tx1"/>
                </a:solidFill>
                <a:latin typeface="Arial" charset="0"/>
              </a:defRPr>
            </a:lvl5pPr>
            <a:lvl6pPr marL="2466975" indent="-222250" algn="ctr" defTabSz="882650" eaLnBrk="0" fontAlgn="base" hangingPunct="0">
              <a:lnSpc>
                <a:spcPct val="90000"/>
              </a:lnSpc>
              <a:spcBef>
                <a:spcPct val="0"/>
              </a:spcBef>
              <a:spcAft>
                <a:spcPct val="0"/>
              </a:spcAft>
              <a:defRPr sz="2400">
                <a:solidFill>
                  <a:schemeClr val="tx1"/>
                </a:solidFill>
                <a:latin typeface="Arial" charset="0"/>
              </a:defRPr>
            </a:lvl6pPr>
            <a:lvl7pPr marL="2924175" indent="-222250" algn="ctr" defTabSz="882650" eaLnBrk="0" fontAlgn="base" hangingPunct="0">
              <a:lnSpc>
                <a:spcPct val="90000"/>
              </a:lnSpc>
              <a:spcBef>
                <a:spcPct val="0"/>
              </a:spcBef>
              <a:spcAft>
                <a:spcPct val="0"/>
              </a:spcAft>
              <a:defRPr sz="2400">
                <a:solidFill>
                  <a:schemeClr val="tx1"/>
                </a:solidFill>
                <a:latin typeface="Arial" charset="0"/>
              </a:defRPr>
            </a:lvl7pPr>
            <a:lvl8pPr marL="3381375" indent="-222250" algn="ctr" defTabSz="882650" eaLnBrk="0" fontAlgn="base" hangingPunct="0">
              <a:lnSpc>
                <a:spcPct val="90000"/>
              </a:lnSpc>
              <a:spcBef>
                <a:spcPct val="0"/>
              </a:spcBef>
              <a:spcAft>
                <a:spcPct val="0"/>
              </a:spcAft>
              <a:defRPr sz="2400">
                <a:solidFill>
                  <a:schemeClr val="tx1"/>
                </a:solidFill>
                <a:latin typeface="Arial" charset="0"/>
              </a:defRPr>
            </a:lvl8pPr>
            <a:lvl9pPr marL="3838575" indent="-222250" algn="ctr" defTabSz="882650" eaLnBrk="0" fontAlgn="base" hangingPunct="0">
              <a:lnSpc>
                <a:spcPct val="90000"/>
              </a:lnSpc>
              <a:spcBef>
                <a:spcPct val="0"/>
              </a:spcBef>
              <a:spcAft>
                <a:spcPct val="0"/>
              </a:spcAft>
              <a:defRPr sz="2400">
                <a:solidFill>
                  <a:schemeClr val="tx1"/>
                </a:solidFill>
                <a:latin typeface="Arial" charset="0"/>
              </a:defRPr>
            </a:lvl9pPr>
          </a:lstStyle>
          <a:p>
            <a:fld id="{99470662-2A6C-4C51-9B3B-17DB6EFD3236}" type="slidenum">
              <a:rPr lang="en-US" altLang="en-US" sz="800" smtClean="0"/>
              <a:pPr/>
              <a:t>33</a:t>
            </a:fld>
            <a:endParaRPr lang="en-US" altLang="en-US" sz="800" dirty="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508622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50980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07055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431467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117982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54547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92084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NAT for IPv4</a:t>
            </a:r>
          </a:p>
        </p:txBody>
      </p:sp>
      <p:sp>
        <p:nvSpPr>
          <p:cNvPr id="2" name="Subtitle 1"/>
          <p:cNvSpPr>
            <a:spLocks noGrp="1"/>
          </p:cNvSpPr>
          <p:nvPr>
            <p:ph type="subTitle" idx="1"/>
          </p:nvPr>
        </p:nvSpPr>
        <p:spPr/>
        <p:txBody>
          <a:bodyPr/>
          <a:lstStyle/>
          <a:p>
            <a:endParaRPr lang="es-MX"/>
          </a:p>
        </p:txBody>
      </p:sp>
    </p:spTree>
    <p:extLst>
      <p:ext uri="{BB962C8B-B14F-4D97-AF65-F5344CB8AC3E}">
        <p14:creationId xmlns:p14="http://schemas.microsoft.com/office/powerpoint/2010/main" val="178293801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Types of NAT</a:t>
            </a:r>
            <a:br>
              <a:rPr lang="en-US" altLang="en-US" dirty="0"/>
            </a:br>
            <a:r>
              <a:rPr lang="en-US" altLang="en-US" dirty="0"/>
              <a:t>Dynamic NAT</a:t>
            </a:r>
          </a:p>
        </p:txBody>
      </p:sp>
      <p:sp>
        <p:nvSpPr>
          <p:cNvPr id="7" name="Content Placeholder 2"/>
          <p:cNvSpPr>
            <a:spLocks noGrp="1"/>
          </p:cNvSpPr>
          <p:nvPr>
            <p:ph idx="1"/>
          </p:nvPr>
        </p:nvSpPr>
        <p:spPr>
          <a:xfrm>
            <a:off x="144065" y="798944"/>
            <a:ext cx="4288450" cy="4155319"/>
          </a:xfrm>
        </p:spPr>
        <p:txBody>
          <a:bodyPr/>
          <a:lstStyle/>
          <a:p>
            <a:r>
              <a:rPr lang="en-US" altLang="en-US" dirty="0"/>
              <a:t>Dynamic NAT assigns a public IP address from a pool of addresses to each packet that originates from a device that has a private IP address assigned when that packet is destined to a network outside the company.</a:t>
            </a:r>
          </a:p>
          <a:p>
            <a:pPr lvl="1"/>
            <a:r>
              <a:rPr lang="en-US" altLang="en-US" dirty="0"/>
              <a:t>Addresses are assigned on a first-come, first serve basis</a:t>
            </a:r>
          </a:p>
          <a:p>
            <a:pPr lvl="1"/>
            <a:r>
              <a:rPr lang="en-US" altLang="en-US" dirty="0"/>
              <a:t>The number of internal devices that can transmit outside the company is limited to the number of public IP addresses in the pool.</a:t>
            </a:r>
          </a:p>
        </p:txBody>
      </p:sp>
      <p:pic>
        <p:nvPicPr>
          <p:cNvPr id="3" name="Picture 2"/>
          <p:cNvPicPr>
            <a:picLocks noChangeAspect="1"/>
          </p:cNvPicPr>
          <p:nvPr/>
        </p:nvPicPr>
        <p:blipFill>
          <a:blip r:embed="rId3"/>
          <a:stretch>
            <a:fillRect/>
          </a:stretch>
        </p:blipFill>
        <p:spPr>
          <a:xfrm>
            <a:off x="4362771" y="484054"/>
            <a:ext cx="4656297" cy="3427331"/>
          </a:xfrm>
          <a:prstGeom prst="rect">
            <a:avLst/>
          </a:prstGeom>
        </p:spPr>
      </p:pic>
    </p:spTree>
    <p:extLst>
      <p:ext uri="{BB962C8B-B14F-4D97-AF65-F5344CB8AC3E}">
        <p14:creationId xmlns:p14="http://schemas.microsoft.com/office/powerpoint/2010/main" val="291950839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Types of NAT</a:t>
            </a:r>
            <a:br>
              <a:rPr lang="en-US" altLang="en-US" dirty="0"/>
            </a:br>
            <a:r>
              <a:rPr lang="en-US" altLang="en-US" dirty="0"/>
              <a:t>Port Address Translation (PAT)</a:t>
            </a:r>
          </a:p>
        </p:txBody>
      </p:sp>
      <p:sp>
        <p:nvSpPr>
          <p:cNvPr id="7" name="Content Placeholder 2"/>
          <p:cNvSpPr>
            <a:spLocks noGrp="1"/>
          </p:cNvSpPr>
          <p:nvPr>
            <p:ph idx="1"/>
          </p:nvPr>
        </p:nvSpPr>
        <p:spPr>
          <a:xfrm>
            <a:off x="144064" y="798944"/>
            <a:ext cx="8999935" cy="4155319"/>
          </a:xfrm>
        </p:spPr>
        <p:txBody>
          <a:bodyPr/>
          <a:lstStyle/>
          <a:p>
            <a:r>
              <a:rPr lang="en-US" altLang="en-US" dirty="0"/>
              <a:t>PAT (otherwise known as NAT overload) can use one public IPv4 address to allow thousand of private IPv4 addresses to communicate with outside network devices.</a:t>
            </a:r>
          </a:p>
          <a:p>
            <a:r>
              <a:rPr lang="en-US" altLang="en-US" dirty="0"/>
              <a:t>Uses port numbers to track the session</a:t>
            </a:r>
          </a:p>
        </p:txBody>
      </p:sp>
      <p:pic>
        <p:nvPicPr>
          <p:cNvPr id="4" name="Picture 3"/>
          <p:cNvPicPr>
            <a:picLocks noChangeAspect="1"/>
          </p:cNvPicPr>
          <p:nvPr/>
        </p:nvPicPr>
        <p:blipFill rotWithShape="1">
          <a:blip r:embed="rId3"/>
          <a:srcRect t="2137" b="-1"/>
          <a:stretch/>
        </p:blipFill>
        <p:spPr>
          <a:xfrm>
            <a:off x="4757979" y="2078287"/>
            <a:ext cx="4331919" cy="2654507"/>
          </a:xfrm>
          <a:prstGeom prst="rect">
            <a:avLst/>
          </a:prstGeom>
        </p:spPr>
      </p:pic>
      <p:pic>
        <p:nvPicPr>
          <p:cNvPr id="2" name="Picture 1"/>
          <p:cNvPicPr>
            <a:picLocks noChangeAspect="1"/>
          </p:cNvPicPr>
          <p:nvPr/>
        </p:nvPicPr>
        <p:blipFill rotWithShape="1">
          <a:blip r:embed="rId4"/>
          <a:srcRect l="3277" t="1949" b="523"/>
          <a:stretch/>
        </p:blipFill>
        <p:spPr>
          <a:xfrm>
            <a:off x="46494" y="1751345"/>
            <a:ext cx="4657241" cy="1849635"/>
          </a:xfrm>
          <a:prstGeom prst="rect">
            <a:avLst/>
          </a:prstGeom>
        </p:spPr>
      </p:pic>
    </p:spTree>
    <p:extLst>
      <p:ext uri="{BB962C8B-B14F-4D97-AF65-F5344CB8AC3E}">
        <p14:creationId xmlns:p14="http://schemas.microsoft.com/office/powerpoint/2010/main" val="94853017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Types of NAT</a:t>
            </a:r>
            <a:br>
              <a:rPr lang="en-US" altLang="en-US" dirty="0"/>
            </a:br>
            <a:r>
              <a:rPr lang="en-US" altLang="en-US" dirty="0"/>
              <a:t>Next Available Port</a:t>
            </a:r>
          </a:p>
        </p:txBody>
      </p:sp>
      <p:sp>
        <p:nvSpPr>
          <p:cNvPr id="7" name="Content Placeholder 2"/>
          <p:cNvSpPr>
            <a:spLocks noGrp="1"/>
          </p:cNvSpPr>
          <p:nvPr>
            <p:ph idx="1"/>
          </p:nvPr>
        </p:nvSpPr>
        <p:spPr>
          <a:xfrm>
            <a:off x="144065" y="798944"/>
            <a:ext cx="4280702" cy="4155319"/>
          </a:xfrm>
        </p:spPr>
        <p:txBody>
          <a:bodyPr/>
          <a:lstStyle/>
          <a:p>
            <a:r>
              <a:rPr lang="en-US" altLang="en-US" dirty="0"/>
              <a:t>PAT tries to preserve the original source port number.</a:t>
            </a:r>
          </a:p>
          <a:p>
            <a:pPr lvl="1"/>
            <a:r>
              <a:rPr lang="en-US" altLang="en-US" dirty="0"/>
              <a:t>If that port number is already use, PAT will assign the first available port number for the appropriate port group</a:t>
            </a:r>
          </a:p>
          <a:p>
            <a:pPr lvl="3"/>
            <a:r>
              <a:rPr lang="en-US" altLang="en-US" sz="1400" dirty="0"/>
              <a:t>0 - 511</a:t>
            </a:r>
          </a:p>
          <a:p>
            <a:pPr lvl="3"/>
            <a:r>
              <a:rPr lang="en-US" altLang="en-US" sz="1400" dirty="0"/>
              <a:t>512 - 1023</a:t>
            </a:r>
          </a:p>
          <a:p>
            <a:pPr lvl="3"/>
            <a:r>
              <a:rPr lang="en-US" altLang="en-US" sz="1400" dirty="0"/>
              <a:t>1024 - 65,535</a:t>
            </a:r>
          </a:p>
          <a:p>
            <a:pPr lvl="1"/>
            <a:r>
              <a:rPr lang="en-US" altLang="en-US" dirty="0"/>
              <a:t>When there are no more port numbers available, PAT moves to the next public IP address in the pool if there is one.</a:t>
            </a:r>
          </a:p>
        </p:txBody>
      </p:sp>
      <p:pic>
        <p:nvPicPr>
          <p:cNvPr id="3" name="Picture 2"/>
          <p:cNvPicPr>
            <a:picLocks noChangeAspect="1"/>
          </p:cNvPicPr>
          <p:nvPr/>
        </p:nvPicPr>
        <p:blipFill>
          <a:blip r:embed="rId3"/>
          <a:stretch>
            <a:fillRect/>
          </a:stretch>
        </p:blipFill>
        <p:spPr>
          <a:xfrm>
            <a:off x="4331630" y="953144"/>
            <a:ext cx="4588451" cy="2454545"/>
          </a:xfrm>
          <a:prstGeom prst="rect">
            <a:avLst/>
          </a:prstGeom>
        </p:spPr>
      </p:pic>
      <p:sp>
        <p:nvSpPr>
          <p:cNvPr id="6" name="Rectangular Callout 5"/>
          <p:cNvSpPr/>
          <p:nvPr/>
        </p:nvSpPr>
        <p:spPr>
          <a:xfrm>
            <a:off x="6751320" y="3611104"/>
            <a:ext cx="2183453" cy="945656"/>
          </a:xfrm>
          <a:prstGeom prst="wedgeRectCallout">
            <a:avLst>
              <a:gd name="adj1" fmla="val 23736"/>
              <a:gd name="adj2" fmla="val -102990"/>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1. Notice how traffic is from two different internal devices using the same port number.</a:t>
            </a:r>
          </a:p>
        </p:txBody>
      </p:sp>
      <p:sp>
        <p:nvSpPr>
          <p:cNvPr id="10" name="Rectangular Callout 9"/>
          <p:cNvSpPr/>
          <p:nvPr/>
        </p:nvSpPr>
        <p:spPr>
          <a:xfrm>
            <a:off x="3535681" y="3949482"/>
            <a:ext cx="2227106" cy="851117"/>
          </a:xfrm>
          <a:prstGeom prst="wedgeRectCallout">
            <a:avLst>
              <a:gd name="adj1" fmla="val 105010"/>
              <a:gd name="adj2" fmla="val -154713"/>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2. Notice how PAT uses the same public address, but two different port numbers.</a:t>
            </a:r>
          </a:p>
        </p:txBody>
      </p:sp>
    </p:spTree>
    <p:extLst>
      <p:ext uri="{BB962C8B-B14F-4D97-AF65-F5344CB8AC3E}">
        <p14:creationId xmlns:p14="http://schemas.microsoft.com/office/powerpoint/2010/main" val="123791824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Types of NAT</a:t>
            </a:r>
            <a:br>
              <a:rPr lang="en-US" altLang="en-US" dirty="0"/>
            </a:br>
            <a:r>
              <a:rPr lang="en-US" altLang="en-US" dirty="0"/>
              <a:t>Comparing NAT and PAT</a:t>
            </a:r>
          </a:p>
        </p:txBody>
      </p:sp>
      <p:sp>
        <p:nvSpPr>
          <p:cNvPr id="7" name="Content Placeholder 2"/>
          <p:cNvSpPr>
            <a:spLocks noGrp="1"/>
          </p:cNvSpPr>
          <p:nvPr>
            <p:ph idx="1"/>
          </p:nvPr>
        </p:nvSpPr>
        <p:spPr>
          <a:xfrm>
            <a:off x="4344106" y="1053885"/>
            <a:ext cx="4799894" cy="3652405"/>
          </a:xfrm>
        </p:spPr>
        <p:txBody>
          <a:bodyPr/>
          <a:lstStyle/>
          <a:p>
            <a:r>
              <a:rPr lang="en-US" altLang="en-US" dirty="0"/>
              <a:t>Static NAT translates address on a 1:1 basis</a:t>
            </a:r>
          </a:p>
          <a:p>
            <a:r>
              <a:rPr lang="en-US" altLang="en-US" dirty="0"/>
              <a:t>PAT uses port numbers so that one public address can be used for multiple privately addressed devices</a:t>
            </a:r>
          </a:p>
          <a:p>
            <a:pPr lvl="1"/>
            <a:r>
              <a:rPr lang="en-US" altLang="en-US" dirty="0"/>
              <a:t>PAT can still function with a protocol such as ICMP that does not use TCP or UDP</a:t>
            </a:r>
          </a:p>
        </p:txBody>
      </p:sp>
      <p:pic>
        <p:nvPicPr>
          <p:cNvPr id="2" name="Picture 1"/>
          <p:cNvPicPr>
            <a:picLocks noChangeAspect="1"/>
          </p:cNvPicPr>
          <p:nvPr/>
        </p:nvPicPr>
        <p:blipFill rotWithShape="1">
          <a:blip r:embed="rId3"/>
          <a:srcRect t="1227"/>
          <a:stretch/>
        </p:blipFill>
        <p:spPr>
          <a:xfrm>
            <a:off x="402956" y="1030636"/>
            <a:ext cx="3579624" cy="2659897"/>
          </a:xfrm>
          <a:prstGeom prst="rect">
            <a:avLst/>
          </a:prstGeom>
        </p:spPr>
      </p:pic>
    </p:spTree>
    <p:extLst>
      <p:ext uri="{BB962C8B-B14F-4D97-AF65-F5344CB8AC3E}">
        <p14:creationId xmlns:p14="http://schemas.microsoft.com/office/powerpoint/2010/main" val="78728037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NAT Advantages</a:t>
            </a:r>
            <a:br>
              <a:rPr lang="en-US" altLang="en-US" dirty="0"/>
            </a:br>
            <a:r>
              <a:rPr lang="en-US" altLang="en-US" dirty="0"/>
              <a:t>Advantages of NAT</a:t>
            </a:r>
          </a:p>
        </p:txBody>
      </p:sp>
      <p:sp>
        <p:nvSpPr>
          <p:cNvPr id="7" name="Content Placeholder 2"/>
          <p:cNvSpPr>
            <a:spLocks noGrp="1"/>
          </p:cNvSpPr>
          <p:nvPr>
            <p:ph idx="1"/>
          </p:nvPr>
        </p:nvSpPr>
        <p:spPr>
          <a:xfrm>
            <a:off x="1004221" y="1061634"/>
            <a:ext cx="6489210" cy="3652405"/>
          </a:xfrm>
        </p:spPr>
        <p:txBody>
          <a:bodyPr/>
          <a:lstStyle/>
          <a:p>
            <a:r>
              <a:rPr lang="en-US" altLang="en-US" dirty="0"/>
              <a:t>Conserves the legally registered addressing scheme</a:t>
            </a:r>
          </a:p>
          <a:p>
            <a:pPr lvl="1"/>
            <a:r>
              <a:rPr lang="en-US" altLang="en-US" dirty="0"/>
              <a:t>Every company can use the private IP addresses</a:t>
            </a:r>
          </a:p>
          <a:p>
            <a:r>
              <a:rPr lang="en-US" altLang="en-US" dirty="0"/>
              <a:t>Increases the flexibility of connections to the public network</a:t>
            </a:r>
          </a:p>
          <a:p>
            <a:pPr lvl="1"/>
            <a:r>
              <a:rPr lang="en-US" altLang="en-US" dirty="0"/>
              <a:t>Multiple NAT pools, backup pools, and load-balancing across NAT pools</a:t>
            </a:r>
          </a:p>
          <a:p>
            <a:r>
              <a:rPr lang="en-US" altLang="en-US" dirty="0"/>
              <a:t>Provides consistency for internal network addressing schemes</a:t>
            </a:r>
          </a:p>
          <a:p>
            <a:pPr lvl="1"/>
            <a:r>
              <a:rPr lang="en-US" altLang="en-US" dirty="0"/>
              <a:t>Do not have to readdress the network if a new ISP or public IP address is assigned</a:t>
            </a:r>
          </a:p>
          <a:p>
            <a:r>
              <a:rPr lang="en-US" altLang="en-US" dirty="0"/>
              <a:t>Provides network security</a:t>
            </a:r>
          </a:p>
          <a:p>
            <a:pPr lvl="1"/>
            <a:r>
              <a:rPr lang="en-US" altLang="en-US" dirty="0"/>
              <a:t>Hides user private IPv4 addresses</a:t>
            </a:r>
          </a:p>
        </p:txBody>
      </p:sp>
    </p:spTree>
    <p:extLst>
      <p:ext uri="{BB962C8B-B14F-4D97-AF65-F5344CB8AC3E}">
        <p14:creationId xmlns:p14="http://schemas.microsoft.com/office/powerpoint/2010/main" val="418014808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NAT Advantages</a:t>
            </a:r>
            <a:br>
              <a:rPr lang="en-US" altLang="en-US" dirty="0"/>
            </a:br>
            <a:r>
              <a:rPr lang="en-US" altLang="en-US" dirty="0"/>
              <a:t>Disadvantages of NAT</a:t>
            </a:r>
          </a:p>
        </p:txBody>
      </p:sp>
      <p:sp>
        <p:nvSpPr>
          <p:cNvPr id="7" name="Content Placeholder 2"/>
          <p:cNvSpPr>
            <a:spLocks noGrp="1"/>
          </p:cNvSpPr>
          <p:nvPr>
            <p:ph idx="1"/>
          </p:nvPr>
        </p:nvSpPr>
        <p:spPr>
          <a:xfrm>
            <a:off x="353292" y="844658"/>
            <a:ext cx="7969297" cy="3652405"/>
          </a:xfrm>
        </p:spPr>
        <p:txBody>
          <a:bodyPr/>
          <a:lstStyle/>
          <a:p>
            <a:r>
              <a:rPr lang="en-US" altLang="en-US" dirty="0"/>
              <a:t>Performance is degraded.</a:t>
            </a:r>
          </a:p>
          <a:p>
            <a:pPr lvl="1"/>
            <a:r>
              <a:rPr lang="en-US" altLang="en-US" dirty="0"/>
              <a:t>The NAT-enabled border device must track and process each session destined for an external network.</a:t>
            </a:r>
          </a:p>
          <a:p>
            <a:r>
              <a:rPr lang="en-US" altLang="en-US" dirty="0"/>
              <a:t>End-to-end functionality is degraded.</a:t>
            </a:r>
          </a:p>
          <a:p>
            <a:pPr lvl="1"/>
            <a:r>
              <a:rPr lang="en-US" altLang="en-US" dirty="0"/>
              <a:t>Translation of each IPv4 address within the packet headers takes time.</a:t>
            </a:r>
          </a:p>
          <a:p>
            <a:r>
              <a:rPr lang="en-US" altLang="en-US" dirty="0"/>
              <a:t>End-to-end IP traceability is lost.</a:t>
            </a:r>
          </a:p>
          <a:p>
            <a:pPr lvl="1"/>
            <a:r>
              <a:rPr lang="en-US" altLang="en-US" dirty="0"/>
              <a:t>Some applications require end-to-end addressing and cannot be used with NAT.</a:t>
            </a:r>
          </a:p>
          <a:p>
            <a:pPr lvl="1"/>
            <a:r>
              <a:rPr lang="en-US" altLang="en-US" dirty="0"/>
              <a:t>Static NAT mappings can sometimes be used.</a:t>
            </a:r>
          </a:p>
          <a:p>
            <a:pPr lvl="1"/>
            <a:r>
              <a:rPr lang="en-US" altLang="en-US" dirty="0"/>
              <a:t>Troubleshooting can be more challenging.</a:t>
            </a:r>
          </a:p>
          <a:p>
            <a:r>
              <a:rPr lang="en-US" altLang="en-US" dirty="0"/>
              <a:t>Tunneling becomes more complicated.</a:t>
            </a:r>
          </a:p>
          <a:p>
            <a:r>
              <a:rPr lang="en-US" altLang="en-US" dirty="0"/>
              <a:t>Initiating TCP connections can be disrupted.</a:t>
            </a:r>
          </a:p>
        </p:txBody>
      </p:sp>
    </p:spTree>
    <p:extLst>
      <p:ext uri="{BB962C8B-B14F-4D97-AF65-F5344CB8AC3E}">
        <p14:creationId xmlns:p14="http://schemas.microsoft.com/office/powerpoint/2010/main" val="308791361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sz="4000" dirty="0"/>
              <a:t>Configure NAT</a:t>
            </a:r>
          </a:p>
        </p:txBody>
      </p:sp>
    </p:spTree>
    <p:extLst>
      <p:ext uri="{BB962C8B-B14F-4D97-AF65-F5344CB8AC3E}">
        <p14:creationId xmlns:p14="http://schemas.microsoft.com/office/powerpoint/2010/main" val="355190541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Configuring Static NAT</a:t>
            </a:r>
            <a:br>
              <a:rPr lang="en-US" altLang="en-US" dirty="0"/>
            </a:br>
            <a:r>
              <a:rPr lang="en-US" altLang="en-US" dirty="0"/>
              <a:t>Configure Static NAT</a:t>
            </a:r>
          </a:p>
        </p:txBody>
      </p:sp>
      <p:pic>
        <p:nvPicPr>
          <p:cNvPr id="3" name="Picture 2"/>
          <p:cNvPicPr>
            <a:picLocks noChangeAspect="1"/>
          </p:cNvPicPr>
          <p:nvPr/>
        </p:nvPicPr>
        <p:blipFill>
          <a:blip r:embed="rId3"/>
          <a:stretch>
            <a:fillRect/>
          </a:stretch>
        </p:blipFill>
        <p:spPr>
          <a:xfrm>
            <a:off x="3200401" y="69960"/>
            <a:ext cx="4714390" cy="1942802"/>
          </a:xfrm>
          <a:prstGeom prst="rect">
            <a:avLst/>
          </a:prstGeom>
        </p:spPr>
      </p:pic>
      <p:pic>
        <p:nvPicPr>
          <p:cNvPr id="4" name="Picture 3"/>
          <p:cNvPicPr>
            <a:picLocks noChangeAspect="1"/>
          </p:cNvPicPr>
          <p:nvPr/>
        </p:nvPicPr>
        <p:blipFill>
          <a:blip r:embed="rId4"/>
          <a:stretch>
            <a:fillRect/>
          </a:stretch>
        </p:blipFill>
        <p:spPr>
          <a:xfrm>
            <a:off x="1627323" y="2154146"/>
            <a:ext cx="5662773" cy="2608111"/>
          </a:xfrm>
          <a:prstGeom prst="rect">
            <a:avLst/>
          </a:prstGeom>
        </p:spPr>
      </p:pic>
    </p:spTree>
    <p:extLst>
      <p:ext uri="{BB962C8B-B14F-4D97-AF65-F5344CB8AC3E}">
        <p14:creationId xmlns:p14="http://schemas.microsoft.com/office/powerpoint/2010/main" val="130007713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Configuring Static NAT</a:t>
            </a:r>
            <a:br>
              <a:rPr lang="en-US" altLang="en-US" dirty="0"/>
            </a:br>
            <a:r>
              <a:rPr lang="en-US" altLang="en-US" dirty="0"/>
              <a:t>Configure Static NAT (Cont.)</a:t>
            </a:r>
          </a:p>
        </p:txBody>
      </p:sp>
      <p:pic>
        <p:nvPicPr>
          <p:cNvPr id="2" name="Picture 1"/>
          <p:cNvPicPr>
            <a:picLocks noChangeAspect="1"/>
          </p:cNvPicPr>
          <p:nvPr/>
        </p:nvPicPr>
        <p:blipFill>
          <a:blip r:embed="rId3"/>
          <a:stretch>
            <a:fillRect/>
          </a:stretch>
        </p:blipFill>
        <p:spPr>
          <a:xfrm>
            <a:off x="3251214" y="1201119"/>
            <a:ext cx="4988055" cy="3454184"/>
          </a:xfrm>
          <a:prstGeom prst="rect">
            <a:avLst/>
          </a:prstGeom>
        </p:spPr>
      </p:pic>
      <p:sp>
        <p:nvSpPr>
          <p:cNvPr id="6" name="Striped Right Arrow 5"/>
          <p:cNvSpPr/>
          <p:nvPr/>
        </p:nvSpPr>
        <p:spPr>
          <a:xfrm rot="19023597" flipH="1">
            <a:off x="5949189" y="573957"/>
            <a:ext cx="1762153" cy="604433"/>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Outside interface</a:t>
            </a:r>
          </a:p>
        </p:txBody>
      </p:sp>
      <p:sp>
        <p:nvSpPr>
          <p:cNvPr id="5" name="Striped Right Arrow 4"/>
          <p:cNvSpPr/>
          <p:nvPr/>
        </p:nvSpPr>
        <p:spPr>
          <a:xfrm rot="2607406">
            <a:off x="4329687" y="580610"/>
            <a:ext cx="1764792" cy="603504"/>
          </a:xfrm>
          <a:prstGeom prst="stripedRightArrow">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Inside interface</a:t>
            </a:r>
          </a:p>
        </p:txBody>
      </p:sp>
      <p:sp>
        <p:nvSpPr>
          <p:cNvPr id="11" name="TextBox 10"/>
          <p:cNvSpPr txBox="1"/>
          <p:nvPr/>
        </p:nvSpPr>
        <p:spPr>
          <a:xfrm>
            <a:off x="255720" y="2162013"/>
            <a:ext cx="2650210" cy="1600438"/>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1400" dirty="0">
                <a:solidFill>
                  <a:srgbClr val="000000"/>
                </a:solidFill>
              </a:rPr>
              <a:t>This is a common mistake for those new to </a:t>
            </a:r>
            <a:r>
              <a:rPr lang="en-US" sz="1400" dirty="0" err="1">
                <a:solidFill>
                  <a:srgbClr val="000000"/>
                </a:solidFill>
              </a:rPr>
              <a:t>NAT.Remember</a:t>
            </a:r>
            <a:r>
              <a:rPr lang="en-US" sz="1400" dirty="0">
                <a:solidFill>
                  <a:srgbClr val="000000"/>
                </a:solidFill>
              </a:rPr>
              <a:t> that any interface on the border router that is on the inside network must be configured with the </a:t>
            </a:r>
            <a:r>
              <a:rPr lang="en-US" sz="1400" b="1" dirty="0" err="1">
                <a:solidFill>
                  <a:srgbClr val="000000"/>
                </a:solidFill>
              </a:rPr>
              <a:t>ip</a:t>
            </a:r>
            <a:r>
              <a:rPr lang="en-US" sz="1400" b="1" dirty="0">
                <a:solidFill>
                  <a:srgbClr val="000000"/>
                </a:solidFill>
              </a:rPr>
              <a:t> </a:t>
            </a:r>
            <a:r>
              <a:rPr lang="en-US" sz="1400" b="1" dirty="0" err="1">
                <a:solidFill>
                  <a:srgbClr val="000000"/>
                </a:solidFill>
              </a:rPr>
              <a:t>nat</a:t>
            </a:r>
            <a:r>
              <a:rPr lang="en-US" sz="1400" b="1" dirty="0">
                <a:solidFill>
                  <a:srgbClr val="000000"/>
                </a:solidFill>
              </a:rPr>
              <a:t> inside </a:t>
            </a:r>
            <a:r>
              <a:rPr lang="en-US" sz="1400" dirty="0">
                <a:solidFill>
                  <a:srgbClr val="000000"/>
                </a:solidFill>
              </a:rPr>
              <a:t>command. </a:t>
            </a:r>
          </a:p>
        </p:txBody>
      </p:sp>
    </p:spTree>
    <p:extLst>
      <p:ext uri="{BB962C8B-B14F-4D97-AF65-F5344CB8AC3E}">
        <p14:creationId xmlns:p14="http://schemas.microsoft.com/office/powerpoint/2010/main" val="79316252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Configuring Static NAT</a:t>
            </a:r>
            <a:br>
              <a:rPr lang="en-US" altLang="en-US" dirty="0"/>
            </a:br>
            <a:r>
              <a:rPr lang="en-US" altLang="en-US" dirty="0"/>
              <a:t>Analyzing Static NAT</a:t>
            </a:r>
          </a:p>
        </p:txBody>
      </p:sp>
      <p:sp>
        <p:nvSpPr>
          <p:cNvPr id="7" name="Content Placeholder 2"/>
          <p:cNvSpPr>
            <a:spLocks noGrp="1"/>
          </p:cNvSpPr>
          <p:nvPr>
            <p:ph idx="1"/>
          </p:nvPr>
        </p:nvSpPr>
        <p:spPr>
          <a:xfrm>
            <a:off x="353292" y="844658"/>
            <a:ext cx="4815393" cy="3947082"/>
          </a:xfrm>
        </p:spPr>
        <p:txBody>
          <a:bodyPr/>
          <a:lstStyle/>
          <a:p>
            <a:pPr marL="342900" indent="-342900">
              <a:buFont typeface="+mj-lt"/>
              <a:buAutoNum type="arabicPeriod"/>
            </a:pPr>
            <a:r>
              <a:rPr lang="en-US" altLang="en-US" sz="1400" dirty="0"/>
              <a:t>Client opens a web browser for a connection to a web server.</a:t>
            </a:r>
          </a:p>
          <a:p>
            <a:pPr marL="342900" indent="-342900">
              <a:buFont typeface="+mj-lt"/>
              <a:buAutoNum type="arabicPeriod"/>
            </a:pPr>
            <a:r>
              <a:rPr lang="en-US" altLang="en-US" sz="1400" dirty="0"/>
              <a:t>R2 receives the packet on the outside interface and checks the NAT table.</a:t>
            </a:r>
          </a:p>
          <a:p>
            <a:pPr marL="342900" indent="-342900">
              <a:buFont typeface="+mj-lt"/>
              <a:buAutoNum type="arabicPeriod"/>
            </a:pPr>
            <a:r>
              <a:rPr lang="en-US" altLang="en-US" sz="1400" dirty="0"/>
              <a:t>R2 replaces the inside global address with inside local address of 192.168.10.254 (the server’s address).</a:t>
            </a:r>
          </a:p>
          <a:p>
            <a:pPr marL="342900" indent="-342900">
              <a:buFont typeface="+mj-lt"/>
              <a:buAutoNum type="arabicPeriod"/>
            </a:pPr>
            <a:r>
              <a:rPr lang="en-US" altLang="en-US" sz="1400" dirty="0"/>
              <a:t>Web server responds to the client.</a:t>
            </a:r>
          </a:p>
          <a:p>
            <a:pPr marL="342900" indent="-342900">
              <a:buFont typeface="+mj-lt"/>
              <a:buAutoNum type="arabicPeriod"/>
            </a:pPr>
            <a:r>
              <a:rPr lang="en-US" altLang="en-US" sz="1400" dirty="0"/>
              <a:t>(a) R2 receives the packet from the server on the inside address.</a:t>
            </a:r>
            <a:br>
              <a:rPr lang="en-US" altLang="en-US" sz="1400" dirty="0"/>
            </a:br>
            <a:r>
              <a:rPr lang="en-US" altLang="en-US" sz="1400" dirty="0"/>
              <a:t>(b) R2 checks NAT table and translates the source address to the inside global address of 209.165.201.5 and forwards the packet.</a:t>
            </a:r>
          </a:p>
          <a:p>
            <a:pPr marL="342900" indent="-342900">
              <a:buFont typeface="+mj-lt"/>
              <a:buAutoNum type="arabicPeriod"/>
            </a:pPr>
            <a:r>
              <a:rPr lang="en-US" altLang="en-US" sz="1400" dirty="0"/>
              <a:t>The client receives the packet.</a:t>
            </a:r>
          </a:p>
        </p:txBody>
      </p:sp>
      <p:pic>
        <p:nvPicPr>
          <p:cNvPr id="3" name="Picture 2"/>
          <p:cNvPicPr>
            <a:picLocks noChangeAspect="1"/>
          </p:cNvPicPr>
          <p:nvPr/>
        </p:nvPicPr>
        <p:blipFill>
          <a:blip r:embed="rId3"/>
          <a:stretch>
            <a:fillRect/>
          </a:stretch>
        </p:blipFill>
        <p:spPr>
          <a:xfrm>
            <a:off x="5037469" y="1185620"/>
            <a:ext cx="3808995" cy="2307956"/>
          </a:xfrm>
          <a:prstGeom prst="rect">
            <a:avLst/>
          </a:prstGeom>
        </p:spPr>
      </p:pic>
    </p:spTree>
    <p:extLst>
      <p:ext uri="{BB962C8B-B14F-4D97-AF65-F5344CB8AC3E}">
        <p14:creationId xmlns:p14="http://schemas.microsoft.com/office/powerpoint/2010/main" val="3635300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136316" y="822191"/>
            <a:ext cx="8853286" cy="4155319"/>
          </a:xfrm>
        </p:spPr>
        <p:txBody>
          <a:bodyPr/>
          <a:lstStyle/>
          <a:p>
            <a:r>
              <a:rPr lang="en-US" altLang="ja-JP" dirty="0"/>
              <a:t>Private IP addresses are used within an organization and home </a:t>
            </a:r>
            <a:br>
              <a:rPr lang="en-US" altLang="ja-JP" dirty="0"/>
            </a:br>
            <a:r>
              <a:rPr lang="en-US" altLang="ja-JP" dirty="0"/>
              <a:t>networks.</a:t>
            </a:r>
          </a:p>
          <a:p>
            <a:pPr marL="261937" lvl="2" indent="0">
              <a:buNone/>
            </a:pPr>
            <a:endParaRPr lang="en-US" altLang="ja-JP" dirty="0"/>
          </a:p>
        </p:txBody>
      </p:sp>
      <p:sp>
        <p:nvSpPr>
          <p:cNvPr id="8194" name="Rectangle 2"/>
          <p:cNvSpPr>
            <a:spLocks noGrp="1" noChangeArrowheads="1"/>
          </p:cNvSpPr>
          <p:nvPr>
            <p:ph type="title"/>
          </p:nvPr>
        </p:nvSpPr>
        <p:spPr/>
        <p:txBody>
          <a:bodyPr/>
          <a:lstStyle/>
          <a:p>
            <a:r>
              <a:rPr lang="en-US" altLang="en-US" sz="1600" dirty="0"/>
              <a:t>NAT Characteristics</a:t>
            </a:r>
            <a:br>
              <a:rPr lang="en-US" altLang="en-US" dirty="0"/>
            </a:br>
            <a:r>
              <a:rPr lang="en-US" altLang="en-US" dirty="0"/>
              <a:t>IPv4 Private Address Space</a:t>
            </a:r>
          </a:p>
        </p:txBody>
      </p:sp>
      <p:pic>
        <p:nvPicPr>
          <p:cNvPr id="2" name="Picture 1"/>
          <p:cNvPicPr>
            <a:picLocks noChangeAspect="1"/>
          </p:cNvPicPr>
          <p:nvPr/>
        </p:nvPicPr>
        <p:blipFill>
          <a:blip r:embed="rId3"/>
          <a:stretch>
            <a:fillRect/>
          </a:stretch>
        </p:blipFill>
        <p:spPr>
          <a:xfrm>
            <a:off x="831660" y="1890228"/>
            <a:ext cx="6581775" cy="1533525"/>
          </a:xfrm>
          <a:prstGeom prst="rect">
            <a:avLst/>
          </a:prstGeom>
        </p:spPr>
      </p:pic>
      <p:sp>
        <p:nvSpPr>
          <p:cNvPr id="3" name="Cloud Callout 2"/>
          <p:cNvSpPr/>
          <p:nvPr/>
        </p:nvSpPr>
        <p:spPr>
          <a:xfrm>
            <a:off x="6075335" y="224725"/>
            <a:ext cx="2743200" cy="1596325"/>
          </a:xfrm>
          <a:prstGeom prst="cloudCallout">
            <a:avLst>
              <a:gd name="adj1" fmla="val -50887"/>
              <a:gd name="adj2" fmla="val 64082"/>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Did you ever notice how all your labs were based on these addresses?</a:t>
            </a:r>
          </a:p>
        </p:txBody>
      </p:sp>
      <p:sp>
        <p:nvSpPr>
          <p:cNvPr id="7" name="Rectangle 34"/>
          <p:cNvSpPr txBox="1">
            <a:spLocks noChangeArrowheads="1"/>
          </p:cNvSpPr>
          <p:nvPr/>
        </p:nvSpPr>
        <p:spPr bwMode="auto">
          <a:xfrm>
            <a:off x="2216258" y="3911284"/>
            <a:ext cx="3926476" cy="459238"/>
          </a:xfrm>
          <a:prstGeom prst="rect">
            <a:avLst/>
          </a:prstGeom>
          <a:ln/>
          <a:extLst>
            <a:ext uri="{FAA26D3D-D897-4be2-8F04-BA451C77F1D7}">
              <ma14:placeholderFlag xmlns:ma14="http://schemas.microsoft.com/office/mac/drawingml/2011/main" xmlns="" val="1"/>
            </a:ext>
          </a:extLst>
        </p:spPr>
        <p:style>
          <a:lnRef idx="0">
            <a:schemeClr val="accent5"/>
          </a:lnRef>
          <a:fillRef idx="3">
            <a:schemeClr val="accent5"/>
          </a:fillRef>
          <a:effectRef idx="3">
            <a:schemeClr val="accent5"/>
          </a:effectRef>
          <a:fontRef idx="minor">
            <a:schemeClr val="lt1"/>
          </a:fontRef>
        </p:style>
        <p:txBody>
          <a:bodyPr vert="horz" wrap="square" lIns="61593" tIns="30796" rIns="61593" bIns="30796"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lgn="ctr" eaLnBrk="1" hangingPunct="1">
              <a:spcBef>
                <a:spcPct val="30000"/>
              </a:spcBef>
              <a:buNone/>
            </a:pPr>
            <a:r>
              <a:rPr lang="en-US" sz="1400" kern="0" dirty="0">
                <a:solidFill>
                  <a:srgbClr val="000000"/>
                </a:solidFill>
              </a:rPr>
              <a:t>These are the IP addresses you will see assigned to company devices.</a:t>
            </a:r>
          </a:p>
          <a:p>
            <a:pPr marL="89297" indent="0" algn="ctr" eaLnBrk="1" hangingPunct="1">
              <a:spcBef>
                <a:spcPct val="30000"/>
              </a:spcBef>
              <a:buNone/>
            </a:pPr>
            <a:endParaRPr lang="en-US" sz="1500" kern="0" dirty="0">
              <a:solidFill>
                <a:srgbClr val="000000"/>
              </a:solidFill>
            </a:endParaRPr>
          </a:p>
          <a:p>
            <a:pPr marL="0" indent="0" algn="ctr" eaLnBrk="1" hangingPunct="1">
              <a:spcBef>
                <a:spcPct val="30000"/>
              </a:spcBef>
              <a:buNone/>
            </a:pPr>
            <a:endParaRPr lang="en-US" sz="1500" kern="0" dirty="0">
              <a:solidFill>
                <a:srgbClr val="000000"/>
              </a:solidFill>
            </a:endParaRPr>
          </a:p>
          <a:p>
            <a:pPr marL="0" indent="0" algn="ctr" eaLnBrk="1" hangingPunct="1">
              <a:spcBef>
                <a:spcPct val="30000"/>
              </a:spcBef>
              <a:buNone/>
            </a:pPr>
            <a:endParaRPr lang="en-US" sz="1500" kern="0" dirty="0">
              <a:solidFill>
                <a:srgbClr val="000000"/>
              </a:solidFill>
            </a:endParaRPr>
          </a:p>
        </p:txBody>
      </p:sp>
    </p:spTree>
    <p:extLst>
      <p:ext uri="{BB962C8B-B14F-4D97-AF65-F5344CB8AC3E}">
        <p14:creationId xmlns:p14="http://schemas.microsoft.com/office/powerpoint/2010/main" val="234247823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Configuring Static NAT</a:t>
            </a:r>
            <a:br>
              <a:rPr lang="en-US" altLang="en-US" dirty="0"/>
            </a:br>
            <a:r>
              <a:rPr lang="en-US" altLang="en-US" dirty="0"/>
              <a:t>Verifying Static NAT</a:t>
            </a:r>
          </a:p>
        </p:txBody>
      </p:sp>
      <p:pic>
        <p:nvPicPr>
          <p:cNvPr id="4" name="Picture 3"/>
          <p:cNvPicPr>
            <a:picLocks noChangeAspect="1"/>
          </p:cNvPicPr>
          <p:nvPr/>
        </p:nvPicPr>
        <p:blipFill rotWithShape="1">
          <a:blip r:embed="rId3"/>
          <a:srcRect l="735" b="8423"/>
          <a:stretch/>
        </p:blipFill>
        <p:spPr>
          <a:xfrm>
            <a:off x="108489" y="1199391"/>
            <a:ext cx="4575873" cy="861883"/>
          </a:xfrm>
          <a:prstGeom prst="rect">
            <a:avLst/>
          </a:prstGeom>
        </p:spPr>
      </p:pic>
      <p:pic>
        <p:nvPicPr>
          <p:cNvPr id="5" name="Picture 4"/>
          <p:cNvPicPr>
            <a:picLocks noChangeAspect="1"/>
          </p:cNvPicPr>
          <p:nvPr/>
        </p:nvPicPr>
        <p:blipFill rotWithShape="1">
          <a:blip r:embed="rId4"/>
          <a:srcRect l="617"/>
          <a:stretch/>
        </p:blipFill>
        <p:spPr>
          <a:xfrm>
            <a:off x="101882" y="2194987"/>
            <a:ext cx="4594103" cy="945679"/>
          </a:xfrm>
          <a:prstGeom prst="rect">
            <a:avLst/>
          </a:prstGeom>
        </p:spPr>
      </p:pic>
      <p:pic>
        <p:nvPicPr>
          <p:cNvPr id="6" name="Picture 5"/>
          <p:cNvPicPr>
            <a:picLocks noChangeAspect="1"/>
          </p:cNvPicPr>
          <p:nvPr/>
        </p:nvPicPr>
        <p:blipFill rotWithShape="1">
          <a:blip r:embed="rId5"/>
          <a:srcRect l="1063" r="4659"/>
          <a:stretch/>
        </p:blipFill>
        <p:spPr>
          <a:xfrm>
            <a:off x="4812224" y="1204175"/>
            <a:ext cx="4331776" cy="3480830"/>
          </a:xfrm>
          <a:prstGeom prst="rect">
            <a:avLst/>
          </a:prstGeom>
        </p:spPr>
      </p:pic>
      <p:sp>
        <p:nvSpPr>
          <p:cNvPr id="9" name="Oval Callout 8"/>
          <p:cNvSpPr/>
          <p:nvPr/>
        </p:nvSpPr>
        <p:spPr>
          <a:xfrm>
            <a:off x="5230678" y="77493"/>
            <a:ext cx="3301139" cy="1022888"/>
          </a:xfrm>
          <a:prstGeom prst="wedgeEllipseCallout">
            <a:avLst>
              <a:gd name="adj1" fmla="val -13589"/>
              <a:gd name="adj2" fmla="val 63847"/>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 best practice is to clear statistics when verifying that NAT is working.</a:t>
            </a:r>
          </a:p>
        </p:txBody>
      </p:sp>
      <p:sp>
        <p:nvSpPr>
          <p:cNvPr id="10" name="TextBox 9"/>
          <p:cNvSpPr txBox="1"/>
          <p:nvPr/>
        </p:nvSpPr>
        <p:spPr>
          <a:xfrm>
            <a:off x="960893" y="3525864"/>
            <a:ext cx="2650210" cy="738664"/>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1400" dirty="0">
                <a:solidFill>
                  <a:srgbClr val="000000"/>
                </a:solidFill>
              </a:rPr>
              <a:t>Important commands:</a:t>
            </a:r>
          </a:p>
          <a:p>
            <a:pPr marL="285750" indent="-285750">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a:t>
            </a:r>
            <a:r>
              <a:rPr lang="en-US" sz="1400" b="1" dirty="0" err="1">
                <a:solidFill>
                  <a:srgbClr val="000000"/>
                </a:solidFill>
              </a:rPr>
              <a:t>nat</a:t>
            </a:r>
            <a:r>
              <a:rPr lang="en-US" sz="1400" b="1" dirty="0">
                <a:solidFill>
                  <a:srgbClr val="000000"/>
                </a:solidFill>
              </a:rPr>
              <a:t> translations</a:t>
            </a:r>
          </a:p>
          <a:p>
            <a:pPr marL="285750" indent="-285750">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a:t>
            </a:r>
            <a:r>
              <a:rPr lang="en-US" sz="1400" b="1" dirty="0" err="1">
                <a:solidFill>
                  <a:srgbClr val="000000"/>
                </a:solidFill>
              </a:rPr>
              <a:t>nat</a:t>
            </a:r>
            <a:r>
              <a:rPr lang="en-US" sz="1400" b="1" dirty="0">
                <a:solidFill>
                  <a:srgbClr val="000000"/>
                </a:solidFill>
              </a:rPr>
              <a:t> statistics</a:t>
            </a:r>
          </a:p>
        </p:txBody>
      </p:sp>
    </p:spTree>
    <p:extLst>
      <p:ext uri="{BB962C8B-B14F-4D97-AF65-F5344CB8AC3E}">
        <p14:creationId xmlns:p14="http://schemas.microsoft.com/office/powerpoint/2010/main" val="119260509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Configure Dynamic NAT</a:t>
            </a:r>
            <a:br>
              <a:rPr lang="en-US" altLang="en-US" dirty="0"/>
            </a:br>
            <a:r>
              <a:rPr lang="en-US" altLang="en-US" dirty="0"/>
              <a:t>Dynamic NAT Operation</a:t>
            </a:r>
          </a:p>
        </p:txBody>
      </p:sp>
      <p:sp>
        <p:nvSpPr>
          <p:cNvPr id="7" name="Content Placeholder 2"/>
          <p:cNvSpPr>
            <a:spLocks noGrp="1"/>
          </p:cNvSpPr>
          <p:nvPr>
            <p:ph idx="1"/>
          </p:nvPr>
        </p:nvSpPr>
        <p:spPr>
          <a:xfrm>
            <a:off x="353292" y="844658"/>
            <a:ext cx="8294762" cy="3652405"/>
          </a:xfrm>
        </p:spPr>
        <p:txBody>
          <a:bodyPr/>
          <a:lstStyle/>
          <a:p>
            <a:r>
              <a:rPr lang="en-US" altLang="en-US" sz="1400" dirty="0"/>
              <a:t>Remember that dynamic NAT uses a pool of public IPv4 addresses.</a:t>
            </a:r>
          </a:p>
          <a:p>
            <a:r>
              <a:rPr lang="en-US" altLang="en-US" sz="1400" dirty="0"/>
              <a:t>Use the same concepts of inside and outside NAT interfaces as static NAT.</a:t>
            </a:r>
          </a:p>
        </p:txBody>
      </p:sp>
      <p:pic>
        <p:nvPicPr>
          <p:cNvPr id="2" name="Picture 1"/>
          <p:cNvPicPr>
            <a:picLocks noChangeAspect="1"/>
          </p:cNvPicPr>
          <p:nvPr/>
        </p:nvPicPr>
        <p:blipFill>
          <a:blip r:embed="rId3"/>
          <a:stretch>
            <a:fillRect/>
          </a:stretch>
        </p:blipFill>
        <p:spPr>
          <a:xfrm>
            <a:off x="1779194" y="1728061"/>
            <a:ext cx="4759184" cy="2842002"/>
          </a:xfrm>
          <a:prstGeom prst="rect">
            <a:avLst/>
          </a:prstGeom>
        </p:spPr>
      </p:pic>
    </p:spTree>
    <p:extLst>
      <p:ext uri="{BB962C8B-B14F-4D97-AF65-F5344CB8AC3E}">
        <p14:creationId xmlns:p14="http://schemas.microsoft.com/office/powerpoint/2010/main" val="300450688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Configure Dynamic NAT</a:t>
            </a:r>
            <a:br>
              <a:rPr lang="en-US" altLang="en-US" dirty="0"/>
            </a:br>
            <a:r>
              <a:rPr lang="en-US" altLang="en-US" dirty="0"/>
              <a:t>Configuring Dynamic NAT</a:t>
            </a:r>
          </a:p>
        </p:txBody>
      </p:sp>
      <p:pic>
        <p:nvPicPr>
          <p:cNvPr id="5" name="Picture 4"/>
          <p:cNvPicPr>
            <a:picLocks noChangeAspect="1"/>
          </p:cNvPicPr>
          <p:nvPr/>
        </p:nvPicPr>
        <p:blipFill>
          <a:blip r:embed="rId3"/>
          <a:stretch>
            <a:fillRect/>
          </a:stretch>
        </p:blipFill>
        <p:spPr>
          <a:xfrm>
            <a:off x="1007389" y="1128426"/>
            <a:ext cx="7163769" cy="2789578"/>
          </a:xfrm>
          <a:prstGeom prst="rect">
            <a:avLst/>
          </a:prstGeom>
        </p:spPr>
      </p:pic>
    </p:spTree>
    <p:extLst>
      <p:ext uri="{BB962C8B-B14F-4D97-AF65-F5344CB8AC3E}">
        <p14:creationId xmlns:p14="http://schemas.microsoft.com/office/powerpoint/2010/main" val="309593261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Configure Dynamic NAT</a:t>
            </a:r>
            <a:br>
              <a:rPr lang="en-US" altLang="en-US" dirty="0"/>
            </a:br>
            <a:r>
              <a:rPr lang="en-US" altLang="en-US" dirty="0"/>
              <a:t>Configuring Dynamic NAT (Cont.)</a:t>
            </a:r>
          </a:p>
        </p:txBody>
      </p:sp>
      <p:grpSp>
        <p:nvGrpSpPr>
          <p:cNvPr id="7" name="Group 6"/>
          <p:cNvGrpSpPr/>
          <p:nvPr/>
        </p:nvGrpSpPr>
        <p:grpSpPr>
          <a:xfrm>
            <a:off x="1720312" y="844658"/>
            <a:ext cx="5139590" cy="3927421"/>
            <a:chOff x="1658319" y="841252"/>
            <a:chExt cx="5294573" cy="3985071"/>
          </a:xfrm>
        </p:grpSpPr>
        <p:grpSp>
          <p:nvGrpSpPr>
            <p:cNvPr id="4" name="Group 3"/>
            <p:cNvGrpSpPr/>
            <p:nvPr/>
          </p:nvGrpSpPr>
          <p:grpSpPr>
            <a:xfrm>
              <a:off x="1658319" y="841252"/>
              <a:ext cx="5294573" cy="3983804"/>
              <a:chOff x="1658319" y="841252"/>
              <a:chExt cx="5294573" cy="3983804"/>
            </a:xfrm>
          </p:grpSpPr>
          <p:pic>
            <p:nvPicPr>
              <p:cNvPr id="2" name="Picture 1"/>
              <p:cNvPicPr>
                <a:picLocks noChangeAspect="1"/>
              </p:cNvPicPr>
              <p:nvPr/>
            </p:nvPicPr>
            <p:blipFill>
              <a:blip r:embed="rId3"/>
              <a:stretch>
                <a:fillRect/>
              </a:stretch>
            </p:blipFill>
            <p:spPr>
              <a:xfrm>
                <a:off x="1658319" y="841252"/>
                <a:ext cx="5294573" cy="3519584"/>
              </a:xfrm>
              <a:prstGeom prst="rect">
                <a:avLst/>
              </a:prstGeom>
            </p:spPr>
          </p:pic>
          <p:pic>
            <p:nvPicPr>
              <p:cNvPr id="3" name="Picture 2"/>
              <p:cNvPicPr>
                <a:picLocks noChangeAspect="1"/>
              </p:cNvPicPr>
              <p:nvPr/>
            </p:nvPicPr>
            <p:blipFill>
              <a:blip r:embed="rId4"/>
              <a:stretch>
                <a:fillRect/>
              </a:stretch>
            </p:blipFill>
            <p:spPr>
              <a:xfrm>
                <a:off x="1666069" y="4339270"/>
                <a:ext cx="5193707" cy="485786"/>
              </a:xfrm>
              <a:prstGeom prst="rect">
                <a:avLst/>
              </a:prstGeom>
            </p:spPr>
          </p:pic>
        </p:grpSp>
        <p:sp>
          <p:nvSpPr>
            <p:cNvPr id="6" name="Rectangle 5"/>
            <p:cNvSpPr/>
            <p:nvPr/>
          </p:nvSpPr>
          <p:spPr>
            <a:xfrm>
              <a:off x="6814572" y="4345875"/>
              <a:ext cx="116238" cy="480448"/>
            </a:xfrm>
            <a:prstGeom prst="rect">
              <a:avLst/>
            </a:prstGeom>
            <a:solidFill>
              <a:srgbClr val="0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4906570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Configure Dynamic NAT</a:t>
            </a:r>
            <a:br>
              <a:rPr lang="en-US" altLang="en-US" dirty="0"/>
            </a:br>
            <a:r>
              <a:rPr lang="en-US" altLang="en-US" dirty="0"/>
              <a:t>Analyzing Dynamic NAT</a:t>
            </a:r>
          </a:p>
        </p:txBody>
      </p:sp>
      <p:sp>
        <p:nvSpPr>
          <p:cNvPr id="7" name="Content Placeholder 2"/>
          <p:cNvSpPr>
            <a:spLocks noGrp="1"/>
          </p:cNvSpPr>
          <p:nvPr>
            <p:ph idx="1"/>
          </p:nvPr>
        </p:nvSpPr>
        <p:spPr>
          <a:xfrm>
            <a:off x="353292" y="844658"/>
            <a:ext cx="8163027" cy="3652405"/>
          </a:xfrm>
        </p:spPr>
        <p:txBody>
          <a:bodyPr/>
          <a:lstStyle/>
          <a:p>
            <a:pPr marL="342900" indent="-342900">
              <a:buFont typeface="+mj-lt"/>
              <a:buAutoNum type="arabicPeriod"/>
            </a:pPr>
            <a:r>
              <a:rPr lang="en-US" altLang="en-US" sz="1400" dirty="0"/>
              <a:t>PC1 and PC2 open a web browser for a connection to a web server.</a:t>
            </a:r>
          </a:p>
          <a:p>
            <a:pPr marL="342900" indent="-342900">
              <a:buFont typeface="+mj-lt"/>
              <a:buAutoNum type="arabicPeriod"/>
            </a:pPr>
            <a:r>
              <a:rPr lang="en-US" altLang="en-US" sz="1400" dirty="0"/>
              <a:t>R2 receives the packets on the inside interface and checks if translation should be performed (via an ACL). R2 assigns a global address from the NAT pool and creates a NAT table entry for both packets.</a:t>
            </a:r>
          </a:p>
          <a:p>
            <a:pPr marL="342900" indent="-342900">
              <a:buFont typeface="+mj-lt"/>
              <a:buAutoNum type="arabicPeriod"/>
            </a:pPr>
            <a:r>
              <a:rPr lang="en-US" altLang="en-US" sz="1400" dirty="0"/>
              <a:t>R2 replaces the inside local source address on each packet with the translated inside global address from the pool.</a:t>
            </a:r>
          </a:p>
        </p:txBody>
      </p:sp>
      <p:pic>
        <p:nvPicPr>
          <p:cNvPr id="2" name="Picture 1"/>
          <p:cNvPicPr>
            <a:picLocks noChangeAspect="1"/>
          </p:cNvPicPr>
          <p:nvPr/>
        </p:nvPicPr>
        <p:blipFill>
          <a:blip r:embed="rId3"/>
          <a:stretch>
            <a:fillRect/>
          </a:stretch>
        </p:blipFill>
        <p:spPr>
          <a:xfrm>
            <a:off x="2275838" y="2541724"/>
            <a:ext cx="3609362" cy="2508788"/>
          </a:xfrm>
          <a:prstGeom prst="rect">
            <a:avLst/>
          </a:prstGeom>
        </p:spPr>
      </p:pic>
    </p:spTree>
    <p:extLst>
      <p:ext uri="{BB962C8B-B14F-4D97-AF65-F5344CB8AC3E}">
        <p14:creationId xmlns:p14="http://schemas.microsoft.com/office/powerpoint/2010/main" val="194986179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Configure Dynamic NAT</a:t>
            </a:r>
            <a:br>
              <a:rPr lang="en-US" altLang="en-US" dirty="0"/>
            </a:br>
            <a:r>
              <a:rPr lang="en-US" altLang="en-US" dirty="0"/>
              <a:t>Analyzing Dynamic NAT (Cont.)</a:t>
            </a:r>
          </a:p>
        </p:txBody>
      </p:sp>
      <p:sp>
        <p:nvSpPr>
          <p:cNvPr id="7" name="Content Placeholder 2"/>
          <p:cNvSpPr>
            <a:spLocks noGrp="1"/>
          </p:cNvSpPr>
          <p:nvPr>
            <p:ph idx="1"/>
          </p:nvPr>
        </p:nvSpPr>
        <p:spPr>
          <a:xfrm>
            <a:off x="353292" y="844658"/>
            <a:ext cx="8163027" cy="3652405"/>
          </a:xfrm>
        </p:spPr>
        <p:txBody>
          <a:bodyPr/>
          <a:lstStyle/>
          <a:p>
            <a:pPr marL="342900" indent="-342900">
              <a:buFont typeface="+mj-lt"/>
              <a:buAutoNum type="arabicPeriod" startAt="4"/>
            </a:pPr>
            <a:r>
              <a:rPr lang="en-US" altLang="en-US" sz="1400" dirty="0"/>
              <a:t>The server responds to PC1 using the destination address of 209.165.200.226 (the NAT-assigned address) and to PC2 using the destination address of 209.165.200.227.</a:t>
            </a:r>
          </a:p>
          <a:p>
            <a:pPr marL="342900" indent="-342900">
              <a:buFont typeface="+mj-lt"/>
              <a:buAutoNum type="arabicPeriod" startAt="4"/>
            </a:pPr>
            <a:r>
              <a:rPr lang="en-US" altLang="en-US" sz="1400" dirty="0"/>
              <a:t>(a and b) R2 looks up each received packet and forwards based on the private IP address found in the NAT table for each of the destination addresses.</a:t>
            </a:r>
          </a:p>
        </p:txBody>
      </p:sp>
      <p:pic>
        <p:nvPicPr>
          <p:cNvPr id="3" name="Picture 2"/>
          <p:cNvPicPr>
            <a:picLocks noChangeAspect="1"/>
          </p:cNvPicPr>
          <p:nvPr/>
        </p:nvPicPr>
        <p:blipFill>
          <a:blip r:embed="rId3"/>
          <a:stretch>
            <a:fillRect/>
          </a:stretch>
        </p:blipFill>
        <p:spPr>
          <a:xfrm>
            <a:off x="2316994" y="2000513"/>
            <a:ext cx="3854063" cy="2741967"/>
          </a:xfrm>
          <a:prstGeom prst="rect">
            <a:avLst/>
          </a:prstGeom>
        </p:spPr>
      </p:pic>
    </p:spTree>
    <p:extLst>
      <p:ext uri="{BB962C8B-B14F-4D97-AF65-F5344CB8AC3E}">
        <p14:creationId xmlns:p14="http://schemas.microsoft.com/office/powerpoint/2010/main" val="316076369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Configure Dynamic NAT</a:t>
            </a:r>
            <a:br>
              <a:rPr lang="en-US" altLang="en-US" dirty="0"/>
            </a:br>
            <a:r>
              <a:rPr lang="en-US" altLang="en-US" dirty="0"/>
              <a:t>Verifying Dynamic NAT</a:t>
            </a:r>
          </a:p>
        </p:txBody>
      </p:sp>
      <p:pic>
        <p:nvPicPr>
          <p:cNvPr id="5" name="Picture 4"/>
          <p:cNvPicPr>
            <a:picLocks noChangeAspect="1"/>
          </p:cNvPicPr>
          <p:nvPr/>
        </p:nvPicPr>
        <p:blipFill>
          <a:blip r:embed="rId3"/>
          <a:stretch>
            <a:fillRect/>
          </a:stretch>
        </p:blipFill>
        <p:spPr>
          <a:xfrm>
            <a:off x="1526582" y="866027"/>
            <a:ext cx="6137006" cy="2559581"/>
          </a:xfrm>
          <a:prstGeom prst="rect">
            <a:avLst/>
          </a:prstGeom>
        </p:spPr>
      </p:pic>
      <p:pic>
        <p:nvPicPr>
          <p:cNvPr id="6" name="Picture 5"/>
          <p:cNvPicPr>
            <a:picLocks noChangeAspect="1"/>
          </p:cNvPicPr>
          <p:nvPr/>
        </p:nvPicPr>
        <p:blipFill rotWithShape="1">
          <a:blip r:embed="rId4"/>
          <a:srcRect r="63498" b="85836"/>
          <a:stretch/>
        </p:blipFill>
        <p:spPr>
          <a:xfrm>
            <a:off x="4560214" y="200592"/>
            <a:ext cx="3080450" cy="535580"/>
          </a:xfrm>
          <a:prstGeom prst="rect">
            <a:avLst/>
          </a:prstGeom>
        </p:spPr>
      </p:pic>
      <p:pic>
        <p:nvPicPr>
          <p:cNvPr id="9" name="Picture 8"/>
          <p:cNvPicPr>
            <a:picLocks noChangeAspect="1"/>
          </p:cNvPicPr>
          <p:nvPr/>
        </p:nvPicPr>
        <p:blipFill rotWithShape="1">
          <a:blip r:embed="rId4"/>
          <a:srcRect t="46405"/>
          <a:stretch/>
        </p:blipFill>
        <p:spPr>
          <a:xfrm>
            <a:off x="2255003" y="3511526"/>
            <a:ext cx="5046149" cy="1211823"/>
          </a:xfrm>
          <a:prstGeom prst="rect">
            <a:avLst/>
          </a:prstGeom>
        </p:spPr>
      </p:pic>
    </p:spTree>
    <p:extLst>
      <p:ext uri="{BB962C8B-B14F-4D97-AF65-F5344CB8AC3E}">
        <p14:creationId xmlns:p14="http://schemas.microsoft.com/office/powerpoint/2010/main" val="190863594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Configure Dynamic NAT</a:t>
            </a:r>
            <a:br>
              <a:rPr lang="en-US" altLang="en-US" dirty="0"/>
            </a:br>
            <a:r>
              <a:rPr lang="en-US" altLang="en-US" dirty="0"/>
              <a:t>Verifying Dynamic NAT (Cont.)</a:t>
            </a:r>
          </a:p>
        </p:txBody>
      </p:sp>
      <p:pic>
        <p:nvPicPr>
          <p:cNvPr id="2" name="Picture 1"/>
          <p:cNvPicPr>
            <a:picLocks noChangeAspect="1"/>
          </p:cNvPicPr>
          <p:nvPr/>
        </p:nvPicPr>
        <p:blipFill>
          <a:blip r:embed="rId3"/>
          <a:stretch>
            <a:fillRect/>
          </a:stretch>
        </p:blipFill>
        <p:spPr>
          <a:xfrm>
            <a:off x="2057682" y="860156"/>
            <a:ext cx="4365601" cy="3833893"/>
          </a:xfrm>
          <a:prstGeom prst="rect">
            <a:avLst/>
          </a:prstGeom>
        </p:spPr>
      </p:pic>
    </p:spTree>
    <p:extLst>
      <p:ext uri="{BB962C8B-B14F-4D97-AF65-F5344CB8AC3E}">
        <p14:creationId xmlns:p14="http://schemas.microsoft.com/office/powerpoint/2010/main" val="147209090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Configure PAT</a:t>
            </a:r>
            <a:br>
              <a:rPr lang="en-US" altLang="en-US" dirty="0"/>
            </a:br>
            <a:r>
              <a:rPr lang="en-US" altLang="en-US" dirty="0"/>
              <a:t>Configuring PAT: Address Pool</a:t>
            </a:r>
          </a:p>
        </p:txBody>
      </p:sp>
      <p:pic>
        <p:nvPicPr>
          <p:cNvPr id="2" name="Picture 1"/>
          <p:cNvPicPr>
            <a:picLocks noChangeAspect="1"/>
          </p:cNvPicPr>
          <p:nvPr/>
        </p:nvPicPr>
        <p:blipFill>
          <a:blip r:embed="rId3"/>
          <a:stretch>
            <a:fillRect/>
          </a:stretch>
        </p:blipFill>
        <p:spPr>
          <a:xfrm>
            <a:off x="3331511" y="1146872"/>
            <a:ext cx="5553619" cy="2580469"/>
          </a:xfrm>
          <a:prstGeom prst="rect">
            <a:avLst/>
          </a:prstGeom>
        </p:spPr>
      </p:pic>
      <p:sp>
        <p:nvSpPr>
          <p:cNvPr id="7" name="TextBox 6"/>
          <p:cNvSpPr txBox="1"/>
          <p:nvPr/>
        </p:nvSpPr>
        <p:spPr>
          <a:xfrm>
            <a:off x="247973" y="1108128"/>
            <a:ext cx="2851688" cy="523220"/>
          </a:xfrm>
          <a:prstGeom prst="rect">
            <a:avLst/>
          </a:prstGeom>
          <a:solidFill>
            <a:schemeClr val="accent6"/>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400" dirty="0">
                <a:ln w="0"/>
                <a:solidFill>
                  <a:srgbClr val="000000"/>
                </a:solidFill>
                <a:effectLst>
                  <a:outerShdw blurRad="38100" dist="25400" dir="5400000" algn="ctr" rotWithShape="0">
                    <a:srgbClr val="6E747A">
                      <a:alpha val="43000"/>
                    </a:srgbClr>
                  </a:outerShdw>
                </a:effectLst>
              </a:rPr>
              <a:t>The pool contains the public addresses.</a:t>
            </a:r>
          </a:p>
        </p:txBody>
      </p:sp>
      <p:sp>
        <p:nvSpPr>
          <p:cNvPr id="8" name="TextBox 7"/>
          <p:cNvSpPr txBox="1"/>
          <p:nvPr/>
        </p:nvSpPr>
        <p:spPr>
          <a:xfrm>
            <a:off x="247974" y="1702230"/>
            <a:ext cx="2843938" cy="523220"/>
          </a:xfrm>
          <a:prstGeom prst="rect">
            <a:avLst/>
          </a:prstGeom>
          <a:solidFill>
            <a:schemeClr val="accent6"/>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400" dirty="0">
                <a:ln w="0"/>
                <a:solidFill>
                  <a:srgbClr val="000000"/>
                </a:solidFill>
                <a:effectLst>
                  <a:outerShdw blurRad="38100" dist="25400" dir="5400000" algn="ctr" rotWithShape="0">
                    <a:srgbClr val="6E747A">
                      <a:alpha val="43000"/>
                    </a:srgbClr>
                  </a:outerShdw>
                </a:effectLst>
              </a:rPr>
              <a:t>The ACL defines which private IP addresses gets translated.</a:t>
            </a:r>
          </a:p>
        </p:txBody>
      </p:sp>
      <p:sp>
        <p:nvSpPr>
          <p:cNvPr id="10" name="TextBox 9"/>
          <p:cNvSpPr txBox="1"/>
          <p:nvPr/>
        </p:nvSpPr>
        <p:spPr>
          <a:xfrm>
            <a:off x="263471" y="2283416"/>
            <a:ext cx="2841356" cy="738664"/>
          </a:xfrm>
          <a:prstGeom prst="rect">
            <a:avLst/>
          </a:prstGeom>
          <a:solidFill>
            <a:schemeClr val="accent6"/>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400" dirty="0">
                <a:ln w="0"/>
                <a:solidFill>
                  <a:srgbClr val="000000"/>
                </a:solidFill>
                <a:effectLst>
                  <a:outerShdw blurRad="38100" dist="25400" dir="5400000" algn="ctr" rotWithShape="0">
                    <a:srgbClr val="6E747A">
                      <a:alpha val="43000"/>
                    </a:srgbClr>
                  </a:outerShdw>
                </a:effectLst>
              </a:rPr>
              <a:t>The </a:t>
            </a:r>
            <a:r>
              <a:rPr lang="en-US" sz="1400" b="1" dirty="0" err="1">
                <a:ln w="0"/>
                <a:solidFill>
                  <a:srgbClr val="000000"/>
                </a:solidFill>
                <a:effectLst>
                  <a:outerShdw blurRad="38100" dist="25400" dir="5400000" algn="ctr" rotWithShape="0">
                    <a:srgbClr val="6E747A">
                      <a:alpha val="43000"/>
                    </a:srgbClr>
                  </a:outerShdw>
                </a:effectLst>
              </a:rPr>
              <a:t>ip</a:t>
            </a:r>
            <a:r>
              <a:rPr lang="en-US" sz="1400" b="1" dirty="0">
                <a:ln w="0"/>
                <a:solidFill>
                  <a:srgbClr val="000000"/>
                </a:solidFill>
                <a:effectLst>
                  <a:outerShdw blurRad="38100" dist="25400" dir="5400000" algn="ctr" rotWithShape="0">
                    <a:srgbClr val="6E747A">
                      <a:alpha val="43000"/>
                    </a:srgbClr>
                  </a:outerShdw>
                </a:effectLst>
              </a:rPr>
              <a:t> </a:t>
            </a:r>
            <a:r>
              <a:rPr lang="en-US" sz="1400" b="1" dirty="0" err="1">
                <a:ln w="0"/>
                <a:solidFill>
                  <a:srgbClr val="000000"/>
                </a:solidFill>
                <a:effectLst>
                  <a:outerShdw blurRad="38100" dist="25400" dir="5400000" algn="ctr" rotWithShape="0">
                    <a:srgbClr val="6E747A">
                      <a:alpha val="43000"/>
                    </a:srgbClr>
                  </a:outerShdw>
                </a:effectLst>
              </a:rPr>
              <a:t>nat</a:t>
            </a:r>
            <a:r>
              <a:rPr lang="en-US" sz="1400" b="1" dirty="0">
                <a:ln w="0"/>
                <a:solidFill>
                  <a:srgbClr val="000000"/>
                </a:solidFill>
                <a:effectLst>
                  <a:outerShdw blurRad="38100" dist="25400" dir="5400000" algn="ctr" rotWithShape="0">
                    <a:srgbClr val="6E747A">
                      <a:alpha val="43000"/>
                    </a:srgbClr>
                  </a:outerShdw>
                </a:effectLst>
              </a:rPr>
              <a:t> inside source list</a:t>
            </a:r>
            <a:r>
              <a:rPr lang="en-US" sz="1400" dirty="0">
                <a:ln w="0"/>
                <a:solidFill>
                  <a:srgbClr val="000000"/>
                </a:solidFill>
                <a:effectLst>
                  <a:outerShdw blurRad="38100" dist="25400" dir="5400000" algn="ctr" rotWithShape="0">
                    <a:srgbClr val="6E747A">
                      <a:alpha val="43000"/>
                    </a:srgbClr>
                  </a:outerShdw>
                </a:effectLst>
              </a:rPr>
              <a:t> </a:t>
            </a:r>
            <a:r>
              <a:rPr lang="en-US" sz="1400" i="1" dirty="0" err="1">
                <a:ln w="0"/>
                <a:solidFill>
                  <a:srgbClr val="000000"/>
                </a:solidFill>
                <a:effectLst>
                  <a:outerShdw blurRad="38100" dist="25400" dir="5400000" algn="ctr" rotWithShape="0">
                    <a:srgbClr val="6E747A">
                      <a:alpha val="43000"/>
                    </a:srgbClr>
                  </a:outerShdw>
                </a:effectLst>
              </a:rPr>
              <a:t>acl</a:t>
            </a:r>
            <a:r>
              <a:rPr lang="en-US" sz="1400" i="1" dirty="0">
                <a:ln w="0"/>
                <a:solidFill>
                  <a:srgbClr val="000000"/>
                </a:solidFill>
                <a:effectLst>
                  <a:outerShdw blurRad="38100" dist="25400" dir="5400000" algn="ctr" rotWithShape="0">
                    <a:srgbClr val="6E747A">
                      <a:alpha val="43000"/>
                    </a:srgbClr>
                  </a:outerShdw>
                </a:effectLst>
              </a:rPr>
              <a:t># </a:t>
            </a:r>
            <a:r>
              <a:rPr lang="en-US" sz="1400" b="1" dirty="0">
                <a:ln w="0"/>
                <a:solidFill>
                  <a:srgbClr val="000000"/>
                </a:solidFill>
                <a:effectLst>
                  <a:outerShdw blurRad="38100" dist="25400" dir="5400000" algn="ctr" rotWithShape="0">
                    <a:srgbClr val="6E747A">
                      <a:alpha val="43000"/>
                    </a:srgbClr>
                  </a:outerShdw>
                </a:effectLst>
              </a:rPr>
              <a:t>pool</a:t>
            </a:r>
            <a:r>
              <a:rPr lang="en-US" sz="1400" dirty="0">
                <a:ln w="0"/>
                <a:solidFill>
                  <a:srgbClr val="000000"/>
                </a:solidFill>
                <a:effectLst>
                  <a:outerShdw blurRad="38100" dist="25400" dir="5400000" algn="ctr" rotWithShape="0">
                    <a:srgbClr val="6E747A">
                      <a:alpha val="43000"/>
                    </a:srgbClr>
                  </a:outerShdw>
                </a:effectLst>
              </a:rPr>
              <a:t> </a:t>
            </a:r>
            <a:r>
              <a:rPr lang="en-US" sz="1400" i="1" dirty="0">
                <a:ln w="0"/>
                <a:solidFill>
                  <a:srgbClr val="000000"/>
                </a:solidFill>
                <a:effectLst>
                  <a:outerShdw blurRad="38100" dist="25400" dir="5400000" algn="ctr" rotWithShape="0">
                    <a:srgbClr val="6E747A">
                      <a:alpha val="43000"/>
                    </a:srgbClr>
                  </a:outerShdw>
                </a:effectLst>
              </a:rPr>
              <a:t>name</a:t>
            </a:r>
            <a:r>
              <a:rPr lang="en-US" sz="1400" dirty="0">
                <a:ln w="0"/>
                <a:solidFill>
                  <a:srgbClr val="000000"/>
                </a:solidFill>
                <a:effectLst>
                  <a:outerShdw blurRad="38100" dist="25400" dir="5400000" algn="ctr" rotWithShape="0">
                    <a:srgbClr val="6E747A">
                      <a:alpha val="43000"/>
                    </a:srgbClr>
                  </a:outerShdw>
                </a:effectLst>
              </a:rPr>
              <a:t> </a:t>
            </a:r>
            <a:r>
              <a:rPr lang="en-US" sz="1400" b="1" dirty="0">
                <a:ln w="0"/>
                <a:solidFill>
                  <a:srgbClr val="000000"/>
                </a:solidFill>
                <a:effectLst>
                  <a:outerShdw blurRad="38100" dist="25400" dir="5400000" algn="ctr" rotWithShape="0">
                    <a:srgbClr val="6E747A">
                      <a:alpha val="43000"/>
                    </a:srgbClr>
                  </a:outerShdw>
                </a:effectLst>
              </a:rPr>
              <a:t>overload</a:t>
            </a:r>
            <a:r>
              <a:rPr lang="en-US" sz="1400" dirty="0">
                <a:ln w="0"/>
                <a:solidFill>
                  <a:srgbClr val="000000"/>
                </a:solidFill>
                <a:effectLst>
                  <a:outerShdw blurRad="38100" dist="25400" dir="5400000" algn="ctr" rotWithShape="0">
                    <a:srgbClr val="6E747A">
                      <a:alpha val="43000"/>
                    </a:srgbClr>
                  </a:outerShdw>
                </a:effectLst>
              </a:rPr>
              <a:t> command ties Step 1 with Step 2.</a:t>
            </a:r>
          </a:p>
        </p:txBody>
      </p:sp>
      <p:sp>
        <p:nvSpPr>
          <p:cNvPr id="11" name="Cloud Callout 10"/>
          <p:cNvSpPr/>
          <p:nvPr/>
        </p:nvSpPr>
        <p:spPr>
          <a:xfrm>
            <a:off x="5935850" y="3084162"/>
            <a:ext cx="2743200" cy="1596325"/>
          </a:xfrm>
          <a:prstGeom prst="cloudCallout">
            <a:avLst>
              <a:gd name="adj1" fmla="val 40073"/>
              <a:gd name="adj2" fmla="val -77666"/>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The </a:t>
            </a:r>
            <a:r>
              <a:rPr lang="en-US" sz="1200" b="1" dirty="0">
                <a:solidFill>
                  <a:schemeClr val="bg1"/>
                </a:solidFill>
              </a:rPr>
              <a:t>overload </a:t>
            </a:r>
            <a:r>
              <a:rPr lang="en-US" sz="1200" dirty="0">
                <a:solidFill>
                  <a:schemeClr val="bg1"/>
                </a:solidFill>
              </a:rPr>
              <a:t>command is what allows the router to track port numbers (and do PAT instead of dynamic NAT).</a:t>
            </a:r>
          </a:p>
        </p:txBody>
      </p:sp>
    </p:spTree>
    <p:extLst>
      <p:ext uri="{BB962C8B-B14F-4D97-AF65-F5344CB8AC3E}">
        <p14:creationId xmlns:p14="http://schemas.microsoft.com/office/powerpoint/2010/main" val="197133561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Configure PAT</a:t>
            </a:r>
            <a:br>
              <a:rPr lang="en-US" altLang="en-US" dirty="0"/>
            </a:br>
            <a:r>
              <a:rPr lang="en-US" altLang="en-US" dirty="0"/>
              <a:t>Configuring PAT: Address Pool (Cont.)</a:t>
            </a:r>
          </a:p>
        </p:txBody>
      </p:sp>
      <p:pic>
        <p:nvPicPr>
          <p:cNvPr id="3" name="Picture 2"/>
          <p:cNvPicPr>
            <a:picLocks noChangeAspect="1"/>
          </p:cNvPicPr>
          <p:nvPr/>
        </p:nvPicPr>
        <p:blipFill rotWithShape="1">
          <a:blip r:embed="rId3"/>
          <a:srcRect l="1123"/>
          <a:stretch/>
        </p:blipFill>
        <p:spPr>
          <a:xfrm>
            <a:off x="1642820" y="876903"/>
            <a:ext cx="5164499" cy="3724156"/>
          </a:xfrm>
          <a:prstGeom prst="rect">
            <a:avLst/>
          </a:prstGeom>
        </p:spPr>
      </p:pic>
    </p:spTree>
    <p:extLst>
      <p:ext uri="{BB962C8B-B14F-4D97-AF65-F5344CB8AC3E}">
        <p14:creationId xmlns:p14="http://schemas.microsoft.com/office/powerpoint/2010/main" val="235973312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136316" y="822191"/>
            <a:ext cx="8853286" cy="4155319"/>
          </a:xfrm>
        </p:spPr>
        <p:txBody>
          <a:bodyPr/>
          <a:lstStyle/>
          <a:p>
            <a:r>
              <a:rPr lang="en-US" altLang="ja-JP" dirty="0"/>
              <a:t>Private IP addresses cannot be routed over the Internet.</a:t>
            </a:r>
          </a:p>
          <a:p>
            <a:r>
              <a:rPr lang="en-US" altLang="ja-JP" dirty="0"/>
              <a:t>NAT is used to translate private IP addresses to public addresses that can be routed over the Internet.</a:t>
            </a:r>
          </a:p>
          <a:p>
            <a:r>
              <a:rPr lang="en-US" altLang="ja-JP" dirty="0"/>
              <a:t>One public IPv4 address can be used for thousands of devices that have private IP addresses.</a:t>
            </a:r>
          </a:p>
          <a:p>
            <a:pPr marL="261937" lvl="2" indent="0">
              <a:buNone/>
            </a:pPr>
            <a:endParaRPr lang="en-US" altLang="ja-JP" dirty="0"/>
          </a:p>
        </p:txBody>
      </p:sp>
      <p:sp>
        <p:nvSpPr>
          <p:cNvPr id="8194" name="Rectangle 2"/>
          <p:cNvSpPr>
            <a:spLocks noGrp="1" noChangeArrowheads="1"/>
          </p:cNvSpPr>
          <p:nvPr>
            <p:ph type="title"/>
          </p:nvPr>
        </p:nvSpPr>
        <p:spPr/>
        <p:txBody>
          <a:bodyPr/>
          <a:lstStyle/>
          <a:p>
            <a:r>
              <a:rPr lang="en-US" altLang="en-US" sz="1600" dirty="0"/>
              <a:t>NAT Characteristics</a:t>
            </a:r>
            <a:br>
              <a:rPr lang="en-US" altLang="en-US" dirty="0"/>
            </a:br>
            <a:r>
              <a:rPr lang="en-US" altLang="en-US" dirty="0"/>
              <a:t>IPv4 Private Address Space (Cont.)</a:t>
            </a:r>
          </a:p>
        </p:txBody>
      </p:sp>
      <p:pic>
        <p:nvPicPr>
          <p:cNvPr id="2" name="Picture 1"/>
          <p:cNvPicPr>
            <a:picLocks noChangeAspect="1"/>
          </p:cNvPicPr>
          <p:nvPr/>
        </p:nvPicPr>
        <p:blipFill>
          <a:blip r:embed="rId3"/>
          <a:stretch>
            <a:fillRect/>
          </a:stretch>
        </p:blipFill>
        <p:spPr>
          <a:xfrm>
            <a:off x="1441342" y="2326613"/>
            <a:ext cx="5616844" cy="2256768"/>
          </a:xfrm>
          <a:prstGeom prst="rect">
            <a:avLst/>
          </a:prstGeom>
        </p:spPr>
      </p:pic>
    </p:spTree>
    <p:extLst>
      <p:ext uri="{BB962C8B-B14F-4D97-AF65-F5344CB8AC3E}">
        <p14:creationId xmlns:p14="http://schemas.microsoft.com/office/powerpoint/2010/main" val="385767505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Configure PAT</a:t>
            </a:r>
            <a:br>
              <a:rPr lang="en-US" altLang="en-US" dirty="0"/>
            </a:br>
            <a:r>
              <a:rPr lang="en-US" altLang="en-US" dirty="0"/>
              <a:t>Configuring PAT: Single Address</a:t>
            </a:r>
          </a:p>
        </p:txBody>
      </p:sp>
      <p:sp>
        <p:nvSpPr>
          <p:cNvPr id="7" name="Content Placeholder 2"/>
          <p:cNvSpPr>
            <a:spLocks noGrp="1"/>
          </p:cNvSpPr>
          <p:nvPr>
            <p:ph idx="1"/>
          </p:nvPr>
        </p:nvSpPr>
        <p:spPr>
          <a:xfrm>
            <a:off x="353292" y="844658"/>
            <a:ext cx="8163027" cy="3652405"/>
          </a:xfrm>
        </p:spPr>
        <p:txBody>
          <a:bodyPr/>
          <a:lstStyle/>
          <a:p>
            <a:r>
              <a:rPr lang="en-US" altLang="en-US" sz="1400" dirty="0"/>
              <a:t>When a public address is assigned to the external interface on the border router, that public address can be used for PAT and translate internal private IP addresses to the public IP address.</a:t>
            </a:r>
          </a:p>
        </p:txBody>
      </p:sp>
      <p:pic>
        <p:nvPicPr>
          <p:cNvPr id="3" name="Picture 2"/>
          <p:cNvPicPr>
            <a:picLocks noChangeAspect="1"/>
          </p:cNvPicPr>
          <p:nvPr/>
        </p:nvPicPr>
        <p:blipFill rotWithShape="1">
          <a:blip r:embed="rId3"/>
          <a:srcRect l="463" t="1460"/>
          <a:stretch/>
        </p:blipFill>
        <p:spPr>
          <a:xfrm>
            <a:off x="3324387" y="1512993"/>
            <a:ext cx="5563811" cy="2104004"/>
          </a:xfrm>
          <a:prstGeom prst="rect">
            <a:avLst/>
          </a:prstGeom>
        </p:spPr>
      </p:pic>
      <p:sp>
        <p:nvSpPr>
          <p:cNvPr id="8" name="TextBox 7"/>
          <p:cNvSpPr txBox="1"/>
          <p:nvPr/>
        </p:nvSpPr>
        <p:spPr>
          <a:xfrm>
            <a:off x="364211" y="1508501"/>
            <a:ext cx="2843938" cy="461665"/>
          </a:xfrm>
          <a:prstGeom prst="rect">
            <a:avLst/>
          </a:prstGeom>
          <a:solidFill>
            <a:schemeClr val="accent6"/>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ln w="0"/>
                <a:solidFill>
                  <a:srgbClr val="000000"/>
                </a:solidFill>
                <a:effectLst>
                  <a:outerShdw blurRad="38100" dist="25400" dir="5400000" algn="ctr" rotWithShape="0">
                    <a:srgbClr val="6E747A">
                      <a:alpha val="43000"/>
                    </a:srgbClr>
                  </a:outerShdw>
                </a:effectLst>
              </a:rPr>
              <a:t>Still need an ACL to define which private IP addresses gets translated.</a:t>
            </a:r>
          </a:p>
        </p:txBody>
      </p:sp>
      <p:sp>
        <p:nvSpPr>
          <p:cNvPr id="9" name="TextBox 8"/>
          <p:cNvSpPr txBox="1"/>
          <p:nvPr/>
        </p:nvSpPr>
        <p:spPr>
          <a:xfrm>
            <a:off x="369377" y="2032861"/>
            <a:ext cx="2843938" cy="830997"/>
          </a:xfrm>
          <a:prstGeom prst="rect">
            <a:avLst/>
          </a:prstGeom>
          <a:solidFill>
            <a:schemeClr val="accent6"/>
          </a:solidFill>
          <a:ln>
            <a:solidFill>
              <a:srgbClr val="0070C0"/>
            </a:solid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1200" dirty="0">
                <a:ln w="0"/>
                <a:solidFill>
                  <a:srgbClr val="000000"/>
                </a:solidFill>
                <a:effectLst>
                  <a:outerShdw blurRad="38100" dist="25400" dir="5400000" algn="ctr" rotWithShape="0">
                    <a:srgbClr val="6E747A">
                      <a:alpha val="43000"/>
                    </a:srgbClr>
                  </a:outerShdw>
                </a:effectLst>
              </a:rPr>
              <a:t>Instead of associating an ACL with a pool, the ACL is associated with an interface that has a public IP address assigned.</a:t>
            </a:r>
          </a:p>
        </p:txBody>
      </p:sp>
      <p:sp>
        <p:nvSpPr>
          <p:cNvPr id="10" name="Cloud Callout 9"/>
          <p:cNvSpPr/>
          <p:nvPr/>
        </p:nvSpPr>
        <p:spPr>
          <a:xfrm>
            <a:off x="6447294" y="2363493"/>
            <a:ext cx="2069023" cy="1177872"/>
          </a:xfrm>
          <a:prstGeom prst="cloudCallout">
            <a:avLst>
              <a:gd name="adj1" fmla="val -126594"/>
              <a:gd name="adj2" fmla="val -46744"/>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The </a:t>
            </a:r>
            <a:r>
              <a:rPr lang="en-US" sz="1200" b="1" dirty="0">
                <a:solidFill>
                  <a:schemeClr val="bg1"/>
                </a:solidFill>
              </a:rPr>
              <a:t>overload </a:t>
            </a:r>
            <a:r>
              <a:rPr lang="en-US" sz="1200" dirty="0">
                <a:solidFill>
                  <a:schemeClr val="bg1"/>
                </a:solidFill>
              </a:rPr>
              <a:t>command is always needed for PAT.</a:t>
            </a:r>
          </a:p>
        </p:txBody>
      </p:sp>
      <p:pic>
        <p:nvPicPr>
          <p:cNvPr id="4" name="Picture 3"/>
          <p:cNvPicPr>
            <a:picLocks noChangeAspect="1"/>
          </p:cNvPicPr>
          <p:nvPr/>
        </p:nvPicPr>
        <p:blipFill>
          <a:blip r:embed="rId4"/>
          <a:stretch>
            <a:fillRect/>
          </a:stretch>
        </p:blipFill>
        <p:spPr>
          <a:xfrm>
            <a:off x="54244" y="3101388"/>
            <a:ext cx="3219449" cy="1346383"/>
          </a:xfrm>
          <a:prstGeom prst="rect">
            <a:avLst/>
          </a:prstGeom>
        </p:spPr>
      </p:pic>
    </p:spTree>
    <p:extLst>
      <p:ext uri="{BB962C8B-B14F-4D97-AF65-F5344CB8AC3E}">
        <p14:creationId xmlns:p14="http://schemas.microsoft.com/office/powerpoint/2010/main" val="273274552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Configure PAT</a:t>
            </a:r>
            <a:br>
              <a:rPr lang="en-US" altLang="en-US" dirty="0"/>
            </a:br>
            <a:r>
              <a:rPr lang="en-US" altLang="en-US" dirty="0"/>
              <a:t>Analyzing PAT</a:t>
            </a:r>
          </a:p>
        </p:txBody>
      </p:sp>
      <p:sp>
        <p:nvSpPr>
          <p:cNvPr id="7" name="Content Placeholder 2"/>
          <p:cNvSpPr>
            <a:spLocks noGrp="1"/>
          </p:cNvSpPr>
          <p:nvPr>
            <p:ph idx="1"/>
          </p:nvPr>
        </p:nvSpPr>
        <p:spPr>
          <a:xfrm>
            <a:off x="353292" y="844658"/>
            <a:ext cx="8163027" cy="3652405"/>
          </a:xfrm>
        </p:spPr>
        <p:txBody>
          <a:bodyPr/>
          <a:lstStyle/>
          <a:p>
            <a:pPr marL="342900" indent="-342900">
              <a:buFont typeface="+mj-lt"/>
              <a:buAutoNum type="arabicPeriod"/>
            </a:pPr>
            <a:r>
              <a:rPr lang="en-US" altLang="en-US" sz="1400" dirty="0"/>
              <a:t>PC1 and PC2 open a web browser for a connection to a web server.</a:t>
            </a:r>
          </a:p>
          <a:p>
            <a:pPr marL="342900" indent="-342900">
              <a:buFont typeface="+mj-lt"/>
              <a:buAutoNum type="arabicPeriod"/>
            </a:pPr>
            <a:r>
              <a:rPr lang="en-US" altLang="en-US" sz="1400" dirty="0"/>
              <a:t>R2 receives the packets on the inside interface and checks if translation should be performed (via an ACL). R2 assigns the IP address of the outside interface, adds a port number, and creates a NAT table entry for both packets.</a:t>
            </a:r>
          </a:p>
          <a:p>
            <a:pPr marL="342900" indent="-342900">
              <a:buFont typeface="+mj-lt"/>
              <a:buAutoNum type="arabicPeriod"/>
            </a:pPr>
            <a:r>
              <a:rPr lang="en-US" altLang="en-US" sz="1400" dirty="0"/>
              <a:t>R2 replaces the inside local source address on each packet with the translated inside global address.</a:t>
            </a:r>
          </a:p>
        </p:txBody>
      </p:sp>
      <p:pic>
        <p:nvPicPr>
          <p:cNvPr id="3" name="Picture 2"/>
          <p:cNvPicPr>
            <a:picLocks noChangeAspect="1"/>
          </p:cNvPicPr>
          <p:nvPr/>
        </p:nvPicPr>
        <p:blipFill rotWithShape="1">
          <a:blip r:embed="rId3"/>
          <a:srcRect l="156" t="13033" r="742" b="-13033"/>
          <a:stretch/>
        </p:blipFill>
        <p:spPr>
          <a:xfrm>
            <a:off x="1681566" y="2325182"/>
            <a:ext cx="4093960" cy="2965551"/>
          </a:xfrm>
          <a:prstGeom prst="rect">
            <a:avLst/>
          </a:prstGeom>
        </p:spPr>
      </p:pic>
    </p:spTree>
    <p:extLst>
      <p:ext uri="{BB962C8B-B14F-4D97-AF65-F5344CB8AC3E}">
        <p14:creationId xmlns:p14="http://schemas.microsoft.com/office/powerpoint/2010/main" val="384160547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Configure PAT</a:t>
            </a:r>
            <a:br>
              <a:rPr lang="en-US" altLang="en-US" dirty="0"/>
            </a:br>
            <a:r>
              <a:rPr lang="en-US" altLang="en-US" dirty="0"/>
              <a:t>Analyzing PAT (Cont.)</a:t>
            </a:r>
          </a:p>
        </p:txBody>
      </p:sp>
      <p:sp>
        <p:nvSpPr>
          <p:cNvPr id="6" name="Content Placeholder 2"/>
          <p:cNvSpPr>
            <a:spLocks noGrp="1"/>
          </p:cNvSpPr>
          <p:nvPr>
            <p:ph idx="1"/>
          </p:nvPr>
        </p:nvSpPr>
        <p:spPr>
          <a:xfrm>
            <a:off x="353292" y="844658"/>
            <a:ext cx="8163027" cy="3652405"/>
          </a:xfrm>
        </p:spPr>
        <p:txBody>
          <a:bodyPr/>
          <a:lstStyle/>
          <a:p>
            <a:pPr marL="342900" indent="-342900">
              <a:buFont typeface="+mj-lt"/>
              <a:buAutoNum type="arabicPeriod" startAt="4"/>
            </a:pPr>
            <a:r>
              <a:rPr lang="en-US" altLang="en-US" sz="1400" dirty="0"/>
              <a:t>Each server responds to PC1 and PC2 using the destination address of the public address assigned to the external interface on the border router. </a:t>
            </a:r>
          </a:p>
          <a:p>
            <a:pPr marL="342900" indent="-342900">
              <a:buFont typeface="+mj-lt"/>
              <a:buAutoNum type="arabicPeriod" startAt="4"/>
            </a:pPr>
            <a:r>
              <a:rPr lang="en-US" altLang="en-US" sz="1400" dirty="0"/>
              <a:t>R2 looks up the received packet and forwards to PC1 because that is the private IP address found in the NAT table for the destination address and port number.</a:t>
            </a:r>
          </a:p>
          <a:p>
            <a:pPr marL="342900" indent="-342900">
              <a:buFont typeface="+mj-lt"/>
              <a:buAutoNum type="arabicPeriod" startAt="4"/>
            </a:pPr>
            <a:r>
              <a:rPr lang="en-US" altLang="en-US" sz="1400" dirty="0"/>
              <a:t>R2 looks up the received packet and forwards to PC2 because that is the private IP address found in the NAT table for the destination address and port number.</a:t>
            </a:r>
          </a:p>
          <a:p>
            <a:pPr marL="342900" indent="-342900">
              <a:buFont typeface="+mj-lt"/>
              <a:buAutoNum type="arabicPeriod" startAt="4"/>
            </a:pPr>
            <a:endParaRPr lang="en-US" altLang="en-US" sz="1400" dirty="0"/>
          </a:p>
        </p:txBody>
      </p:sp>
      <p:pic>
        <p:nvPicPr>
          <p:cNvPr id="4" name="Picture 3"/>
          <p:cNvPicPr>
            <a:picLocks noChangeAspect="1"/>
          </p:cNvPicPr>
          <p:nvPr/>
        </p:nvPicPr>
        <p:blipFill rotWithShape="1">
          <a:blip r:embed="rId3"/>
          <a:srcRect l="986" r="1174"/>
          <a:stretch/>
        </p:blipFill>
        <p:spPr>
          <a:xfrm>
            <a:off x="2208508" y="2591975"/>
            <a:ext cx="3696346" cy="2350047"/>
          </a:xfrm>
          <a:prstGeom prst="rect">
            <a:avLst/>
          </a:prstGeom>
        </p:spPr>
      </p:pic>
    </p:spTree>
    <p:extLst>
      <p:ext uri="{BB962C8B-B14F-4D97-AF65-F5344CB8AC3E}">
        <p14:creationId xmlns:p14="http://schemas.microsoft.com/office/powerpoint/2010/main" val="128736287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ltLang="en-US" sz="1600" dirty="0"/>
              <a:t>Configure PAT</a:t>
            </a:r>
            <a:br>
              <a:rPr lang="en-US" altLang="en-US" dirty="0"/>
            </a:br>
            <a:r>
              <a:rPr lang="en-US" altLang="en-US" dirty="0"/>
              <a:t>Verifying PAT</a:t>
            </a:r>
          </a:p>
        </p:txBody>
      </p:sp>
      <p:pic>
        <p:nvPicPr>
          <p:cNvPr id="5" name="Picture 4"/>
          <p:cNvPicPr>
            <a:picLocks noChangeAspect="1"/>
          </p:cNvPicPr>
          <p:nvPr/>
        </p:nvPicPr>
        <p:blipFill>
          <a:blip r:embed="rId3"/>
          <a:stretch>
            <a:fillRect/>
          </a:stretch>
        </p:blipFill>
        <p:spPr>
          <a:xfrm>
            <a:off x="2526223" y="322530"/>
            <a:ext cx="6109885" cy="844685"/>
          </a:xfrm>
          <a:prstGeom prst="rect">
            <a:avLst/>
          </a:prstGeom>
        </p:spPr>
      </p:pic>
      <p:pic>
        <p:nvPicPr>
          <p:cNvPr id="7" name="Picture 6"/>
          <p:cNvPicPr>
            <a:picLocks noChangeAspect="1"/>
          </p:cNvPicPr>
          <p:nvPr/>
        </p:nvPicPr>
        <p:blipFill>
          <a:blip r:embed="rId4"/>
          <a:stretch>
            <a:fillRect/>
          </a:stretch>
        </p:blipFill>
        <p:spPr>
          <a:xfrm>
            <a:off x="1038386" y="1355585"/>
            <a:ext cx="4776544" cy="3694925"/>
          </a:xfrm>
          <a:prstGeom prst="rect">
            <a:avLst/>
          </a:prstGeom>
        </p:spPr>
      </p:pic>
    </p:spTree>
    <p:extLst>
      <p:ext uri="{BB962C8B-B14F-4D97-AF65-F5344CB8AC3E}">
        <p14:creationId xmlns:p14="http://schemas.microsoft.com/office/powerpoint/2010/main" val="31229690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136317" y="822191"/>
            <a:ext cx="5187352" cy="4155319"/>
          </a:xfrm>
        </p:spPr>
        <p:txBody>
          <a:bodyPr/>
          <a:lstStyle/>
          <a:p>
            <a:r>
              <a:rPr lang="en-US" altLang="ja-JP" dirty="0"/>
              <a:t>Private IP addresses cannot be routed over the Internet.</a:t>
            </a:r>
          </a:p>
          <a:p>
            <a:r>
              <a:rPr lang="en-US" altLang="ja-JP" dirty="0"/>
              <a:t>NAT is used to translate private IP addresses used inside a company to public addresses that can be routed over the Internet.</a:t>
            </a:r>
          </a:p>
          <a:p>
            <a:r>
              <a:rPr lang="en-US" altLang="ja-JP" dirty="0"/>
              <a:t>NAT hides internal IPv4 addresses from outside networks.</a:t>
            </a:r>
          </a:p>
          <a:p>
            <a:pPr lvl="1"/>
            <a:r>
              <a:rPr lang="en-US" altLang="ja-JP" dirty="0"/>
              <a:t>Companies use the same private IPv4 addresses so outside devices cannot tell one company’s 10.x.x.x network from another company’s 10.x.x.x network.</a:t>
            </a:r>
          </a:p>
          <a:p>
            <a:r>
              <a:rPr lang="en-US" altLang="ja-JP" dirty="0"/>
              <a:t>A NAT-enabled router can be configured with a public IPv4 address.</a:t>
            </a:r>
          </a:p>
          <a:p>
            <a:r>
              <a:rPr lang="en-US" altLang="ja-JP" dirty="0"/>
              <a:t>A NAT-enabled router can be configured with multiple public IPv4 addresses to be used in a pool or NAT pool for internal devices configured with private addresses.</a:t>
            </a:r>
          </a:p>
        </p:txBody>
      </p:sp>
      <p:sp>
        <p:nvSpPr>
          <p:cNvPr id="8194" name="Rectangle 2"/>
          <p:cNvSpPr>
            <a:spLocks noGrp="1" noChangeArrowheads="1"/>
          </p:cNvSpPr>
          <p:nvPr>
            <p:ph type="title"/>
          </p:nvPr>
        </p:nvSpPr>
        <p:spPr/>
        <p:txBody>
          <a:bodyPr/>
          <a:lstStyle/>
          <a:p>
            <a:r>
              <a:rPr lang="en-US" altLang="en-US" sz="1600" dirty="0"/>
              <a:t>NAT Characteristics</a:t>
            </a:r>
            <a:br>
              <a:rPr lang="en-US" altLang="en-US" dirty="0"/>
            </a:br>
            <a:r>
              <a:rPr lang="en-US" altLang="en-US" dirty="0"/>
              <a:t>What is NAT?</a:t>
            </a:r>
          </a:p>
        </p:txBody>
      </p:sp>
      <p:pic>
        <p:nvPicPr>
          <p:cNvPr id="3" name="Picture 2"/>
          <p:cNvPicPr>
            <a:picLocks noChangeAspect="1"/>
          </p:cNvPicPr>
          <p:nvPr/>
        </p:nvPicPr>
        <p:blipFill>
          <a:blip r:embed="rId3"/>
          <a:stretch>
            <a:fillRect/>
          </a:stretch>
        </p:blipFill>
        <p:spPr>
          <a:xfrm>
            <a:off x="4992800" y="1449090"/>
            <a:ext cx="4011716" cy="2671519"/>
          </a:xfrm>
          <a:prstGeom prst="rect">
            <a:avLst/>
          </a:prstGeom>
        </p:spPr>
      </p:pic>
      <p:sp>
        <p:nvSpPr>
          <p:cNvPr id="5" name="Horizontal Scroll 4"/>
          <p:cNvSpPr/>
          <p:nvPr/>
        </p:nvSpPr>
        <p:spPr>
          <a:xfrm>
            <a:off x="5215179" y="69743"/>
            <a:ext cx="3859077" cy="1208868"/>
          </a:xfrm>
          <a:prstGeom prst="horizontalScroll">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Important Concept—NAT is enabled on one device (normally the border or edge router)</a:t>
            </a:r>
          </a:p>
        </p:txBody>
      </p:sp>
      <p:sp>
        <p:nvSpPr>
          <p:cNvPr id="6" name="Lightning Bolt 5"/>
          <p:cNvSpPr/>
          <p:nvPr/>
        </p:nvSpPr>
        <p:spPr>
          <a:xfrm rot="4566296">
            <a:off x="7567836" y="456358"/>
            <a:ext cx="854111" cy="2419133"/>
          </a:xfrm>
          <a:prstGeom prst="lightningBolt">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7829777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136317" y="822191"/>
            <a:ext cx="4319446" cy="4155319"/>
          </a:xfrm>
        </p:spPr>
        <p:txBody>
          <a:bodyPr/>
          <a:lstStyle/>
          <a:p>
            <a:r>
              <a:rPr lang="en-US" altLang="ja-JP" dirty="0"/>
              <a:t>Four types of addresses: inside, outside, local, and global</a:t>
            </a:r>
          </a:p>
          <a:p>
            <a:pPr marL="142875" lvl="1" indent="0">
              <a:buNone/>
            </a:pPr>
            <a:r>
              <a:rPr lang="en-US" altLang="ja-JP" dirty="0"/>
              <a:t>Always consider the device that is having its private address translated to understand this concept.</a:t>
            </a:r>
          </a:p>
          <a:p>
            <a:pPr lvl="1"/>
            <a:r>
              <a:rPr lang="en-US" altLang="ja-JP" dirty="0"/>
              <a:t>Inside address – address of the company network device that is being translated by NAT</a:t>
            </a:r>
          </a:p>
          <a:p>
            <a:pPr lvl="1"/>
            <a:r>
              <a:rPr lang="en-US" altLang="ja-JP" dirty="0"/>
              <a:t>Outside address – IP address of the destination device</a:t>
            </a:r>
          </a:p>
          <a:p>
            <a:pPr lvl="1"/>
            <a:r>
              <a:rPr lang="en-US" altLang="ja-JP" dirty="0"/>
              <a:t>Local address – any address that appears on the inside portion of the network</a:t>
            </a:r>
          </a:p>
          <a:p>
            <a:pPr lvl="1"/>
            <a:r>
              <a:rPr lang="en-US" altLang="ja-JP" dirty="0"/>
              <a:t>Global address – any address that appears on the outside portion of the network</a:t>
            </a:r>
          </a:p>
        </p:txBody>
      </p:sp>
      <p:sp>
        <p:nvSpPr>
          <p:cNvPr id="8194" name="Rectangle 2"/>
          <p:cNvSpPr>
            <a:spLocks noGrp="1" noChangeArrowheads="1"/>
          </p:cNvSpPr>
          <p:nvPr>
            <p:ph type="title"/>
          </p:nvPr>
        </p:nvSpPr>
        <p:spPr/>
        <p:txBody>
          <a:bodyPr/>
          <a:lstStyle/>
          <a:p>
            <a:r>
              <a:rPr lang="en-US" altLang="en-US" sz="1600" dirty="0"/>
              <a:t>NAT Characteristics</a:t>
            </a:r>
            <a:br>
              <a:rPr lang="en-US" altLang="en-US" dirty="0"/>
            </a:br>
            <a:r>
              <a:rPr lang="en-US" altLang="en-US" dirty="0"/>
              <a:t>NAT Terminology</a:t>
            </a:r>
          </a:p>
        </p:txBody>
      </p:sp>
      <p:pic>
        <p:nvPicPr>
          <p:cNvPr id="2" name="Picture 1"/>
          <p:cNvPicPr>
            <a:picLocks noChangeAspect="1"/>
          </p:cNvPicPr>
          <p:nvPr/>
        </p:nvPicPr>
        <p:blipFill>
          <a:blip r:embed="rId3"/>
          <a:stretch>
            <a:fillRect/>
          </a:stretch>
        </p:blipFill>
        <p:spPr>
          <a:xfrm>
            <a:off x="4510007" y="1223416"/>
            <a:ext cx="4216346" cy="2727925"/>
          </a:xfrm>
          <a:prstGeom prst="rect">
            <a:avLst/>
          </a:prstGeom>
        </p:spPr>
      </p:pic>
    </p:spTree>
    <p:extLst>
      <p:ext uri="{BB962C8B-B14F-4D97-AF65-F5344CB8AC3E}">
        <p14:creationId xmlns:p14="http://schemas.microsoft.com/office/powerpoint/2010/main" val="15001302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NAT Characteristics</a:t>
            </a:r>
            <a:br>
              <a:rPr lang="en-US" altLang="en-US" dirty="0"/>
            </a:br>
            <a:r>
              <a:rPr lang="en-US" altLang="en-US" dirty="0"/>
              <a:t>NAT Terminology (Cont.)</a:t>
            </a:r>
          </a:p>
        </p:txBody>
      </p:sp>
      <p:pic>
        <p:nvPicPr>
          <p:cNvPr id="4" name="Picture 3"/>
          <p:cNvPicPr>
            <a:picLocks noChangeAspect="1"/>
          </p:cNvPicPr>
          <p:nvPr/>
        </p:nvPicPr>
        <p:blipFill>
          <a:blip r:embed="rId3"/>
          <a:stretch>
            <a:fillRect/>
          </a:stretch>
        </p:blipFill>
        <p:spPr>
          <a:xfrm>
            <a:off x="1681566" y="859982"/>
            <a:ext cx="5508486" cy="3841816"/>
          </a:xfrm>
          <a:prstGeom prst="rect">
            <a:avLst/>
          </a:prstGeom>
        </p:spPr>
      </p:pic>
    </p:spTree>
    <p:extLst>
      <p:ext uri="{BB962C8B-B14F-4D97-AF65-F5344CB8AC3E}">
        <p14:creationId xmlns:p14="http://schemas.microsoft.com/office/powerpoint/2010/main" val="36712265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NAT Characteristics</a:t>
            </a:r>
            <a:br>
              <a:rPr lang="en-US" altLang="en-US" dirty="0"/>
            </a:br>
            <a:r>
              <a:rPr lang="en-US" altLang="en-US" dirty="0"/>
              <a:t>How NAT Works</a:t>
            </a:r>
          </a:p>
        </p:txBody>
      </p:sp>
      <p:pic>
        <p:nvPicPr>
          <p:cNvPr id="2" name="Picture 1"/>
          <p:cNvPicPr>
            <a:picLocks noChangeAspect="1"/>
          </p:cNvPicPr>
          <p:nvPr/>
        </p:nvPicPr>
        <p:blipFill>
          <a:blip r:embed="rId3"/>
          <a:stretch>
            <a:fillRect/>
          </a:stretch>
        </p:blipFill>
        <p:spPr>
          <a:xfrm>
            <a:off x="200440" y="867905"/>
            <a:ext cx="2706864" cy="1164794"/>
          </a:xfrm>
          <a:prstGeom prst="rect">
            <a:avLst/>
          </a:prstGeom>
        </p:spPr>
      </p:pic>
      <p:pic>
        <p:nvPicPr>
          <p:cNvPr id="3" name="Picture 2"/>
          <p:cNvPicPr>
            <a:picLocks noChangeAspect="1"/>
          </p:cNvPicPr>
          <p:nvPr/>
        </p:nvPicPr>
        <p:blipFill rotWithShape="1">
          <a:blip r:embed="rId4"/>
          <a:srcRect t="902"/>
          <a:stretch/>
        </p:blipFill>
        <p:spPr>
          <a:xfrm>
            <a:off x="2758698" y="1504949"/>
            <a:ext cx="3400101" cy="1821535"/>
          </a:xfrm>
          <a:prstGeom prst="rect">
            <a:avLst/>
          </a:prstGeom>
        </p:spPr>
      </p:pic>
      <p:pic>
        <p:nvPicPr>
          <p:cNvPr id="5" name="Picture 4"/>
          <p:cNvPicPr>
            <a:picLocks noChangeAspect="1"/>
          </p:cNvPicPr>
          <p:nvPr/>
        </p:nvPicPr>
        <p:blipFill>
          <a:blip r:embed="rId5"/>
          <a:stretch>
            <a:fillRect/>
          </a:stretch>
        </p:blipFill>
        <p:spPr>
          <a:xfrm>
            <a:off x="5992530" y="2843938"/>
            <a:ext cx="2988737" cy="1722963"/>
          </a:xfrm>
          <a:prstGeom prst="rect">
            <a:avLst/>
          </a:prstGeom>
        </p:spPr>
      </p:pic>
      <p:sp>
        <p:nvSpPr>
          <p:cNvPr id="7" name="Rectangle 34"/>
          <p:cNvSpPr txBox="1">
            <a:spLocks noChangeArrowheads="1"/>
          </p:cNvSpPr>
          <p:nvPr/>
        </p:nvSpPr>
        <p:spPr bwMode="auto">
          <a:xfrm>
            <a:off x="3672840" y="625644"/>
            <a:ext cx="4450080" cy="578316"/>
          </a:xfrm>
          <a:prstGeom prst="rect">
            <a:avLst/>
          </a:prstGeom>
          <a:ln/>
          <a:extLst>
            <a:ext uri="{FAA26D3D-D897-4be2-8F04-BA451C77F1D7}">
              <ma14:placeholderFlag xmlns:ma14="http://schemas.microsoft.com/office/mac/drawingml/2011/main" xmlns="" val="1"/>
            </a:ext>
          </a:extLst>
        </p:spPr>
        <p:style>
          <a:lnRef idx="0">
            <a:schemeClr val="accent5"/>
          </a:lnRef>
          <a:fillRef idx="3">
            <a:schemeClr val="accent5"/>
          </a:fillRef>
          <a:effectRef idx="3">
            <a:schemeClr val="accent5"/>
          </a:effectRef>
          <a:fontRef idx="minor">
            <a:schemeClr val="lt1"/>
          </a:fontRef>
        </p:style>
        <p:txBody>
          <a:bodyPr vert="horz" wrap="square" lIns="61593" tIns="30796" rIns="61593" bIns="30796"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None/>
            </a:pPr>
            <a:r>
              <a:rPr lang="en-US" sz="1400" kern="0" dirty="0">
                <a:solidFill>
                  <a:srgbClr val="000000"/>
                </a:solidFill>
              </a:rPr>
              <a:t>1. The private (internal) IP address gets translated to a public IP address used to reach the external server.</a:t>
            </a:r>
          </a:p>
          <a:p>
            <a:pPr marL="0" indent="0" algn="ctr" eaLnBrk="1" hangingPunct="1">
              <a:spcBef>
                <a:spcPct val="30000"/>
              </a:spcBef>
              <a:buNone/>
            </a:pPr>
            <a:endParaRPr lang="en-US" sz="1500" kern="0" dirty="0">
              <a:solidFill>
                <a:srgbClr val="000000"/>
              </a:solidFill>
            </a:endParaRPr>
          </a:p>
          <a:p>
            <a:pPr marL="0" indent="0" algn="ctr" eaLnBrk="1" hangingPunct="1">
              <a:spcBef>
                <a:spcPct val="30000"/>
              </a:spcBef>
              <a:buNone/>
            </a:pPr>
            <a:endParaRPr lang="en-US" sz="1500" kern="0" dirty="0">
              <a:solidFill>
                <a:srgbClr val="000000"/>
              </a:solidFill>
            </a:endParaRPr>
          </a:p>
          <a:p>
            <a:pPr marL="0" indent="0" algn="ctr" eaLnBrk="1" hangingPunct="1">
              <a:spcBef>
                <a:spcPct val="30000"/>
              </a:spcBef>
              <a:buNone/>
            </a:pPr>
            <a:endParaRPr lang="en-US" sz="1500" kern="0" dirty="0">
              <a:solidFill>
                <a:srgbClr val="000000"/>
              </a:solidFill>
            </a:endParaRPr>
          </a:p>
        </p:txBody>
      </p:sp>
    </p:spTree>
    <p:extLst>
      <p:ext uri="{BB962C8B-B14F-4D97-AF65-F5344CB8AC3E}">
        <p14:creationId xmlns:p14="http://schemas.microsoft.com/office/powerpoint/2010/main" val="355359433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NAT Characteristics</a:t>
            </a:r>
            <a:br>
              <a:rPr lang="en-US" altLang="en-US" dirty="0"/>
            </a:br>
            <a:r>
              <a:rPr lang="en-US" altLang="en-US" dirty="0"/>
              <a:t>How NAT Works (Cont.)</a:t>
            </a:r>
          </a:p>
        </p:txBody>
      </p:sp>
      <p:pic>
        <p:nvPicPr>
          <p:cNvPr id="4" name="Picture 3"/>
          <p:cNvPicPr>
            <a:picLocks noChangeAspect="1"/>
          </p:cNvPicPr>
          <p:nvPr/>
        </p:nvPicPr>
        <p:blipFill>
          <a:blip r:embed="rId3"/>
          <a:stretch>
            <a:fillRect/>
          </a:stretch>
        </p:blipFill>
        <p:spPr>
          <a:xfrm>
            <a:off x="50800" y="808957"/>
            <a:ext cx="4268011" cy="2453435"/>
          </a:xfrm>
          <a:prstGeom prst="rect">
            <a:avLst/>
          </a:prstGeom>
        </p:spPr>
      </p:pic>
      <p:pic>
        <p:nvPicPr>
          <p:cNvPr id="6" name="Picture 5"/>
          <p:cNvPicPr>
            <a:picLocks noChangeAspect="1"/>
          </p:cNvPicPr>
          <p:nvPr/>
        </p:nvPicPr>
        <p:blipFill>
          <a:blip r:embed="rId4"/>
          <a:stretch>
            <a:fillRect/>
          </a:stretch>
        </p:blipFill>
        <p:spPr>
          <a:xfrm>
            <a:off x="4331775" y="2163827"/>
            <a:ext cx="4129491" cy="2440622"/>
          </a:xfrm>
          <a:prstGeom prst="rect">
            <a:avLst/>
          </a:prstGeom>
        </p:spPr>
      </p:pic>
      <p:sp>
        <p:nvSpPr>
          <p:cNvPr id="8" name="Rectangle 34"/>
          <p:cNvSpPr txBox="1">
            <a:spLocks noChangeArrowheads="1"/>
          </p:cNvSpPr>
          <p:nvPr/>
        </p:nvSpPr>
        <p:spPr bwMode="auto">
          <a:xfrm>
            <a:off x="4424766" y="757379"/>
            <a:ext cx="4429674" cy="766621"/>
          </a:xfrm>
          <a:prstGeom prst="rect">
            <a:avLst/>
          </a:prstGeom>
          <a:ln/>
          <a:extLst>
            <a:ext uri="{FAA26D3D-D897-4be2-8F04-BA451C77F1D7}">
              <ma14:placeholderFlag xmlns:ma14="http://schemas.microsoft.com/office/mac/drawingml/2011/main" xmlns="" val="1"/>
            </a:ext>
          </a:extLst>
        </p:spPr>
        <p:style>
          <a:lnRef idx="0">
            <a:schemeClr val="accent5"/>
          </a:lnRef>
          <a:fillRef idx="3">
            <a:schemeClr val="accent5"/>
          </a:fillRef>
          <a:effectRef idx="3">
            <a:schemeClr val="accent5"/>
          </a:effectRef>
          <a:fontRef idx="minor">
            <a:schemeClr val="lt1"/>
          </a:fontRef>
        </p:style>
        <p:txBody>
          <a:bodyPr vert="horz" wrap="square" lIns="61593" tIns="30796" rIns="61593" bIns="30796"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None/>
            </a:pPr>
            <a:r>
              <a:rPr lang="en-US" sz="1400" kern="0" dirty="0">
                <a:solidFill>
                  <a:srgbClr val="000000"/>
                </a:solidFill>
              </a:rPr>
              <a:t>2. The translated public address is used by the server to send the requested information to the device that actually has a private IP address assigned to it. </a:t>
            </a:r>
          </a:p>
          <a:p>
            <a:pPr marL="0" indent="0" algn="ctr" eaLnBrk="1" hangingPunct="1">
              <a:spcBef>
                <a:spcPct val="30000"/>
              </a:spcBef>
              <a:buNone/>
            </a:pPr>
            <a:endParaRPr lang="en-US" sz="1500" kern="0" dirty="0">
              <a:solidFill>
                <a:srgbClr val="000000"/>
              </a:solidFill>
            </a:endParaRPr>
          </a:p>
          <a:p>
            <a:pPr marL="0" indent="0" algn="ctr" eaLnBrk="1" hangingPunct="1">
              <a:spcBef>
                <a:spcPct val="30000"/>
              </a:spcBef>
              <a:buNone/>
            </a:pPr>
            <a:endParaRPr lang="en-US" sz="1500" kern="0" dirty="0">
              <a:solidFill>
                <a:srgbClr val="000000"/>
              </a:solidFill>
            </a:endParaRPr>
          </a:p>
        </p:txBody>
      </p:sp>
      <p:sp>
        <p:nvSpPr>
          <p:cNvPr id="9" name="Rectangle 34"/>
          <p:cNvSpPr txBox="1">
            <a:spLocks noChangeArrowheads="1"/>
          </p:cNvSpPr>
          <p:nvPr/>
        </p:nvSpPr>
        <p:spPr bwMode="auto">
          <a:xfrm>
            <a:off x="167640" y="3893850"/>
            <a:ext cx="4097217" cy="710599"/>
          </a:xfrm>
          <a:prstGeom prst="rect">
            <a:avLst/>
          </a:prstGeom>
          <a:ln/>
          <a:extLst>
            <a:ext uri="{FAA26D3D-D897-4be2-8F04-BA451C77F1D7}">
              <ma14:placeholderFlag xmlns:ma14="http://schemas.microsoft.com/office/mac/drawingml/2011/main" xmlns="" val="1"/>
            </a:ext>
          </a:extLst>
        </p:spPr>
        <p:style>
          <a:lnRef idx="0">
            <a:schemeClr val="accent5"/>
          </a:lnRef>
          <a:fillRef idx="3">
            <a:schemeClr val="accent5"/>
          </a:fillRef>
          <a:effectRef idx="3">
            <a:schemeClr val="accent5"/>
          </a:effectRef>
          <a:fontRef idx="minor">
            <a:schemeClr val="lt1"/>
          </a:fontRef>
        </p:style>
        <p:txBody>
          <a:bodyPr vert="horz" wrap="square" lIns="61593" tIns="30796" rIns="61593" bIns="30796"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None/>
            </a:pPr>
            <a:r>
              <a:rPr lang="en-US" sz="1400" kern="0" dirty="0">
                <a:solidFill>
                  <a:srgbClr val="000000"/>
                </a:solidFill>
              </a:rPr>
              <a:t>3. The NAT-enabled router consults the routing table to see what private address requested the data.</a:t>
            </a:r>
          </a:p>
          <a:p>
            <a:pPr marL="0" indent="0" algn="ctr" eaLnBrk="1" hangingPunct="1">
              <a:spcBef>
                <a:spcPct val="30000"/>
              </a:spcBef>
              <a:buNone/>
            </a:pPr>
            <a:endParaRPr lang="en-US" sz="1500" kern="0" dirty="0">
              <a:solidFill>
                <a:srgbClr val="000000"/>
              </a:solidFill>
            </a:endParaRPr>
          </a:p>
          <a:p>
            <a:pPr marL="0" indent="0" algn="ctr" eaLnBrk="1" hangingPunct="1">
              <a:spcBef>
                <a:spcPct val="30000"/>
              </a:spcBef>
              <a:buNone/>
            </a:pPr>
            <a:endParaRPr lang="en-US" sz="1500" kern="0" dirty="0">
              <a:solidFill>
                <a:srgbClr val="000000"/>
              </a:solidFill>
            </a:endParaRPr>
          </a:p>
        </p:txBody>
      </p:sp>
    </p:spTree>
    <p:extLst>
      <p:ext uri="{BB962C8B-B14F-4D97-AF65-F5344CB8AC3E}">
        <p14:creationId xmlns:p14="http://schemas.microsoft.com/office/powerpoint/2010/main" val="227647289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Types of NAT</a:t>
            </a:r>
            <a:br>
              <a:rPr lang="en-US" altLang="en-US" dirty="0"/>
            </a:br>
            <a:r>
              <a:rPr lang="en-US" altLang="en-US" dirty="0"/>
              <a:t>Static NAT</a:t>
            </a:r>
          </a:p>
        </p:txBody>
      </p:sp>
      <p:sp>
        <p:nvSpPr>
          <p:cNvPr id="7" name="Content Placeholder 2"/>
          <p:cNvSpPr>
            <a:spLocks noGrp="1"/>
          </p:cNvSpPr>
          <p:nvPr>
            <p:ph idx="1"/>
          </p:nvPr>
        </p:nvSpPr>
        <p:spPr>
          <a:xfrm>
            <a:off x="144065" y="798944"/>
            <a:ext cx="8853286" cy="4155319"/>
          </a:xfrm>
        </p:spPr>
        <p:txBody>
          <a:bodyPr/>
          <a:lstStyle/>
          <a:p>
            <a:r>
              <a:rPr lang="en-US" altLang="en-US" dirty="0"/>
              <a:t>Static address translation (static NAT) assigns one public IP address to one private IP address</a:t>
            </a:r>
          </a:p>
          <a:p>
            <a:r>
              <a:rPr lang="en-US" altLang="en-US" dirty="0"/>
              <a:t>Commonly used for servers that need to be accessed by external devices or for devices that must be accessible by authorized personnel when offsite</a:t>
            </a:r>
          </a:p>
          <a:p>
            <a:r>
              <a:rPr lang="en-US" altLang="en-US" dirty="0"/>
              <a:t>One-to-one address mapping between local and global addresses</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2340245" y="2109481"/>
            <a:ext cx="3986030" cy="2654312"/>
          </a:xfrm>
          <a:prstGeom prst="rect">
            <a:avLst/>
          </a:prstGeom>
        </p:spPr>
      </p:pic>
    </p:spTree>
    <p:extLst>
      <p:ext uri="{BB962C8B-B14F-4D97-AF65-F5344CB8AC3E}">
        <p14:creationId xmlns:p14="http://schemas.microsoft.com/office/powerpoint/2010/main" val="1345299640"/>
      </p:ext>
    </p:extLst>
  </p:cSld>
  <p:clrMapOvr>
    <a:masterClrMapping/>
  </p:clrMapOvr>
  <p:transition spd="slow">
    <p:wipe/>
  </p:transition>
</p:sld>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3B6F3CC364EF46B53D1BC0DE2D5140" ma:contentTypeVersion="2" ma:contentTypeDescription="Create a new document." ma:contentTypeScope="" ma:versionID="152be7312376361514ff3a12fdf99dbf">
  <xsd:schema xmlns:xsd="http://www.w3.org/2001/XMLSchema" xmlns:xs="http://www.w3.org/2001/XMLSchema" xmlns:p="http://schemas.microsoft.com/office/2006/metadata/properties" xmlns:ns2="80f1d09e-8a68-4652-9bf9-f2e1b42a39b4" targetNamespace="http://schemas.microsoft.com/office/2006/metadata/properties" ma:root="true" ma:fieldsID="58665a32e7557ae958f72a468ac44e38" ns2:_="">
    <xsd:import namespace="80f1d09e-8a68-4652-9bf9-f2e1b42a39b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f1d09e-8a68-4652-9bf9-f2e1b42a39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C886F4-DF97-4471-9296-7C4BDB320391}"/>
</file>

<file path=customXml/itemProps2.xml><?xml version="1.0" encoding="utf-8"?>
<ds:datastoreItem xmlns:ds="http://schemas.openxmlformats.org/officeDocument/2006/customXml" ds:itemID="{80746ED5-79DD-4637-B02A-6BC7D966397D}"/>
</file>

<file path=customXml/itemProps3.xml><?xml version="1.0" encoding="utf-8"?>
<ds:datastoreItem xmlns:ds="http://schemas.openxmlformats.org/officeDocument/2006/customXml" ds:itemID="{5A5BCCAA-9040-4D60-9441-FBB47024B582}"/>
</file>

<file path=docProps/app.xml><?xml version="1.0" encoding="utf-8"?>
<Properties xmlns="http://schemas.openxmlformats.org/officeDocument/2006/extended-properties" xmlns:vt="http://schemas.openxmlformats.org/officeDocument/2006/docPropsVTypes">
  <Template>Default Theme</Template>
  <TotalTime>8202</TotalTime>
  <Words>1708</Words>
  <Application>Microsoft Office PowerPoint</Application>
  <PresentationFormat>Presentación en pantalla (16:9)</PresentationFormat>
  <Paragraphs>161</Paragraphs>
  <Slides>33</Slides>
  <Notes>33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Arial</vt:lpstr>
      <vt:lpstr>Calibri</vt:lpstr>
      <vt:lpstr>CiscoSans ExtraLight</vt:lpstr>
      <vt:lpstr>Wingdings</vt:lpstr>
      <vt:lpstr>Default Theme</vt:lpstr>
      <vt:lpstr>NAT for IPv4</vt:lpstr>
      <vt:lpstr>NAT Characteristics IPv4 Private Address Space</vt:lpstr>
      <vt:lpstr>NAT Characteristics IPv4 Private Address Space (Cont.)</vt:lpstr>
      <vt:lpstr>NAT Characteristics What is NAT?</vt:lpstr>
      <vt:lpstr>NAT Characteristics NAT Terminology</vt:lpstr>
      <vt:lpstr>NAT Characteristics NAT Terminology (Cont.)</vt:lpstr>
      <vt:lpstr>NAT Characteristics How NAT Works</vt:lpstr>
      <vt:lpstr>NAT Characteristics How NAT Works (Cont.)</vt:lpstr>
      <vt:lpstr>Types of NAT Static NAT</vt:lpstr>
      <vt:lpstr>Types of NAT Dynamic NAT</vt:lpstr>
      <vt:lpstr>Types of NAT Port Address Translation (PAT)</vt:lpstr>
      <vt:lpstr>Types of NAT Next Available Port</vt:lpstr>
      <vt:lpstr>Types of NAT Comparing NAT and PAT</vt:lpstr>
      <vt:lpstr>NAT Advantages Advantages of NAT</vt:lpstr>
      <vt:lpstr>NAT Advantages Disadvantages of NAT</vt:lpstr>
      <vt:lpstr>Configure NAT</vt:lpstr>
      <vt:lpstr>Configuring Static NAT Configure Static NAT</vt:lpstr>
      <vt:lpstr>Configuring Static NAT Configure Static NAT (Cont.)</vt:lpstr>
      <vt:lpstr>Configuring Static NAT Analyzing Static NAT</vt:lpstr>
      <vt:lpstr>Configuring Static NAT Verifying Static NAT</vt:lpstr>
      <vt:lpstr>Configure Dynamic NAT Dynamic NAT Operation</vt:lpstr>
      <vt:lpstr>Configure Dynamic NAT Configuring Dynamic NAT</vt:lpstr>
      <vt:lpstr>Configure Dynamic NAT Configuring Dynamic NAT (Cont.)</vt:lpstr>
      <vt:lpstr>Configure Dynamic NAT Analyzing Dynamic NAT</vt:lpstr>
      <vt:lpstr>Configure Dynamic NAT Analyzing Dynamic NAT (Cont.)</vt:lpstr>
      <vt:lpstr>Configure Dynamic NAT Verifying Dynamic NAT</vt:lpstr>
      <vt:lpstr>Configure Dynamic NAT Verifying Dynamic NAT (Cont.)</vt:lpstr>
      <vt:lpstr>Configure PAT Configuring PAT: Address Pool</vt:lpstr>
      <vt:lpstr>Configure PAT Configuring PAT: Address Pool (Cont.)</vt:lpstr>
      <vt:lpstr>Configure PAT Configuring PAT: Single Address</vt:lpstr>
      <vt:lpstr>Configure PAT Analyzing PAT</vt:lpstr>
      <vt:lpstr>Configure PAT Analyzing PAT (Cont.)</vt:lpstr>
      <vt:lpstr>Configure PAT Verifying PAT</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Leticia Henestrosa Carrasco</cp:lastModifiedBy>
  <cp:revision>420</cp:revision>
  <dcterms:created xsi:type="dcterms:W3CDTF">2016-08-22T22:27:36Z</dcterms:created>
  <dcterms:modified xsi:type="dcterms:W3CDTF">2020-12-01T04:40:53Z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ContentTypeId">
    <vt:lpwstr>0x010100383B6F3CC364EF46B53D1BC0DE2D5140</vt:lpwstr>
  </property>
</Properties>
</file>