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9"/>
  </p:notesMasterIdLst>
  <p:handoutMasterIdLst>
    <p:handoutMasterId r:id="rId30"/>
  </p:handoutMasterIdLst>
  <p:sldIdLst>
    <p:sldId id="661" r:id="rId2"/>
    <p:sldId id="664" r:id="rId3"/>
    <p:sldId id="649" r:id="rId4"/>
    <p:sldId id="651" r:id="rId5"/>
    <p:sldId id="648" r:id="rId6"/>
    <p:sldId id="650" r:id="rId7"/>
    <p:sldId id="652" r:id="rId8"/>
    <p:sldId id="653" r:id="rId9"/>
    <p:sldId id="655" r:id="rId10"/>
    <p:sldId id="654" r:id="rId11"/>
    <p:sldId id="656" r:id="rId12"/>
    <p:sldId id="657" r:id="rId13"/>
    <p:sldId id="658" r:id="rId14"/>
    <p:sldId id="481" r:id="rId15"/>
    <p:sldId id="482" r:id="rId16"/>
    <p:sldId id="580" r:id="rId17"/>
    <p:sldId id="663" r:id="rId18"/>
    <p:sldId id="665" r:id="rId19"/>
    <p:sldId id="666" r:id="rId20"/>
    <p:sldId id="667" r:id="rId21"/>
    <p:sldId id="668" r:id="rId22"/>
    <p:sldId id="669" r:id="rId23"/>
    <p:sldId id="640" r:id="rId24"/>
    <p:sldId id="659" r:id="rId25"/>
    <p:sldId id="581" r:id="rId26"/>
    <p:sldId id="584" r:id="rId27"/>
    <p:sldId id="487" r:id="rId28"/>
  </p:sldIdLst>
  <p:sldSz cx="9145588" cy="702151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2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99CC"/>
    <a:srgbClr val="FFCCFF"/>
    <a:srgbClr val="D09E00"/>
    <a:srgbClr val="FF9966"/>
    <a:srgbClr val="0000FF"/>
    <a:srgbClr val="00FFCC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6" autoAdjust="0"/>
    <p:restoredTop sz="91522" autoAdjust="0"/>
  </p:normalViewPr>
  <p:slideViewPr>
    <p:cSldViewPr>
      <p:cViewPr varScale="1">
        <p:scale>
          <a:sx n="56" d="100"/>
          <a:sy n="56" d="100"/>
        </p:scale>
        <p:origin x="990" y="78"/>
      </p:cViewPr>
      <p:guideLst>
        <p:guide orient="horz" pos="2212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74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74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65E948-7D1F-47D0-B661-2BBD6A9BFEC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4568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85800"/>
            <a:ext cx="4467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32D24B9-D305-4A77-A5CA-AE6E8C1512C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7892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19" y="1149123"/>
            <a:ext cx="7773750" cy="2444527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199" y="3687920"/>
            <a:ext cx="6859191" cy="169524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91" indent="0" algn="ctr">
              <a:buNone/>
              <a:defRPr sz="2000"/>
            </a:lvl2pPr>
            <a:lvl3pPr marL="914583" indent="0" algn="ctr">
              <a:buNone/>
              <a:defRPr sz="1800"/>
            </a:lvl3pPr>
            <a:lvl4pPr marL="1371874" indent="0" algn="ctr">
              <a:buNone/>
              <a:defRPr sz="1600"/>
            </a:lvl4pPr>
            <a:lvl5pPr marL="1829166" indent="0" algn="ctr">
              <a:buNone/>
              <a:defRPr sz="1600"/>
            </a:lvl5pPr>
            <a:lvl6pPr marL="2286457" indent="0" algn="ctr">
              <a:buNone/>
              <a:defRPr sz="1600"/>
            </a:lvl6pPr>
            <a:lvl7pPr marL="2743749" indent="0" algn="ctr">
              <a:buNone/>
              <a:defRPr sz="1600"/>
            </a:lvl7pPr>
            <a:lvl8pPr marL="3201040" indent="0" algn="ctr">
              <a:buNone/>
              <a:defRPr sz="1600"/>
            </a:lvl8pPr>
            <a:lvl9pPr marL="3658332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105F-B0BF-48A2-B526-77742752FF6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753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0F2F-88F8-45D2-AD1A-120A75E2D54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813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4812" y="373830"/>
            <a:ext cx="1972017" cy="595040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760" y="373830"/>
            <a:ext cx="5801732" cy="595040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456E-DA5C-4637-9F96-1344FD7D166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674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25E7-A60E-45B0-91A2-FFC81079A4C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20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96" y="1750504"/>
            <a:ext cx="7888070" cy="2920754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996" y="4698890"/>
            <a:ext cx="7888070" cy="153595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9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8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8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1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4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7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10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2DC7-AEA0-4AF0-8052-8F974A300FB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190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759" y="1869153"/>
            <a:ext cx="3886875" cy="445508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954" y="1869153"/>
            <a:ext cx="3886875" cy="445508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83BD-773A-49B1-9FC9-5B0FAB9B416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390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950" y="373832"/>
            <a:ext cx="7888070" cy="13571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951" y="1721247"/>
            <a:ext cx="3869012" cy="8435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51" y="2564803"/>
            <a:ext cx="3869012" cy="37724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954" y="1721247"/>
            <a:ext cx="3888066" cy="8435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954" y="2564803"/>
            <a:ext cx="3888066" cy="37724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4C1A-81E1-4BBA-8776-CB7D67AF99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506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D9BA-6DD7-401B-BD1E-ACDC931A9E9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77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F2E4-928E-4BAC-91A1-69C85E001AF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24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950" y="468101"/>
            <a:ext cx="2949690" cy="1638353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066" y="1010969"/>
            <a:ext cx="4629954" cy="4989825"/>
          </a:xfrm>
        </p:spPr>
        <p:txBody>
          <a:bodyPr/>
          <a:lstStyle>
            <a:lvl1pPr>
              <a:defRPr sz="3201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950" y="2106454"/>
            <a:ext cx="2949690" cy="3902466"/>
          </a:xfrm>
        </p:spPr>
        <p:txBody>
          <a:bodyPr/>
          <a:lstStyle>
            <a:lvl1pPr marL="0" indent="0">
              <a:buNone/>
              <a:defRPr sz="1600"/>
            </a:lvl1pPr>
            <a:lvl2pPr marL="457291" indent="0">
              <a:buNone/>
              <a:defRPr sz="1400"/>
            </a:lvl2pPr>
            <a:lvl3pPr marL="914583" indent="0">
              <a:buNone/>
              <a:defRPr sz="1200"/>
            </a:lvl3pPr>
            <a:lvl4pPr marL="1371874" indent="0">
              <a:buNone/>
              <a:defRPr sz="1000"/>
            </a:lvl4pPr>
            <a:lvl5pPr marL="1829166" indent="0">
              <a:buNone/>
              <a:defRPr sz="1000"/>
            </a:lvl5pPr>
            <a:lvl6pPr marL="2286457" indent="0">
              <a:buNone/>
              <a:defRPr sz="1000"/>
            </a:lvl6pPr>
            <a:lvl7pPr marL="2743749" indent="0">
              <a:buNone/>
              <a:defRPr sz="1000"/>
            </a:lvl7pPr>
            <a:lvl8pPr marL="3201040" indent="0">
              <a:buNone/>
              <a:defRPr sz="1000"/>
            </a:lvl8pPr>
            <a:lvl9pPr marL="3658332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6CD3-1F37-4FB2-A20A-EF1C7D23951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86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950" y="468101"/>
            <a:ext cx="2949690" cy="1638353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8066" y="1010969"/>
            <a:ext cx="4629954" cy="4989825"/>
          </a:xfrm>
        </p:spPr>
        <p:txBody>
          <a:bodyPr anchor="t"/>
          <a:lstStyle>
            <a:lvl1pPr marL="0" indent="0">
              <a:buNone/>
              <a:defRPr sz="3201"/>
            </a:lvl1pPr>
            <a:lvl2pPr marL="457291" indent="0">
              <a:buNone/>
              <a:defRPr sz="2801"/>
            </a:lvl2pPr>
            <a:lvl3pPr marL="914583" indent="0">
              <a:buNone/>
              <a:defRPr sz="2400"/>
            </a:lvl3pPr>
            <a:lvl4pPr marL="1371874" indent="0">
              <a:buNone/>
              <a:defRPr sz="2000"/>
            </a:lvl4pPr>
            <a:lvl5pPr marL="1829166" indent="0">
              <a:buNone/>
              <a:defRPr sz="2000"/>
            </a:lvl5pPr>
            <a:lvl6pPr marL="2286457" indent="0">
              <a:buNone/>
              <a:defRPr sz="2000"/>
            </a:lvl6pPr>
            <a:lvl7pPr marL="2743749" indent="0">
              <a:buNone/>
              <a:defRPr sz="2000"/>
            </a:lvl7pPr>
            <a:lvl8pPr marL="3201040" indent="0">
              <a:buNone/>
              <a:defRPr sz="2000"/>
            </a:lvl8pPr>
            <a:lvl9pPr marL="3658332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950" y="2106454"/>
            <a:ext cx="2949690" cy="3902466"/>
          </a:xfrm>
        </p:spPr>
        <p:txBody>
          <a:bodyPr/>
          <a:lstStyle>
            <a:lvl1pPr marL="0" indent="0">
              <a:buNone/>
              <a:defRPr sz="1600"/>
            </a:lvl1pPr>
            <a:lvl2pPr marL="457291" indent="0">
              <a:buNone/>
              <a:defRPr sz="1400"/>
            </a:lvl2pPr>
            <a:lvl3pPr marL="914583" indent="0">
              <a:buNone/>
              <a:defRPr sz="1200"/>
            </a:lvl3pPr>
            <a:lvl4pPr marL="1371874" indent="0">
              <a:buNone/>
              <a:defRPr sz="1000"/>
            </a:lvl4pPr>
            <a:lvl5pPr marL="1829166" indent="0">
              <a:buNone/>
              <a:defRPr sz="1000"/>
            </a:lvl5pPr>
            <a:lvl6pPr marL="2286457" indent="0">
              <a:buNone/>
              <a:defRPr sz="1000"/>
            </a:lvl6pPr>
            <a:lvl7pPr marL="2743749" indent="0">
              <a:buNone/>
              <a:defRPr sz="1000"/>
            </a:lvl7pPr>
            <a:lvl8pPr marL="3201040" indent="0">
              <a:buNone/>
              <a:defRPr sz="1000"/>
            </a:lvl8pPr>
            <a:lvl9pPr marL="3658332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BC34-7538-42ED-80C3-EF272E211E8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794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759" y="373832"/>
            <a:ext cx="7888070" cy="1357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759" y="1869153"/>
            <a:ext cx="7888070" cy="4455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759" y="6507904"/>
            <a:ext cx="2057757" cy="373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9476" y="6507904"/>
            <a:ext cx="3086636" cy="373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072" y="6507904"/>
            <a:ext cx="2057757" cy="373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2D9BA-6DD7-401B-BD1E-ACDC931A9E9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Picture 49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49238" y="77788"/>
            <a:ext cx="7239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50"/>
          <p:cNvSpPr txBox="1">
            <a:spLocks noChangeArrowheads="1"/>
          </p:cNvSpPr>
          <p:nvPr userDrawn="1"/>
        </p:nvSpPr>
        <p:spPr bwMode="auto">
          <a:xfrm>
            <a:off x="973138" y="-26988"/>
            <a:ext cx="714375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4" tIns="45712" rIns="91424" bIns="45712">
            <a:spAutoFit/>
          </a:bodyPr>
          <a:lstStyle/>
          <a:p>
            <a:r>
              <a:rPr lang="es-ES" sz="2400">
                <a:solidFill>
                  <a:srgbClr val="800000"/>
                </a:solidFill>
                <a:latin typeface="Arial Black" pitchFamily="34" charset="0"/>
              </a:rPr>
              <a:t>UNIVERSIDAD NACIONAL DE INGENIERIA</a:t>
            </a:r>
          </a:p>
        </p:txBody>
      </p:sp>
      <p:sp>
        <p:nvSpPr>
          <p:cNvPr id="9" name="Text Box 51"/>
          <p:cNvSpPr txBox="1">
            <a:spLocks noChangeArrowheads="1"/>
          </p:cNvSpPr>
          <p:nvPr userDrawn="1"/>
        </p:nvSpPr>
        <p:spPr bwMode="auto">
          <a:xfrm>
            <a:off x="1928813" y="342900"/>
            <a:ext cx="5226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4" tIns="45712" rIns="91424" bIns="45712">
            <a:spAutoFit/>
          </a:bodyPr>
          <a:lstStyle/>
          <a:p>
            <a:pPr algn="ctr"/>
            <a:r>
              <a:rPr lang="es-ES" sz="2000">
                <a:latin typeface="Arial Black" pitchFamily="34" charset="0"/>
              </a:rPr>
              <a:t>Enrutamiento Dinámico: RIP y OSPF</a:t>
            </a:r>
          </a:p>
        </p:txBody>
      </p:sp>
      <p:pic>
        <p:nvPicPr>
          <p:cNvPr id="10" name="Picture 5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85850" y="701675"/>
            <a:ext cx="6999288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ine 53"/>
          <p:cNvSpPr>
            <a:spLocks noChangeShapeType="1"/>
          </p:cNvSpPr>
          <p:nvPr userDrawn="1"/>
        </p:nvSpPr>
        <p:spPr bwMode="auto">
          <a:xfrm>
            <a:off x="179388" y="6824663"/>
            <a:ext cx="8785225" cy="0"/>
          </a:xfrm>
          <a:prstGeom prst="line">
            <a:avLst/>
          </a:prstGeom>
          <a:noFill/>
          <a:ln w="28575">
            <a:solidFill>
              <a:srgbClr val="006699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12" name="Text Box 55"/>
          <p:cNvSpPr txBox="1">
            <a:spLocks noChangeArrowheads="1"/>
          </p:cNvSpPr>
          <p:nvPr userDrawn="1"/>
        </p:nvSpPr>
        <p:spPr bwMode="auto">
          <a:xfrm rot="16200000">
            <a:off x="8057357" y="5761831"/>
            <a:ext cx="1981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4" tIns="45712" rIns="91424" bIns="45712">
            <a:spAutoFit/>
          </a:bodyPr>
          <a:lstStyle/>
          <a:p>
            <a:r>
              <a:rPr lang="es-ES" sz="1200" b="1">
                <a:solidFill>
                  <a:srgbClr val="006699"/>
                </a:solidFill>
                <a:latin typeface="Arial" charset="0"/>
              </a:rPr>
              <a:t>ddiaz@inictel-uni.edu.pe</a:t>
            </a:r>
          </a:p>
        </p:txBody>
      </p:sp>
      <p:sp>
        <p:nvSpPr>
          <p:cNvPr id="13" name="Text Box 56"/>
          <p:cNvSpPr txBox="1">
            <a:spLocks noChangeArrowheads="1"/>
          </p:cNvSpPr>
          <p:nvPr userDrawn="1"/>
        </p:nvSpPr>
        <p:spPr bwMode="auto">
          <a:xfrm>
            <a:off x="669925" y="6765925"/>
            <a:ext cx="77914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4" tIns="45712" rIns="91424" bIns="45712">
            <a:spAutoFit/>
          </a:bodyPr>
          <a:lstStyle/>
          <a:p>
            <a:r>
              <a:rPr lang="es-ES" sz="1200" b="1">
                <a:solidFill>
                  <a:srgbClr val="006699"/>
                </a:solidFill>
                <a:latin typeface="Arial" charset="0"/>
              </a:rPr>
              <a:t>INSTITUTO NACIONAL DE INVESTIGACION Y CAPACITACION DE TELECOMUNICACIONES, </a:t>
            </a:r>
            <a:r>
              <a:rPr lang="es-ES" sz="1200" b="1">
                <a:latin typeface="Arial" charset="0"/>
              </a:rPr>
              <a:t>INICTEL-UNI</a:t>
            </a:r>
          </a:p>
        </p:txBody>
      </p:sp>
      <p:sp>
        <p:nvSpPr>
          <p:cNvPr id="14" name="Text Box 58"/>
          <p:cNvSpPr txBox="1">
            <a:spLocks noChangeArrowheads="1"/>
          </p:cNvSpPr>
          <p:nvPr userDrawn="1"/>
        </p:nvSpPr>
        <p:spPr bwMode="auto">
          <a:xfrm rot="16200000">
            <a:off x="-1624806" y="5068094"/>
            <a:ext cx="340677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4" tIns="45712" rIns="91424" bIns="45712">
            <a:spAutoFit/>
          </a:bodyPr>
          <a:lstStyle/>
          <a:p>
            <a:r>
              <a:rPr lang="es-ES" sz="1200" b="1">
                <a:solidFill>
                  <a:srgbClr val="006699"/>
                </a:solidFill>
                <a:latin typeface="Arial" charset="0"/>
              </a:rPr>
              <a:t>Propiedad intelectual de Daniel Díaz @ 2011</a:t>
            </a:r>
          </a:p>
        </p:txBody>
      </p:sp>
      <p:sp>
        <p:nvSpPr>
          <p:cNvPr id="15" name="Line 59"/>
          <p:cNvSpPr>
            <a:spLocks noChangeShapeType="1"/>
          </p:cNvSpPr>
          <p:nvPr userDrawn="1"/>
        </p:nvSpPr>
        <p:spPr bwMode="auto">
          <a:xfrm rot="5400000">
            <a:off x="8028782" y="5887244"/>
            <a:ext cx="1871662" cy="0"/>
          </a:xfrm>
          <a:prstGeom prst="line">
            <a:avLst/>
          </a:prstGeom>
          <a:noFill/>
          <a:ln w="28575">
            <a:solidFill>
              <a:srgbClr val="006699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16" name="Line 60"/>
          <p:cNvSpPr>
            <a:spLocks noChangeShapeType="1"/>
          </p:cNvSpPr>
          <p:nvPr userDrawn="1"/>
        </p:nvSpPr>
        <p:spPr bwMode="auto">
          <a:xfrm rot="5400000">
            <a:off x="-1439069" y="5203032"/>
            <a:ext cx="3240087" cy="0"/>
          </a:xfrm>
          <a:prstGeom prst="line">
            <a:avLst/>
          </a:prstGeom>
          <a:noFill/>
          <a:ln w="28575">
            <a:solidFill>
              <a:srgbClr val="006699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pic>
        <p:nvPicPr>
          <p:cNvPr id="17" name="Picture 132" descr="http://www.admision.uni.edu.pe/CMS/img/logoUNI2008.jp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288338" y="0"/>
            <a:ext cx="571500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32" descr="http://www.admision.uni.edu.pe/CMS/img/logoUNI2008.jpg"/>
          <p:cNvPicPr>
            <a:picLocks noChangeAspect="1" noChangeArrowheads="1"/>
          </p:cNvPicPr>
          <p:nvPr userDrawn="1"/>
        </p:nvPicPr>
        <p:blipFill>
          <a:blip r:embed="rId16" cstate="print">
            <a:lum bright="74000" contrast="26000"/>
          </a:blip>
          <a:srcRect/>
          <a:stretch>
            <a:fillRect/>
          </a:stretch>
        </p:blipFill>
        <p:spPr bwMode="auto">
          <a:xfrm>
            <a:off x="3786188" y="2652713"/>
            <a:ext cx="1573212" cy="233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2043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583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46" indent="-228646" algn="l" defTabSz="91458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85937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229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520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811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103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394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86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977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91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83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74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166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457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749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4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332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://images.google.com.pe/imgres?imgurl=http://images.channeladvisor.com/Sell/SSProfiles/20057730/Images/C500USEFORAD.jpg&amp;imgrefurl=http://cgi.ebay.com/FAST-DELL-C610-1-0-GIG-NICE-COMPLETE-LAPTOP-LAP-TOP-NR_W0QQitemZ6807639089QQcategoryZ42200QQcmdZViewItem&amp;h=313&amp;w=300&amp;sz=12&amp;tbnid=dyS9jO38rZGJxM:&amp;tbnh=113&amp;tbnw=108&amp;hl=es&amp;start=29&amp;prev=/images?q=LAP+TOP&amp;start=20&amp;svnum=10&amp;hl=es&amp;lr=&amp;sa=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://images.google.com.pe/imgres?imgurl=http://images.channeladvisor.com/Sell/SSProfiles/20057730/Images/C500USEFORAD.jpg&amp;imgrefurl=http://cgi.ebay.com/FAST-DELL-C610-1-0-GIG-NICE-COMPLETE-LAPTOP-LAP-TOP-NR_W0QQitemZ6807639089QQcategoryZ42200QQcmdZViewItem&amp;h=313&amp;w=300&amp;sz=12&amp;tbnid=dyS9jO38rZGJxM:&amp;tbnh=113&amp;tbnw=108&amp;hl=es&amp;start=29&amp;prev=/images?q=LAP+TOP&amp;start=20&amp;svnum=10&amp;hl=es&amp;lr=&amp;sa=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ietf.org/rfc/rfc1058.txt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oodle2.unid.edu.mx/dts_cursos_mdl/lic/TI/BN/AM/06/Redistribucion_de_rutas.pdf" TargetMode="External"/><Relationship Id="rId4" Type="http://schemas.openxmlformats.org/officeDocument/2006/relationships/hyperlink" Target="http://www.ietf.org/rfc/rfc1723.tx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6" name="Rectangle 8"/>
          <p:cNvSpPr>
            <a:spLocks noChangeArrowheads="1"/>
          </p:cNvSpPr>
          <p:nvPr/>
        </p:nvSpPr>
        <p:spPr bwMode="auto">
          <a:xfrm>
            <a:off x="1764482" y="2358628"/>
            <a:ext cx="6336704" cy="2376264"/>
          </a:xfrm>
          <a:prstGeom prst="rect">
            <a:avLst/>
          </a:prstGeom>
          <a:solidFill>
            <a:srgbClr val="007ED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1210" tIns="45606" rIns="91210" bIns="45606" anchor="ctr"/>
          <a:lstStyle/>
          <a:p>
            <a:pPr algn="ctr" defTabSz="912813"/>
            <a:r>
              <a:rPr lang="es-ES_tradnl" sz="3200" b="1" dirty="0">
                <a:solidFill>
                  <a:schemeClr val="bg1"/>
                </a:solidFill>
                <a:latin typeface="Arial" charset="0"/>
              </a:rPr>
              <a:t>REDISTRIBUCIÓN DE RUTAS</a:t>
            </a:r>
            <a:endParaRPr lang="es-ES" sz="3200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50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492250" y="631825"/>
            <a:ext cx="608171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63" tIns="46181" rIns="92363" bIns="46181">
            <a:spAutoFit/>
          </a:bodyPr>
          <a:lstStyle/>
          <a:p>
            <a:pPr marL="192088" lvl="1" algn="ctr"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REDISTRIBUCIÓN ESTÁTICA</a:t>
            </a:r>
          </a:p>
        </p:txBody>
      </p:sp>
      <p:grpSp>
        <p:nvGrpSpPr>
          <p:cNvPr id="2" name="80 Grupo"/>
          <p:cNvGrpSpPr>
            <a:grpSpLocks/>
          </p:cNvGrpSpPr>
          <p:nvPr/>
        </p:nvGrpSpPr>
        <p:grpSpPr bwMode="auto">
          <a:xfrm>
            <a:off x="196850" y="1130300"/>
            <a:ext cx="8731250" cy="3930650"/>
            <a:chOff x="197069" y="1129862"/>
            <a:chExt cx="8731469" cy="3930648"/>
          </a:xfrm>
        </p:grpSpPr>
        <p:grpSp>
          <p:nvGrpSpPr>
            <p:cNvPr id="49162" name="105 Grupo"/>
            <p:cNvGrpSpPr>
              <a:grpSpLocks/>
            </p:cNvGrpSpPr>
            <p:nvPr/>
          </p:nvGrpSpPr>
          <p:grpSpPr bwMode="auto">
            <a:xfrm>
              <a:off x="197069" y="1129862"/>
              <a:ext cx="8731469" cy="2617076"/>
              <a:chOff x="197069" y="1129862"/>
              <a:chExt cx="8731469" cy="2617076"/>
            </a:xfrm>
          </p:grpSpPr>
          <p:sp>
            <p:nvSpPr>
              <p:cNvPr id="49230" name="104 Forma libre"/>
              <p:cNvSpPr>
                <a:spLocks noChangeArrowheads="1"/>
              </p:cNvSpPr>
              <p:nvPr/>
            </p:nvSpPr>
            <p:spPr bwMode="auto">
              <a:xfrm>
                <a:off x="197069" y="1129862"/>
                <a:ext cx="8731469" cy="2617076"/>
              </a:xfrm>
              <a:custGeom>
                <a:avLst/>
                <a:gdLst>
                  <a:gd name="T0" fmla="*/ 764628 w 8731469"/>
                  <a:gd name="T1" fmla="*/ 5255 h 2617076"/>
                  <a:gd name="T2" fmla="*/ 244365 w 8731469"/>
                  <a:gd name="T3" fmla="*/ 36786 h 2617076"/>
                  <a:gd name="T4" fmla="*/ 39414 w 8731469"/>
                  <a:gd name="T5" fmla="*/ 162910 h 2617076"/>
                  <a:gd name="T6" fmla="*/ 7883 w 8731469"/>
                  <a:gd name="T7" fmla="*/ 493986 h 2617076"/>
                  <a:gd name="T8" fmla="*/ 23648 w 8731469"/>
                  <a:gd name="T9" fmla="*/ 1518745 h 2617076"/>
                  <a:gd name="T10" fmla="*/ 23648 w 8731469"/>
                  <a:gd name="T11" fmla="*/ 2149366 h 2617076"/>
                  <a:gd name="T12" fmla="*/ 134007 w 8731469"/>
                  <a:gd name="T13" fmla="*/ 2511972 h 2617076"/>
                  <a:gd name="T14" fmla="*/ 670034 w 8731469"/>
                  <a:gd name="T15" fmla="*/ 2590800 h 2617076"/>
                  <a:gd name="T16" fmla="*/ 3192517 w 8731469"/>
                  <a:gd name="T17" fmla="*/ 2590800 h 2617076"/>
                  <a:gd name="T18" fmla="*/ 3854669 w 8731469"/>
                  <a:gd name="T19" fmla="*/ 2433144 h 2617076"/>
                  <a:gd name="T20" fmla="*/ 4296102 w 8731469"/>
                  <a:gd name="T21" fmla="*/ 2023241 h 2617076"/>
                  <a:gd name="T22" fmla="*/ 4627179 w 8731469"/>
                  <a:gd name="T23" fmla="*/ 1597572 h 2617076"/>
                  <a:gd name="T24" fmla="*/ 4895195 w 8731469"/>
                  <a:gd name="T25" fmla="*/ 1471448 h 2617076"/>
                  <a:gd name="T26" fmla="*/ 5399691 w 8731469"/>
                  <a:gd name="T27" fmla="*/ 1487214 h 2617076"/>
                  <a:gd name="T28" fmla="*/ 5856891 w 8731469"/>
                  <a:gd name="T29" fmla="*/ 1566041 h 2617076"/>
                  <a:gd name="T30" fmla="*/ 6392919 w 8731469"/>
                  <a:gd name="T31" fmla="*/ 1818290 h 2617076"/>
                  <a:gd name="T32" fmla="*/ 6787055 w 8731469"/>
                  <a:gd name="T33" fmla="*/ 2007476 h 2617076"/>
                  <a:gd name="T34" fmla="*/ 7985235 w 8731469"/>
                  <a:gd name="T35" fmla="*/ 2054772 h 2617076"/>
                  <a:gd name="T36" fmla="*/ 8615853 w 8731469"/>
                  <a:gd name="T37" fmla="*/ 1849821 h 2617076"/>
                  <a:gd name="T38" fmla="*/ 8678917 w 8731469"/>
                  <a:gd name="T39" fmla="*/ 872359 h 2617076"/>
                  <a:gd name="T40" fmla="*/ 8663157 w 8731469"/>
                  <a:gd name="T41" fmla="*/ 415159 h 2617076"/>
                  <a:gd name="T42" fmla="*/ 8473965 w 8731469"/>
                  <a:gd name="T43" fmla="*/ 84083 h 2617076"/>
                  <a:gd name="T44" fmla="*/ 8001003 w 8731469"/>
                  <a:gd name="T45" fmla="*/ 21021 h 2617076"/>
                  <a:gd name="T46" fmla="*/ 6424451 w 8731469"/>
                  <a:gd name="T47" fmla="*/ 5255 h 2617076"/>
                  <a:gd name="T48" fmla="*/ 3523593 w 8731469"/>
                  <a:gd name="T49" fmla="*/ 21021 h 2617076"/>
                  <a:gd name="T50" fmla="*/ 1868218 w 8731469"/>
                  <a:gd name="T51" fmla="*/ 21021 h 2617076"/>
                  <a:gd name="T52" fmla="*/ 1048407 w 8731469"/>
                  <a:gd name="T53" fmla="*/ 5255 h 2617076"/>
                  <a:gd name="T54" fmla="*/ 764628 w 8731469"/>
                  <a:gd name="T55" fmla="*/ 5255 h 261707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8731469"/>
                  <a:gd name="T85" fmla="*/ 0 h 2617076"/>
                  <a:gd name="T86" fmla="*/ 8731469 w 8731469"/>
                  <a:gd name="T87" fmla="*/ 2617076 h 261707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8731469" h="2617076">
                    <a:moveTo>
                      <a:pt x="764628" y="5255"/>
                    </a:moveTo>
                    <a:cubicBezTo>
                      <a:pt x="630621" y="10510"/>
                      <a:pt x="365234" y="10510"/>
                      <a:pt x="244365" y="36786"/>
                    </a:cubicBezTo>
                    <a:cubicBezTo>
                      <a:pt x="123496" y="63062"/>
                      <a:pt x="78828" y="86710"/>
                      <a:pt x="39414" y="162910"/>
                    </a:cubicBezTo>
                    <a:cubicBezTo>
                      <a:pt x="0" y="239110"/>
                      <a:pt x="10511" y="268014"/>
                      <a:pt x="7883" y="493986"/>
                    </a:cubicBezTo>
                    <a:cubicBezTo>
                      <a:pt x="5255" y="719958"/>
                      <a:pt x="21021" y="1242848"/>
                      <a:pt x="23648" y="1518745"/>
                    </a:cubicBezTo>
                    <a:cubicBezTo>
                      <a:pt x="26275" y="1794642"/>
                      <a:pt x="5255" y="1983828"/>
                      <a:pt x="23648" y="2149366"/>
                    </a:cubicBezTo>
                    <a:cubicBezTo>
                      <a:pt x="42041" y="2314904"/>
                      <a:pt x="26276" y="2438400"/>
                      <a:pt x="134007" y="2511972"/>
                    </a:cubicBezTo>
                    <a:cubicBezTo>
                      <a:pt x="241738" y="2585544"/>
                      <a:pt x="160282" y="2577662"/>
                      <a:pt x="670034" y="2590800"/>
                    </a:cubicBezTo>
                    <a:cubicBezTo>
                      <a:pt x="1179786" y="2603938"/>
                      <a:pt x="2661745" y="2617076"/>
                      <a:pt x="3192517" y="2590800"/>
                    </a:cubicBezTo>
                    <a:cubicBezTo>
                      <a:pt x="3723289" y="2564524"/>
                      <a:pt x="3670738" y="2527738"/>
                      <a:pt x="3854669" y="2433145"/>
                    </a:cubicBezTo>
                    <a:cubicBezTo>
                      <a:pt x="4038600" y="2338552"/>
                      <a:pt x="4167351" y="2162503"/>
                      <a:pt x="4296103" y="2023241"/>
                    </a:cubicBezTo>
                    <a:cubicBezTo>
                      <a:pt x="4424855" y="1883979"/>
                      <a:pt x="4527331" y="1689537"/>
                      <a:pt x="4627179" y="1597572"/>
                    </a:cubicBezTo>
                    <a:cubicBezTo>
                      <a:pt x="4727027" y="1505607"/>
                      <a:pt x="4766441" y="1489841"/>
                      <a:pt x="4895193" y="1471448"/>
                    </a:cubicBezTo>
                    <a:cubicBezTo>
                      <a:pt x="5023945" y="1453055"/>
                      <a:pt x="5239407" y="1471449"/>
                      <a:pt x="5399690" y="1487214"/>
                    </a:cubicBezTo>
                    <a:cubicBezTo>
                      <a:pt x="5559973" y="1502979"/>
                      <a:pt x="5691352" y="1510862"/>
                      <a:pt x="5856890" y="1566041"/>
                    </a:cubicBezTo>
                    <a:cubicBezTo>
                      <a:pt x="6022428" y="1621220"/>
                      <a:pt x="6392917" y="1818290"/>
                      <a:pt x="6392917" y="1818290"/>
                    </a:cubicBezTo>
                    <a:cubicBezTo>
                      <a:pt x="6547944" y="1891862"/>
                      <a:pt x="6521669" y="1968062"/>
                      <a:pt x="6787055" y="2007476"/>
                    </a:cubicBezTo>
                    <a:cubicBezTo>
                      <a:pt x="7052441" y="2046890"/>
                      <a:pt x="7680434" y="2081048"/>
                      <a:pt x="7985234" y="2054772"/>
                    </a:cubicBezTo>
                    <a:cubicBezTo>
                      <a:pt x="8290034" y="2028496"/>
                      <a:pt x="8500241" y="2046890"/>
                      <a:pt x="8615855" y="1849821"/>
                    </a:cubicBezTo>
                    <a:cubicBezTo>
                      <a:pt x="8731469" y="1652752"/>
                      <a:pt x="8671034" y="1111469"/>
                      <a:pt x="8678917" y="872359"/>
                    </a:cubicBezTo>
                    <a:cubicBezTo>
                      <a:pt x="8686800" y="633249"/>
                      <a:pt x="8697311" y="546538"/>
                      <a:pt x="8663152" y="415159"/>
                    </a:cubicBezTo>
                    <a:cubicBezTo>
                      <a:pt x="8628993" y="283780"/>
                      <a:pt x="8584324" y="149773"/>
                      <a:pt x="8473965" y="84083"/>
                    </a:cubicBezTo>
                    <a:cubicBezTo>
                      <a:pt x="8363606" y="18393"/>
                      <a:pt x="8342586" y="34159"/>
                      <a:pt x="8001000" y="21021"/>
                    </a:cubicBezTo>
                    <a:cubicBezTo>
                      <a:pt x="7659414" y="7883"/>
                      <a:pt x="6424448" y="5255"/>
                      <a:pt x="6424448" y="5255"/>
                    </a:cubicBezTo>
                    <a:lnTo>
                      <a:pt x="3523593" y="21021"/>
                    </a:lnTo>
                    <a:lnTo>
                      <a:pt x="1868214" y="21021"/>
                    </a:lnTo>
                    <a:cubicBezTo>
                      <a:pt x="1455683" y="18393"/>
                      <a:pt x="1232338" y="7883"/>
                      <a:pt x="1048407" y="5255"/>
                    </a:cubicBezTo>
                    <a:cubicBezTo>
                      <a:pt x="864476" y="2627"/>
                      <a:pt x="898635" y="0"/>
                      <a:pt x="764628" y="5255"/>
                    </a:cubicBezTo>
                    <a:close/>
                  </a:path>
                </a:pathLst>
              </a:custGeom>
              <a:solidFill>
                <a:srgbClr val="FFCCFF"/>
              </a:solidFill>
              <a:ln w="19050" algn="ctr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49231" name="101 CuadroTexto"/>
              <p:cNvSpPr txBox="1">
                <a:spLocks noChangeArrowheads="1"/>
              </p:cNvSpPr>
              <p:nvPr/>
            </p:nvSpPr>
            <p:spPr bwMode="auto">
              <a:xfrm>
                <a:off x="4501356" y="1224740"/>
                <a:ext cx="232627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800" b="1">
                    <a:solidFill>
                      <a:srgbClr val="C00000"/>
                    </a:solidFill>
                  </a:rPr>
                  <a:t>Habilitado con RIPv2</a:t>
                </a:r>
              </a:p>
            </p:txBody>
          </p:sp>
        </p:grpSp>
        <p:grpSp>
          <p:nvGrpSpPr>
            <p:cNvPr id="49163" name="96 Grupo"/>
            <p:cNvGrpSpPr>
              <a:grpSpLocks/>
            </p:cNvGrpSpPr>
            <p:nvPr/>
          </p:nvGrpSpPr>
          <p:grpSpPr bwMode="auto">
            <a:xfrm>
              <a:off x="4445552" y="2653500"/>
              <a:ext cx="3302155" cy="2407010"/>
              <a:chOff x="4445552" y="2653500"/>
              <a:chExt cx="3302155" cy="2407010"/>
            </a:xfrm>
          </p:grpSpPr>
          <p:sp>
            <p:nvSpPr>
              <p:cNvPr id="49215" name="Cloud"/>
              <p:cNvSpPr>
                <a:spLocks noChangeAspect="1" noEditPoints="1" noChangeArrowheads="1"/>
              </p:cNvSpPr>
              <p:nvPr/>
            </p:nvSpPr>
            <p:spPr bwMode="auto">
              <a:xfrm rot="2034637">
                <a:off x="4445326" y="2887224"/>
                <a:ext cx="3302083" cy="2173286"/>
              </a:xfrm>
              <a:custGeom>
                <a:avLst/>
                <a:gdLst>
                  <a:gd name="T0" fmla="*/ 4060339 w 21600"/>
                  <a:gd name="T1" fmla="*/ 260825511 h 21600"/>
                  <a:gd name="T2" fmla="*/ 654490431 w 21600"/>
                  <a:gd name="T3" fmla="*/ 521095525 h 21600"/>
                  <a:gd name="T4" fmla="*/ 1307889952 w 21600"/>
                  <a:gd name="T5" fmla="*/ 260825511 h 21600"/>
                  <a:gd name="T6" fmla="*/ 654490431 w 21600"/>
                  <a:gd name="T7" fmla="*/ 29825835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77 w 21600"/>
                  <a:gd name="T13" fmla="*/ 3262 h 21600"/>
                  <a:gd name="T14" fmla="*/ 17087 w 21600"/>
                  <a:gd name="T15" fmla="*/ 1733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FFFFFF"/>
                </a:outerShdw>
              </a:effectLst>
            </p:spPr>
            <p:txBody>
              <a:bodyPr lIns="87274" tIns="43636" rIns="87274" bIns="43636"/>
              <a:lstStyle/>
              <a:p>
                <a:pPr algn="ctr" defTabSz="873125"/>
                <a:r>
                  <a:rPr lang="es-MX" sz="1900"/>
                  <a:t>     </a:t>
                </a:r>
                <a:endParaRPr lang="es-ES" sz="1900"/>
              </a:p>
            </p:txBody>
          </p:sp>
          <p:grpSp>
            <p:nvGrpSpPr>
              <p:cNvPr id="49216" name="93 Grupo"/>
              <p:cNvGrpSpPr>
                <a:grpSpLocks/>
              </p:cNvGrpSpPr>
              <p:nvPr/>
            </p:nvGrpSpPr>
            <p:grpSpPr bwMode="auto">
              <a:xfrm>
                <a:off x="4645443" y="2653500"/>
                <a:ext cx="3012192" cy="1714512"/>
                <a:chOff x="4645443" y="2653500"/>
                <a:chExt cx="3012192" cy="1714512"/>
              </a:xfrm>
            </p:grpSpPr>
            <p:pic>
              <p:nvPicPr>
                <p:cNvPr id="49218" name="Picture 105" descr="laptop%2520hp%2520pavilion%2520500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501620" y="3643988"/>
                  <a:ext cx="576311" cy="4382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9219" name="Picture 138" descr="router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5001422" y="3796508"/>
                  <a:ext cx="535927" cy="3835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cxnSp>
              <p:nvCxnSpPr>
                <p:cNvPr id="49220" name="79 Conector recto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609307" y="3259929"/>
                  <a:ext cx="1214446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49221" name="82 Conector recto"/>
                <p:cNvCxnSpPr>
                  <a:cxnSpLocks noChangeShapeType="1"/>
                </p:cNvCxnSpPr>
                <p:nvPr/>
              </p:nvCxnSpPr>
              <p:spPr bwMode="auto">
                <a:xfrm>
                  <a:off x="5430050" y="3939384"/>
                  <a:ext cx="1214446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sp>
              <p:nvSpPr>
                <p:cNvPr id="49222" name="83 CuadroTexto"/>
                <p:cNvSpPr txBox="1">
                  <a:spLocks noChangeArrowheads="1"/>
                </p:cNvSpPr>
                <p:nvPr/>
              </p:nvSpPr>
              <p:spPr bwMode="auto">
                <a:xfrm>
                  <a:off x="7001686" y="3653632"/>
                  <a:ext cx="655949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2000" b="1"/>
                    <a:t>PC4</a:t>
                  </a:r>
                </a:p>
              </p:txBody>
            </p:sp>
            <p:sp>
              <p:nvSpPr>
                <p:cNvPr id="49223" name="84 CuadroTexto"/>
                <p:cNvSpPr txBox="1">
                  <a:spLocks noChangeArrowheads="1"/>
                </p:cNvSpPr>
                <p:nvPr/>
              </p:nvSpPr>
              <p:spPr bwMode="auto">
                <a:xfrm>
                  <a:off x="4645443" y="3653632"/>
                  <a:ext cx="498855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2000" b="1"/>
                    <a:t>R7</a:t>
                  </a:r>
                </a:p>
              </p:txBody>
            </p:sp>
            <p:sp>
              <p:nvSpPr>
                <p:cNvPr id="49224" name="85 CuadroTexto"/>
                <p:cNvSpPr txBox="1">
                  <a:spLocks noChangeArrowheads="1"/>
                </p:cNvSpPr>
                <p:nvPr/>
              </p:nvSpPr>
              <p:spPr bwMode="auto">
                <a:xfrm>
                  <a:off x="5144298" y="3386516"/>
                  <a:ext cx="1114408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600" b="1">
                      <a:solidFill>
                        <a:srgbClr val="FF0000"/>
                      </a:solidFill>
                    </a:rPr>
                    <a:t>60.6.6.4/30</a:t>
                  </a:r>
                </a:p>
              </p:txBody>
            </p:sp>
            <p:sp>
              <p:nvSpPr>
                <p:cNvPr id="49225" name="86 CuadroTexto"/>
                <p:cNvSpPr txBox="1">
                  <a:spLocks noChangeArrowheads="1"/>
                </p:cNvSpPr>
                <p:nvPr/>
              </p:nvSpPr>
              <p:spPr bwMode="auto">
                <a:xfrm>
                  <a:off x="4929984" y="2867814"/>
                  <a:ext cx="338554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600" b="1">
                      <a:solidFill>
                        <a:srgbClr val="0000FF"/>
                      </a:solidFill>
                    </a:rPr>
                    <a:t>.5</a:t>
                  </a:r>
                </a:p>
              </p:txBody>
            </p:sp>
            <p:sp>
              <p:nvSpPr>
                <p:cNvPr id="49226" name="87 CuadroTexto"/>
                <p:cNvSpPr txBox="1">
                  <a:spLocks noChangeArrowheads="1"/>
                </p:cNvSpPr>
                <p:nvPr/>
              </p:nvSpPr>
              <p:spPr bwMode="auto">
                <a:xfrm>
                  <a:off x="4929984" y="3510756"/>
                  <a:ext cx="338554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600" b="1">
                      <a:solidFill>
                        <a:srgbClr val="0000FF"/>
                      </a:solidFill>
                    </a:rPr>
                    <a:t>.6</a:t>
                  </a:r>
                </a:p>
              </p:txBody>
            </p:sp>
            <p:sp>
              <p:nvSpPr>
                <p:cNvPr id="49227" name="88 CuadroTexto"/>
                <p:cNvSpPr txBox="1">
                  <a:spLocks noChangeArrowheads="1"/>
                </p:cNvSpPr>
                <p:nvPr/>
              </p:nvSpPr>
              <p:spPr bwMode="auto">
                <a:xfrm>
                  <a:off x="6144430" y="4029458"/>
                  <a:ext cx="1422184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600" b="1">
                      <a:solidFill>
                        <a:srgbClr val="FF0000"/>
                      </a:solidFill>
                    </a:rPr>
                    <a:t>220.20.20.0/24</a:t>
                  </a:r>
                </a:p>
              </p:txBody>
            </p:sp>
            <p:sp>
              <p:nvSpPr>
                <p:cNvPr id="49228" name="91 CuadroTexto"/>
                <p:cNvSpPr txBox="1">
                  <a:spLocks noChangeArrowheads="1"/>
                </p:cNvSpPr>
                <p:nvPr/>
              </p:nvSpPr>
              <p:spPr bwMode="auto">
                <a:xfrm>
                  <a:off x="5501488" y="3653632"/>
                  <a:ext cx="338554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600" b="1">
                      <a:solidFill>
                        <a:srgbClr val="0000FF"/>
                      </a:solidFill>
                    </a:rPr>
                    <a:t>.1</a:t>
                  </a:r>
                </a:p>
              </p:txBody>
            </p:sp>
            <p:sp>
              <p:nvSpPr>
                <p:cNvPr id="49229" name="92 CuadroTexto"/>
                <p:cNvSpPr txBox="1">
                  <a:spLocks noChangeArrowheads="1"/>
                </p:cNvSpPr>
                <p:nvPr/>
              </p:nvSpPr>
              <p:spPr bwMode="auto">
                <a:xfrm>
                  <a:off x="6377380" y="3653632"/>
                  <a:ext cx="338554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600" b="1">
                      <a:solidFill>
                        <a:srgbClr val="0000FF"/>
                      </a:solidFill>
                    </a:rPr>
                    <a:t>.2</a:t>
                  </a:r>
                </a:p>
              </p:txBody>
            </p:sp>
          </p:grpSp>
          <p:sp>
            <p:nvSpPr>
              <p:cNvPr id="49217" name="95 CuadroTexto"/>
              <p:cNvSpPr txBox="1">
                <a:spLocks noChangeArrowheads="1"/>
              </p:cNvSpPr>
              <p:nvPr/>
            </p:nvSpPr>
            <p:spPr bwMode="auto">
              <a:xfrm>
                <a:off x="5215736" y="2925981"/>
                <a:ext cx="1417376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PE" sz="1600" b="1">
                    <a:solidFill>
                      <a:schemeClr val="accent2"/>
                    </a:solidFill>
                  </a:rPr>
                  <a:t>Enrutamiento</a:t>
                </a:r>
              </a:p>
              <a:p>
                <a:pPr algn="ctr"/>
                <a:r>
                  <a:rPr lang="es-PE" sz="1600" b="1">
                    <a:solidFill>
                      <a:schemeClr val="accent2"/>
                    </a:solidFill>
                  </a:rPr>
                  <a:t>estático</a:t>
                </a:r>
              </a:p>
            </p:txBody>
          </p:sp>
        </p:grpSp>
        <p:grpSp>
          <p:nvGrpSpPr>
            <p:cNvPr id="49164" name="63 Grupo"/>
            <p:cNvGrpSpPr>
              <a:grpSpLocks/>
            </p:cNvGrpSpPr>
            <p:nvPr/>
          </p:nvGrpSpPr>
          <p:grpSpPr bwMode="auto">
            <a:xfrm>
              <a:off x="215076" y="1153302"/>
              <a:ext cx="8565984" cy="2571768"/>
              <a:chOff x="215076" y="2939252"/>
              <a:chExt cx="8565984" cy="2571768"/>
            </a:xfrm>
          </p:grpSpPr>
          <p:pic>
            <p:nvPicPr>
              <p:cNvPr id="49165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15274" y="3296442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9166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58348" y="3296442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9167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15274" y="479664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9168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58348" y="479664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9169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573058" y="408226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9170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929984" y="408226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9171" name="Picture 105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716066" y="4001178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9172" name="Picture 104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00828" y="3225004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9173" name="Picture 104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00828" y="4715558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49174" name="16 Conector recto"/>
              <p:cNvCxnSpPr>
                <a:cxnSpLocks noChangeShapeType="1"/>
              </p:cNvCxnSpPr>
              <p:nvPr/>
            </p:nvCxnSpPr>
            <p:spPr bwMode="auto">
              <a:xfrm>
                <a:off x="2215340" y="3509168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9175" name="17 Conector recto"/>
              <p:cNvCxnSpPr>
                <a:cxnSpLocks noChangeShapeType="1"/>
              </p:cNvCxnSpPr>
              <p:nvPr/>
            </p:nvCxnSpPr>
            <p:spPr bwMode="auto">
              <a:xfrm>
                <a:off x="2215340" y="5010954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9176" name="18 Conector recto"/>
              <p:cNvCxnSpPr>
                <a:cxnSpLocks noChangeShapeType="1"/>
              </p:cNvCxnSpPr>
              <p:nvPr/>
            </p:nvCxnSpPr>
            <p:spPr bwMode="auto">
              <a:xfrm>
                <a:off x="5430050" y="4294986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9177" name="19 Conector recto"/>
              <p:cNvCxnSpPr>
                <a:cxnSpLocks noChangeShapeType="1"/>
              </p:cNvCxnSpPr>
              <p:nvPr/>
            </p:nvCxnSpPr>
            <p:spPr bwMode="auto">
              <a:xfrm>
                <a:off x="3858414" y="3510756"/>
                <a:ext cx="1143008" cy="64294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9178" name="24 Conector recto"/>
              <p:cNvCxnSpPr>
                <a:cxnSpLocks noChangeShapeType="1"/>
              </p:cNvCxnSpPr>
              <p:nvPr/>
            </p:nvCxnSpPr>
            <p:spPr bwMode="auto">
              <a:xfrm flipV="1">
                <a:off x="3858414" y="4368012"/>
                <a:ext cx="1143008" cy="64294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9179" name="26 Conector recto"/>
              <p:cNvCxnSpPr>
                <a:cxnSpLocks noChangeShapeType="1"/>
              </p:cNvCxnSpPr>
              <p:nvPr/>
            </p:nvCxnSpPr>
            <p:spPr bwMode="auto">
              <a:xfrm>
                <a:off x="929456" y="3509168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9180" name="28 Conector recto"/>
              <p:cNvCxnSpPr>
                <a:cxnSpLocks noChangeShapeType="1"/>
              </p:cNvCxnSpPr>
              <p:nvPr/>
            </p:nvCxnSpPr>
            <p:spPr bwMode="auto">
              <a:xfrm>
                <a:off x="929456" y="5010954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9181" name="29 Conector recto"/>
              <p:cNvCxnSpPr>
                <a:cxnSpLocks noChangeShapeType="1"/>
              </p:cNvCxnSpPr>
              <p:nvPr/>
            </p:nvCxnSpPr>
            <p:spPr bwMode="auto">
              <a:xfrm>
                <a:off x="7001686" y="4296574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49182" name="30 CuadroTexto"/>
              <p:cNvSpPr txBox="1">
                <a:spLocks noChangeArrowheads="1"/>
              </p:cNvSpPr>
              <p:nvPr/>
            </p:nvSpPr>
            <p:spPr bwMode="auto">
              <a:xfrm>
                <a:off x="2243940" y="3082128"/>
                <a:ext cx="111440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50.5.5.0/30</a:t>
                </a:r>
              </a:p>
            </p:txBody>
          </p:sp>
          <p:sp>
            <p:nvSpPr>
              <p:cNvPr id="49183" name="31 CuadroTexto"/>
              <p:cNvSpPr txBox="1">
                <a:spLocks noChangeArrowheads="1"/>
              </p:cNvSpPr>
              <p:nvPr/>
            </p:nvSpPr>
            <p:spPr bwMode="auto">
              <a:xfrm>
                <a:off x="2286778" y="5082392"/>
                <a:ext cx="111440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50.5.5.4/30</a:t>
                </a:r>
              </a:p>
            </p:txBody>
          </p:sp>
          <p:sp>
            <p:nvSpPr>
              <p:cNvPr id="49184" name="32 CuadroTexto"/>
              <p:cNvSpPr txBox="1">
                <a:spLocks noChangeArrowheads="1"/>
              </p:cNvSpPr>
              <p:nvPr/>
            </p:nvSpPr>
            <p:spPr bwMode="auto">
              <a:xfrm>
                <a:off x="4292783" y="3510756"/>
                <a:ext cx="111440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50.5.8.0/30</a:t>
                </a:r>
              </a:p>
            </p:txBody>
          </p:sp>
          <p:sp>
            <p:nvSpPr>
              <p:cNvPr id="49185" name="33 CuadroTexto"/>
              <p:cNvSpPr txBox="1">
                <a:spLocks noChangeArrowheads="1"/>
              </p:cNvSpPr>
              <p:nvPr/>
            </p:nvSpPr>
            <p:spPr bwMode="auto">
              <a:xfrm rot="-1768326">
                <a:off x="3794890" y="4420662"/>
                <a:ext cx="12170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50.5.12.0/30</a:t>
                </a:r>
              </a:p>
            </p:txBody>
          </p:sp>
          <p:sp>
            <p:nvSpPr>
              <p:cNvPr id="49186" name="34 CuadroTexto"/>
              <p:cNvSpPr txBox="1">
                <a:spLocks noChangeArrowheads="1"/>
              </p:cNvSpPr>
              <p:nvPr/>
            </p:nvSpPr>
            <p:spPr bwMode="auto">
              <a:xfrm>
                <a:off x="2143902" y="3457954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9187" name="35 CuadroTexto"/>
              <p:cNvSpPr txBox="1">
                <a:spLocks noChangeArrowheads="1"/>
              </p:cNvSpPr>
              <p:nvPr/>
            </p:nvSpPr>
            <p:spPr bwMode="auto">
              <a:xfrm>
                <a:off x="3144034" y="3457954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9188" name="36 CuadroTexto"/>
              <p:cNvSpPr txBox="1">
                <a:spLocks noChangeArrowheads="1"/>
              </p:cNvSpPr>
              <p:nvPr/>
            </p:nvSpPr>
            <p:spPr bwMode="auto">
              <a:xfrm>
                <a:off x="2143902" y="4743838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.5</a:t>
                </a:r>
              </a:p>
            </p:txBody>
          </p:sp>
          <p:sp>
            <p:nvSpPr>
              <p:cNvPr id="49189" name="37 CuadroTexto"/>
              <p:cNvSpPr txBox="1">
                <a:spLocks noChangeArrowheads="1"/>
              </p:cNvSpPr>
              <p:nvPr/>
            </p:nvSpPr>
            <p:spPr bwMode="auto">
              <a:xfrm>
                <a:off x="3144034" y="4743838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.6</a:t>
                </a:r>
              </a:p>
            </p:txBody>
          </p:sp>
          <p:sp>
            <p:nvSpPr>
              <p:cNvPr id="49190" name="38 CuadroTexto"/>
              <p:cNvSpPr txBox="1">
                <a:spLocks noChangeArrowheads="1"/>
              </p:cNvSpPr>
              <p:nvPr/>
            </p:nvSpPr>
            <p:spPr bwMode="auto">
              <a:xfrm>
                <a:off x="3805612" y="3296442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.9</a:t>
                </a:r>
              </a:p>
            </p:txBody>
          </p:sp>
          <p:sp>
            <p:nvSpPr>
              <p:cNvPr id="49191" name="39 CuadroTexto"/>
              <p:cNvSpPr txBox="1">
                <a:spLocks noChangeArrowheads="1"/>
              </p:cNvSpPr>
              <p:nvPr/>
            </p:nvSpPr>
            <p:spPr bwMode="auto">
              <a:xfrm>
                <a:off x="4858546" y="3867946"/>
                <a:ext cx="44114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.10</a:t>
                </a:r>
              </a:p>
            </p:txBody>
          </p:sp>
          <p:sp>
            <p:nvSpPr>
              <p:cNvPr id="49192" name="40 CuadroTexto"/>
              <p:cNvSpPr txBox="1">
                <a:spLocks noChangeArrowheads="1"/>
              </p:cNvSpPr>
              <p:nvPr/>
            </p:nvSpPr>
            <p:spPr bwMode="auto">
              <a:xfrm>
                <a:off x="4787108" y="4368012"/>
                <a:ext cx="44114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.13</a:t>
                </a:r>
              </a:p>
            </p:txBody>
          </p:sp>
          <p:sp>
            <p:nvSpPr>
              <p:cNvPr id="49193" name="41 CuadroTexto"/>
              <p:cNvSpPr txBox="1">
                <a:spLocks noChangeArrowheads="1"/>
              </p:cNvSpPr>
              <p:nvPr/>
            </p:nvSpPr>
            <p:spPr bwMode="auto">
              <a:xfrm>
                <a:off x="3786976" y="4939516"/>
                <a:ext cx="44114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.14</a:t>
                </a:r>
              </a:p>
            </p:txBody>
          </p:sp>
          <p:sp>
            <p:nvSpPr>
              <p:cNvPr id="49194" name="42 CuadroTexto"/>
              <p:cNvSpPr txBox="1">
                <a:spLocks noChangeArrowheads="1"/>
              </p:cNvSpPr>
              <p:nvPr/>
            </p:nvSpPr>
            <p:spPr bwMode="auto">
              <a:xfrm>
                <a:off x="5377248" y="4010822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9195" name="43 CuadroTexto"/>
              <p:cNvSpPr txBox="1">
                <a:spLocks noChangeArrowheads="1"/>
              </p:cNvSpPr>
              <p:nvPr/>
            </p:nvSpPr>
            <p:spPr bwMode="auto">
              <a:xfrm>
                <a:off x="6358744" y="4010822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9196" name="44 CuadroTexto"/>
              <p:cNvSpPr txBox="1">
                <a:spLocks noChangeArrowheads="1"/>
              </p:cNvSpPr>
              <p:nvPr/>
            </p:nvSpPr>
            <p:spPr bwMode="auto">
              <a:xfrm>
                <a:off x="5501488" y="3796508"/>
                <a:ext cx="111440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60.6.6.0/30</a:t>
                </a:r>
              </a:p>
            </p:txBody>
          </p:sp>
          <p:sp>
            <p:nvSpPr>
              <p:cNvPr id="49197" name="45 CuadroTexto"/>
              <p:cNvSpPr txBox="1">
                <a:spLocks noChangeArrowheads="1"/>
              </p:cNvSpPr>
              <p:nvPr/>
            </p:nvSpPr>
            <p:spPr bwMode="auto">
              <a:xfrm>
                <a:off x="283960" y="2957888"/>
                <a:ext cx="12170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200.2.2.0/24</a:t>
                </a:r>
              </a:p>
            </p:txBody>
          </p:sp>
          <p:sp>
            <p:nvSpPr>
              <p:cNvPr id="49198" name="46 CuadroTexto"/>
              <p:cNvSpPr txBox="1">
                <a:spLocks noChangeArrowheads="1"/>
              </p:cNvSpPr>
              <p:nvPr/>
            </p:nvSpPr>
            <p:spPr bwMode="auto">
              <a:xfrm>
                <a:off x="215076" y="5101028"/>
                <a:ext cx="12170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200.2.3.0/24</a:t>
                </a:r>
              </a:p>
            </p:txBody>
          </p:sp>
          <p:sp>
            <p:nvSpPr>
              <p:cNvPr id="49199" name="47 CuadroTexto"/>
              <p:cNvSpPr txBox="1">
                <a:spLocks noChangeArrowheads="1"/>
              </p:cNvSpPr>
              <p:nvPr/>
            </p:nvSpPr>
            <p:spPr bwMode="auto">
              <a:xfrm>
                <a:off x="1500960" y="3457954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9200" name="48 CuadroTexto"/>
              <p:cNvSpPr txBox="1">
                <a:spLocks noChangeArrowheads="1"/>
              </p:cNvSpPr>
              <p:nvPr/>
            </p:nvSpPr>
            <p:spPr bwMode="auto">
              <a:xfrm>
                <a:off x="929456" y="3457954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9201" name="49 CuadroTexto"/>
              <p:cNvSpPr txBox="1">
                <a:spLocks noChangeArrowheads="1"/>
              </p:cNvSpPr>
              <p:nvPr/>
            </p:nvSpPr>
            <p:spPr bwMode="auto">
              <a:xfrm>
                <a:off x="1500960" y="4743838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9202" name="50 CuadroTexto"/>
              <p:cNvSpPr txBox="1">
                <a:spLocks noChangeArrowheads="1"/>
              </p:cNvSpPr>
              <p:nvPr/>
            </p:nvSpPr>
            <p:spPr bwMode="auto">
              <a:xfrm>
                <a:off x="929456" y="4743838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9203" name="51 CuadroTexto"/>
              <p:cNvSpPr txBox="1">
                <a:spLocks noChangeArrowheads="1"/>
              </p:cNvSpPr>
              <p:nvPr/>
            </p:nvSpPr>
            <p:spPr bwMode="auto">
              <a:xfrm>
                <a:off x="7001686" y="4010822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9204" name="52 CuadroTexto"/>
              <p:cNvSpPr txBox="1">
                <a:spLocks noChangeArrowheads="1"/>
              </p:cNvSpPr>
              <p:nvPr/>
            </p:nvSpPr>
            <p:spPr bwMode="auto">
              <a:xfrm>
                <a:off x="7573190" y="4010822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9205" name="53 CuadroTexto"/>
              <p:cNvSpPr txBox="1">
                <a:spLocks noChangeArrowheads="1"/>
              </p:cNvSpPr>
              <p:nvPr/>
            </p:nvSpPr>
            <p:spPr bwMode="auto">
              <a:xfrm>
                <a:off x="7358876" y="3672268"/>
                <a:ext cx="142218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210.10.10.0/24</a:t>
                </a:r>
              </a:p>
            </p:txBody>
          </p:sp>
          <p:sp>
            <p:nvSpPr>
              <p:cNvPr id="49206" name="54 CuadroTexto"/>
              <p:cNvSpPr txBox="1">
                <a:spLocks noChangeArrowheads="1"/>
              </p:cNvSpPr>
              <p:nvPr/>
            </p:nvSpPr>
            <p:spPr bwMode="auto">
              <a:xfrm>
                <a:off x="1715274" y="2939252"/>
                <a:ext cx="4988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R1</a:t>
                </a:r>
              </a:p>
            </p:txBody>
          </p:sp>
          <p:sp>
            <p:nvSpPr>
              <p:cNvPr id="49207" name="55 CuadroTexto"/>
              <p:cNvSpPr txBox="1">
                <a:spLocks noChangeArrowheads="1"/>
              </p:cNvSpPr>
              <p:nvPr/>
            </p:nvSpPr>
            <p:spPr bwMode="auto">
              <a:xfrm>
                <a:off x="3358348" y="2939252"/>
                <a:ext cx="4988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R2</a:t>
                </a:r>
              </a:p>
            </p:txBody>
          </p:sp>
          <p:sp>
            <p:nvSpPr>
              <p:cNvPr id="49208" name="56 CuadroTexto"/>
              <p:cNvSpPr txBox="1">
                <a:spLocks noChangeArrowheads="1"/>
              </p:cNvSpPr>
              <p:nvPr/>
            </p:nvSpPr>
            <p:spPr bwMode="auto">
              <a:xfrm>
                <a:off x="1715274" y="5110910"/>
                <a:ext cx="4988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R3</a:t>
                </a:r>
              </a:p>
            </p:txBody>
          </p:sp>
          <p:sp>
            <p:nvSpPr>
              <p:cNvPr id="49209" name="57 CuadroTexto"/>
              <p:cNvSpPr txBox="1">
                <a:spLocks noChangeArrowheads="1"/>
              </p:cNvSpPr>
              <p:nvPr/>
            </p:nvSpPr>
            <p:spPr bwMode="auto">
              <a:xfrm>
                <a:off x="3358348" y="5110910"/>
                <a:ext cx="4988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R4</a:t>
                </a:r>
              </a:p>
            </p:txBody>
          </p:sp>
          <p:sp>
            <p:nvSpPr>
              <p:cNvPr id="49210" name="58 CuadroTexto"/>
              <p:cNvSpPr txBox="1">
                <a:spLocks noChangeArrowheads="1"/>
              </p:cNvSpPr>
              <p:nvPr/>
            </p:nvSpPr>
            <p:spPr bwMode="auto">
              <a:xfrm>
                <a:off x="6573058" y="4439450"/>
                <a:ext cx="4988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R6</a:t>
                </a:r>
              </a:p>
            </p:txBody>
          </p:sp>
          <p:sp>
            <p:nvSpPr>
              <p:cNvPr id="49211" name="59 CuadroTexto"/>
              <p:cNvSpPr txBox="1">
                <a:spLocks noChangeArrowheads="1"/>
              </p:cNvSpPr>
              <p:nvPr/>
            </p:nvSpPr>
            <p:spPr bwMode="auto">
              <a:xfrm>
                <a:off x="5215736" y="4439450"/>
                <a:ext cx="4988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R5</a:t>
                </a:r>
              </a:p>
            </p:txBody>
          </p:sp>
          <p:sp>
            <p:nvSpPr>
              <p:cNvPr id="49212" name="60 CuadroTexto"/>
              <p:cNvSpPr txBox="1">
                <a:spLocks noChangeArrowheads="1"/>
              </p:cNvSpPr>
              <p:nvPr/>
            </p:nvSpPr>
            <p:spPr bwMode="auto">
              <a:xfrm>
                <a:off x="357952" y="3582194"/>
                <a:ext cx="655949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PC1</a:t>
                </a:r>
              </a:p>
            </p:txBody>
          </p:sp>
          <p:sp>
            <p:nvSpPr>
              <p:cNvPr id="49213" name="61 CuadroTexto"/>
              <p:cNvSpPr txBox="1">
                <a:spLocks noChangeArrowheads="1"/>
              </p:cNvSpPr>
              <p:nvPr/>
            </p:nvSpPr>
            <p:spPr bwMode="auto">
              <a:xfrm>
                <a:off x="357952" y="4396530"/>
                <a:ext cx="655949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PC2</a:t>
                </a:r>
              </a:p>
            </p:txBody>
          </p:sp>
          <p:sp>
            <p:nvSpPr>
              <p:cNvPr id="49214" name="62 CuadroTexto"/>
              <p:cNvSpPr txBox="1">
                <a:spLocks noChangeArrowheads="1"/>
              </p:cNvSpPr>
              <p:nvPr/>
            </p:nvSpPr>
            <p:spPr bwMode="auto">
              <a:xfrm>
                <a:off x="7716066" y="4439450"/>
                <a:ext cx="655949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PC3</a:t>
                </a:r>
              </a:p>
            </p:txBody>
          </p:sp>
        </p:grpSp>
      </p:grpSp>
      <p:grpSp>
        <p:nvGrpSpPr>
          <p:cNvPr id="7" name="99 Grupo"/>
          <p:cNvGrpSpPr>
            <a:grpSpLocks/>
          </p:cNvGrpSpPr>
          <p:nvPr/>
        </p:nvGrpSpPr>
        <p:grpSpPr bwMode="auto">
          <a:xfrm>
            <a:off x="571500" y="4154488"/>
            <a:ext cx="8343900" cy="2814637"/>
            <a:chOff x="572266" y="4153698"/>
            <a:chExt cx="8343912" cy="2814637"/>
          </a:xfrm>
        </p:grpSpPr>
        <p:sp>
          <p:nvSpPr>
            <p:cNvPr id="49160" name="90 Flecha derecha"/>
            <p:cNvSpPr>
              <a:spLocks noChangeArrowheads="1"/>
            </p:cNvSpPr>
            <p:nvPr/>
          </p:nvSpPr>
          <p:spPr bwMode="auto">
            <a:xfrm>
              <a:off x="572266" y="4153698"/>
              <a:ext cx="1785950" cy="107157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23925"/>
              <a:r>
                <a:rPr lang="es-PE" sz="1600" b="1">
                  <a:solidFill>
                    <a:schemeClr val="bg1"/>
                  </a:solidFill>
                </a:rPr>
                <a:t>Tabla en R5</a:t>
              </a:r>
            </a:p>
          </p:txBody>
        </p:sp>
        <p:pic>
          <p:nvPicPr>
            <p:cNvPr id="49161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29654" y="4284256"/>
              <a:ext cx="6486524" cy="2684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103 Grupo"/>
          <p:cNvGrpSpPr>
            <a:grpSpLocks/>
          </p:cNvGrpSpPr>
          <p:nvPr/>
        </p:nvGrpSpPr>
        <p:grpSpPr bwMode="auto">
          <a:xfrm>
            <a:off x="500063" y="5083175"/>
            <a:ext cx="2071687" cy="1143000"/>
            <a:chOff x="500828" y="5153830"/>
            <a:chExt cx="2071702" cy="1143008"/>
          </a:xfrm>
        </p:grpSpPr>
        <p:sp>
          <p:nvSpPr>
            <p:cNvPr id="49158" name="100 Flecha derecha"/>
            <p:cNvSpPr>
              <a:spLocks noChangeArrowheads="1"/>
            </p:cNvSpPr>
            <p:nvPr/>
          </p:nvSpPr>
          <p:spPr bwMode="auto">
            <a:xfrm>
              <a:off x="572266" y="5153830"/>
              <a:ext cx="2000264" cy="1143008"/>
            </a:xfrm>
            <a:prstGeom prst="rightArrow">
              <a:avLst>
                <a:gd name="adj1" fmla="val 76972"/>
                <a:gd name="adj2" fmla="val 4999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sp>
          <p:nvSpPr>
            <p:cNvPr id="49159" name="102 CuadroTexto"/>
            <p:cNvSpPr txBox="1">
              <a:spLocks noChangeArrowheads="1"/>
            </p:cNvSpPr>
            <p:nvPr/>
          </p:nvSpPr>
          <p:spPr bwMode="auto">
            <a:xfrm>
              <a:off x="500828" y="5296706"/>
              <a:ext cx="186891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chemeClr val="bg1"/>
                  </a:solidFill>
                </a:rPr>
                <a:t>Cómo propagar  </a:t>
              </a:r>
            </a:p>
            <a:p>
              <a:r>
                <a:rPr lang="es-PE" sz="1600" b="1">
                  <a:solidFill>
                    <a:schemeClr val="bg1"/>
                  </a:solidFill>
                </a:rPr>
                <a:t>220.20.20.0 a la red</a:t>
              </a:r>
            </a:p>
            <a:p>
              <a:r>
                <a:rPr lang="es-PE" sz="1600" b="1">
                  <a:solidFill>
                    <a:schemeClr val="bg1"/>
                  </a:solidFill>
                </a:rPr>
                <a:t>usando RIP 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80 Grupo"/>
          <p:cNvGrpSpPr>
            <a:grpSpLocks/>
          </p:cNvGrpSpPr>
          <p:nvPr/>
        </p:nvGrpSpPr>
        <p:grpSpPr bwMode="auto">
          <a:xfrm>
            <a:off x="196850" y="1130300"/>
            <a:ext cx="8731250" cy="3930650"/>
            <a:chOff x="197069" y="1129862"/>
            <a:chExt cx="8731469" cy="3930648"/>
          </a:xfrm>
        </p:grpSpPr>
        <p:grpSp>
          <p:nvGrpSpPr>
            <p:cNvPr id="50185" name="105 Grupo"/>
            <p:cNvGrpSpPr>
              <a:grpSpLocks/>
            </p:cNvGrpSpPr>
            <p:nvPr/>
          </p:nvGrpSpPr>
          <p:grpSpPr bwMode="auto">
            <a:xfrm>
              <a:off x="197069" y="1129862"/>
              <a:ext cx="8731469" cy="2617076"/>
              <a:chOff x="197069" y="1129862"/>
              <a:chExt cx="8731469" cy="2617076"/>
            </a:xfrm>
          </p:grpSpPr>
          <p:sp>
            <p:nvSpPr>
              <p:cNvPr id="50253" name="104 Forma libre"/>
              <p:cNvSpPr>
                <a:spLocks noChangeArrowheads="1"/>
              </p:cNvSpPr>
              <p:nvPr/>
            </p:nvSpPr>
            <p:spPr bwMode="auto">
              <a:xfrm>
                <a:off x="197069" y="1129862"/>
                <a:ext cx="8731469" cy="2617076"/>
              </a:xfrm>
              <a:custGeom>
                <a:avLst/>
                <a:gdLst>
                  <a:gd name="T0" fmla="*/ 764628 w 8731469"/>
                  <a:gd name="T1" fmla="*/ 5255 h 2617076"/>
                  <a:gd name="T2" fmla="*/ 244365 w 8731469"/>
                  <a:gd name="T3" fmla="*/ 36786 h 2617076"/>
                  <a:gd name="T4" fmla="*/ 39414 w 8731469"/>
                  <a:gd name="T5" fmla="*/ 162910 h 2617076"/>
                  <a:gd name="T6" fmla="*/ 7883 w 8731469"/>
                  <a:gd name="T7" fmla="*/ 493986 h 2617076"/>
                  <a:gd name="T8" fmla="*/ 23648 w 8731469"/>
                  <a:gd name="T9" fmla="*/ 1518745 h 2617076"/>
                  <a:gd name="T10" fmla="*/ 23648 w 8731469"/>
                  <a:gd name="T11" fmla="*/ 2149366 h 2617076"/>
                  <a:gd name="T12" fmla="*/ 134007 w 8731469"/>
                  <a:gd name="T13" fmla="*/ 2511972 h 2617076"/>
                  <a:gd name="T14" fmla="*/ 670034 w 8731469"/>
                  <a:gd name="T15" fmla="*/ 2590800 h 2617076"/>
                  <a:gd name="T16" fmla="*/ 3192517 w 8731469"/>
                  <a:gd name="T17" fmla="*/ 2590800 h 2617076"/>
                  <a:gd name="T18" fmla="*/ 3854669 w 8731469"/>
                  <a:gd name="T19" fmla="*/ 2433144 h 2617076"/>
                  <a:gd name="T20" fmla="*/ 4296102 w 8731469"/>
                  <a:gd name="T21" fmla="*/ 2023241 h 2617076"/>
                  <a:gd name="T22" fmla="*/ 4627179 w 8731469"/>
                  <a:gd name="T23" fmla="*/ 1597572 h 2617076"/>
                  <a:gd name="T24" fmla="*/ 4895195 w 8731469"/>
                  <a:gd name="T25" fmla="*/ 1471448 h 2617076"/>
                  <a:gd name="T26" fmla="*/ 5399691 w 8731469"/>
                  <a:gd name="T27" fmla="*/ 1487214 h 2617076"/>
                  <a:gd name="T28" fmla="*/ 5856891 w 8731469"/>
                  <a:gd name="T29" fmla="*/ 1566041 h 2617076"/>
                  <a:gd name="T30" fmla="*/ 6392919 w 8731469"/>
                  <a:gd name="T31" fmla="*/ 1818290 h 2617076"/>
                  <a:gd name="T32" fmla="*/ 6787055 w 8731469"/>
                  <a:gd name="T33" fmla="*/ 2007476 h 2617076"/>
                  <a:gd name="T34" fmla="*/ 7985235 w 8731469"/>
                  <a:gd name="T35" fmla="*/ 2054772 h 2617076"/>
                  <a:gd name="T36" fmla="*/ 8615853 w 8731469"/>
                  <a:gd name="T37" fmla="*/ 1849821 h 2617076"/>
                  <a:gd name="T38" fmla="*/ 8678917 w 8731469"/>
                  <a:gd name="T39" fmla="*/ 872359 h 2617076"/>
                  <a:gd name="T40" fmla="*/ 8663157 w 8731469"/>
                  <a:gd name="T41" fmla="*/ 415159 h 2617076"/>
                  <a:gd name="T42" fmla="*/ 8473965 w 8731469"/>
                  <a:gd name="T43" fmla="*/ 84083 h 2617076"/>
                  <a:gd name="T44" fmla="*/ 8001003 w 8731469"/>
                  <a:gd name="T45" fmla="*/ 21021 h 2617076"/>
                  <a:gd name="T46" fmla="*/ 6424451 w 8731469"/>
                  <a:gd name="T47" fmla="*/ 5255 h 2617076"/>
                  <a:gd name="T48" fmla="*/ 3523593 w 8731469"/>
                  <a:gd name="T49" fmla="*/ 21021 h 2617076"/>
                  <a:gd name="T50" fmla="*/ 1868218 w 8731469"/>
                  <a:gd name="T51" fmla="*/ 21021 h 2617076"/>
                  <a:gd name="T52" fmla="*/ 1048407 w 8731469"/>
                  <a:gd name="T53" fmla="*/ 5255 h 2617076"/>
                  <a:gd name="T54" fmla="*/ 764628 w 8731469"/>
                  <a:gd name="T55" fmla="*/ 5255 h 261707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8731469"/>
                  <a:gd name="T85" fmla="*/ 0 h 2617076"/>
                  <a:gd name="T86" fmla="*/ 8731469 w 8731469"/>
                  <a:gd name="T87" fmla="*/ 2617076 h 261707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8731469" h="2617076">
                    <a:moveTo>
                      <a:pt x="764628" y="5255"/>
                    </a:moveTo>
                    <a:cubicBezTo>
                      <a:pt x="630621" y="10510"/>
                      <a:pt x="365234" y="10510"/>
                      <a:pt x="244365" y="36786"/>
                    </a:cubicBezTo>
                    <a:cubicBezTo>
                      <a:pt x="123496" y="63062"/>
                      <a:pt x="78828" y="86710"/>
                      <a:pt x="39414" y="162910"/>
                    </a:cubicBezTo>
                    <a:cubicBezTo>
                      <a:pt x="0" y="239110"/>
                      <a:pt x="10511" y="268014"/>
                      <a:pt x="7883" y="493986"/>
                    </a:cubicBezTo>
                    <a:cubicBezTo>
                      <a:pt x="5255" y="719958"/>
                      <a:pt x="21021" y="1242848"/>
                      <a:pt x="23648" y="1518745"/>
                    </a:cubicBezTo>
                    <a:cubicBezTo>
                      <a:pt x="26275" y="1794642"/>
                      <a:pt x="5255" y="1983828"/>
                      <a:pt x="23648" y="2149366"/>
                    </a:cubicBezTo>
                    <a:cubicBezTo>
                      <a:pt x="42041" y="2314904"/>
                      <a:pt x="26276" y="2438400"/>
                      <a:pt x="134007" y="2511972"/>
                    </a:cubicBezTo>
                    <a:cubicBezTo>
                      <a:pt x="241738" y="2585544"/>
                      <a:pt x="160282" y="2577662"/>
                      <a:pt x="670034" y="2590800"/>
                    </a:cubicBezTo>
                    <a:cubicBezTo>
                      <a:pt x="1179786" y="2603938"/>
                      <a:pt x="2661745" y="2617076"/>
                      <a:pt x="3192517" y="2590800"/>
                    </a:cubicBezTo>
                    <a:cubicBezTo>
                      <a:pt x="3723289" y="2564524"/>
                      <a:pt x="3670738" y="2527738"/>
                      <a:pt x="3854669" y="2433145"/>
                    </a:cubicBezTo>
                    <a:cubicBezTo>
                      <a:pt x="4038600" y="2338552"/>
                      <a:pt x="4167351" y="2162503"/>
                      <a:pt x="4296103" y="2023241"/>
                    </a:cubicBezTo>
                    <a:cubicBezTo>
                      <a:pt x="4424855" y="1883979"/>
                      <a:pt x="4527331" y="1689537"/>
                      <a:pt x="4627179" y="1597572"/>
                    </a:cubicBezTo>
                    <a:cubicBezTo>
                      <a:pt x="4727027" y="1505607"/>
                      <a:pt x="4766441" y="1489841"/>
                      <a:pt x="4895193" y="1471448"/>
                    </a:cubicBezTo>
                    <a:cubicBezTo>
                      <a:pt x="5023945" y="1453055"/>
                      <a:pt x="5239407" y="1471449"/>
                      <a:pt x="5399690" y="1487214"/>
                    </a:cubicBezTo>
                    <a:cubicBezTo>
                      <a:pt x="5559973" y="1502979"/>
                      <a:pt x="5691352" y="1510862"/>
                      <a:pt x="5856890" y="1566041"/>
                    </a:cubicBezTo>
                    <a:cubicBezTo>
                      <a:pt x="6022428" y="1621220"/>
                      <a:pt x="6392917" y="1818290"/>
                      <a:pt x="6392917" y="1818290"/>
                    </a:cubicBezTo>
                    <a:cubicBezTo>
                      <a:pt x="6547944" y="1891862"/>
                      <a:pt x="6521669" y="1968062"/>
                      <a:pt x="6787055" y="2007476"/>
                    </a:cubicBezTo>
                    <a:cubicBezTo>
                      <a:pt x="7052441" y="2046890"/>
                      <a:pt x="7680434" y="2081048"/>
                      <a:pt x="7985234" y="2054772"/>
                    </a:cubicBezTo>
                    <a:cubicBezTo>
                      <a:pt x="8290034" y="2028496"/>
                      <a:pt x="8500241" y="2046890"/>
                      <a:pt x="8615855" y="1849821"/>
                    </a:cubicBezTo>
                    <a:cubicBezTo>
                      <a:pt x="8731469" y="1652752"/>
                      <a:pt x="8671034" y="1111469"/>
                      <a:pt x="8678917" y="872359"/>
                    </a:cubicBezTo>
                    <a:cubicBezTo>
                      <a:pt x="8686800" y="633249"/>
                      <a:pt x="8697311" y="546538"/>
                      <a:pt x="8663152" y="415159"/>
                    </a:cubicBezTo>
                    <a:cubicBezTo>
                      <a:pt x="8628993" y="283780"/>
                      <a:pt x="8584324" y="149773"/>
                      <a:pt x="8473965" y="84083"/>
                    </a:cubicBezTo>
                    <a:cubicBezTo>
                      <a:pt x="8363606" y="18393"/>
                      <a:pt x="8342586" y="34159"/>
                      <a:pt x="8001000" y="21021"/>
                    </a:cubicBezTo>
                    <a:cubicBezTo>
                      <a:pt x="7659414" y="7883"/>
                      <a:pt x="6424448" y="5255"/>
                      <a:pt x="6424448" y="5255"/>
                    </a:cubicBezTo>
                    <a:lnTo>
                      <a:pt x="3523593" y="21021"/>
                    </a:lnTo>
                    <a:lnTo>
                      <a:pt x="1868214" y="21021"/>
                    </a:lnTo>
                    <a:cubicBezTo>
                      <a:pt x="1455683" y="18393"/>
                      <a:pt x="1232338" y="7883"/>
                      <a:pt x="1048407" y="5255"/>
                    </a:cubicBezTo>
                    <a:cubicBezTo>
                      <a:pt x="864476" y="2627"/>
                      <a:pt x="898635" y="0"/>
                      <a:pt x="764628" y="5255"/>
                    </a:cubicBezTo>
                    <a:close/>
                  </a:path>
                </a:pathLst>
              </a:custGeom>
              <a:solidFill>
                <a:srgbClr val="FFCCFF"/>
              </a:solidFill>
              <a:ln w="19050" algn="ctr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50254" name="101 CuadroTexto"/>
              <p:cNvSpPr txBox="1">
                <a:spLocks noChangeArrowheads="1"/>
              </p:cNvSpPr>
              <p:nvPr/>
            </p:nvSpPr>
            <p:spPr bwMode="auto">
              <a:xfrm>
                <a:off x="4501356" y="1224740"/>
                <a:ext cx="232627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800" b="1">
                    <a:solidFill>
                      <a:srgbClr val="C00000"/>
                    </a:solidFill>
                  </a:rPr>
                  <a:t>Habilitado con RIPv2</a:t>
                </a:r>
              </a:p>
            </p:txBody>
          </p:sp>
        </p:grpSp>
        <p:grpSp>
          <p:nvGrpSpPr>
            <p:cNvPr id="50186" name="96 Grupo"/>
            <p:cNvGrpSpPr>
              <a:grpSpLocks/>
            </p:cNvGrpSpPr>
            <p:nvPr/>
          </p:nvGrpSpPr>
          <p:grpSpPr bwMode="auto">
            <a:xfrm>
              <a:off x="4445552" y="2653500"/>
              <a:ext cx="3302155" cy="2407010"/>
              <a:chOff x="4445552" y="2653500"/>
              <a:chExt cx="3302155" cy="2407010"/>
            </a:xfrm>
          </p:grpSpPr>
          <p:sp>
            <p:nvSpPr>
              <p:cNvPr id="50238" name="Cloud"/>
              <p:cNvSpPr>
                <a:spLocks noChangeAspect="1" noEditPoints="1" noChangeArrowheads="1"/>
              </p:cNvSpPr>
              <p:nvPr/>
            </p:nvSpPr>
            <p:spPr bwMode="auto">
              <a:xfrm rot="2034637">
                <a:off x="4445326" y="2887224"/>
                <a:ext cx="3302083" cy="2173286"/>
              </a:xfrm>
              <a:custGeom>
                <a:avLst/>
                <a:gdLst>
                  <a:gd name="T0" fmla="*/ 4060339 w 21600"/>
                  <a:gd name="T1" fmla="*/ 260825511 h 21600"/>
                  <a:gd name="T2" fmla="*/ 654490431 w 21600"/>
                  <a:gd name="T3" fmla="*/ 521095525 h 21600"/>
                  <a:gd name="T4" fmla="*/ 1307889952 w 21600"/>
                  <a:gd name="T5" fmla="*/ 260825511 h 21600"/>
                  <a:gd name="T6" fmla="*/ 654490431 w 21600"/>
                  <a:gd name="T7" fmla="*/ 29825835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77 w 21600"/>
                  <a:gd name="T13" fmla="*/ 3262 h 21600"/>
                  <a:gd name="T14" fmla="*/ 17087 w 21600"/>
                  <a:gd name="T15" fmla="*/ 1733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FFFFFF"/>
                </a:outerShdw>
              </a:effectLst>
            </p:spPr>
            <p:txBody>
              <a:bodyPr lIns="87274" tIns="43636" rIns="87274" bIns="43636"/>
              <a:lstStyle/>
              <a:p>
                <a:pPr algn="ctr" defTabSz="873125"/>
                <a:r>
                  <a:rPr lang="es-MX" sz="1900"/>
                  <a:t>     </a:t>
                </a:r>
                <a:endParaRPr lang="es-ES" sz="1900"/>
              </a:p>
            </p:txBody>
          </p:sp>
          <p:grpSp>
            <p:nvGrpSpPr>
              <p:cNvPr id="50239" name="93 Grupo"/>
              <p:cNvGrpSpPr>
                <a:grpSpLocks/>
              </p:cNvGrpSpPr>
              <p:nvPr/>
            </p:nvGrpSpPr>
            <p:grpSpPr bwMode="auto">
              <a:xfrm>
                <a:off x="4645443" y="2653500"/>
                <a:ext cx="3012192" cy="1714512"/>
                <a:chOff x="4645443" y="2653500"/>
                <a:chExt cx="3012192" cy="1714512"/>
              </a:xfrm>
            </p:grpSpPr>
            <p:pic>
              <p:nvPicPr>
                <p:cNvPr id="50241" name="Picture 105" descr="laptop%2520hp%2520pavilion%2520500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501620" y="3643988"/>
                  <a:ext cx="576311" cy="4382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0242" name="Picture 138" descr="router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5001422" y="3796508"/>
                  <a:ext cx="535927" cy="3835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cxnSp>
              <p:nvCxnSpPr>
                <p:cNvPr id="50243" name="79 Conector recto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609307" y="3259929"/>
                  <a:ext cx="1214446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0244" name="82 Conector recto"/>
                <p:cNvCxnSpPr>
                  <a:cxnSpLocks noChangeShapeType="1"/>
                </p:cNvCxnSpPr>
                <p:nvPr/>
              </p:nvCxnSpPr>
              <p:spPr bwMode="auto">
                <a:xfrm>
                  <a:off x="5430050" y="3939384"/>
                  <a:ext cx="1214446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sp>
              <p:nvSpPr>
                <p:cNvPr id="50245" name="83 CuadroTexto"/>
                <p:cNvSpPr txBox="1">
                  <a:spLocks noChangeArrowheads="1"/>
                </p:cNvSpPr>
                <p:nvPr/>
              </p:nvSpPr>
              <p:spPr bwMode="auto">
                <a:xfrm>
                  <a:off x="7001686" y="3653632"/>
                  <a:ext cx="655949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2000" b="1"/>
                    <a:t>PC4</a:t>
                  </a:r>
                </a:p>
              </p:txBody>
            </p:sp>
            <p:sp>
              <p:nvSpPr>
                <p:cNvPr id="50246" name="84 CuadroTexto"/>
                <p:cNvSpPr txBox="1">
                  <a:spLocks noChangeArrowheads="1"/>
                </p:cNvSpPr>
                <p:nvPr/>
              </p:nvSpPr>
              <p:spPr bwMode="auto">
                <a:xfrm>
                  <a:off x="4645443" y="3653632"/>
                  <a:ext cx="498855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2000" b="1"/>
                    <a:t>R7</a:t>
                  </a:r>
                </a:p>
              </p:txBody>
            </p:sp>
            <p:sp>
              <p:nvSpPr>
                <p:cNvPr id="50247" name="85 CuadroTexto"/>
                <p:cNvSpPr txBox="1">
                  <a:spLocks noChangeArrowheads="1"/>
                </p:cNvSpPr>
                <p:nvPr/>
              </p:nvSpPr>
              <p:spPr bwMode="auto">
                <a:xfrm>
                  <a:off x="5144298" y="3386516"/>
                  <a:ext cx="1114408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600" b="1">
                      <a:solidFill>
                        <a:srgbClr val="FF0000"/>
                      </a:solidFill>
                    </a:rPr>
                    <a:t>60.6.6.4/30</a:t>
                  </a:r>
                </a:p>
              </p:txBody>
            </p:sp>
            <p:sp>
              <p:nvSpPr>
                <p:cNvPr id="50248" name="86 CuadroTexto"/>
                <p:cNvSpPr txBox="1">
                  <a:spLocks noChangeArrowheads="1"/>
                </p:cNvSpPr>
                <p:nvPr/>
              </p:nvSpPr>
              <p:spPr bwMode="auto">
                <a:xfrm>
                  <a:off x="4929984" y="2867814"/>
                  <a:ext cx="338554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600" b="1">
                      <a:solidFill>
                        <a:srgbClr val="0000FF"/>
                      </a:solidFill>
                    </a:rPr>
                    <a:t>.5</a:t>
                  </a:r>
                </a:p>
              </p:txBody>
            </p:sp>
            <p:sp>
              <p:nvSpPr>
                <p:cNvPr id="50249" name="87 CuadroTexto"/>
                <p:cNvSpPr txBox="1">
                  <a:spLocks noChangeArrowheads="1"/>
                </p:cNvSpPr>
                <p:nvPr/>
              </p:nvSpPr>
              <p:spPr bwMode="auto">
                <a:xfrm>
                  <a:off x="4929984" y="3510756"/>
                  <a:ext cx="338554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600" b="1">
                      <a:solidFill>
                        <a:srgbClr val="0000FF"/>
                      </a:solidFill>
                    </a:rPr>
                    <a:t>.6</a:t>
                  </a:r>
                </a:p>
              </p:txBody>
            </p:sp>
            <p:sp>
              <p:nvSpPr>
                <p:cNvPr id="50250" name="88 CuadroTexto"/>
                <p:cNvSpPr txBox="1">
                  <a:spLocks noChangeArrowheads="1"/>
                </p:cNvSpPr>
                <p:nvPr/>
              </p:nvSpPr>
              <p:spPr bwMode="auto">
                <a:xfrm>
                  <a:off x="6144430" y="4029458"/>
                  <a:ext cx="1422184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600" b="1">
                      <a:solidFill>
                        <a:srgbClr val="FF0000"/>
                      </a:solidFill>
                    </a:rPr>
                    <a:t>220.20.20.0/24</a:t>
                  </a:r>
                </a:p>
              </p:txBody>
            </p:sp>
            <p:sp>
              <p:nvSpPr>
                <p:cNvPr id="50251" name="91 CuadroTexto"/>
                <p:cNvSpPr txBox="1">
                  <a:spLocks noChangeArrowheads="1"/>
                </p:cNvSpPr>
                <p:nvPr/>
              </p:nvSpPr>
              <p:spPr bwMode="auto">
                <a:xfrm>
                  <a:off x="5501488" y="3653632"/>
                  <a:ext cx="338554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600" b="1">
                      <a:solidFill>
                        <a:srgbClr val="0000FF"/>
                      </a:solidFill>
                    </a:rPr>
                    <a:t>.1</a:t>
                  </a:r>
                </a:p>
              </p:txBody>
            </p:sp>
            <p:sp>
              <p:nvSpPr>
                <p:cNvPr id="50252" name="92 CuadroTexto"/>
                <p:cNvSpPr txBox="1">
                  <a:spLocks noChangeArrowheads="1"/>
                </p:cNvSpPr>
                <p:nvPr/>
              </p:nvSpPr>
              <p:spPr bwMode="auto">
                <a:xfrm>
                  <a:off x="6377380" y="3653632"/>
                  <a:ext cx="338554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600" b="1">
                      <a:solidFill>
                        <a:srgbClr val="0000FF"/>
                      </a:solidFill>
                    </a:rPr>
                    <a:t>.2</a:t>
                  </a:r>
                </a:p>
              </p:txBody>
            </p:sp>
          </p:grpSp>
          <p:sp>
            <p:nvSpPr>
              <p:cNvPr id="50240" name="95 CuadroTexto"/>
              <p:cNvSpPr txBox="1">
                <a:spLocks noChangeArrowheads="1"/>
              </p:cNvSpPr>
              <p:nvPr/>
            </p:nvSpPr>
            <p:spPr bwMode="auto">
              <a:xfrm>
                <a:off x="5215736" y="2925981"/>
                <a:ext cx="1417376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PE" sz="1600" b="1">
                    <a:solidFill>
                      <a:schemeClr val="accent2"/>
                    </a:solidFill>
                  </a:rPr>
                  <a:t>Enrutamiento</a:t>
                </a:r>
              </a:p>
              <a:p>
                <a:pPr algn="ctr"/>
                <a:r>
                  <a:rPr lang="es-PE" sz="1600" b="1">
                    <a:solidFill>
                      <a:schemeClr val="accent2"/>
                    </a:solidFill>
                  </a:rPr>
                  <a:t>estático</a:t>
                </a:r>
              </a:p>
            </p:txBody>
          </p:sp>
        </p:grpSp>
        <p:grpSp>
          <p:nvGrpSpPr>
            <p:cNvPr id="50187" name="63 Grupo"/>
            <p:cNvGrpSpPr>
              <a:grpSpLocks/>
            </p:cNvGrpSpPr>
            <p:nvPr/>
          </p:nvGrpSpPr>
          <p:grpSpPr bwMode="auto">
            <a:xfrm>
              <a:off x="215076" y="1153302"/>
              <a:ext cx="8565984" cy="2571768"/>
              <a:chOff x="215076" y="2939252"/>
              <a:chExt cx="8565984" cy="2571768"/>
            </a:xfrm>
          </p:grpSpPr>
          <p:pic>
            <p:nvPicPr>
              <p:cNvPr id="50188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15274" y="3296442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0189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58348" y="3296442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0190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15274" y="479664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0191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58348" y="479664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0192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573058" y="408226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0193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929984" y="408226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0194" name="Picture 105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716066" y="4001178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0195" name="Picture 104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00828" y="3225004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0196" name="Picture 104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00828" y="4715558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50197" name="16 Conector recto"/>
              <p:cNvCxnSpPr>
                <a:cxnSpLocks noChangeShapeType="1"/>
              </p:cNvCxnSpPr>
              <p:nvPr/>
            </p:nvCxnSpPr>
            <p:spPr bwMode="auto">
              <a:xfrm>
                <a:off x="2215340" y="3509168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0198" name="17 Conector recto"/>
              <p:cNvCxnSpPr>
                <a:cxnSpLocks noChangeShapeType="1"/>
              </p:cNvCxnSpPr>
              <p:nvPr/>
            </p:nvCxnSpPr>
            <p:spPr bwMode="auto">
              <a:xfrm>
                <a:off x="2215340" y="5010954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0199" name="18 Conector recto"/>
              <p:cNvCxnSpPr>
                <a:cxnSpLocks noChangeShapeType="1"/>
              </p:cNvCxnSpPr>
              <p:nvPr/>
            </p:nvCxnSpPr>
            <p:spPr bwMode="auto">
              <a:xfrm>
                <a:off x="5430050" y="4294986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0200" name="19 Conector recto"/>
              <p:cNvCxnSpPr>
                <a:cxnSpLocks noChangeShapeType="1"/>
              </p:cNvCxnSpPr>
              <p:nvPr/>
            </p:nvCxnSpPr>
            <p:spPr bwMode="auto">
              <a:xfrm>
                <a:off x="3858414" y="3510756"/>
                <a:ext cx="1143008" cy="64294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0201" name="24 Conector recto"/>
              <p:cNvCxnSpPr>
                <a:cxnSpLocks noChangeShapeType="1"/>
              </p:cNvCxnSpPr>
              <p:nvPr/>
            </p:nvCxnSpPr>
            <p:spPr bwMode="auto">
              <a:xfrm flipV="1">
                <a:off x="3858414" y="4368012"/>
                <a:ext cx="1143008" cy="64294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0202" name="26 Conector recto"/>
              <p:cNvCxnSpPr>
                <a:cxnSpLocks noChangeShapeType="1"/>
              </p:cNvCxnSpPr>
              <p:nvPr/>
            </p:nvCxnSpPr>
            <p:spPr bwMode="auto">
              <a:xfrm>
                <a:off x="929456" y="3509168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0203" name="28 Conector recto"/>
              <p:cNvCxnSpPr>
                <a:cxnSpLocks noChangeShapeType="1"/>
              </p:cNvCxnSpPr>
              <p:nvPr/>
            </p:nvCxnSpPr>
            <p:spPr bwMode="auto">
              <a:xfrm>
                <a:off x="929456" y="5010954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0204" name="29 Conector recto"/>
              <p:cNvCxnSpPr>
                <a:cxnSpLocks noChangeShapeType="1"/>
              </p:cNvCxnSpPr>
              <p:nvPr/>
            </p:nvCxnSpPr>
            <p:spPr bwMode="auto">
              <a:xfrm>
                <a:off x="7001686" y="4296574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50205" name="30 CuadroTexto"/>
              <p:cNvSpPr txBox="1">
                <a:spLocks noChangeArrowheads="1"/>
              </p:cNvSpPr>
              <p:nvPr/>
            </p:nvSpPr>
            <p:spPr bwMode="auto">
              <a:xfrm>
                <a:off x="2243940" y="3082128"/>
                <a:ext cx="111440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50.5.5.0/30</a:t>
                </a:r>
              </a:p>
            </p:txBody>
          </p:sp>
          <p:sp>
            <p:nvSpPr>
              <p:cNvPr id="50206" name="31 CuadroTexto"/>
              <p:cNvSpPr txBox="1">
                <a:spLocks noChangeArrowheads="1"/>
              </p:cNvSpPr>
              <p:nvPr/>
            </p:nvSpPr>
            <p:spPr bwMode="auto">
              <a:xfrm>
                <a:off x="2286778" y="5082392"/>
                <a:ext cx="111440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50.5.5.4/30</a:t>
                </a:r>
              </a:p>
            </p:txBody>
          </p:sp>
          <p:sp>
            <p:nvSpPr>
              <p:cNvPr id="50207" name="32 CuadroTexto"/>
              <p:cNvSpPr txBox="1">
                <a:spLocks noChangeArrowheads="1"/>
              </p:cNvSpPr>
              <p:nvPr/>
            </p:nvSpPr>
            <p:spPr bwMode="auto">
              <a:xfrm>
                <a:off x="4292783" y="3510756"/>
                <a:ext cx="111440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50.5.8.0/30</a:t>
                </a:r>
              </a:p>
            </p:txBody>
          </p:sp>
          <p:sp>
            <p:nvSpPr>
              <p:cNvPr id="50208" name="33 CuadroTexto"/>
              <p:cNvSpPr txBox="1">
                <a:spLocks noChangeArrowheads="1"/>
              </p:cNvSpPr>
              <p:nvPr/>
            </p:nvSpPr>
            <p:spPr bwMode="auto">
              <a:xfrm rot="-1768326">
                <a:off x="3794890" y="4420662"/>
                <a:ext cx="12170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50.5.12.0/30</a:t>
                </a:r>
              </a:p>
            </p:txBody>
          </p:sp>
          <p:sp>
            <p:nvSpPr>
              <p:cNvPr id="50209" name="34 CuadroTexto"/>
              <p:cNvSpPr txBox="1">
                <a:spLocks noChangeArrowheads="1"/>
              </p:cNvSpPr>
              <p:nvPr/>
            </p:nvSpPr>
            <p:spPr bwMode="auto">
              <a:xfrm>
                <a:off x="2143902" y="3457954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50210" name="35 CuadroTexto"/>
              <p:cNvSpPr txBox="1">
                <a:spLocks noChangeArrowheads="1"/>
              </p:cNvSpPr>
              <p:nvPr/>
            </p:nvSpPr>
            <p:spPr bwMode="auto">
              <a:xfrm>
                <a:off x="3144034" y="3457954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50211" name="36 CuadroTexto"/>
              <p:cNvSpPr txBox="1">
                <a:spLocks noChangeArrowheads="1"/>
              </p:cNvSpPr>
              <p:nvPr/>
            </p:nvSpPr>
            <p:spPr bwMode="auto">
              <a:xfrm>
                <a:off x="2143902" y="4743838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.5</a:t>
                </a:r>
              </a:p>
            </p:txBody>
          </p:sp>
          <p:sp>
            <p:nvSpPr>
              <p:cNvPr id="50212" name="37 CuadroTexto"/>
              <p:cNvSpPr txBox="1">
                <a:spLocks noChangeArrowheads="1"/>
              </p:cNvSpPr>
              <p:nvPr/>
            </p:nvSpPr>
            <p:spPr bwMode="auto">
              <a:xfrm>
                <a:off x="3144034" y="4743838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.6</a:t>
                </a:r>
              </a:p>
            </p:txBody>
          </p:sp>
          <p:sp>
            <p:nvSpPr>
              <p:cNvPr id="50213" name="38 CuadroTexto"/>
              <p:cNvSpPr txBox="1">
                <a:spLocks noChangeArrowheads="1"/>
              </p:cNvSpPr>
              <p:nvPr/>
            </p:nvSpPr>
            <p:spPr bwMode="auto">
              <a:xfrm>
                <a:off x="3805612" y="3296442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.9</a:t>
                </a:r>
              </a:p>
            </p:txBody>
          </p:sp>
          <p:sp>
            <p:nvSpPr>
              <p:cNvPr id="50214" name="39 CuadroTexto"/>
              <p:cNvSpPr txBox="1">
                <a:spLocks noChangeArrowheads="1"/>
              </p:cNvSpPr>
              <p:nvPr/>
            </p:nvSpPr>
            <p:spPr bwMode="auto">
              <a:xfrm>
                <a:off x="4858546" y="3867946"/>
                <a:ext cx="44114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.10</a:t>
                </a:r>
              </a:p>
            </p:txBody>
          </p:sp>
          <p:sp>
            <p:nvSpPr>
              <p:cNvPr id="50215" name="40 CuadroTexto"/>
              <p:cNvSpPr txBox="1">
                <a:spLocks noChangeArrowheads="1"/>
              </p:cNvSpPr>
              <p:nvPr/>
            </p:nvSpPr>
            <p:spPr bwMode="auto">
              <a:xfrm>
                <a:off x="4787108" y="4368012"/>
                <a:ext cx="44114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.13</a:t>
                </a:r>
              </a:p>
            </p:txBody>
          </p:sp>
          <p:sp>
            <p:nvSpPr>
              <p:cNvPr id="50216" name="41 CuadroTexto"/>
              <p:cNvSpPr txBox="1">
                <a:spLocks noChangeArrowheads="1"/>
              </p:cNvSpPr>
              <p:nvPr/>
            </p:nvSpPr>
            <p:spPr bwMode="auto">
              <a:xfrm>
                <a:off x="3786976" y="4939516"/>
                <a:ext cx="44114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.14</a:t>
                </a:r>
              </a:p>
            </p:txBody>
          </p:sp>
          <p:sp>
            <p:nvSpPr>
              <p:cNvPr id="50217" name="42 CuadroTexto"/>
              <p:cNvSpPr txBox="1">
                <a:spLocks noChangeArrowheads="1"/>
              </p:cNvSpPr>
              <p:nvPr/>
            </p:nvSpPr>
            <p:spPr bwMode="auto">
              <a:xfrm>
                <a:off x="5377248" y="4010822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50218" name="43 CuadroTexto"/>
              <p:cNvSpPr txBox="1">
                <a:spLocks noChangeArrowheads="1"/>
              </p:cNvSpPr>
              <p:nvPr/>
            </p:nvSpPr>
            <p:spPr bwMode="auto">
              <a:xfrm>
                <a:off x="6358744" y="4010822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50219" name="44 CuadroTexto"/>
              <p:cNvSpPr txBox="1">
                <a:spLocks noChangeArrowheads="1"/>
              </p:cNvSpPr>
              <p:nvPr/>
            </p:nvSpPr>
            <p:spPr bwMode="auto">
              <a:xfrm>
                <a:off x="5501488" y="3796508"/>
                <a:ext cx="111440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60.6.6.0/30</a:t>
                </a:r>
              </a:p>
            </p:txBody>
          </p:sp>
          <p:sp>
            <p:nvSpPr>
              <p:cNvPr id="50220" name="45 CuadroTexto"/>
              <p:cNvSpPr txBox="1">
                <a:spLocks noChangeArrowheads="1"/>
              </p:cNvSpPr>
              <p:nvPr/>
            </p:nvSpPr>
            <p:spPr bwMode="auto">
              <a:xfrm>
                <a:off x="283960" y="2957888"/>
                <a:ext cx="12170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200.2.2.0/24</a:t>
                </a:r>
              </a:p>
            </p:txBody>
          </p:sp>
          <p:sp>
            <p:nvSpPr>
              <p:cNvPr id="50221" name="46 CuadroTexto"/>
              <p:cNvSpPr txBox="1">
                <a:spLocks noChangeArrowheads="1"/>
              </p:cNvSpPr>
              <p:nvPr/>
            </p:nvSpPr>
            <p:spPr bwMode="auto">
              <a:xfrm>
                <a:off x="215076" y="5101028"/>
                <a:ext cx="12170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200.2.3.0/24</a:t>
                </a:r>
              </a:p>
            </p:txBody>
          </p:sp>
          <p:sp>
            <p:nvSpPr>
              <p:cNvPr id="50222" name="47 CuadroTexto"/>
              <p:cNvSpPr txBox="1">
                <a:spLocks noChangeArrowheads="1"/>
              </p:cNvSpPr>
              <p:nvPr/>
            </p:nvSpPr>
            <p:spPr bwMode="auto">
              <a:xfrm>
                <a:off x="1500960" y="3457954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50223" name="48 CuadroTexto"/>
              <p:cNvSpPr txBox="1">
                <a:spLocks noChangeArrowheads="1"/>
              </p:cNvSpPr>
              <p:nvPr/>
            </p:nvSpPr>
            <p:spPr bwMode="auto">
              <a:xfrm>
                <a:off x="929456" y="3457954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50224" name="49 CuadroTexto"/>
              <p:cNvSpPr txBox="1">
                <a:spLocks noChangeArrowheads="1"/>
              </p:cNvSpPr>
              <p:nvPr/>
            </p:nvSpPr>
            <p:spPr bwMode="auto">
              <a:xfrm>
                <a:off x="1500960" y="4743838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50225" name="50 CuadroTexto"/>
              <p:cNvSpPr txBox="1">
                <a:spLocks noChangeArrowheads="1"/>
              </p:cNvSpPr>
              <p:nvPr/>
            </p:nvSpPr>
            <p:spPr bwMode="auto">
              <a:xfrm>
                <a:off x="929456" y="4743838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50226" name="51 CuadroTexto"/>
              <p:cNvSpPr txBox="1">
                <a:spLocks noChangeArrowheads="1"/>
              </p:cNvSpPr>
              <p:nvPr/>
            </p:nvSpPr>
            <p:spPr bwMode="auto">
              <a:xfrm>
                <a:off x="7001686" y="4010822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50227" name="52 CuadroTexto"/>
              <p:cNvSpPr txBox="1">
                <a:spLocks noChangeArrowheads="1"/>
              </p:cNvSpPr>
              <p:nvPr/>
            </p:nvSpPr>
            <p:spPr bwMode="auto">
              <a:xfrm>
                <a:off x="7573190" y="4010822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50228" name="53 CuadroTexto"/>
              <p:cNvSpPr txBox="1">
                <a:spLocks noChangeArrowheads="1"/>
              </p:cNvSpPr>
              <p:nvPr/>
            </p:nvSpPr>
            <p:spPr bwMode="auto">
              <a:xfrm>
                <a:off x="7358876" y="3672268"/>
                <a:ext cx="142218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210.10.10.0/24</a:t>
                </a:r>
              </a:p>
            </p:txBody>
          </p:sp>
          <p:sp>
            <p:nvSpPr>
              <p:cNvPr id="50229" name="54 CuadroTexto"/>
              <p:cNvSpPr txBox="1">
                <a:spLocks noChangeArrowheads="1"/>
              </p:cNvSpPr>
              <p:nvPr/>
            </p:nvSpPr>
            <p:spPr bwMode="auto">
              <a:xfrm>
                <a:off x="1715274" y="2939252"/>
                <a:ext cx="4988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R1</a:t>
                </a:r>
              </a:p>
            </p:txBody>
          </p:sp>
          <p:sp>
            <p:nvSpPr>
              <p:cNvPr id="50230" name="55 CuadroTexto"/>
              <p:cNvSpPr txBox="1">
                <a:spLocks noChangeArrowheads="1"/>
              </p:cNvSpPr>
              <p:nvPr/>
            </p:nvSpPr>
            <p:spPr bwMode="auto">
              <a:xfrm>
                <a:off x="3358348" y="2939252"/>
                <a:ext cx="4988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R2</a:t>
                </a:r>
              </a:p>
            </p:txBody>
          </p:sp>
          <p:sp>
            <p:nvSpPr>
              <p:cNvPr id="50231" name="56 CuadroTexto"/>
              <p:cNvSpPr txBox="1">
                <a:spLocks noChangeArrowheads="1"/>
              </p:cNvSpPr>
              <p:nvPr/>
            </p:nvSpPr>
            <p:spPr bwMode="auto">
              <a:xfrm>
                <a:off x="1715274" y="5110910"/>
                <a:ext cx="4988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R3</a:t>
                </a:r>
              </a:p>
            </p:txBody>
          </p:sp>
          <p:sp>
            <p:nvSpPr>
              <p:cNvPr id="50232" name="57 CuadroTexto"/>
              <p:cNvSpPr txBox="1">
                <a:spLocks noChangeArrowheads="1"/>
              </p:cNvSpPr>
              <p:nvPr/>
            </p:nvSpPr>
            <p:spPr bwMode="auto">
              <a:xfrm>
                <a:off x="3358348" y="5110910"/>
                <a:ext cx="4988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R4</a:t>
                </a:r>
              </a:p>
            </p:txBody>
          </p:sp>
          <p:sp>
            <p:nvSpPr>
              <p:cNvPr id="50233" name="58 CuadroTexto"/>
              <p:cNvSpPr txBox="1">
                <a:spLocks noChangeArrowheads="1"/>
              </p:cNvSpPr>
              <p:nvPr/>
            </p:nvSpPr>
            <p:spPr bwMode="auto">
              <a:xfrm>
                <a:off x="6573058" y="4439450"/>
                <a:ext cx="4988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R6</a:t>
                </a:r>
              </a:p>
            </p:txBody>
          </p:sp>
          <p:sp>
            <p:nvSpPr>
              <p:cNvPr id="50234" name="59 CuadroTexto"/>
              <p:cNvSpPr txBox="1">
                <a:spLocks noChangeArrowheads="1"/>
              </p:cNvSpPr>
              <p:nvPr/>
            </p:nvSpPr>
            <p:spPr bwMode="auto">
              <a:xfrm>
                <a:off x="5215736" y="4439450"/>
                <a:ext cx="4988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R5</a:t>
                </a:r>
              </a:p>
            </p:txBody>
          </p:sp>
          <p:sp>
            <p:nvSpPr>
              <p:cNvPr id="50235" name="60 CuadroTexto"/>
              <p:cNvSpPr txBox="1">
                <a:spLocks noChangeArrowheads="1"/>
              </p:cNvSpPr>
              <p:nvPr/>
            </p:nvSpPr>
            <p:spPr bwMode="auto">
              <a:xfrm>
                <a:off x="357952" y="3582194"/>
                <a:ext cx="655949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PC1</a:t>
                </a:r>
              </a:p>
            </p:txBody>
          </p:sp>
          <p:sp>
            <p:nvSpPr>
              <p:cNvPr id="50236" name="61 CuadroTexto"/>
              <p:cNvSpPr txBox="1">
                <a:spLocks noChangeArrowheads="1"/>
              </p:cNvSpPr>
              <p:nvPr/>
            </p:nvSpPr>
            <p:spPr bwMode="auto">
              <a:xfrm>
                <a:off x="357952" y="4396530"/>
                <a:ext cx="655949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PC2</a:t>
                </a:r>
              </a:p>
            </p:txBody>
          </p:sp>
          <p:sp>
            <p:nvSpPr>
              <p:cNvPr id="50237" name="62 CuadroTexto"/>
              <p:cNvSpPr txBox="1">
                <a:spLocks noChangeArrowheads="1"/>
              </p:cNvSpPr>
              <p:nvPr/>
            </p:nvSpPr>
            <p:spPr bwMode="auto">
              <a:xfrm>
                <a:off x="7716066" y="4439450"/>
                <a:ext cx="655949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PC3</a:t>
                </a:r>
              </a:p>
            </p:txBody>
          </p:sp>
        </p:grpSp>
      </p:grp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1492250" y="631825"/>
            <a:ext cx="608171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63" tIns="46181" rIns="92363" bIns="46181">
            <a:spAutoFit/>
          </a:bodyPr>
          <a:lstStyle/>
          <a:p>
            <a:pPr marL="192088" lvl="1" algn="ctr"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REDISTRIBUCIÓN ESTÁTICA</a:t>
            </a:r>
          </a:p>
        </p:txBody>
      </p:sp>
      <p:grpSp>
        <p:nvGrpSpPr>
          <p:cNvPr id="7" name="93 Grupo"/>
          <p:cNvGrpSpPr>
            <a:grpSpLocks/>
          </p:cNvGrpSpPr>
          <p:nvPr/>
        </p:nvGrpSpPr>
        <p:grpSpPr bwMode="auto">
          <a:xfrm>
            <a:off x="214313" y="4225925"/>
            <a:ext cx="8696325" cy="2500313"/>
            <a:chOff x="215076" y="4225136"/>
            <a:chExt cx="8696335" cy="2500330"/>
          </a:xfrm>
        </p:grpSpPr>
        <p:pic>
          <p:nvPicPr>
            <p:cNvPr id="50183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58150" y="4358972"/>
              <a:ext cx="7053261" cy="2366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184" name="80 Flecha derecha"/>
            <p:cNvSpPr>
              <a:spLocks noChangeArrowheads="1"/>
            </p:cNvSpPr>
            <p:nvPr/>
          </p:nvSpPr>
          <p:spPr bwMode="auto">
            <a:xfrm>
              <a:off x="215076" y="4225136"/>
              <a:ext cx="1643074" cy="1071570"/>
            </a:xfrm>
            <a:prstGeom prst="rightArrow">
              <a:avLst>
                <a:gd name="adj1" fmla="val 50000"/>
                <a:gd name="adj2" fmla="val 49997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23925"/>
              <a:r>
                <a:rPr lang="es-PE" sz="1600" b="1">
                  <a:solidFill>
                    <a:schemeClr val="bg1"/>
                  </a:solidFill>
                </a:rPr>
                <a:t>Tabla en R1</a:t>
              </a:r>
            </a:p>
          </p:txBody>
        </p:sp>
      </p:grpSp>
      <p:sp>
        <p:nvSpPr>
          <p:cNvPr id="97" name="Text Box 6"/>
          <p:cNvSpPr txBox="1">
            <a:spLocks noChangeArrowheads="1"/>
          </p:cNvSpPr>
          <p:nvPr/>
        </p:nvSpPr>
        <p:spPr bwMode="auto">
          <a:xfrm>
            <a:off x="7296150" y="4713288"/>
            <a:ext cx="1349375" cy="8270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87274" tIns="43637" rIns="87274" bIns="43637">
            <a:spAutoFit/>
          </a:bodyPr>
          <a:lstStyle/>
          <a:p>
            <a:pPr defTabSz="873125" eaLnBrk="0" hangingPunct="0">
              <a:defRPr/>
            </a:pPr>
            <a:r>
              <a:rPr lang="es-MX" sz="1600" b="1" dirty="0">
                <a:solidFill>
                  <a:schemeClr val="bg1"/>
                </a:solidFill>
                <a:latin typeface="+mj-lt"/>
              </a:rPr>
              <a:t>No sabe</a:t>
            </a:r>
          </a:p>
          <a:p>
            <a:pPr defTabSz="873125" eaLnBrk="0" hangingPunct="0">
              <a:defRPr/>
            </a:pPr>
            <a:r>
              <a:rPr lang="es-MX" sz="1600" b="1" dirty="0">
                <a:solidFill>
                  <a:schemeClr val="bg1"/>
                </a:solidFill>
                <a:latin typeface="+mj-lt"/>
              </a:rPr>
              <a:t>como llegar a</a:t>
            </a:r>
          </a:p>
          <a:p>
            <a:pPr defTabSz="873125" eaLnBrk="0" hangingPunct="0">
              <a:defRPr/>
            </a:pPr>
            <a:r>
              <a:rPr lang="es-MX" sz="1600" b="1" dirty="0">
                <a:solidFill>
                  <a:schemeClr val="bg1"/>
                </a:solidFill>
                <a:latin typeface="+mj-lt"/>
              </a:rPr>
              <a:t>220.20.20.0</a:t>
            </a:r>
          </a:p>
        </p:txBody>
      </p:sp>
      <p:sp>
        <p:nvSpPr>
          <p:cNvPr id="98" name="Text Box 6"/>
          <p:cNvSpPr txBox="1">
            <a:spLocks noChangeArrowheads="1"/>
          </p:cNvSpPr>
          <p:nvPr/>
        </p:nvSpPr>
        <p:spPr bwMode="auto">
          <a:xfrm>
            <a:off x="6288088" y="6002338"/>
            <a:ext cx="2316162" cy="5810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87274" tIns="43637" rIns="87274" bIns="43637">
            <a:spAutoFit/>
          </a:bodyPr>
          <a:lstStyle/>
          <a:p>
            <a:pPr defTabSz="873125" eaLnBrk="0" hangingPunct="0">
              <a:defRPr/>
            </a:pPr>
            <a:r>
              <a:rPr lang="es-MX" sz="1600" b="1" dirty="0">
                <a:solidFill>
                  <a:schemeClr val="bg1"/>
                </a:solidFill>
                <a:latin typeface="+mj-lt"/>
              </a:rPr>
              <a:t>R5 debe anunciar el link</a:t>
            </a:r>
          </a:p>
          <a:p>
            <a:pPr defTabSz="873125" eaLnBrk="0" hangingPunct="0">
              <a:defRPr/>
            </a:pPr>
            <a:r>
              <a:rPr lang="es-MX" sz="1600" b="1" dirty="0">
                <a:solidFill>
                  <a:schemeClr val="bg1"/>
                </a:solidFill>
                <a:latin typeface="+mj-lt"/>
              </a:rPr>
              <a:t>estático 220.20.20.0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80 Grupo"/>
          <p:cNvGrpSpPr>
            <a:grpSpLocks/>
          </p:cNvGrpSpPr>
          <p:nvPr/>
        </p:nvGrpSpPr>
        <p:grpSpPr bwMode="auto">
          <a:xfrm>
            <a:off x="196850" y="1130300"/>
            <a:ext cx="8731250" cy="3930650"/>
            <a:chOff x="197069" y="1129862"/>
            <a:chExt cx="8731469" cy="3930648"/>
          </a:xfrm>
        </p:grpSpPr>
        <p:grpSp>
          <p:nvGrpSpPr>
            <p:cNvPr id="51212" name="105 Grupo"/>
            <p:cNvGrpSpPr>
              <a:grpSpLocks/>
            </p:cNvGrpSpPr>
            <p:nvPr/>
          </p:nvGrpSpPr>
          <p:grpSpPr bwMode="auto">
            <a:xfrm>
              <a:off x="197069" y="1129862"/>
              <a:ext cx="8731469" cy="2617076"/>
              <a:chOff x="197069" y="1129862"/>
              <a:chExt cx="8731469" cy="2617076"/>
            </a:xfrm>
          </p:grpSpPr>
          <p:sp>
            <p:nvSpPr>
              <p:cNvPr id="51280" name="104 Forma libre"/>
              <p:cNvSpPr>
                <a:spLocks noChangeArrowheads="1"/>
              </p:cNvSpPr>
              <p:nvPr/>
            </p:nvSpPr>
            <p:spPr bwMode="auto">
              <a:xfrm>
                <a:off x="197069" y="1129862"/>
                <a:ext cx="8731469" cy="2617076"/>
              </a:xfrm>
              <a:custGeom>
                <a:avLst/>
                <a:gdLst>
                  <a:gd name="T0" fmla="*/ 764628 w 8731469"/>
                  <a:gd name="T1" fmla="*/ 5255 h 2617076"/>
                  <a:gd name="T2" fmla="*/ 244365 w 8731469"/>
                  <a:gd name="T3" fmla="*/ 36786 h 2617076"/>
                  <a:gd name="T4" fmla="*/ 39414 w 8731469"/>
                  <a:gd name="T5" fmla="*/ 162910 h 2617076"/>
                  <a:gd name="T6" fmla="*/ 7883 w 8731469"/>
                  <a:gd name="T7" fmla="*/ 493986 h 2617076"/>
                  <a:gd name="T8" fmla="*/ 23648 w 8731469"/>
                  <a:gd name="T9" fmla="*/ 1518745 h 2617076"/>
                  <a:gd name="T10" fmla="*/ 23648 w 8731469"/>
                  <a:gd name="T11" fmla="*/ 2149366 h 2617076"/>
                  <a:gd name="T12" fmla="*/ 134007 w 8731469"/>
                  <a:gd name="T13" fmla="*/ 2511972 h 2617076"/>
                  <a:gd name="T14" fmla="*/ 670034 w 8731469"/>
                  <a:gd name="T15" fmla="*/ 2590800 h 2617076"/>
                  <a:gd name="T16" fmla="*/ 3192517 w 8731469"/>
                  <a:gd name="T17" fmla="*/ 2590800 h 2617076"/>
                  <a:gd name="T18" fmla="*/ 3854669 w 8731469"/>
                  <a:gd name="T19" fmla="*/ 2433144 h 2617076"/>
                  <a:gd name="T20" fmla="*/ 4296102 w 8731469"/>
                  <a:gd name="T21" fmla="*/ 2023241 h 2617076"/>
                  <a:gd name="T22" fmla="*/ 4627179 w 8731469"/>
                  <a:gd name="T23" fmla="*/ 1597572 h 2617076"/>
                  <a:gd name="T24" fmla="*/ 4895195 w 8731469"/>
                  <a:gd name="T25" fmla="*/ 1471448 h 2617076"/>
                  <a:gd name="T26" fmla="*/ 5399691 w 8731469"/>
                  <a:gd name="T27" fmla="*/ 1487214 h 2617076"/>
                  <a:gd name="T28" fmla="*/ 5856891 w 8731469"/>
                  <a:gd name="T29" fmla="*/ 1566041 h 2617076"/>
                  <a:gd name="T30" fmla="*/ 6392919 w 8731469"/>
                  <a:gd name="T31" fmla="*/ 1818290 h 2617076"/>
                  <a:gd name="T32" fmla="*/ 6787055 w 8731469"/>
                  <a:gd name="T33" fmla="*/ 2007476 h 2617076"/>
                  <a:gd name="T34" fmla="*/ 7985235 w 8731469"/>
                  <a:gd name="T35" fmla="*/ 2054772 h 2617076"/>
                  <a:gd name="T36" fmla="*/ 8615853 w 8731469"/>
                  <a:gd name="T37" fmla="*/ 1849821 h 2617076"/>
                  <a:gd name="T38" fmla="*/ 8678917 w 8731469"/>
                  <a:gd name="T39" fmla="*/ 872359 h 2617076"/>
                  <a:gd name="T40" fmla="*/ 8663157 w 8731469"/>
                  <a:gd name="T41" fmla="*/ 415159 h 2617076"/>
                  <a:gd name="T42" fmla="*/ 8473965 w 8731469"/>
                  <a:gd name="T43" fmla="*/ 84083 h 2617076"/>
                  <a:gd name="T44" fmla="*/ 8001003 w 8731469"/>
                  <a:gd name="T45" fmla="*/ 21021 h 2617076"/>
                  <a:gd name="T46" fmla="*/ 6424451 w 8731469"/>
                  <a:gd name="T47" fmla="*/ 5255 h 2617076"/>
                  <a:gd name="T48" fmla="*/ 3523593 w 8731469"/>
                  <a:gd name="T49" fmla="*/ 21021 h 2617076"/>
                  <a:gd name="T50" fmla="*/ 1868218 w 8731469"/>
                  <a:gd name="T51" fmla="*/ 21021 h 2617076"/>
                  <a:gd name="T52" fmla="*/ 1048407 w 8731469"/>
                  <a:gd name="T53" fmla="*/ 5255 h 2617076"/>
                  <a:gd name="T54" fmla="*/ 764628 w 8731469"/>
                  <a:gd name="T55" fmla="*/ 5255 h 261707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8731469"/>
                  <a:gd name="T85" fmla="*/ 0 h 2617076"/>
                  <a:gd name="T86" fmla="*/ 8731469 w 8731469"/>
                  <a:gd name="T87" fmla="*/ 2617076 h 261707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8731469" h="2617076">
                    <a:moveTo>
                      <a:pt x="764628" y="5255"/>
                    </a:moveTo>
                    <a:cubicBezTo>
                      <a:pt x="630621" y="10510"/>
                      <a:pt x="365234" y="10510"/>
                      <a:pt x="244365" y="36786"/>
                    </a:cubicBezTo>
                    <a:cubicBezTo>
                      <a:pt x="123496" y="63062"/>
                      <a:pt x="78828" y="86710"/>
                      <a:pt x="39414" y="162910"/>
                    </a:cubicBezTo>
                    <a:cubicBezTo>
                      <a:pt x="0" y="239110"/>
                      <a:pt x="10511" y="268014"/>
                      <a:pt x="7883" y="493986"/>
                    </a:cubicBezTo>
                    <a:cubicBezTo>
                      <a:pt x="5255" y="719958"/>
                      <a:pt x="21021" y="1242848"/>
                      <a:pt x="23648" y="1518745"/>
                    </a:cubicBezTo>
                    <a:cubicBezTo>
                      <a:pt x="26275" y="1794642"/>
                      <a:pt x="5255" y="1983828"/>
                      <a:pt x="23648" y="2149366"/>
                    </a:cubicBezTo>
                    <a:cubicBezTo>
                      <a:pt x="42041" y="2314904"/>
                      <a:pt x="26276" y="2438400"/>
                      <a:pt x="134007" y="2511972"/>
                    </a:cubicBezTo>
                    <a:cubicBezTo>
                      <a:pt x="241738" y="2585544"/>
                      <a:pt x="160282" y="2577662"/>
                      <a:pt x="670034" y="2590800"/>
                    </a:cubicBezTo>
                    <a:cubicBezTo>
                      <a:pt x="1179786" y="2603938"/>
                      <a:pt x="2661745" y="2617076"/>
                      <a:pt x="3192517" y="2590800"/>
                    </a:cubicBezTo>
                    <a:cubicBezTo>
                      <a:pt x="3723289" y="2564524"/>
                      <a:pt x="3670738" y="2527738"/>
                      <a:pt x="3854669" y="2433145"/>
                    </a:cubicBezTo>
                    <a:cubicBezTo>
                      <a:pt x="4038600" y="2338552"/>
                      <a:pt x="4167351" y="2162503"/>
                      <a:pt x="4296103" y="2023241"/>
                    </a:cubicBezTo>
                    <a:cubicBezTo>
                      <a:pt x="4424855" y="1883979"/>
                      <a:pt x="4527331" y="1689537"/>
                      <a:pt x="4627179" y="1597572"/>
                    </a:cubicBezTo>
                    <a:cubicBezTo>
                      <a:pt x="4727027" y="1505607"/>
                      <a:pt x="4766441" y="1489841"/>
                      <a:pt x="4895193" y="1471448"/>
                    </a:cubicBezTo>
                    <a:cubicBezTo>
                      <a:pt x="5023945" y="1453055"/>
                      <a:pt x="5239407" y="1471449"/>
                      <a:pt x="5399690" y="1487214"/>
                    </a:cubicBezTo>
                    <a:cubicBezTo>
                      <a:pt x="5559973" y="1502979"/>
                      <a:pt x="5691352" y="1510862"/>
                      <a:pt x="5856890" y="1566041"/>
                    </a:cubicBezTo>
                    <a:cubicBezTo>
                      <a:pt x="6022428" y="1621220"/>
                      <a:pt x="6392917" y="1818290"/>
                      <a:pt x="6392917" y="1818290"/>
                    </a:cubicBezTo>
                    <a:cubicBezTo>
                      <a:pt x="6547944" y="1891862"/>
                      <a:pt x="6521669" y="1968062"/>
                      <a:pt x="6787055" y="2007476"/>
                    </a:cubicBezTo>
                    <a:cubicBezTo>
                      <a:pt x="7052441" y="2046890"/>
                      <a:pt x="7680434" y="2081048"/>
                      <a:pt x="7985234" y="2054772"/>
                    </a:cubicBezTo>
                    <a:cubicBezTo>
                      <a:pt x="8290034" y="2028496"/>
                      <a:pt x="8500241" y="2046890"/>
                      <a:pt x="8615855" y="1849821"/>
                    </a:cubicBezTo>
                    <a:cubicBezTo>
                      <a:pt x="8731469" y="1652752"/>
                      <a:pt x="8671034" y="1111469"/>
                      <a:pt x="8678917" y="872359"/>
                    </a:cubicBezTo>
                    <a:cubicBezTo>
                      <a:pt x="8686800" y="633249"/>
                      <a:pt x="8697311" y="546538"/>
                      <a:pt x="8663152" y="415159"/>
                    </a:cubicBezTo>
                    <a:cubicBezTo>
                      <a:pt x="8628993" y="283780"/>
                      <a:pt x="8584324" y="149773"/>
                      <a:pt x="8473965" y="84083"/>
                    </a:cubicBezTo>
                    <a:cubicBezTo>
                      <a:pt x="8363606" y="18393"/>
                      <a:pt x="8342586" y="34159"/>
                      <a:pt x="8001000" y="21021"/>
                    </a:cubicBezTo>
                    <a:cubicBezTo>
                      <a:pt x="7659414" y="7883"/>
                      <a:pt x="6424448" y="5255"/>
                      <a:pt x="6424448" y="5255"/>
                    </a:cubicBezTo>
                    <a:lnTo>
                      <a:pt x="3523593" y="21021"/>
                    </a:lnTo>
                    <a:lnTo>
                      <a:pt x="1868214" y="21021"/>
                    </a:lnTo>
                    <a:cubicBezTo>
                      <a:pt x="1455683" y="18393"/>
                      <a:pt x="1232338" y="7883"/>
                      <a:pt x="1048407" y="5255"/>
                    </a:cubicBezTo>
                    <a:cubicBezTo>
                      <a:pt x="864476" y="2627"/>
                      <a:pt x="898635" y="0"/>
                      <a:pt x="764628" y="5255"/>
                    </a:cubicBezTo>
                    <a:close/>
                  </a:path>
                </a:pathLst>
              </a:custGeom>
              <a:solidFill>
                <a:srgbClr val="FFCCFF"/>
              </a:solidFill>
              <a:ln w="19050" algn="ctr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51281" name="101 CuadroTexto"/>
              <p:cNvSpPr txBox="1">
                <a:spLocks noChangeArrowheads="1"/>
              </p:cNvSpPr>
              <p:nvPr/>
            </p:nvSpPr>
            <p:spPr bwMode="auto">
              <a:xfrm>
                <a:off x="4501356" y="1224740"/>
                <a:ext cx="232627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800" b="1">
                    <a:solidFill>
                      <a:srgbClr val="C00000"/>
                    </a:solidFill>
                  </a:rPr>
                  <a:t>Habilitado con RIPv2</a:t>
                </a:r>
              </a:p>
            </p:txBody>
          </p:sp>
        </p:grpSp>
        <p:grpSp>
          <p:nvGrpSpPr>
            <p:cNvPr id="51213" name="96 Grupo"/>
            <p:cNvGrpSpPr>
              <a:grpSpLocks/>
            </p:cNvGrpSpPr>
            <p:nvPr/>
          </p:nvGrpSpPr>
          <p:grpSpPr bwMode="auto">
            <a:xfrm>
              <a:off x="4445552" y="2653500"/>
              <a:ext cx="3302155" cy="2407010"/>
              <a:chOff x="4445552" y="2653500"/>
              <a:chExt cx="3302155" cy="2407010"/>
            </a:xfrm>
          </p:grpSpPr>
          <p:sp>
            <p:nvSpPr>
              <p:cNvPr id="51265" name="Cloud"/>
              <p:cNvSpPr>
                <a:spLocks noChangeAspect="1" noEditPoints="1" noChangeArrowheads="1"/>
              </p:cNvSpPr>
              <p:nvPr/>
            </p:nvSpPr>
            <p:spPr bwMode="auto">
              <a:xfrm rot="2034637">
                <a:off x="4445326" y="2887224"/>
                <a:ext cx="3302083" cy="2173286"/>
              </a:xfrm>
              <a:custGeom>
                <a:avLst/>
                <a:gdLst>
                  <a:gd name="T0" fmla="*/ 4060339 w 21600"/>
                  <a:gd name="T1" fmla="*/ 260825511 h 21600"/>
                  <a:gd name="T2" fmla="*/ 654490431 w 21600"/>
                  <a:gd name="T3" fmla="*/ 521095525 h 21600"/>
                  <a:gd name="T4" fmla="*/ 1307889952 w 21600"/>
                  <a:gd name="T5" fmla="*/ 260825511 h 21600"/>
                  <a:gd name="T6" fmla="*/ 654490431 w 21600"/>
                  <a:gd name="T7" fmla="*/ 29825835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77 w 21600"/>
                  <a:gd name="T13" fmla="*/ 3262 h 21600"/>
                  <a:gd name="T14" fmla="*/ 17087 w 21600"/>
                  <a:gd name="T15" fmla="*/ 1733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FFFFFF"/>
                </a:outerShdw>
              </a:effectLst>
            </p:spPr>
            <p:txBody>
              <a:bodyPr lIns="87274" tIns="43636" rIns="87274" bIns="43636"/>
              <a:lstStyle/>
              <a:p>
                <a:pPr algn="ctr" defTabSz="873125"/>
                <a:r>
                  <a:rPr lang="es-MX" sz="1900"/>
                  <a:t>     </a:t>
                </a:r>
                <a:endParaRPr lang="es-ES" sz="1900"/>
              </a:p>
            </p:txBody>
          </p:sp>
          <p:grpSp>
            <p:nvGrpSpPr>
              <p:cNvPr id="51266" name="93 Grupo"/>
              <p:cNvGrpSpPr>
                <a:grpSpLocks/>
              </p:cNvGrpSpPr>
              <p:nvPr/>
            </p:nvGrpSpPr>
            <p:grpSpPr bwMode="auto">
              <a:xfrm>
                <a:off x="4645443" y="2653500"/>
                <a:ext cx="3012192" cy="1714512"/>
                <a:chOff x="4645443" y="2653500"/>
                <a:chExt cx="3012192" cy="1714512"/>
              </a:xfrm>
            </p:grpSpPr>
            <p:pic>
              <p:nvPicPr>
                <p:cNvPr id="51268" name="Picture 105" descr="laptop%2520hp%2520pavilion%2520500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501620" y="3643988"/>
                  <a:ext cx="576311" cy="4382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1269" name="Picture 138" descr="router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5001422" y="3796508"/>
                  <a:ext cx="535927" cy="3835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cxnSp>
              <p:nvCxnSpPr>
                <p:cNvPr id="51270" name="79 Conector recto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609307" y="3259929"/>
                  <a:ext cx="1214446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1271" name="82 Conector recto"/>
                <p:cNvCxnSpPr>
                  <a:cxnSpLocks noChangeShapeType="1"/>
                </p:cNvCxnSpPr>
                <p:nvPr/>
              </p:nvCxnSpPr>
              <p:spPr bwMode="auto">
                <a:xfrm>
                  <a:off x="5430050" y="3939384"/>
                  <a:ext cx="1214446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sp>
              <p:nvSpPr>
                <p:cNvPr id="51272" name="83 CuadroTexto"/>
                <p:cNvSpPr txBox="1">
                  <a:spLocks noChangeArrowheads="1"/>
                </p:cNvSpPr>
                <p:nvPr/>
              </p:nvSpPr>
              <p:spPr bwMode="auto">
                <a:xfrm>
                  <a:off x="7001686" y="3653632"/>
                  <a:ext cx="655949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2000" b="1"/>
                    <a:t>PC4</a:t>
                  </a:r>
                </a:p>
              </p:txBody>
            </p:sp>
            <p:sp>
              <p:nvSpPr>
                <p:cNvPr id="51273" name="84 CuadroTexto"/>
                <p:cNvSpPr txBox="1">
                  <a:spLocks noChangeArrowheads="1"/>
                </p:cNvSpPr>
                <p:nvPr/>
              </p:nvSpPr>
              <p:spPr bwMode="auto">
                <a:xfrm>
                  <a:off x="4645443" y="3653632"/>
                  <a:ext cx="498855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2000" b="1"/>
                    <a:t>R7</a:t>
                  </a:r>
                </a:p>
              </p:txBody>
            </p:sp>
            <p:sp>
              <p:nvSpPr>
                <p:cNvPr id="51274" name="85 CuadroTexto"/>
                <p:cNvSpPr txBox="1">
                  <a:spLocks noChangeArrowheads="1"/>
                </p:cNvSpPr>
                <p:nvPr/>
              </p:nvSpPr>
              <p:spPr bwMode="auto">
                <a:xfrm>
                  <a:off x="5144298" y="3386516"/>
                  <a:ext cx="1114408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600" b="1">
                      <a:solidFill>
                        <a:srgbClr val="FF0000"/>
                      </a:solidFill>
                    </a:rPr>
                    <a:t>60.6.6.4/30</a:t>
                  </a:r>
                </a:p>
              </p:txBody>
            </p:sp>
            <p:sp>
              <p:nvSpPr>
                <p:cNvPr id="51275" name="86 CuadroTexto"/>
                <p:cNvSpPr txBox="1">
                  <a:spLocks noChangeArrowheads="1"/>
                </p:cNvSpPr>
                <p:nvPr/>
              </p:nvSpPr>
              <p:spPr bwMode="auto">
                <a:xfrm>
                  <a:off x="4929984" y="2867814"/>
                  <a:ext cx="338554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600" b="1">
                      <a:solidFill>
                        <a:srgbClr val="0000FF"/>
                      </a:solidFill>
                    </a:rPr>
                    <a:t>.5</a:t>
                  </a:r>
                </a:p>
              </p:txBody>
            </p:sp>
            <p:sp>
              <p:nvSpPr>
                <p:cNvPr id="51276" name="87 CuadroTexto"/>
                <p:cNvSpPr txBox="1">
                  <a:spLocks noChangeArrowheads="1"/>
                </p:cNvSpPr>
                <p:nvPr/>
              </p:nvSpPr>
              <p:spPr bwMode="auto">
                <a:xfrm>
                  <a:off x="4929984" y="3510756"/>
                  <a:ext cx="338554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600" b="1">
                      <a:solidFill>
                        <a:srgbClr val="0000FF"/>
                      </a:solidFill>
                    </a:rPr>
                    <a:t>.6</a:t>
                  </a:r>
                </a:p>
              </p:txBody>
            </p:sp>
            <p:sp>
              <p:nvSpPr>
                <p:cNvPr id="51277" name="88 CuadroTexto"/>
                <p:cNvSpPr txBox="1">
                  <a:spLocks noChangeArrowheads="1"/>
                </p:cNvSpPr>
                <p:nvPr/>
              </p:nvSpPr>
              <p:spPr bwMode="auto">
                <a:xfrm>
                  <a:off x="6144430" y="4029458"/>
                  <a:ext cx="1422184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600" b="1">
                      <a:solidFill>
                        <a:srgbClr val="FF0000"/>
                      </a:solidFill>
                    </a:rPr>
                    <a:t>220.20.20.0/24</a:t>
                  </a:r>
                </a:p>
              </p:txBody>
            </p:sp>
            <p:sp>
              <p:nvSpPr>
                <p:cNvPr id="51278" name="91 CuadroTexto"/>
                <p:cNvSpPr txBox="1">
                  <a:spLocks noChangeArrowheads="1"/>
                </p:cNvSpPr>
                <p:nvPr/>
              </p:nvSpPr>
              <p:spPr bwMode="auto">
                <a:xfrm>
                  <a:off x="5501488" y="3653632"/>
                  <a:ext cx="338554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600" b="1">
                      <a:solidFill>
                        <a:srgbClr val="0000FF"/>
                      </a:solidFill>
                    </a:rPr>
                    <a:t>.1</a:t>
                  </a:r>
                </a:p>
              </p:txBody>
            </p:sp>
            <p:sp>
              <p:nvSpPr>
                <p:cNvPr id="51279" name="92 CuadroTexto"/>
                <p:cNvSpPr txBox="1">
                  <a:spLocks noChangeArrowheads="1"/>
                </p:cNvSpPr>
                <p:nvPr/>
              </p:nvSpPr>
              <p:spPr bwMode="auto">
                <a:xfrm>
                  <a:off x="6377380" y="3653632"/>
                  <a:ext cx="338554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600" b="1">
                      <a:solidFill>
                        <a:srgbClr val="0000FF"/>
                      </a:solidFill>
                    </a:rPr>
                    <a:t>.2</a:t>
                  </a:r>
                </a:p>
              </p:txBody>
            </p:sp>
          </p:grpSp>
          <p:sp>
            <p:nvSpPr>
              <p:cNvPr id="51267" name="95 CuadroTexto"/>
              <p:cNvSpPr txBox="1">
                <a:spLocks noChangeArrowheads="1"/>
              </p:cNvSpPr>
              <p:nvPr/>
            </p:nvSpPr>
            <p:spPr bwMode="auto">
              <a:xfrm>
                <a:off x="5215736" y="2925981"/>
                <a:ext cx="1417376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PE" sz="1600" b="1">
                    <a:solidFill>
                      <a:schemeClr val="accent2"/>
                    </a:solidFill>
                  </a:rPr>
                  <a:t>Enrutamiento</a:t>
                </a:r>
              </a:p>
              <a:p>
                <a:pPr algn="ctr"/>
                <a:r>
                  <a:rPr lang="es-PE" sz="1600" b="1">
                    <a:solidFill>
                      <a:schemeClr val="accent2"/>
                    </a:solidFill>
                  </a:rPr>
                  <a:t>estático</a:t>
                </a:r>
              </a:p>
            </p:txBody>
          </p:sp>
        </p:grpSp>
        <p:grpSp>
          <p:nvGrpSpPr>
            <p:cNvPr id="51214" name="63 Grupo"/>
            <p:cNvGrpSpPr>
              <a:grpSpLocks/>
            </p:cNvGrpSpPr>
            <p:nvPr/>
          </p:nvGrpSpPr>
          <p:grpSpPr bwMode="auto">
            <a:xfrm>
              <a:off x="215076" y="1153302"/>
              <a:ext cx="8565984" cy="2571768"/>
              <a:chOff x="215076" y="2939252"/>
              <a:chExt cx="8565984" cy="2571768"/>
            </a:xfrm>
          </p:grpSpPr>
          <p:pic>
            <p:nvPicPr>
              <p:cNvPr id="51215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15274" y="3296442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216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58348" y="3296442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217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15274" y="479664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218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58348" y="479664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219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573058" y="408226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220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929984" y="408226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221" name="Picture 105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716066" y="4001178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222" name="Picture 104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00828" y="3225004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223" name="Picture 104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00828" y="4715558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51224" name="16 Conector recto"/>
              <p:cNvCxnSpPr>
                <a:cxnSpLocks noChangeShapeType="1"/>
              </p:cNvCxnSpPr>
              <p:nvPr/>
            </p:nvCxnSpPr>
            <p:spPr bwMode="auto">
              <a:xfrm>
                <a:off x="2215340" y="3509168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225" name="17 Conector recto"/>
              <p:cNvCxnSpPr>
                <a:cxnSpLocks noChangeShapeType="1"/>
              </p:cNvCxnSpPr>
              <p:nvPr/>
            </p:nvCxnSpPr>
            <p:spPr bwMode="auto">
              <a:xfrm>
                <a:off x="2215340" y="5010954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226" name="18 Conector recto"/>
              <p:cNvCxnSpPr>
                <a:cxnSpLocks noChangeShapeType="1"/>
              </p:cNvCxnSpPr>
              <p:nvPr/>
            </p:nvCxnSpPr>
            <p:spPr bwMode="auto">
              <a:xfrm>
                <a:off x="5430050" y="4294986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227" name="19 Conector recto"/>
              <p:cNvCxnSpPr>
                <a:cxnSpLocks noChangeShapeType="1"/>
              </p:cNvCxnSpPr>
              <p:nvPr/>
            </p:nvCxnSpPr>
            <p:spPr bwMode="auto">
              <a:xfrm>
                <a:off x="3858414" y="3510756"/>
                <a:ext cx="1143008" cy="64294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228" name="24 Conector recto"/>
              <p:cNvCxnSpPr>
                <a:cxnSpLocks noChangeShapeType="1"/>
              </p:cNvCxnSpPr>
              <p:nvPr/>
            </p:nvCxnSpPr>
            <p:spPr bwMode="auto">
              <a:xfrm flipV="1">
                <a:off x="3858414" y="4368012"/>
                <a:ext cx="1143008" cy="64294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229" name="26 Conector recto"/>
              <p:cNvCxnSpPr>
                <a:cxnSpLocks noChangeShapeType="1"/>
              </p:cNvCxnSpPr>
              <p:nvPr/>
            </p:nvCxnSpPr>
            <p:spPr bwMode="auto">
              <a:xfrm>
                <a:off x="929456" y="3509168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230" name="28 Conector recto"/>
              <p:cNvCxnSpPr>
                <a:cxnSpLocks noChangeShapeType="1"/>
              </p:cNvCxnSpPr>
              <p:nvPr/>
            </p:nvCxnSpPr>
            <p:spPr bwMode="auto">
              <a:xfrm>
                <a:off x="929456" y="5010954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231" name="29 Conector recto"/>
              <p:cNvCxnSpPr>
                <a:cxnSpLocks noChangeShapeType="1"/>
              </p:cNvCxnSpPr>
              <p:nvPr/>
            </p:nvCxnSpPr>
            <p:spPr bwMode="auto">
              <a:xfrm>
                <a:off x="7001686" y="4296574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51232" name="30 CuadroTexto"/>
              <p:cNvSpPr txBox="1">
                <a:spLocks noChangeArrowheads="1"/>
              </p:cNvSpPr>
              <p:nvPr/>
            </p:nvSpPr>
            <p:spPr bwMode="auto">
              <a:xfrm>
                <a:off x="2243940" y="3082128"/>
                <a:ext cx="111440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50.5.5.0/30</a:t>
                </a:r>
              </a:p>
            </p:txBody>
          </p:sp>
          <p:sp>
            <p:nvSpPr>
              <p:cNvPr id="51233" name="31 CuadroTexto"/>
              <p:cNvSpPr txBox="1">
                <a:spLocks noChangeArrowheads="1"/>
              </p:cNvSpPr>
              <p:nvPr/>
            </p:nvSpPr>
            <p:spPr bwMode="auto">
              <a:xfrm>
                <a:off x="2286778" y="5082392"/>
                <a:ext cx="111440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50.5.5.4/30</a:t>
                </a:r>
              </a:p>
            </p:txBody>
          </p:sp>
          <p:sp>
            <p:nvSpPr>
              <p:cNvPr id="51234" name="32 CuadroTexto"/>
              <p:cNvSpPr txBox="1">
                <a:spLocks noChangeArrowheads="1"/>
              </p:cNvSpPr>
              <p:nvPr/>
            </p:nvSpPr>
            <p:spPr bwMode="auto">
              <a:xfrm>
                <a:off x="4292783" y="3510756"/>
                <a:ext cx="111440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50.5.8.0/30</a:t>
                </a:r>
              </a:p>
            </p:txBody>
          </p:sp>
          <p:sp>
            <p:nvSpPr>
              <p:cNvPr id="51235" name="33 CuadroTexto"/>
              <p:cNvSpPr txBox="1">
                <a:spLocks noChangeArrowheads="1"/>
              </p:cNvSpPr>
              <p:nvPr/>
            </p:nvSpPr>
            <p:spPr bwMode="auto">
              <a:xfrm rot="-1768326">
                <a:off x="3794890" y="4420662"/>
                <a:ext cx="12170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50.5.12.0/30</a:t>
                </a:r>
              </a:p>
            </p:txBody>
          </p:sp>
          <p:sp>
            <p:nvSpPr>
              <p:cNvPr id="51236" name="34 CuadroTexto"/>
              <p:cNvSpPr txBox="1">
                <a:spLocks noChangeArrowheads="1"/>
              </p:cNvSpPr>
              <p:nvPr/>
            </p:nvSpPr>
            <p:spPr bwMode="auto">
              <a:xfrm>
                <a:off x="2143902" y="3457954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51237" name="35 CuadroTexto"/>
              <p:cNvSpPr txBox="1">
                <a:spLocks noChangeArrowheads="1"/>
              </p:cNvSpPr>
              <p:nvPr/>
            </p:nvSpPr>
            <p:spPr bwMode="auto">
              <a:xfrm>
                <a:off x="3144034" y="3457954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51238" name="36 CuadroTexto"/>
              <p:cNvSpPr txBox="1">
                <a:spLocks noChangeArrowheads="1"/>
              </p:cNvSpPr>
              <p:nvPr/>
            </p:nvSpPr>
            <p:spPr bwMode="auto">
              <a:xfrm>
                <a:off x="2143902" y="4743838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.5</a:t>
                </a:r>
              </a:p>
            </p:txBody>
          </p:sp>
          <p:sp>
            <p:nvSpPr>
              <p:cNvPr id="51239" name="37 CuadroTexto"/>
              <p:cNvSpPr txBox="1">
                <a:spLocks noChangeArrowheads="1"/>
              </p:cNvSpPr>
              <p:nvPr/>
            </p:nvSpPr>
            <p:spPr bwMode="auto">
              <a:xfrm>
                <a:off x="3144034" y="4743838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.6</a:t>
                </a:r>
              </a:p>
            </p:txBody>
          </p:sp>
          <p:sp>
            <p:nvSpPr>
              <p:cNvPr id="51240" name="38 CuadroTexto"/>
              <p:cNvSpPr txBox="1">
                <a:spLocks noChangeArrowheads="1"/>
              </p:cNvSpPr>
              <p:nvPr/>
            </p:nvSpPr>
            <p:spPr bwMode="auto">
              <a:xfrm>
                <a:off x="3805612" y="3296442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.9</a:t>
                </a:r>
              </a:p>
            </p:txBody>
          </p:sp>
          <p:sp>
            <p:nvSpPr>
              <p:cNvPr id="51241" name="39 CuadroTexto"/>
              <p:cNvSpPr txBox="1">
                <a:spLocks noChangeArrowheads="1"/>
              </p:cNvSpPr>
              <p:nvPr/>
            </p:nvSpPr>
            <p:spPr bwMode="auto">
              <a:xfrm>
                <a:off x="4858546" y="3867946"/>
                <a:ext cx="44114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.10</a:t>
                </a:r>
              </a:p>
            </p:txBody>
          </p:sp>
          <p:sp>
            <p:nvSpPr>
              <p:cNvPr id="51242" name="40 CuadroTexto"/>
              <p:cNvSpPr txBox="1">
                <a:spLocks noChangeArrowheads="1"/>
              </p:cNvSpPr>
              <p:nvPr/>
            </p:nvSpPr>
            <p:spPr bwMode="auto">
              <a:xfrm>
                <a:off x="4787108" y="4368012"/>
                <a:ext cx="44114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.13</a:t>
                </a:r>
              </a:p>
            </p:txBody>
          </p:sp>
          <p:sp>
            <p:nvSpPr>
              <p:cNvPr id="51243" name="41 CuadroTexto"/>
              <p:cNvSpPr txBox="1">
                <a:spLocks noChangeArrowheads="1"/>
              </p:cNvSpPr>
              <p:nvPr/>
            </p:nvSpPr>
            <p:spPr bwMode="auto">
              <a:xfrm>
                <a:off x="3786976" y="4939516"/>
                <a:ext cx="44114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.14</a:t>
                </a:r>
              </a:p>
            </p:txBody>
          </p:sp>
          <p:sp>
            <p:nvSpPr>
              <p:cNvPr id="51244" name="42 CuadroTexto"/>
              <p:cNvSpPr txBox="1">
                <a:spLocks noChangeArrowheads="1"/>
              </p:cNvSpPr>
              <p:nvPr/>
            </p:nvSpPr>
            <p:spPr bwMode="auto">
              <a:xfrm>
                <a:off x="5377248" y="4010822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51245" name="43 CuadroTexto"/>
              <p:cNvSpPr txBox="1">
                <a:spLocks noChangeArrowheads="1"/>
              </p:cNvSpPr>
              <p:nvPr/>
            </p:nvSpPr>
            <p:spPr bwMode="auto">
              <a:xfrm>
                <a:off x="6358744" y="4010822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51246" name="44 CuadroTexto"/>
              <p:cNvSpPr txBox="1">
                <a:spLocks noChangeArrowheads="1"/>
              </p:cNvSpPr>
              <p:nvPr/>
            </p:nvSpPr>
            <p:spPr bwMode="auto">
              <a:xfrm>
                <a:off x="5501488" y="3796508"/>
                <a:ext cx="111440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60.6.6.0/30</a:t>
                </a:r>
              </a:p>
            </p:txBody>
          </p:sp>
          <p:sp>
            <p:nvSpPr>
              <p:cNvPr id="51247" name="45 CuadroTexto"/>
              <p:cNvSpPr txBox="1">
                <a:spLocks noChangeArrowheads="1"/>
              </p:cNvSpPr>
              <p:nvPr/>
            </p:nvSpPr>
            <p:spPr bwMode="auto">
              <a:xfrm>
                <a:off x="283960" y="2957888"/>
                <a:ext cx="12170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200.2.2.0/24</a:t>
                </a:r>
              </a:p>
            </p:txBody>
          </p:sp>
          <p:sp>
            <p:nvSpPr>
              <p:cNvPr id="51248" name="46 CuadroTexto"/>
              <p:cNvSpPr txBox="1">
                <a:spLocks noChangeArrowheads="1"/>
              </p:cNvSpPr>
              <p:nvPr/>
            </p:nvSpPr>
            <p:spPr bwMode="auto">
              <a:xfrm>
                <a:off x="215076" y="5101028"/>
                <a:ext cx="12170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200.2.3.0/24</a:t>
                </a:r>
              </a:p>
            </p:txBody>
          </p:sp>
          <p:sp>
            <p:nvSpPr>
              <p:cNvPr id="51249" name="47 CuadroTexto"/>
              <p:cNvSpPr txBox="1">
                <a:spLocks noChangeArrowheads="1"/>
              </p:cNvSpPr>
              <p:nvPr/>
            </p:nvSpPr>
            <p:spPr bwMode="auto">
              <a:xfrm>
                <a:off x="1500960" y="3457954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51250" name="48 CuadroTexto"/>
              <p:cNvSpPr txBox="1">
                <a:spLocks noChangeArrowheads="1"/>
              </p:cNvSpPr>
              <p:nvPr/>
            </p:nvSpPr>
            <p:spPr bwMode="auto">
              <a:xfrm>
                <a:off x="929456" y="3457954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51251" name="49 CuadroTexto"/>
              <p:cNvSpPr txBox="1">
                <a:spLocks noChangeArrowheads="1"/>
              </p:cNvSpPr>
              <p:nvPr/>
            </p:nvSpPr>
            <p:spPr bwMode="auto">
              <a:xfrm>
                <a:off x="1500960" y="4743838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51252" name="50 CuadroTexto"/>
              <p:cNvSpPr txBox="1">
                <a:spLocks noChangeArrowheads="1"/>
              </p:cNvSpPr>
              <p:nvPr/>
            </p:nvSpPr>
            <p:spPr bwMode="auto">
              <a:xfrm>
                <a:off x="929456" y="4743838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51253" name="51 CuadroTexto"/>
              <p:cNvSpPr txBox="1">
                <a:spLocks noChangeArrowheads="1"/>
              </p:cNvSpPr>
              <p:nvPr/>
            </p:nvSpPr>
            <p:spPr bwMode="auto">
              <a:xfrm>
                <a:off x="7001686" y="4010822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51254" name="52 CuadroTexto"/>
              <p:cNvSpPr txBox="1">
                <a:spLocks noChangeArrowheads="1"/>
              </p:cNvSpPr>
              <p:nvPr/>
            </p:nvSpPr>
            <p:spPr bwMode="auto">
              <a:xfrm>
                <a:off x="7573190" y="4010822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51255" name="53 CuadroTexto"/>
              <p:cNvSpPr txBox="1">
                <a:spLocks noChangeArrowheads="1"/>
              </p:cNvSpPr>
              <p:nvPr/>
            </p:nvSpPr>
            <p:spPr bwMode="auto">
              <a:xfrm>
                <a:off x="7358876" y="3672268"/>
                <a:ext cx="142218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210.10.10.0/24</a:t>
                </a:r>
              </a:p>
            </p:txBody>
          </p:sp>
          <p:sp>
            <p:nvSpPr>
              <p:cNvPr id="51256" name="54 CuadroTexto"/>
              <p:cNvSpPr txBox="1">
                <a:spLocks noChangeArrowheads="1"/>
              </p:cNvSpPr>
              <p:nvPr/>
            </p:nvSpPr>
            <p:spPr bwMode="auto">
              <a:xfrm>
                <a:off x="1715274" y="2939252"/>
                <a:ext cx="4988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R1</a:t>
                </a:r>
              </a:p>
            </p:txBody>
          </p:sp>
          <p:sp>
            <p:nvSpPr>
              <p:cNvPr id="51257" name="55 CuadroTexto"/>
              <p:cNvSpPr txBox="1">
                <a:spLocks noChangeArrowheads="1"/>
              </p:cNvSpPr>
              <p:nvPr/>
            </p:nvSpPr>
            <p:spPr bwMode="auto">
              <a:xfrm>
                <a:off x="3358348" y="2939252"/>
                <a:ext cx="4988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R2</a:t>
                </a:r>
              </a:p>
            </p:txBody>
          </p:sp>
          <p:sp>
            <p:nvSpPr>
              <p:cNvPr id="51258" name="56 CuadroTexto"/>
              <p:cNvSpPr txBox="1">
                <a:spLocks noChangeArrowheads="1"/>
              </p:cNvSpPr>
              <p:nvPr/>
            </p:nvSpPr>
            <p:spPr bwMode="auto">
              <a:xfrm>
                <a:off x="1715274" y="5110910"/>
                <a:ext cx="4988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R3</a:t>
                </a:r>
              </a:p>
            </p:txBody>
          </p:sp>
          <p:sp>
            <p:nvSpPr>
              <p:cNvPr id="51259" name="57 CuadroTexto"/>
              <p:cNvSpPr txBox="1">
                <a:spLocks noChangeArrowheads="1"/>
              </p:cNvSpPr>
              <p:nvPr/>
            </p:nvSpPr>
            <p:spPr bwMode="auto">
              <a:xfrm>
                <a:off x="3358348" y="5110910"/>
                <a:ext cx="4988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R4</a:t>
                </a:r>
              </a:p>
            </p:txBody>
          </p:sp>
          <p:sp>
            <p:nvSpPr>
              <p:cNvPr id="51260" name="58 CuadroTexto"/>
              <p:cNvSpPr txBox="1">
                <a:spLocks noChangeArrowheads="1"/>
              </p:cNvSpPr>
              <p:nvPr/>
            </p:nvSpPr>
            <p:spPr bwMode="auto">
              <a:xfrm>
                <a:off x="6573058" y="4439450"/>
                <a:ext cx="4988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R6</a:t>
                </a:r>
              </a:p>
            </p:txBody>
          </p:sp>
          <p:sp>
            <p:nvSpPr>
              <p:cNvPr id="51261" name="59 CuadroTexto"/>
              <p:cNvSpPr txBox="1">
                <a:spLocks noChangeArrowheads="1"/>
              </p:cNvSpPr>
              <p:nvPr/>
            </p:nvSpPr>
            <p:spPr bwMode="auto">
              <a:xfrm>
                <a:off x="5215736" y="4439450"/>
                <a:ext cx="4988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R5</a:t>
                </a:r>
              </a:p>
            </p:txBody>
          </p:sp>
          <p:sp>
            <p:nvSpPr>
              <p:cNvPr id="51262" name="60 CuadroTexto"/>
              <p:cNvSpPr txBox="1">
                <a:spLocks noChangeArrowheads="1"/>
              </p:cNvSpPr>
              <p:nvPr/>
            </p:nvSpPr>
            <p:spPr bwMode="auto">
              <a:xfrm>
                <a:off x="357952" y="3582194"/>
                <a:ext cx="655949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PC1</a:t>
                </a:r>
              </a:p>
            </p:txBody>
          </p:sp>
          <p:sp>
            <p:nvSpPr>
              <p:cNvPr id="51263" name="61 CuadroTexto"/>
              <p:cNvSpPr txBox="1">
                <a:spLocks noChangeArrowheads="1"/>
              </p:cNvSpPr>
              <p:nvPr/>
            </p:nvSpPr>
            <p:spPr bwMode="auto">
              <a:xfrm>
                <a:off x="357952" y="4396530"/>
                <a:ext cx="655949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PC2</a:t>
                </a:r>
              </a:p>
            </p:txBody>
          </p:sp>
          <p:sp>
            <p:nvSpPr>
              <p:cNvPr id="51264" name="62 CuadroTexto"/>
              <p:cNvSpPr txBox="1">
                <a:spLocks noChangeArrowheads="1"/>
              </p:cNvSpPr>
              <p:nvPr/>
            </p:nvSpPr>
            <p:spPr bwMode="auto">
              <a:xfrm>
                <a:off x="7716066" y="4439450"/>
                <a:ext cx="655949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PC3</a:t>
                </a:r>
              </a:p>
            </p:txBody>
          </p:sp>
        </p:grpSp>
      </p:grp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1492250" y="631825"/>
            <a:ext cx="608171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63" tIns="46181" rIns="92363" bIns="46181">
            <a:spAutoFit/>
          </a:bodyPr>
          <a:lstStyle/>
          <a:p>
            <a:pPr marL="192088" lvl="1" algn="ctr"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REDISTRIBUCIÓN ESTÁTICA</a:t>
            </a:r>
          </a:p>
        </p:txBody>
      </p:sp>
      <p:sp>
        <p:nvSpPr>
          <p:cNvPr id="82" name="81 Bisel"/>
          <p:cNvSpPr>
            <a:spLocks noChangeArrowheads="1"/>
          </p:cNvSpPr>
          <p:nvPr/>
        </p:nvSpPr>
        <p:spPr bwMode="auto">
          <a:xfrm>
            <a:off x="214313" y="3654425"/>
            <a:ext cx="4573587" cy="785813"/>
          </a:xfrm>
          <a:prstGeom prst="bevel">
            <a:avLst>
              <a:gd name="adj" fmla="val 12500"/>
            </a:avLst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23925">
              <a:defRPr/>
            </a:pPr>
            <a:r>
              <a:rPr lang="es-PE" sz="1600" b="1" dirty="0"/>
              <a:t>R5(</a:t>
            </a:r>
            <a:r>
              <a:rPr lang="es-PE" sz="1600" b="1" dirty="0" err="1"/>
              <a:t>config</a:t>
            </a:r>
            <a:r>
              <a:rPr lang="es-PE" sz="1600" b="1" dirty="0"/>
              <a:t>)#</a:t>
            </a:r>
            <a:r>
              <a:rPr lang="es-PE" sz="1600" dirty="0"/>
              <a:t>router rip</a:t>
            </a:r>
          </a:p>
          <a:p>
            <a:pPr defTabSz="923925">
              <a:defRPr/>
            </a:pPr>
            <a:r>
              <a:rPr lang="es-PE" sz="1600" b="1" dirty="0"/>
              <a:t>R5(</a:t>
            </a:r>
            <a:r>
              <a:rPr lang="es-PE" sz="1600" b="1" dirty="0" err="1"/>
              <a:t>config</a:t>
            </a:r>
            <a:r>
              <a:rPr lang="es-PE" sz="1600" b="1" dirty="0"/>
              <a:t>-router)#</a:t>
            </a:r>
            <a:r>
              <a:rPr lang="es-PE" sz="1600" b="1" dirty="0" err="1">
                <a:solidFill>
                  <a:srgbClr val="FF0000"/>
                </a:solidFill>
              </a:rPr>
              <a:t>redistribute</a:t>
            </a:r>
            <a:r>
              <a:rPr lang="es-PE" sz="1600" b="1" dirty="0">
                <a:solidFill>
                  <a:srgbClr val="FF0000"/>
                </a:solidFill>
              </a:rPr>
              <a:t> </a:t>
            </a:r>
            <a:r>
              <a:rPr lang="es-PE" sz="1600" b="1" dirty="0" err="1">
                <a:solidFill>
                  <a:srgbClr val="FF0000"/>
                </a:solidFill>
              </a:rPr>
              <a:t>static</a:t>
            </a:r>
            <a:endParaRPr lang="es-PE" sz="1600" b="1" dirty="0">
              <a:solidFill>
                <a:srgbClr val="FF0000"/>
              </a:solidFill>
            </a:endParaRPr>
          </a:p>
        </p:txBody>
      </p:sp>
      <p:grpSp>
        <p:nvGrpSpPr>
          <p:cNvPr id="7" name="100 Grupo"/>
          <p:cNvGrpSpPr>
            <a:grpSpLocks/>
          </p:cNvGrpSpPr>
          <p:nvPr/>
        </p:nvGrpSpPr>
        <p:grpSpPr bwMode="auto">
          <a:xfrm>
            <a:off x="142875" y="4297363"/>
            <a:ext cx="8788400" cy="2533650"/>
            <a:chOff x="143638" y="4296574"/>
            <a:chExt cx="8786874" cy="2533650"/>
          </a:xfrm>
        </p:grpSpPr>
        <p:grpSp>
          <p:nvGrpSpPr>
            <p:cNvPr id="51206" name="98 Grupo"/>
            <p:cNvGrpSpPr>
              <a:grpSpLocks/>
            </p:cNvGrpSpPr>
            <p:nvPr/>
          </p:nvGrpSpPr>
          <p:grpSpPr bwMode="auto">
            <a:xfrm>
              <a:off x="143638" y="4296574"/>
              <a:ext cx="8786874" cy="2533650"/>
              <a:chOff x="143638" y="4296574"/>
              <a:chExt cx="8786874" cy="2533650"/>
            </a:xfrm>
          </p:grpSpPr>
          <p:pic>
            <p:nvPicPr>
              <p:cNvPr id="51208" name="Picture 2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662937" y="4296574"/>
                <a:ext cx="7267575" cy="2533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51209" name="89 Grupo"/>
              <p:cNvGrpSpPr>
                <a:grpSpLocks/>
              </p:cNvGrpSpPr>
              <p:nvPr/>
            </p:nvGrpSpPr>
            <p:grpSpPr bwMode="auto">
              <a:xfrm>
                <a:off x="143638" y="5010954"/>
                <a:ext cx="1627946" cy="1214446"/>
                <a:chOff x="500828" y="5153830"/>
                <a:chExt cx="2145928" cy="1143008"/>
              </a:xfrm>
            </p:grpSpPr>
            <p:sp>
              <p:nvSpPr>
                <p:cNvPr id="51210" name="90 Flecha derecha"/>
                <p:cNvSpPr>
                  <a:spLocks noChangeArrowheads="1"/>
                </p:cNvSpPr>
                <p:nvPr/>
              </p:nvSpPr>
              <p:spPr bwMode="auto">
                <a:xfrm>
                  <a:off x="572266" y="5153830"/>
                  <a:ext cx="2000264" cy="1143008"/>
                </a:xfrm>
                <a:prstGeom prst="rightArrow">
                  <a:avLst>
                    <a:gd name="adj1" fmla="val 76972"/>
                    <a:gd name="adj2" fmla="val 49997"/>
                  </a:avLst>
                </a:prstGeom>
                <a:solidFill>
                  <a:srgbClr val="FF00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23925"/>
                  <a:endParaRPr lang="es-PE"/>
                </a:p>
              </p:txBody>
            </p:sp>
            <p:sp>
              <p:nvSpPr>
                <p:cNvPr id="51211" name="93 CuadroTexto"/>
                <p:cNvSpPr txBox="1">
                  <a:spLocks noChangeArrowheads="1"/>
                </p:cNvSpPr>
                <p:nvPr/>
              </p:nvSpPr>
              <p:spPr bwMode="auto">
                <a:xfrm>
                  <a:off x="500828" y="5331370"/>
                  <a:ext cx="2145928" cy="782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600" b="1">
                      <a:solidFill>
                        <a:schemeClr val="bg1"/>
                      </a:solidFill>
                    </a:rPr>
                    <a:t>Se propaga</a:t>
                  </a:r>
                </a:p>
                <a:p>
                  <a:r>
                    <a:rPr lang="es-PE" sz="1600" b="1">
                      <a:solidFill>
                        <a:schemeClr val="bg1"/>
                      </a:solidFill>
                    </a:rPr>
                    <a:t>el  prefijo de red</a:t>
                  </a:r>
                </a:p>
                <a:p>
                  <a:r>
                    <a:rPr lang="es-PE" sz="1600" b="1">
                      <a:solidFill>
                        <a:schemeClr val="bg1"/>
                      </a:solidFill>
                    </a:rPr>
                    <a:t>200.20.20.0</a:t>
                  </a:r>
                </a:p>
              </p:txBody>
            </p:sp>
          </p:grpSp>
        </p:grpSp>
        <p:sp>
          <p:nvSpPr>
            <p:cNvPr id="51207" name="99 Rectángulo redondeado"/>
            <p:cNvSpPr>
              <a:spLocks noChangeArrowheads="1"/>
            </p:cNvSpPr>
            <p:nvPr/>
          </p:nvSpPr>
          <p:spPr bwMode="auto">
            <a:xfrm>
              <a:off x="1715274" y="5511020"/>
              <a:ext cx="5429288" cy="214314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492250" y="631825"/>
            <a:ext cx="608171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63" tIns="46181" rIns="92363" bIns="46181">
            <a:spAutoFit/>
          </a:bodyPr>
          <a:lstStyle/>
          <a:p>
            <a:pPr marL="192088" lvl="1" algn="ctr"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REDISTRIBUCIÓN ESTÁTICA</a:t>
            </a:r>
          </a:p>
        </p:txBody>
      </p:sp>
      <p:grpSp>
        <p:nvGrpSpPr>
          <p:cNvPr id="2" name="97 Grupo"/>
          <p:cNvGrpSpPr>
            <a:grpSpLocks/>
          </p:cNvGrpSpPr>
          <p:nvPr/>
        </p:nvGrpSpPr>
        <p:grpSpPr bwMode="auto">
          <a:xfrm>
            <a:off x="285750" y="1509713"/>
            <a:ext cx="8647113" cy="4573587"/>
            <a:chOff x="286514" y="1510492"/>
            <a:chExt cx="8646303" cy="4572032"/>
          </a:xfrm>
        </p:grpSpPr>
        <p:pic>
          <p:nvPicPr>
            <p:cNvPr id="5223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6514" y="1510492"/>
              <a:ext cx="8646303" cy="4572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23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29918" y="3640687"/>
              <a:ext cx="4427568" cy="20846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234" name="96 Flecha izquierda"/>
            <p:cNvSpPr>
              <a:spLocks noChangeArrowheads="1"/>
            </p:cNvSpPr>
            <p:nvPr/>
          </p:nvSpPr>
          <p:spPr bwMode="auto">
            <a:xfrm>
              <a:off x="5215736" y="3082128"/>
              <a:ext cx="1071570" cy="571504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F99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23925"/>
              <a:r>
                <a:rPr lang="es-PE" sz="1600" b="1"/>
                <a:t>R2 a R1</a:t>
              </a:r>
            </a:p>
          </p:txBody>
        </p:sp>
      </p:grpSp>
      <p:grpSp>
        <p:nvGrpSpPr>
          <p:cNvPr id="3" name="106 Grupo"/>
          <p:cNvGrpSpPr>
            <a:grpSpLocks/>
          </p:cNvGrpSpPr>
          <p:nvPr/>
        </p:nvGrpSpPr>
        <p:grpSpPr bwMode="auto">
          <a:xfrm>
            <a:off x="500063" y="2867025"/>
            <a:ext cx="4110037" cy="1501775"/>
            <a:chOff x="500828" y="2867814"/>
            <a:chExt cx="4109368" cy="1500198"/>
          </a:xfrm>
        </p:grpSpPr>
        <p:sp>
          <p:nvSpPr>
            <p:cNvPr id="52229" name="98 Rectángulo redondeado"/>
            <p:cNvSpPr>
              <a:spLocks noChangeArrowheads="1"/>
            </p:cNvSpPr>
            <p:nvPr/>
          </p:nvSpPr>
          <p:spPr bwMode="auto">
            <a:xfrm>
              <a:off x="500828" y="4225136"/>
              <a:ext cx="2928958" cy="142876"/>
            </a:xfrm>
            <a:prstGeom prst="roundRect">
              <a:avLst>
                <a:gd name="adj" fmla="val 16667"/>
              </a:avLst>
            </a:prstGeom>
            <a:solidFill>
              <a:srgbClr val="FF99CC">
                <a:alpha val="23137"/>
              </a:srgbClr>
            </a:solidFill>
            <a:ln w="19050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sp>
          <p:nvSpPr>
            <p:cNvPr id="52230" name="100 CuadroTexto"/>
            <p:cNvSpPr txBox="1">
              <a:spLocks noChangeArrowheads="1"/>
            </p:cNvSpPr>
            <p:nvPr/>
          </p:nvSpPr>
          <p:spPr bwMode="auto">
            <a:xfrm>
              <a:off x="3072596" y="2867814"/>
              <a:ext cx="15376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Redistribución </a:t>
              </a:r>
            </a:p>
            <a:p>
              <a:r>
                <a:rPr lang="es-PE" sz="1600" b="1">
                  <a:solidFill>
                    <a:srgbClr val="FF0000"/>
                  </a:solidFill>
                </a:rPr>
                <a:t>estática</a:t>
              </a:r>
            </a:p>
          </p:txBody>
        </p:sp>
        <p:sp>
          <p:nvSpPr>
            <p:cNvPr id="52231" name="105 Forma libre"/>
            <p:cNvSpPr>
              <a:spLocks noChangeArrowheads="1"/>
            </p:cNvSpPr>
            <p:nvPr/>
          </p:nvSpPr>
          <p:spPr bwMode="auto">
            <a:xfrm>
              <a:off x="3468414" y="3310759"/>
              <a:ext cx="927538" cy="977462"/>
            </a:xfrm>
            <a:custGeom>
              <a:avLst/>
              <a:gdLst>
                <a:gd name="T0" fmla="*/ 409903 w 927538"/>
                <a:gd name="T1" fmla="*/ 0 h 977462"/>
                <a:gd name="T2" fmla="*/ 867103 w 927538"/>
                <a:gd name="T3" fmla="*/ 189186 h 977462"/>
                <a:gd name="T4" fmla="*/ 47296 w 927538"/>
                <a:gd name="T5" fmla="*/ 409903 h 977462"/>
                <a:gd name="T6" fmla="*/ 709448 w 927538"/>
                <a:gd name="T7" fmla="*/ 693682 h 977462"/>
                <a:gd name="T8" fmla="*/ 488731 w 927538"/>
                <a:gd name="T9" fmla="*/ 914400 h 977462"/>
                <a:gd name="T10" fmla="*/ 0 w 927538"/>
                <a:gd name="T11" fmla="*/ 977462 h 9774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7538"/>
                <a:gd name="T19" fmla="*/ 0 h 977462"/>
                <a:gd name="T20" fmla="*/ 927538 w 927538"/>
                <a:gd name="T21" fmla="*/ 977462 h 9774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7538" h="977462">
                  <a:moveTo>
                    <a:pt x="409903" y="0"/>
                  </a:moveTo>
                  <a:cubicBezTo>
                    <a:pt x="668720" y="60434"/>
                    <a:pt x="927538" y="120869"/>
                    <a:pt x="867103" y="189186"/>
                  </a:cubicBezTo>
                  <a:cubicBezTo>
                    <a:pt x="806669" y="257503"/>
                    <a:pt x="73572" y="325820"/>
                    <a:pt x="47296" y="409903"/>
                  </a:cubicBezTo>
                  <a:cubicBezTo>
                    <a:pt x="21020" y="493986"/>
                    <a:pt x="635876" y="609599"/>
                    <a:pt x="709448" y="693682"/>
                  </a:cubicBezTo>
                  <a:cubicBezTo>
                    <a:pt x="783021" y="777765"/>
                    <a:pt x="606972" y="867103"/>
                    <a:pt x="488731" y="914400"/>
                  </a:cubicBezTo>
                  <a:cubicBezTo>
                    <a:pt x="370490" y="961697"/>
                    <a:pt x="0" y="977462"/>
                    <a:pt x="0" y="977462"/>
                  </a:cubicBezTo>
                </a:path>
              </a:pathLst>
            </a:custGeom>
            <a:noFill/>
            <a:ln w="28575" algn="ctr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  <p:txBody>
            <a:bodyPr/>
            <a:lstStyle/>
            <a:p>
              <a:endParaRPr lang="es-MX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25438" y="631825"/>
            <a:ext cx="824865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63" tIns="46181" rIns="92363" bIns="46181">
            <a:spAutoFit/>
          </a:bodyPr>
          <a:lstStyle/>
          <a:p>
            <a:pPr marL="192088" lvl="1" algn="ctr"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QUE SUCEDE EN LOS ROUTER CISCO?</a:t>
            </a:r>
          </a:p>
        </p:txBody>
      </p:sp>
      <p:grpSp>
        <p:nvGrpSpPr>
          <p:cNvPr id="2" name="18 Grupo"/>
          <p:cNvGrpSpPr>
            <a:grpSpLocks/>
          </p:cNvGrpSpPr>
          <p:nvPr/>
        </p:nvGrpSpPr>
        <p:grpSpPr bwMode="auto">
          <a:xfrm>
            <a:off x="228600" y="1327150"/>
            <a:ext cx="7151688" cy="1712913"/>
            <a:chOff x="228600" y="1327150"/>
            <a:chExt cx="7152261" cy="1712370"/>
          </a:xfrm>
        </p:grpSpPr>
        <p:grpSp>
          <p:nvGrpSpPr>
            <p:cNvPr id="53261" name="Group 3"/>
            <p:cNvGrpSpPr>
              <a:grpSpLocks/>
            </p:cNvGrpSpPr>
            <p:nvPr/>
          </p:nvGrpSpPr>
          <p:grpSpPr bwMode="auto">
            <a:xfrm>
              <a:off x="228600" y="1327150"/>
              <a:ext cx="6958013" cy="555625"/>
              <a:chOff x="204" y="773"/>
              <a:chExt cx="4382" cy="343"/>
            </a:xfrm>
          </p:grpSpPr>
          <p:sp>
            <p:nvSpPr>
              <p:cNvPr id="38929" name="Text Box 4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4201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23925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CISCO implementa RIPv2 soportando:</a:t>
                </a:r>
              </a:p>
            </p:txBody>
          </p:sp>
          <p:pic>
            <p:nvPicPr>
              <p:cNvPr id="53268" name="Picture 5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55334" name="Text Box 6"/>
            <p:cNvSpPr txBox="1">
              <a:spLocks noChangeArrowheads="1"/>
            </p:cNvSpPr>
            <p:nvPr/>
          </p:nvSpPr>
          <p:spPr bwMode="auto">
            <a:xfrm>
              <a:off x="487384" y="1866729"/>
              <a:ext cx="2203627" cy="457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dirty="0">
                  <a:latin typeface="+mj-lt"/>
                </a:rPr>
                <a:t>Autenticación</a:t>
              </a:r>
              <a:endParaRPr lang="es-MX" sz="2400" dirty="0">
                <a:solidFill>
                  <a:srgbClr val="FF3300"/>
                </a:solidFill>
                <a:latin typeface="+mj-lt"/>
              </a:endParaRPr>
            </a:p>
          </p:txBody>
        </p:sp>
        <p:sp>
          <p:nvSpPr>
            <p:cNvPr id="355335" name="Text Box 7"/>
            <p:cNvSpPr txBox="1">
              <a:spLocks noChangeArrowheads="1"/>
            </p:cNvSpPr>
            <p:nvPr/>
          </p:nvSpPr>
          <p:spPr bwMode="auto">
            <a:xfrm>
              <a:off x="4851770" y="1866729"/>
              <a:ext cx="2529091" cy="457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dirty="0">
                  <a:latin typeface="+mj-lt"/>
                </a:rPr>
                <a:t>Gestión de clave</a:t>
              </a:r>
              <a:endParaRPr lang="es-MX" sz="2400" dirty="0">
                <a:solidFill>
                  <a:srgbClr val="FF3300"/>
                </a:solidFill>
                <a:latin typeface="+mj-lt"/>
              </a:endParaRPr>
            </a:p>
          </p:txBody>
        </p:sp>
        <p:sp>
          <p:nvSpPr>
            <p:cNvPr id="355336" name="Text Box 8"/>
            <p:cNvSpPr txBox="1">
              <a:spLocks noChangeArrowheads="1"/>
            </p:cNvSpPr>
            <p:nvPr/>
          </p:nvSpPr>
          <p:spPr bwMode="auto">
            <a:xfrm>
              <a:off x="487384" y="2225390"/>
              <a:ext cx="3386408" cy="457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i="1" dirty="0" err="1">
                  <a:latin typeface="+mj-lt"/>
                </a:rPr>
                <a:t>Summarization</a:t>
              </a:r>
              <a:r>
                <a:rPr lang="es-MX" sz="2400" dirty="0">
                  <a:latin typeface="+mj-lt"/>
                </a:rPr>
                <a:t> de rutas</a:t>
              </a:r>
              <a:endParaRPr lang="es-MX" sz="2400" dirty="0">
                <a:solidFill>
                  <a:srgbClr val="FF3300"/>
                </a:solidFill>
                <a:latin typeface="+mj-lt"/>
              </a:endParaRPr>
            </a:p>
          </p:txBody>
        </p:sp>
        <p:sp>
          <p:nvSpPr>
            <p:cNvPr id="355337" name="Text Box 9"/>
            <p:cNvSpPr txBox="1">
              <a:spLocks noChangeArrowheads="1"/>
            </p:cNvSpPr>
            <p:nvPr/>
          </p:nvSpPr>
          <p:spPr bwMode="auto">
            <a:xfrm>
              <a:off x="4851770" y="2225390"/>
              <a:ext cx="1216122" cy="457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dirty="0">
                  <a:latin typeface="+mj-lt"/>
                </a:rPr>
                <a:t>CIDR</a:t>
              </a:r>
              <a:endParaRPr lang="es-MX" sz="2400" dirty="0">
                <a:solidFill>
                  <a:srgbClr val="FF3300"/>
                </a:solidFill>
                <a:latin typeface="+mj-lt"/>
              </a:endParaRPr>
            </a:p>
          </p:txBody>
        </p:sp>
        <p:sp>
          <p:nvSpPr>
            <p:cNvPr id="355338" name="Text Box 10"/>
            <p:cNvSpPr txBox="1">
              <a:spLocks noChangeArrowheads="1"/>
            </p:cNvSpPr>
            <p:nvPr/>
          </p:nvSpPr>
          <p:spPr bwMode="auto">
            <a:xfrm>
              <a:off x="482620" y="2582465"/>
              <a:ext cx="1336782" cy="457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dirty="0">
                  <a:latin typeface="+mj-lt"/>
                </a:rPr>
                <a:t>VLSM</a:t>
              </a:r>
              <a:endParaRPr lang="es-MX" sz="2400" dirty="0">
                <a:solidFill>
                  <a:srgbClr val="FF3300"/>
                </a:solidFill>
                <a:latin typeface="+mj-lt"/>
              </a:endParaRP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28600" y="3584575"/>
            <a:ext cx="8217038" cy="954424"/>
            <a:chOff x="204" y="773"/>
            <a:chExt cx="5175" cy="589"/>
          </a:xfrm>
        </p:grpSpPr>
        <p:sp>
          <p:nvSpPr>
            <p:cNvPr id="38927" name="Text Box 12"/>
            <p:cNvSpPr txBox="1">
              <a:spLocks noChangeArrowheads="1"/>
            </p:cNvSpPr>
            <p:nvPr/>
          </p:nvSpPr>
          <p:spPr bwMode="auto">
            <a:xfrm>
              <a:off x="385" y="773"/>
              <a:ext cx="4994" cy="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2800" b="1" dirty="0">
                  <a:solidFill>
                    <a:schemeClr val="accent2"/>
                  </a:solidFill>
                  <a:latin typeface="+mj-lt"/>
                </a:rPr>
                <a:t>De manera predeterminada, un router que </a:t>
              </a:r>
            </a:p>
            <a:p>
              <a:pPr defTabSz="923925">
                <a:defRPr/>
              </a:pPr>
              <a:r>
                <a:rPr lang="es-ES" sz="2800" b="1" dirty="0">
                  <a:solidFill>
                    <a:schemeClr val="accent2"/>
                  </a:solidFill>
                  <a:latin typeface="+mj-lt"/>
                </a:rPr>
                <a:t>soporta RIPv2 no recibe paquetes RIPv1</a:t>
              </a:r>
            </a:p>
          </p:txBody>
        </p:sp>
        <p:pic>
          <p:nvPicPr>
            <p:cNvPr id="53260" name="Picture 13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19 Grupo"/>
          <p:cNvGrpSpPr>
            <a:grpSpLocks/>
          </p:cNvGrpSpPr>
          <p:nvPr/>
        </p:nvGrpSpPr>
        <p:grpSpPr bwMode="auto">
          <a:xfrm>
            <a:off x="228600" y="4908550"/>
            <a:ext cx="8458396" cy="1213466"/>
            <a:chOff x="228600" y="4908550"/>
            <a:chExt cx="8458396" cy="1212970"/>
          </a:xfrm>
        </p:grpSpPr>
        <p:grpSp>
          <p:nvGrpSpPr>
            <p:cNvPr id="53254" name="Group 25"/>
            <p:cNvGrpSpPr>
              <a:grpSpLocks/>
            </p:cNvGrpSpPr>
            <p:nvPr/>
          </p:nvGrpSpPr>
          <p:grpSpPr bwMode="auto">
            <a:xfrm>
              <a:off x="228600" y="4908550"/>
              <a:ext cx="8458396" cy="523227"/>
              <a:chOff x="204" y="773"/>
              <a:chExt cx="5326" cy="323"/>
            </a:xfrm>
          </p:grpSpPr>
          <p:sp>
            <p:nvSpPr>
              <p:cNvPr id="38925" name="Text Box 26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5145" cy="3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23925">
                  <a:defRPr/>
                </a:pPr>
                <a:r>
                  <a:rPr lang="es-ES" sz="2800" b="1" dirty="0">
                    <a:solidFill>
                      <a:schemeClr val="accent2"/>
                    </a:solidFill>
                    <a:latin typeface="+mj-lt"/>
                  </a:rPr>
                  <a:t>CISCO ofrece comandos para RIPv1 y RIPv2</a:t>
                </a:r>
              </a:p>
            </p:txBody>
          </p:sp>
          <p:pic>
            <p:nvPicPr>
              <p:cNvPr id="53258" name="Picture 27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55356" name="Text Box 28"/>
            <p:cNvSpPr txBox="1">
              <a:spLocks noChangeArrowheads="1"/>
            </p:cNvSpPr>
            <p:nvPr/>
          </p:nvSpPr>
          <p:spPr bwMode="auto">
            <a:xfrm>
              <a:off x="487363" y="5376672"/>
              <a:ext cx="5507520" cy="395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000" b="1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000" b="1" dirty="0">
                  <a:latin typeface="+mj-lt"/>
                </a:rPr>
                <a:t>version 1 </a:t>
              </a:r>
              <a:r>
                <a:rPr lang="es-MX" sz="2000" b="1" dirty="0">
                  <a:latin typeface="+mj-lt"/>
                  <a:sym typeface="Wingdings" pitchFamily="2" charset="2"/>
                </a:rPr>
                <a:t>  </a:t>
              </a:r>
              <a:r>
                <a:rPr lang="es-MX" sz="2000" dirty="0">
                  <a:latin typeface="+mj-lt"/>
                  <a:sym typeface="Wingdings" pitchFamily="2" charset="2"/>
                </a:rPr>
                <a:t>recibe y envía paquetes RIPv1</a:t>
              </a:r>
              <a:endParaRPr lang="es-MX" sz="2000" dirty="0">
                <a:solidFill>
                  <a:srgbClr val="FF3300"/>
                </a:solidFill>
                <a:latin typeface="+mj-lt"/>
              </a:endParaRPr>
            </a:p>
          </p:txBody>
        </p:sp>
        <p:sp>
          <p:nvSpPr>
            <p:cNvPr id="355357" name="Text Box 29"/>
            <p:cNvSpPr txBox="1">
              <a:spLocks noChangeArrowheads="1"/>
            </p:cNvSpPr>
            <p:nvPr/>
          </p:nvSpPr>
          <p:spPr bwMode="auto">
            <a:xfrm>
              <a:off x="487363" y="5725779"/>
              <a:ext cx="5507520" cy="395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000" b="1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000" b="1" dirty="0">
                  <a:latin typeface="+mj-lt"/>
                </a:rPr>
                <a:t>version 2 </a:t>
              </a:r>
              <a:r>
                <a:rPr lang="es-MX" sz="2000" b="1" dirty="0">
                  <a:latin typeface="+mj-lt"/>
                  <a:sym typeface="Wingdings" pitchFamily="2" charset="2"/>
                </a:rPr>
                <a:t>  </a:t>
              </a:r>
              <a:r>
                <a:rPr lang="es-MX" sz="2000" dirty="0">
                  <a:latin typeface="+mj-lt"/>
                  <a:sym typeface="Wingdings" pitchFamily="2" charset="2"/>
                </a:rPr>
                <a:t>recibe y envía paquetes RIPv2</a:t>
              </a:r>
              <a:endParaRPr lang="es-MX" sz="2000" dirty="0">
                <a:solidFill>
                  <a:srgbClr val="FF3300"/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455738" y="631825"/>
            <a:ext cx="62611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63" tIns="46181" rIns="92363" bIns="46181">
            <a:spAutoFit/>
          </a:bodyPr>
          <a:lstStyle/>
          <a:p>
            <a:pPr marL="192088" lvl="1" algn="ctr"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COMANDOS SEND Y RECEIVE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57090" y="1310004"/>
            <a:ext cx="8458396" cy="524847"/>
            <a:chOff x="204" y="773"/>
            <a:chExt cx="5326" cy="324"/>
          </a:xfrm>
        </p:grpSpPr>
        <p:sp>
          <p:nvSpPr>
            <p:cNvPr id="4" name="Text Box 15"/>
            <p:cNvSpPr txBox="1">
              <a:spLocks noChangeArrowheads="1"/>
            </p:cNvSpPr>
            <p:nvPr/>
          </p:nvSpPr>
          <p:spPr bwMode="auto">
            <a:xfrm>
              <a:off x="385" y="773"/>
              <a:ext cx="5145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2800" b="1" dirty="0">
                  <a:solidFill>
                    <a:schemeClr val="accent2"/>
                  </a:solidFill>
                  <a:latin typeface="+mj-lt"/>
                </a:rPr>
                <a:t>CISCO ofrece comandos para RIPv1 y RIPv2</a:t>
              </a:r>
            </a:p>
          </p:txBody>
        </p:sp>
        <p:pic>
          <p:nvPicPr>
            <p:cNvPr id="54284" name="Picture 16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11 Grupo"/>
          <p:cNvGrpSpPr>
            <a:grpSpLocks/>
          </p:cNvGrpSpPr>
          <p:nvPr/>
        </p:nvGrpSpPr>
        <p:grpSpPr bwMode="auto">
          <a:xfrm>
            <a:off x="744017" y="1930771"/>
            <a:ext cx="7069137" cy="4532313"/>
            <a:chOff x="538163" y="1793875"/>
            <a:chExt cx="7069165" cy="4531793"/>
          </a:xfrm>
        </p:grpSpPr>
        <p:sp>
          <p:nvSpPr>
            <p:cNvPr id="54277" name="Text Box 19"/>
            <p:cNvSpPr txBox="1">
              <a:spLocks noChangeArrowheads="1"/>
            </p:cNvSpPr>
            <p:nvPr/>
          </p:nvSpPr>
          <p:spPr bwMode="auto">
            <a:xfrm>
              <a:off x="538163" y="1793875"/>
              <a:ext cx="7069165" cy="8267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/>
              <a:r>
                <a:rPr lang="es-MX" sz="2400" b="1">
                  <a:solidFill>
                    <a:srgbClr val="FF0000"/>
                  </a:solidFill>
                </a:rPr>
                <a:t>►</a:t>
              </a:r>
              <a:r>
                <a:rPr lang="es-MX" sz="2400" b="1"/>
                <a:t>ip rip send version 1 </a:t>
              </a:r>
              <a:r>
                <a:rPr lang="es-MX" sz="2400" b="1">
                  <a:sym typeface="Wingdings" pitchFamily="2" charset="2"/>
                </a:rPr>
                <a:t>  </a:t>
              </a:r>
              <a:r>
                <a:rPr lang="es-MX" sz="2400">
                  <a:sym typeface="Wingdings" pitchFamily="2" charset="2"/>
                </a:rPr>
                <a:t>Configura una interfaz para</a:t>
              </a:r>
            </a:p>
            <a:p>
              <a:pPr defTabSz="873125" eaLnBrk="0" hangingPunct="0"/>
              <a:r>
                <a:rPr lang="es-MX" sz="2400">
                  <a:sym typeface="Wingdings" pitchFamily="2" charset="2"/>
                </a:rPr>
                <a:t>   enviar sólo paquetes RIPv1</a:t>
              </a:r>
              <a:endParaRPr lang="es-MX" sz="2400">
                <a:solidFill>
                  <a:srgbClr val="FF3300"/>
                </a:solidFill>
              </a:endParaRPr>
            </a:p>
          </p:txBody>
        </p:sp>
        <p:sp>
          <p:nvSpPr>
            <p:cNvPr id="54278" name="Text Box 20"/>
            <p:cNvSpPr txBox="1">
              <a:spLocks noChangeArrowheads="1"/>
            </p:cNvSpPr>
            <p:nvPr/>
          </p:nvSpPr>
          <p:spPr bwMode="auto">
            <a:xfrm>
              <a:off x="538163" y="2582062"/>
              <a:ext cx="7069165" cy="8267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/>
              <a:r>
                <a:rPr lang="es-MX" sz="2400" b="1">
                  <a:solidFill>
                    <a:srgbClr val="FF0000"/>
                  </a:solidFill>
                </a:rPr>
                <a:t>►</a:t>
              </a:r>
              <a:r>
                <a:rPr lang="es-MX" sz="2400" b="1"/>
                <a:t>ip rip send version 2 </a:t>
              </a:r>
              <a:r>
                <a:rPr lang="es-MX" sz="2400" b="1">
                  <a:sym typeface="Wingdings" pitchFamily="2" charset="2"/>
                </a:rPr>
                <a:t>  </a:t>
              </a:r>
              <a:r>
                <a:rPr lang="es-MX" sz="2400">
                  <a:sym typeface="Wingdings" pitchFamily="2" charset="2"/>
                </a:rPr>
                <a:t>Configura una interfaz para</a:t>
              </a:r>
            </a:p>
            <a:p>
              <a:pPr defTabSz="873125" eaLnBrk="0" hangingPunct="0"/>
              <a:r>
                <a:rPr lang="es-MX" sz="2400">
                  <a:sym typeface="Wingdings" pitchFamily="2" charset="2"/>
                </a:rPr>
                <a:t>    enviar sólo paquetes RIPv2</a:t>
              </a:r>
              <a:endParaRPr lang="es-MX" sz="2400">
                <a:solidFill>
                  <a:srgbClr val="FF3300"/>
                </a:solidFill>
              </a:endParaRPr>
            </a:p>
          </p:txBody>
        </p:sp>
        <p:sp>
          <p:nvSpPr>
            <p:cNvPr id="54279" name="Text Box 23"/>
            <p:cNvSpPr txBox="1">
              <a:spLocks noChangeArrowheads="1"/>
            </p:cNvSpPr>
            <p:nvPr/>
          </p:nvSpPr>
          <p:spPr bwMode="auto">
            <a:xfrm>
              <a:off x="538163" y="3367880"/>
              <a:ext cx="6771007" cy="8267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/>
              <a:r>
                <a:rPr lang="es-MX" sz="2400" b="1">
                  <a:solidFill>
                    <a:srgbClr val="FF0000"/>
                  </a:solidFill>
                </a:rPr>
                <a:t>►</a:t>
              </a:r>
              <a:r>
                <a:rPr lang="es-MX" sz="2400" b="1"/>
                <a:t>ip rip send version 1 2 </a:t>
              </a:r>
              <a:r>
                <a:rPr lang="es-MX" sz="2400" b="1">
                  <a:sym typeface="Wingdings" pitchFamily="2" charset="2"/>
                </a:rPr>
                <a:t>  </a:t>
              </a:r>
              <a:r>
                <a:rPr lang="es-MX" sz="2400">
                  <a:sym typeface="Wingdings" pitchFamily="2" charset="2"/>
                </a:rPr>
                <a:t>Configura una interfaz </a:t>
              </a:r>
            </a:p>
            <a:p>
              <a:pPr defTabSz="873125" eaLnBrk="0" hangingPunct="0"/>
              <a:r>
                <a:rPr lang="es-MX" sz="2400">
                  <a:sym typeface="Wingdings" pitchFamily="2" charset="2"/>
                </a:rPr>
                <a:t>    para enviar ambos paquetes RIPv1 y RIPv2</a:t>
              </a:r>
              <a:endParaRPr lang="es-MX" sz="2400">
                <a:solidFill>
                  <a:srgbClr val="FF3300"/>
                </a:solidFill>
              </a:endParaRPr>
            </a:p>
          </p:txBody>
        </p:sp>
        <p:sp>
          <p:nvSpPr>
            <p:cNvPr id="54280" name="Text Box 24"/>
            <p:cNvSpPr txBox="1">
              <a:spLocks noChangeArrowheads="1"/>
            </p:cNvSpPr>
            <p:nvPr/>
          </p:nvSpPr>
          <p:spPr bwMode="auto">
            <a:xfrm>
              <a:off x="538163" y="4153698"/>
              <a:ext cx="6855197" cy="8267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/>
              <a:r>
                <a:rPr lang="es-MX" sz="2400" b="1">
                  <a:solidFill>
                    <a:srgbClr val="FF0000"/>
                  </a:solidFill>
                </a:rPr>
                <a:t>►</a:t>
              </a:r>
              <a:r>
                <a:rPr lang="es-MX" sz="2400" b="1"/>
                <a:t>ip rip receive version 1 </a:t>
              </a:r>
              <a:r>
                <a:rPr lang="es-MX" sz="2400" b="1">
                  <a:sym typeface="Wingdings" pitchFamily="2" charset="2"/>
                </a:rPr>
                <a:t>  </a:t>
              </a:r>
              <a:r>
                <a:rPr lang="es-MX" sz="2400">
                  <a:sym typeface="Wingdings" pitchFamily="2" charset="2"/>
                </a:rPr>
                <a:t>Configura una interfaz </a:t>
              </a:r>
            </a:p>
            <a:p>
              <a:pPr defTabSz="873125" eaLnBrk="0" hangingPunct="0"/>
              <a:r>
                <a:rPr lang="es-MX" sz="2400">
                  <a:sym typeface="Wingdings" pitchFamily="2" charset="2"/>
                </a:rPr>
                <a:t>    para recibir sólo paquetes RIPv1</a:t>
              </a:r>
              <a:endParaRPr lang="es-MX" sz="2400">
                <a:solidFill>
                  <a:srgbClr val="FF3300"/>
                </a:solidFill>
              </a:endParaRPr>
            </a:p>
          </p:txBody>
        </p:sp>
        <p:sp>
          <p:nvSpPr>
            <p:cNvPr id="54281" name="Text Box 26"/>
            <p:cNvSpPr txBox="1">
              <a:spLocks noChangeArrowheads="1"/>
            </p:cNvSpPr>
            <p:nvPr/>
          </p:nvSpPr>
          <p:spPr bwMode="auto">
            <a:xfrm>
              <a:off x="538163" y="5010954"/>
              <a:ext cx="6855197" cy="8267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/>
              <a:r>
                <a:rPr lang="es-MX" sz="2400" b="1">
                  <a:solidFill>
                    <a:srgbClr val="FF0000"/>
                  </a:solidFill>
                </a:rPr>
                <a:t>►</a:t>
              </a:r>
              <a:r>
                <a:rPr lang="es-MX" sz="2400" b="1"/>
                <a:t>ip rip receive version 2 </a:t>
              </a:r>
              <a:r>
                <a:rPr lang="es-MX" sz="2400" b="1">
                  <a:sym typeface="Wingdings" pitchFamily="2" charset="2"/>
                </a:rPr>
                <a:t>  </a:t>
              </a:r>
              <a:r>
                <a:rPr lang="es-MX" sz="2400">
                  <a:sym typeface="Wingdings" pitchFamily="2" charset="2"/>
                </a:rPr>
                <a:t>Configura una interfaz </a:t>
              </a:r>
            </a:p>
            <a:p>
              <a:pPr defTabSz="873125" eaLnBrk="0" hangingPunct="0"/>
              <a:r>
                <a:rPr lang="es-MX" sz="2400">
                  <a:sym typeface="Wingdings" pitchFamily="2" charset="2"/>
                </a:rPr>
                <a:t>    para recibir sólo paquetes RIPv2</a:t>
              </a:r>
              <a:endParaRPr lang="es-MX" sz="2400">
                <a:solidFill>
                  <a:srgbClr val="FF3300"/>
                </a:solidFill>
              </a:endParaRPr>
            </a:p>
          </p:txBody>
        </p:sp>
        <p:sp>
          <p:nvSpPr>
            <p:cNvPr id="54282" name="Text Box 27"/>
            <p:cNvSpPr txBox="1">
              <a:spLocks noChangeArrowheads="1"/>
            </p:cNvSpPr>
            <p:nvPr/>
          </p:nvSpPr>
          <p:spPr bwMode="auto">
            <a:xfrm>
              <a:off x="538163" y="5868210"/>
              <a:ext cx="4072384" cy="457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/>
              <a:r>
                <a:rPr lang="es-MX" sz="2400" b="1" dirty="0">
                  <a:solidFill>
                    <a:srgbClr val="FF0000"/>
                  </a:solidFill>
                </a:rPr>
                <a:t>►</a:t>
              </a:r>
              <a:r>
                <a:rPr lang="es-MX" sz="2400" b="1" dirty="0" err="1"/>
                <a:t>ip</a:t>
              </a:r>
              <a:r>
                <a:rPr lang="es-MX" sz="2400" b="1" dirty="0"/>
                <a:t> </a:t>
              </a:r>
              <a:r>
                <a:rPr lang="es-MX" sz="2400" b="1" dirty="0" err="1"/>
                <a:t>rip</a:t>
              </a:r>
              <a:r>
                <a:rPr lang="es-MX" sz="2400" b="1" dirty="0"/>
                <a:t> </a:t>
              </a:r>
              <a:r>
                <a:rPr lang="es-MX" sz="2400" b="1" dirty="0" err="1"/>
                <a:t>receive</a:t>
              </a:r>
              <a:r>
                <a:rPr lang="es-MX" sz="2400" b="1" dirty="0"/>
                <a:t> </a:t>
              </a:r>
              <a:r>
                <a:rPr lang="es-MX" sz="2400" b="1" dirty="0" err="1"/>
                <a:t>version</a:t>
              </a:r>
              <a:r>
                <a:rPr lang="es-MX" sz="2400" b="1" dirty="0"/>
                <a:t> 1 2 </a:t>
              </a:r>
              <a:r>
                <a:rPr lang="es-MX" sz="2400" b="1" dirty="0">
                  <a:sym typeface="Wingdings" pitchFamily="2" charset="2"/>
                </a:rPr>
                <a:t></a:t>
              </a:r>
              <a:endParaRPr lang="es-MX" sz="2400" dirty="0">
                <a:solidFill>
                  <a:srgbClr val="FF33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 descr="wav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" y="6754813"/>
            <a:ext cx="9110663" cy="7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2339975" y="2862263"/>
            <a:ext cx="4467225" cy="1741487"/>
          </a:xfrm>
          <a:prstGeom prst="rect">
            <a:avLst/>
          </a:prstGeom>
          <a:solidFill>
            <a:srgbClr val="007ED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1210" tIns="45606" rIns="91210" bIns="45606" anchor="ctr"/>
          <a:lstStyle/>
          <a:p>
            <a:pPr algn="ctr" defTabSz="912813"/>
            <a:r>
              <a:rPr lang="es-ES_tradnl" sz="3200" b="1">
                <a:solidFill>
                  <a:schemeClr val="bg1"/>
                </a:solidFill>
                <a:latin typeface="Arial" charset="0"/>
              </a:rPr>
              <a:t>CONFIGURACION DE</a:t>
            </a:r>
          </a:p>
          <a:p>
            <a:pPr algn="ctr" defTabSz="912813"/>
            <a:r>
              <a:rPr lang="es-ES_tradnl" sz="3200" b="1">
                <a:solidFill>
                  <a:schemeClr val="bg1"/>
                </a:solidFill>
                <a:latin typeface="Arial" charset="0"/>
              </a:rPr>
              <a:t>RIPv2-OSPF</a:t>
            </a:r>
            <a:endParaRPr lang="es-ES" sz="3200" b="1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7824" y="990476"/>
            <a:ext cx="7888070" cy="997128"/>
          </a:xfrm>
        </p:spPr>
        <p:txBody>
          <a:bodyPr>
            <a:normAutofit fontScale="90000"/>
          </a:bodyPr>
          <a:lstStyle/>
          <a:p>
            <a:r>
              <a:rPr lang="es-MX" sz="3600" b="1" dirty="0">
                <a:solidFill>
                  <a:srgbClr val="0070C0"/>
                </a:solidFill>
              </a:rPr>
              <a:t>Redistribución de rutas entre protocolos diferentes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Casos cuando se requiere el uso de redistribución: fusiones de empresas, diferentes departamentos de una misma empresa administrados por diferentes equipos de personal, entornos </a:t>
            </a:r>
            <a:r>
              <a:rPr lang="es-MX" dirty="0" err="1"/>
              <a:t>multi-vendor</a:t>
            </a:r>
            <a:r>
              <a:rPr lang="es-MX" dirty="0"/>
              <a:t>, migraciones, etc.</a:t>
            </a:r>
          </a:p>
          <a:p>
            <a:r>
              <a:rPr lang="es-MX" dirty="0"/>
              <a:t>Al momento de abordar una redistribución de rutas se deben tener presentes algunos aspectos particulares del enrutamiento:</a:t>
            </a:r>
          </a:p>
          <a:p>
            <a:pPr lvl="1"/>
            <a:r>
              <a:rPr lang="es-MX" dirty="0"/>
              <a:t> las diferentes métricas, las distancias administrativas de cada protocolo, las capacidades de enrutamiento </a:t>
            </a:r>
            <a:r>
              <a:rPr lang="es-MX" dirty="0" err="1"/>
              <a:t>classful</a:t>
            </a:r>
            <a:r>
              <a:rPr lang="es-MX" dirty="0"/>
              <a:t> y </a:t>
            </a:r>
            <a:r>
              <a:rPr lang="es-MX" dirty="0" err="1"/>
              <a:t>classless</a:t>
            </a:r>
            <a:r>
              <a:rPr lang="es-MX" dirty="0"/>
              <a:t>, y la topología de </a:t>
            </a:r>
            <a:r>
              <a:rPr lang="es-MX" dirty="0" err="1"/>
              <a:t>lared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9548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7824" y="990476"/>
            <a:ext cx="7888070" cy="997128"/>
          </a:xfrm>
        </p:spPr>
        <p:txBody>
          <a:bodyPr>
            <a:normAutofit fontScale="90000"/>
          </a:bodyPr>
          <a:lstStyle/>
          <a:p>
            <a:r>
              <a:rPr lang="es-MX" sz="3600" b="1" dirty="0">
                <a:solidFill>
                  <a:srgbClr val="0070C0"/>
                </a:solidFill>
              </a:rPr>
              <a:t>Redistribución de rutas entre protocolos diferentes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Cada protocolo de enrutamiento utiliza una métrica diferente. Esto hace que al redistribuir rutas se pierda la métrica original del protocolo y sea redefinida en los términos del nuevo protocolo. 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Por ejemplo, si se redistribuye una ruta OSPF con una métrica de 1642 en RIP,RIP le asignará una métrica en cantidad de saltos (entre 1 y 15).</a:t>
            </a:r>
          </a:p>
        </p:txBody>
      </p:sp>
    </p:spTree>
    <p:extLst>
      <p:ext uri="{BB962C8B-B14F-4D97-AF65-F5344CB8AC3E}">
        <p14:creationId xmlns:p14="http://schemas.microsoft.com/office/powerpoint/2010/main" val="3570159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7824" y="990476"/>
            <a:ext cx="7888070" cy="997128"/>
          </a:xfrm>
        </p:spPr>
        <p:txBody>
          <a:bodyPr>
            <a:normAutofit fontScale="90000"/>
          </a:bodyPr>
          <a:lstStyle/>
          <a:p>
            <a:r>
              <a:rPr lang="es-MX" sz="3600" b="1" dirty="0">
                <a:solidFill>
                  <a:srgbClr val="0070C0"/>
                </a:solidFill>
              </a:rPr>
              <a:t>Redistribución de rutas entre protocolos diferentes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La métrica con la que un protocolo recibe las rutas aprendidas por otro, se denomina </a:t>
            </a:r>
            <a:r>
              <a:rPr lang="es-MX" b="1" dirty="0">
                <a:solidFill>
                  <a:srgbClr val="0070C0"/>
                </a:solidFill>
              </a:rPr>
              <a:t>métrica raíz</a:t>
            </a:r>
            <a:r>
              <a:rPr lang="es-MX" dirty="0"/>
              <a:t>. 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Cada protocolo utiliza una métrica raíz por defecto:</a:t>
            </a:r>
          </a:p>
          <a:p>
            <a:pPr lvl="1"/>
            <a:r>
              <a:rPr lang="es-MX" dirty="0"/>
              <a:t>RIP - métrica raíz por defecto: infinito.</a:t>
            </a:r>
          </a:p>
          <a:p>
            <a:pPr lvl="1"/>
            <a:r>
              <a:rPr lang="es-MX" dirty="0"/>
              <a:t>EIGRP - métrica raíz por defecto: infinito.</a:t>
            </a:r>
          </a:p>
          <a:p>
            <a:pPr lvl="1"/>
            <a:r>
              <a:rPr lang="es-MX" dirty="0"/>
              <a:t>OSPF - métrica raíz por defecto: 20.</a:t>
            </a:r>
          </a:p>
        </p:txBody>
      </p:sp>
    </p:spTree>
    <p:extLst>
      <p:ext uri="{BB962C8B-B14F-4D97-AF65-F5344CB8AC3E}">
        <p14:creationId xmlns:p14="http://schemas.microsoft.com/office/powerpoint/2010/main" val="351855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Redistribución de rutas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"Redistribución" de rutas es utilizar un protocolo de enrutamiento para publicar rutas que son aprendidas a través de otro medio (otro protocolo, rutas estáticas o directamente conectadas).</a:t>
            </a:r>
          </a:p>
          <a:p>
            <a:r>
              <a:rPr lang="es-MX" dirty="0"/>
              <a:t>El mecanismo de redistribución es propietario de Cisco IOS. </a:t>
            </a:r>
          </a:p>
          <a:p>
            <a:r>
              <a:rPr lang="es-MX" dirty="0"/>
              <a:t>Este mecanismo establece algunas reglas:</a:t>
            </a:r>
          </a:p>
          <a:p>
            <a:pPr lvl="1"/>
            <a:r>
              <a:rPr lang="es-MX" dirty="0"/>
              <a:t>La ruta a redistribuir debe estar presente en la tabla de enrutamiento.</a:t>
            </a:r>
          </a:p>
          <a:p>
            <a:pPr lvl="1"/>
            <a:r>
              <a:rPr lang="es-MX" dirty="0"/>
              <a:t>No se redistribuyen rutas que están presentes en tablas topológicas de los protocolos pero no en la tabla de enrutamiento.</a:t>
            </a:r>
          </a:p>
          <a:p>
            <a:pPr lvl="1"/>
            <a:r>
              <a:rPr lang="es-MX" dirty="0"/>
              <a:t>La ruta redistribuida será recibida por el dispositivo vecino con la métrica raíz del protocolo en el que se redistribuye.</a:t>
            </a:r>
          </a:p>
        </p:txBody>
      </p:sp>
    </p:spTree>
    <p:extLst>
      <p:ext uri="{BB962C8B-B14F-4D97-AF65-F5344CB8AC3E}">
        <p14:creationId xmlns:p14="http://schemas.microsoft.com/office/powerpoint/2010/main" val="1503134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7824" y="990476"/>
            <a:ext cx="7888070" cy="997128"/>
          </a:xfrm>
        </p:spPr>
        <p:txBody>
          <a:bodyPr>
            <a:normAutofit fontScale="90000"/>
          </a:bodyPr>
          <a:lstStyle/>
          <a:p>
            <a:r>
              <a:rPr lang="es-MX" sz="3600" b="1" dirty="0">
                <a:solidFill>
                  <a:srgbClr val="0070C0"/>
                </a:solidFill>
              </a:rPr>
              <a:t>Redistribución de rutas entre protocolos…</a:t>
            </a:r>
            <a:br>
              <a:rPr lang="es-MX" sz="3600" b="1" dirty="0">
                <a:solidFill>
                  <a:srgbClr val="0070C0"/>
                </a:solidFill>
              </a:rPr>
            </a:br>
            <a:r>
              <a:rPr lang="es-MX" sz="3200" b="1" dirty="0">
                <a:solidFill>
                  <a:schemeClr val="accent5"/>
                </a:solidFill>
              </a:rPr>
              <a:t>Los comandos básicos</a:t>
            </a:r>
            <a:endParaRPr lang="es-MX" sz="3600" b="1" dirty="0">
              <a:solidFill>
                <a:schemeClr val="accent5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7824" y="1987604"/>
            <a:ext cx="7888070" cy="4455085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Al configurar redistribución debemos indicar al protocolo qué información de enrutamiento redistribuir, y con qué métrica deseamos se redistribuyan esas rutas.</a:t>
            </a:r>
          </a:p>
          <a:p>
            <a:pPr algn="just"/>
            <a:endParaRPr lang="es-MX" dirty="0"/>
          </a:p>
          <a:p>
            <a:r>
              <a:rPr lang="es-MX" dirty="0"/>
              <a:t> Si no indicamos nada, las rutas son redistribuidas con la métrica por defecto.</a:t>
            </a:r>
          </a:p>
        </p:txBody>
      </p:sp>
    </p:spTree>
    <p:extLst>
      <p:ext uri="{BB962C8B-B14F-4D97-AF65-F5344CB8AC3E}">
        <p14:creationId xmlns:p14="http://schemas.microsoft.com/office/powerpoint/2010/main" val="1295181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7824" y="990476"/>
            <a:ext cx="7888070" cy="997128"/>
          </a:xfrm>
        </p:spPr>
        <p:txBody>
          <a:bodyPr>
            <a:normAutofit fontScale="90000"/>
          </a:bodyPr>
          <a:lstStyle/>
          <a:p>
            <a:r>
              <a:rPr lang="es-MX" sz="3600" b="1" dirty="0">
                <a:solidFill>
                  <a:srgbClr val="0070C0"/>
                </a:solidFill>
              </a:rPr>
              <a:t>Redistribución de rutas entre protocolos…</a:t>
            </a:r>
            <a:br>
              <a:rPr lang="es-MX" sz="3600" b="1" dirty="0">
                <a:solidFill>
                  <a:srgbClr val="0070C0"/>
                </a:solidFill>
              </a:rPr>
            </a:br>
            <a:r>
              <a:rPr lang="es-MX" sz="3200" b="1" dirty="0">
                <a:solidFill>
                  <a:schemeClr val="accent5"/>
                </a:solidFill>
              </a:rPr>
              <a:t>Los comandos básicos</a:t>
            </a:r>
            <a:endParaRPr lang="es-MX" sz="3600" b="1" dirty="0">
              <a:solidFill>
                <a:schemeClr val="accent5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7824" y="1987604"/>
            <a:ext cx="7888070" cy="4455085"/>
          </a:xfrm>
        </p:spPr>
        <p:txBody>
          <a:bodyPr>
            <a:normAutofit/>
          </a:bodyPr>
          <a:lstStyle/>
          <a:p>
            <a:pPr marL="457291" lvl="1" indent="0">
              <a:buNone/>
            </a:pPr>
            <a:r>
              <a:rPr lang="es-MX" dirty="0" err="1"/>
              <a:t>Router</a:t>
            </a:r>
            <a:r>
              <a:rPr lang="es-MX" dirty="0"/>
              <a:t>(</a:t>
            </a:r>
            <a:r>
              <a:rPr lang="es-MX" dirty="0" err="1"/>
              <a:t>config</a:t>
            </a:r>
            <a:r>
              <a:rPr lang="es-MX" dirty="0"/>
              <a:t>)#</a:t>
            </a:r>
            <a:r>
              <a:rPr lang="es-MX" dirty="0" err="1"/>
              <a:t>router</a:t>
            </a:r>
            <a:r>
              <a:rPr lang="es-MX" dirty="0"/>
              <a:t> </a:t>
            </a:r>
            <a:r>
              <a:rPr lang="es-MX" dirty="0" err="1"/>
              <a:t>rip</a:t>
            </a:r>
            <a:endParaRPr lang="es-MX" dirty="0"/>
          </a:p>
          <a:p>
            <a:pPr marL="457291" lvl="1" indent="0">
              <a:buNone/>
            </a:pPr>
            <a:r>
              <a:rPr lang="es-MX" dirty="0" err="1"/>
              <a:t>Router</a:t>
            </a:r>
            <a:r>
              <a:rPr lang="es-MX" dirty="0"/>
              <a:t>(</a:t>
            </a:r>
            <a:r>
              <a:rPr lang="es-MX" dirty="0" err="1"/>
              <a:t>config-router</a:t>
            </a:r>
            <a:r>
              <a:rPr lang="es-MX" dirty="0"/>
              <a:t>)#</a:t>
            </a:r>
            <a:r>
              <a:rPr lang="es-MX" dirty="0" err="1"/>
              <a:t>network</a:t>
            </a:r>
            <a:r>
              <a:rPr lang="es-MX" dirty="0"/>
              <a:t> 129.100.0.0</a:t>
            </a:r>
          </a:p>
          <a:p>
            <a:pPr marL="457291" lvl="1" indent="0">
              <a:buNone/>
            </a:pPr>
            <a:r>
              <a:rPr lang="es-MX" dirty="0" err="1"/>
              <a:t>Router</a:t>
            </a:r>
            <a:r>
              <a:rPr lang="es-MX" dirty="0"/>
              <a:t>(</a:t>
            </a:r>
            <a:r>
              <a:rPr lang="es-MX" dirty="0" err="1"/>
              <a:t>config-router</a:t>
            </a:r>
            <a:r>
              <a:rPr lang="es-MX" dirty="0"/>
              <a:t>)#</a:t>
            </a:r>
            <a:r>
              <a:rPr lang="es-MX" dirty="0" err="1"/>
              <a:t>redistribute</a:t>
            </a:r>
            <a:r>
              <a:rPr lang="es-MX" dirty="0"/>
              <a:t> </a:t>
            </a:r>
            <a:r>
              <a:rPr lang="es-MX" dirty="0" err="1"/>
              <a:t>ospf</a:t>
            </a:r>
            <a:r>
              <a:rPr lang="es-MX" dirty="0"/>
              <a:t> 1 </a:t>
            </a:r>
            <a:r>
              <a:rPr lang="es-MX" dirty="0" err="1"/>
              <a:t>metric</a:t>
            </a:r>
            <a:r>
              <a:rPr lang="es-MX" dirty="0"/>
              <a:t> 2</a:t>
            </a:r>
          </a:p>
          <a:p>
            <a:r>
              <a:rPr lang="es-MX" dirty="0"/>
              <a:t>En este ejemplo indicamos a RIP que redistribuya la información de enrutamiento aprendida a través del proceso 1 de OSPF que se encuentra en la tabla de enrutamiento, con una métrica de 2 saltos</a:t>
            </a:r>
          </a:p>
        </p:txBody>
      </p:sp>
    </p:spTree>
    <p:extLst>
      <p:ext uri="{BB962C8B-B14F-4D97-AF65-F5344CB8AC3E}">
        <p14:creationId xmlns:p14="http://schemas.microsoft.com/office/powerpoint/2010/main" val="2791648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7824" y="990476"/>
            <a:ext cx="7888070" cy="997128"/>
          </a:xfrm>
        </p:spPr>
        <p:txBody>
          <a:bodyPr>
            <a:normAutofit/>
          </a:bodyPr>
          <a:lstStyle/>
          <a:p>
            <a:r>
              <a:rPr lang="es-MX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Los comandos básicos para redistribuir  en OSPF</a:t>
            </a:r>
            <a:endParaRPr lang="es-MX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7824" y="1987604"/>
            <a:ext cx="7888070" cy="4455085"/>
          </a:xfrm>
        </p:spPr>
        <p:txBody>
          <a:bodyPr>
            <a:normAutofit fontScale="92500"/>
          </a:bodyPr>
          <a:lstStyle/>
          <a:p>
            <a:pPr algn="just"/>
            <a:r>
              <a:rPr lang="es-MX" dirty="0"/>
              <a:t>La métrica por defecto que utiliza OSPF es de 20, por lo que no exige que especifiquemos una métrica para que la ruta sea aprendida por los dispositivos adyacentes.</a:t>
            </a:r>
          </a:p>
          <a:p>
            <a:pPr algn="just"/>
            <a:r>
              <a:rPr lang="es-MX" dirty="0"/>
              <a:t> Sin embargo, cuando hay múltiples subredes de una misma red y se desea publicar rutas para cada subred, es preciso indicarlo pues de lo contrario OSPF </a:t>
            </a:r>
            <a:r>
              <a:rPr lang="es-MX" dirty="0" err="1"/>
              <a:t>sumarizará</a:t>
            </a:r>
            <a:r>
              <a:rPr lang="es-MX" dirty="0"/>
              <a:t> todas las subredes al límite de la clase y publicará una sola ruta. Por  ejemplo:</a:t>
            </a:r>
          </a:p>
          <a:p>
            <a:pPr marL="457291" lvl="1" indent="0" algn="just">
              <a:buNone/>
            </a:pPr>
            <a:r>
              <a:rPr lang="es-MX" dirty="0" err="1"/>
              <a:t>Router</a:t>
            </a:r>
            <a:r>
              <a:rPr lang="es-MX" dirty="0"/>
              <a:t>(</a:t>
            </a:r>
            <a:r>
              <a:rPr lang="es-MX" dirty="0" err="1"/>
              <a:t>config</a:t>
            </a:r>
            <a:r>
              <a:rPr lang="es-MX" dirty="0"/>
              <a:t>)#</a:t>
            </a:r>
            <a:r>
              <a:rPr lang="es-MX" dirty="0" err="1"/>
              <a:t>router</a:t>
            </a:r>
            <a:r>
              <a:rPr lang="es-MX" dirty="0"/>
              <a:t> </a:t>
            </a:r>
            <a:r>
              <a:rPr lang="es-MX" dirty="0" err="1"/>
              <a:t>ospf</a:t>
            </a:r>
            <a:r>
              <a:rPr lang="es-MX" dirty="0"/>
              <a:t> 1</a:t>
            </a:r>
          </a:p>
          <a:p>
            <a:pPr marL="457291" lvl="1" indent="0" algn="just">
              <a:buNone/>
            </a:pPr>
            <a:r>
              <a:rPr lang="es-MX" dirty="0" err="1"/>
              <a:t>Router</a:t>
            </a:r>
            <a:r>
              <a:rPr lang="es-MX" dirty="0"/>
              <a:t>(</a:t>
            </a:r>
            <a:r>
              <a:rPr lang="es-MX" dirty="0" err="1"/>
              <a:t>config-router</a:t>
            </a:r>
            <a:r>
              <a:rPr lang="es-MX" dirty="0"/>
              <a:t>)#</a:t>
            </a:r>
            <a:r>
              <a:rPr lang="es-MX" dirty="0" err="1"/>
              <a:t>redistribute</a:t>
            </a:r>
            <a:r>
              <a:rPr lang="es-MX" dirty="0"/>
              <a:t> </a:t>
            </a:r>
            <a:r>
              <a:rPr lang="es-MX" dirty="0" err="1"/>
              <a:t>static</a:t>
            </a:r>
            <a:r>
              <a:rPr lang="es-MX" dirty="0"/>
              <a:t> </a:t>
            </a:r>
            <a:r>
              <a:rPr lang="es-MX" dirty="0" err="1"/>
              <a:t>metric</a:t>
            </a:r>
            <a:r>
              <a:rPr lang="es-MX" dirty="0"/>
              <a:t> 200 </a:t>
            </a:r>
            <a:r>
              <a:rPr lang="es-MX" dirty="0" err="1"/>
              <a:t>subnets</a:t>
            </a:r>
            <a:endParaRPr lang="es-MX" dirty="0"/>
          </a:p>
          <a:p>
            <a:pPr marL="457291" lvl="1" indent="0" algn="just">
              <a:buNone/>
            </a:pPr>
            <a:r>
              <a:rPr lang="es-MX" dirty="0" err="1"/>
              <a:t>Router</a:t>
            </a:r>
            <a:r>
              <a:rPr lang="es-MX" dirty="0"/>
              <a:t>(</a:t>
            </a:r>
            <a:r>
              <a:rPr lang="es-MX" dirty="0" err="1"/>
              <a:t>config-router</a:t>
            </a:r>
            <a:r>
              <a:rPr lang="es-MX" dirty="0"/>
              <a:t>)#</a:t>
            </a:r>
            <a:r>
              <a:rPr lang="es-MX" dirty="0" err="1"/>
              <a:t>redistribute</a:t>
            </a:r>
            <a:r>
              <a:rPr lang="es-MX" dirty="0"/>
              <a:t> </a:t>
            </a:r>
            <a:r>
              <a:rPr lang="es-MX" dirty="0" err="1"/>
              <a:t>rip</a:t>
            </a:r>
            <a:r>
              <a:rPr lang="es-MX" dirty="0"/>
              <a:t> </a:t>
            </a:r>
            <a:r>
              <a:rPr lang="es-MX" dirty="0" err="1"/>
              <a:t>metric</a:t>
            </a:r>
            <a:r>
              <a:rPr lang="es-MX" dirty="0"/>
              <a:t> 200 </a:t>
            </a:r>
            <a:r>
              <a:rPr lang="es-MX" dirty="0" err="1"/>
              <a:t>subnets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91145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285750" y="635000"/>
            <a:ext cx="8640763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60" tIns="46180" rIns="92360" bIns="46180">
            <a:spAutoFit/>
          </a:bodyPr>
          <a:lstStyle/>
          <a:p>
            <a:pPr algn="ctr" defTabSz="922338"/>
            <a:r>
              <a:rPr lang="es-ES" sz="3200" b="1">
                <a:solidFill>
                  <a:srgbClr val="002060"/>
                </a:solidFill>
                <a:latin typeface="Arial" charset="0"/>
                <a:cs typeface="Arial" charset="0"/>
              </a:rPr>
              <a:t>ANÁLISIS DE UNA RED OSPF/RIP</a:t>
            </a:r>
          </a:p>
        </p:txBody>
      </p:sp>
      <p:grpSp>
        <p:nvGrpSpPr>
          <p:cNvPr id="2" name="378 Grupo"/>
          <p:cNvGrpSpPr>
            <a:grpSpLocks/>
          </p:cNvGrpSpPr>
          <p:nvPr/>
        </p:nvGrpSpPr>
        <p:grpSpPr bwMode="auto">
          <a:xfrm>
            <a:off x="540346" y="1638548"/>
            <a:ext cx="8170143" cy="4690084"/>
            <a:chOff x="22764" y="1724025"/>
            <a:chExt cx="9122062" cy="4799269"/>
          </a:xfrm>
        </p:grpSpPr>
        <p:sp>
          <p:nvSpPr>
            <p:cNvPr id="100357" name="Cloud"/>
            <p:cNvSpPr>
              <a:spLocks noChangeAspect="1" noEditPoints="1" noChangeArrowheads="1"/>
            </p:cNvSpPr>
            <p:nvPr/>
          </p:nvSpPr>
          <p:spPr bwMode="auto">
            <a:xfrm rot="-379410">
              <a:off x="6071864" y="1946287"/>
              <a:ext cx="2001552" cy="3824492"/>
            </a:xfrm>
            <a:custGeom>
              <a:avLst/>
              <a:gdLst>
                <a:gd name="T0" fmla="*/ 834 w 21600"/>
                <a:gd name="T1" fmla="*/ 104288 h 21600"/>
                <a:gd name="T2" fmla="*/ 132139 w 21600"/>
                <a:gd name="T3" fmla="*/ 208399 h 21600"/>
                <a:gd name="T4" fmla="*/ 264001 w 21600"/>
                <a:gd name="T5" fmla="*/ 104288 h 21600"/>
                <a:gd name="T6" fmla="*/ 132139 w 21600"/>
                <a:gd name="T7" fmla="*/ 1186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4 h 21600"/>
                <a:gd name="T14" fmla="*/ 17085 w 21600"/>
                <a:gd name="T15" fmla="*/ 173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00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7274" tIns="43636" rIns="87274" bIns="43636"/>
            <a:lstStyle/>
            <a:p>
              <a:pPr algn="ctr" defTabSz="873125"/>
              <a:r>
                <a:rPr lang="es-MX" sz="1900"/>
                <a:t>     </a:t>
              </a:r>
              <a:endParaRPr lang="es-ES" sz="1900"/>
            </a:p>
          </p:txBody>
        </p:sp>
        <p:sp>
          <p:nvSpPr>
            <p:cNvPr id="100358" name="Cloud"/>
            <p:cNvSpPr>
              <a:spLocks noChangeAspect="1" noEditPoints="1" noChangeArrowheads="1"/>
            </p:cNvSpPr>
            <p:nvPr/>
          </p:nvSpPr>
          <p:spPr bwMode="auto">
            <a:xfrm rot="535616">
              <a:off x="7787707" y="4440383"/>
              <a:ext cx="1322199" cy="1379611"/>
            </a:xfrm>
            <a:custGeom>
              <a:avLst/>
              <a:gdLst>
                <a:gd name="T0" fmla="*/ 551 w 21600"/>
                <a:gd name="T1" fmla="*/ 37620 h 21600"/>
                <a:gd name="T2" fmla="*/ 87290 w 21600"/>
                <a:gd name="T3" fmla="*/ 75176 h 21600"/>
                <a:gd name="T4" fmla="*/ 174396 w 21600"/>
                <a:gd name="T5" fmla="*/ 37620 h 21600"/>
                <a:gd name="T6" fmla="*/ 87290 w 21600"/>
                <a:gd name="T7" fmla="*/ 4279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4 h 21600"/>
                <a:gd name="T14" fmla="*/ 17085 w 21600"/>
                <a:gd name="T15" fmla="*/ 173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7274" tIns="43636" rIns="87274" bIns="43636"/>
            <a:lstStyle/>
            <a:p>
              <a:pPr algn="ctr" defTabSz="873125"/>
              <a:r>
                <a:rPr lang="es-MX" sz="1900"/>
                <a:t>     </a:t>
              </a:r>
              <a:endParaRPr lang="es-ES" sz="1900"/>
            </a:p>
          </p:txBody>
        </p:sp>
        <p:sp>
          <p:nvSpPr>
            <p:cNvPr id="100359" name="Cloud"/>
            <p:cNvSpPr>
              <a:spLocks noChangeAspect="1" noEditPoints="1" noChangeArrowheads="1"/>
            </p:cNvSpPr>
            <p:nvPr/>
          </p:nvSpPr>
          <p:spPr bwMode="auto">
            <a:xfrm rot="535616">
              <a:off x="7925800" y="2784532"/>
              <a:ext cx="1184106" cy="1379612"/>
            </a:xfrm>
            <a:custGeom>
              <a:avLst/>
              <a:gdLst>
                <a:gd name="T0" fmla="*/ 493 w 21600"/>
                <a:gd name="T1" fmla="*/ 37620 h 21600"/>
                <a:gd name="T2" fmla="*/ 78173 w 21600"/>
                <a:gd name="T3" fmla="*/ 75176 h 21600"/>
                <a:gd name="T4" fmla="*/ 156181 w 21600"/>
                <a:gd name="T5" fmla="*/ 37620 h 21600"/>
                <a:gd name="T6" fmla="*/ 78173 w 21600"/>
                <a:gd name="T7" fmla="*/ 4279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4 h 21600"/>
                <a:gd name="T14" fmla="*/ 17085 w 21600"/>
                <a:gd name="T15" fmla="*/ 173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7274" tIns="43636" rIns="87274" bIns="43636"/>
            <a:lstStyle/>
            <a:p>
              <a:pPr algn="ctr" defTabSz="873125"/>
              <a:r>
                <a:rPr lang="es-MX" sz="1900"/>
                <a:t>     </a:t>
              </a:r>
              <a:endParaRPr lang="es-ES" sz="1900"/>
            </a:p>
          </p:txBody>
        </p:sp>
        <p:sp>
          <p:nvSpPr>
            <p:cNvPr id="100360" name="Cloud"/>
            <p:cNvSpPr>
              <a:spLocks noChangeAspect="1" noEditPoints="1" noChangeArrowheads="1"/>
            </p:cNvSpPr>
            <p:nvPr/>
          </p:nvSpPr>
          <p:spPr bwMode="auto">
            <a:xfrm rot="195800">
              <a:off x="56097" y="4551514"/>
              <a:ext cx="1479339" cy="1358972"/>
            </a:xfrm>
            <a:custGeom>
              <a:avLst/>
              <a:gdLst>
                <a:gd name="T0" fmla="*/ 616 w 21600"/>
                <a:gd name="T1" fmla="*/ 37057 h 21600"/>
                <a:gd name="T2" fmla="*/ 97664 w 21600"/>
                <a:gd name="T3" fmla="*/ 74051 h 21600"/>
                <a:gd name="T4" fmla="*/ 195122 w 21600"/>
                <a:gd name="T5" fmla="*/ 37057 h 21600"/>
                <a:gd name="T6" fmla="*/ 97664 w 21600"/>
                <a:gd name="T7" fmla="*/ 421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4 h 21600"/>
                <a:gd name="T14" fmla="*/ 17085 w 21600"/>
                <a:gd name="T15" fmla="*/ 173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7274" tIns="43636" rIns="87274" bIns="43636"/>
            <a:lstStyle/>
            <a:p>
              <a:pPr algn="ctr" defTabSz="873125"/>
              <a:r>
                <a:rPr lang="es-MX" sz="1900"/>
                <a:t>     </a:t>
              </a:r>
              <a:endParaRPr lang="es-ES" sz="1900"/>
            </a:p>
          </p:txBody>
        </p:sp>
        <p:sp>
          <p:nvSpPr>
            <p:cNvPr id="100361" name="Cloud"/>
            <p:cNvSpPr>
              <a:spLocks noChangeAspect="1" noEditPoints="1" noChangeArrowheads="1"/>
            </p:cNvSpPr>
            <p:nvPr/>
          </p:nvSpPr>
          <p:spPr bwMode="auto">
            <a:xfrm rot="195800">
              <a:off x="22764" y="2795645"/>
              <a:ext cx="1479339" cy="1358972"/>
            </a:xfrm>
            <a:custGeom>
              <a:avLst/>
              <a:gdLst>
                <a:gd name="T0" fmla="*/ 616 w 21600"/>
                <a:gd name="T1" fmla="*/ 37057 h 21600"/>
                <a:gd name="T2" fmla="*/ 97664 w 21600"/>
                <a:gd name="T3" fmla="*/ 74051 h 21600"/>
                <a:gd name="T4" fmla="*/ 195122 w 21600"/>
                <a:gd name="T5" fmla="*/ 37057 h 21600"/>
                <a:gd name="T6" fmla="*/ 97664 w 21600"/>
                <a:gd name="T7" fmla="*/ 421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4 h 21600"/>
                <a:gd name="T14" fmla="*/ 17085 w 21600"/>
                <a:gd name="T15" fmla="*/ 173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7274" tIns="43636" rIns="87274" bIns="43636"/>
            <a:lstStyle/>
            <a:p>
              <a:pPr algn="ctr" defTabSz="873125"/>
              <a:r>
                <a:rPr lang="es-MX" sz="1900"/>
                <a:t>     </a:t>
              </a:r>
              <a:endParaRPr lang="es-ES" sz="1900"/>
            </a:p>
          </p:txBody>
        </p:sp>
        <p:sp>
          <p:nvSpPr>
            <p:cNvPr id="100362" name="Cloud"/>
            <p:cNvSpPr>
              <a:spLocks noChangeAspect="1" noEditPoints="1" noChangeArrowheads="1"/>
            </p:cNvSpPr>
            <p:nvPr/>
          </p:nvSpPr>
          <p:spPr bwMode="auto">
            <a:xfrm rot="195800">
              <a:off x="1430676" y="1966926"/>
              <a:ext cx="1626955" cy="3834017"/>
            </a:xfrm>
            <a:custGeom>
              <a:avLst/>
              <a:gdLst>
                <a:gd name="T0" fmla="*/ 678 w 21600"/>
                <a:gd name="T1" fmla="*/ 104548 h 21600"/>
                <a:gd name="T2" fmla="*/ 107409 w 21600"/>
                <a:gd name="T3" fmla="*/ 208918 h 21600"/>
                <a:gd name="T4" fmla="*/ 214592 w 21600"/>
                <a:gd name="T5" fmla="*/ 104548 h 21600"/>
                <a:gd name="T6" fmla="*/ 107409 w 21600"/>
                <a:gd name="T7" fmla="*/ 1189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4 h 21600"/>
                <a:gd name="T14" fmla="*/ 17085 w 21600"/>
                <a:gd name="T15" fmla="*/ 173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00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7274" tIns="43636" rIns="87274" bIns="43636"/>
            <a:lstStyle/>
            <a:p>
              <a:pPr algn="ctr" defTabSz="873125"/>
              <a:r>
                <a:rPr lang="es-MX" sz="1900"/>
                <a:t>     </a:t>
              </a:r>
              <a:endParaRPr lang="es-ES" sz="1900"/>
            </a:p>
          </p:txBody>
        </p:sp>
        <p:sp>
          <p:nvSpPr>
            <p:cNvPr id="100363" name="Cloud"/>
            <p:cNvSpPr>
              <a:spLocks noChangeAspect="1" noEditPoints="1" noChangeArrowheads="1"/>
            </p:cNvSpPr>
            <p:nvPr/>
          </p:nvSpPr>
          <p:spPr bwMode="auto">
            <a:xfrm rot="195800">
              <a:off x="2778271" y="2003440"/>
              <a:ext cx="3657078" cy="3435533"/>
            </a:xfrm>
            <a:custGeom>
              <a:avLst/>
              <a:gdLst>
                <a:gd name="T0" fmla="*/ 1524 w 21600"/>
                <a:gd name="T1" fmla="*/ 93682 h 21600"/>
                <a:gd name="T2" fmla="*/ 241435 w 21600"/>
                <a:gd name="T3" fmla="*/ 187205 h 21600"/>
                <a:gd name="T4" fmla="*/ 482362 w 21600"/>
                <a:gd name="T5" fmla="*/ 93682 h 21600"/>
                <a:gd name="T6" fmla="*/ 241435 w 21600"/>
                <a:gd name="T7" fmla="*/ 1065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4 h 21600"/>
                <a:gd name="T14" fmla="*/ 17085 w 21600"/>
                <a:gd name="T15" fmla="*/ 173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7274" tIns="43636" rIns="87274" bIns="43636"/>
            <a:lstStyle/>
            <a:p>
              <a:pPr algn="ctr" defTabSz="873125"/>
              <a:r>
                <a:rPr lang="es-MX" sz="1900"/>
                <a:t>     </a:t>
              </a:r>
              <a:endParaRPr lang="es-ES" sz="1900"/>
            </a:p>
          </p:txBody>
        </p:sp>
        <p:grpSp>
          <p:nvGrpSpPr>
            <p:cNvPr id="100364" name="Group 69"/>
            <p:cNvGrpSpPr>
              <a:grpSpLocks/>
            </p:cNvGrpSpPr>
            <p:nvPr/>
          </p:nvGrpSpPr>
          <p:grpSpPr bwMode="auto">
            <a:xfrm>
              <a:off x="4429125" y="2152650"/>
              <a:ext cx="460375" cy="301625"/>
              <a:chOff x="2927" y="2504"/>
              <a:chExt cx="527" cy="390"/>
            </a:xfrm>
          </p:grpSpPr>
          <p:sp>
            <p:nvSpPr>
              <p:cNvPr id="100703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704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705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706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100707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0714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0724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725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726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727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728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729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730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731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100715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0716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717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718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719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720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721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722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723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100708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100709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0710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711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712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713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100365" name="Group 69"/>
            <p:cNvGrpSpPr>
              <a:grpSpLocks/>
            </p:cNvGrpSpPr>
            <p:nvPr/>
          </p:nvGrpSpPr>
          <p:grpSpPr bwMode="auto">
            <a:xfrm>
              <a:off x="2857500" y="3009900"/>
              <a:ext cx="460375" cy="301625"/>
              <a:chOff x="2927" y="2504"/>
              <a:chExt cx="527" cy="390"/>
            </a:xfrm>
          </p:grpSpPr>
          <p:sp>
            <p:nvSpPr>
              <p:cNvPr id="100674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675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676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677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100678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0685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0695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96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97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98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99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700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701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702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100686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0687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88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89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90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91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92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93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94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100679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100680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0681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682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683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684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100366" name="Group 69"/>
            <p:cNvGrpSpPr>
              <a:grpSpLocks/>
            </p:cNvGrpSpPr>
            <p:nvPr/>
          </p:nvGrpSpPr>
          <p:grpSpPr bwMode="auto">
            <a:xfrm>
              <a:off x="2857500" y="4467225"/>
              <a:ext cx="460375" cy="301625"/>
              <a:chOff x="2927" y="2504"/>
              <a:chExt cx="527" cy="390"/>
            </a:xfrm>
          </p:grpSpPr>
          <p:sp>
            <p:nvSpPr>
              <p:cNvPr id="100645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646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647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648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100649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0656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0666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67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68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69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70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71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72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73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100657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0658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59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60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61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62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63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64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65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100650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100651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0652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653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654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655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100367" name="Group 69"/>
            <p:cNvGrpSpPr>
              <a:grpSpLocks/>
            </p:cNvGrpSpPr>
            <p:nvPr/>
          </p:nvGrpSpPr>
          <p:grpSpPr bwMode="auto">
            <a:xfrm>
              <a:off x="5970588" y="3009900"/>
              <a:ext cx="460375" cy="301625"/>
              <a:chOff x="2927" y="2504"/>
              <a:chExt cx="527" cy="390"/>
            </a:xfrm>
          </p:grpSpPr>
          <p:sp>
            <p:nvSpPr>
              <p:cNvPr id="100616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617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618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619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100620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0627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0637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38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39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40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41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42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43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44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100628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0629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30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31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32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33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34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35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36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100621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100622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0623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624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625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626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100368" name="Group 69"/>
            <p:cNvGrpSpPr>
              <a:grpSpLocks/>
            </p:cNvGrpSpPr>
            <p:nvPr/>
          </p:nvGrpSpPr>
          <p:grpSpPr bwMode="auto">
            <a:xfrm>
              <a:off x="5970588" y="4467225"/>
              <a:ext cx="460375" cy="301625"/>
              <a:chOff x="2927" y="2504"/>
              <a:chExt cx="527" cy="390"/>
            </a:xfrm>
          </p:grpSpPr>
          <p:sp>
            <p:nvSpPr>
              <p:cNvPr id="100587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588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589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590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100591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0598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0608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09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10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11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12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13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14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15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100599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0600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01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02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03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04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05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06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607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100592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100593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0594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595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596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597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cxnSp>
          <p:nvCxnSpPr>
            <p:cNvPr id="100369" name="185 Conector recto"/>
            <p:cNvCxnSpPr>
              <a:cxnSpLocks noChangeShapeType="1"/>
              <a:stCxn id="100688" idx="3"/>
              <a:endCxn id="100705" idx="1"/>
            </p:cNvCxnSpPr>
            <p:nvPr/>
          </p:nvCxnSpPr>
          <p:spPr bwMode="auto">
            <a:xfrm flipV="1">
              <a:off x="3246438" y="2301875"/>
              <a:ext cx="1182687" cy="762000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00370" name="187 Conector recto"/>
            <p:cNvCxnSpPr>
              <a:cxnSpLocks noChangeShapeType="1"/>
              <a:stCxn id="100634" idx="2"/>
            </p:cNvCxnSpPr>
            <p:nvPr/>
          </p:nvCxnSpPr>
          <p:spPr bwMode="auto">
            <a:xfrm flipH="1" flipV="1">
              <a:off x="4902200" y="2301875"/>
              <a:ext cx="1263650" cy="762000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00371" name="189 Conector recto"/>
            <p:cNvCxnSpPr>
              <a:cxnSpLocks noChangeShapeType="1"/>
            </p:cNvCxnSpPr>
            <p:nvPr/>
          </p:nvCxnSpPr>
          <p:spPr bwMode="auto">
            <a:xfrm flipV="1">
              <a:off x="3286125" y="4616450"/>
              <a:ext cx="2684463" cy="22225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00372" name="196 Conector recto"/>
            <p:cNvCxnSpPr>
              <a:cxnSpLocks noChangeShapeType="1"/>
              <a:stCxn id="100676" idx="1"/>
            </p:cNvCxnSpPr>
            <p:nvPr/>
          </p:nvCxnSpPr>
          <p:spPr bwMode="auto">
            <a:xfrm rot="10800000" flipV="1">
              <a:off x="1803400" y="3159125"/>
              <a:ext cx="1054100" cy="193675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00373" name="204 Conector recto"/>
            <p:cNvCxnSpPr>
              <a:cxnSpLocks noChangeShapeType="1"/>
            </p:cNvCxnSpPr>
            <p:nvPr/>
          </p:nvCxnSpPr>
          <p:spPr bwMode="auto">
            <a:xfrm rot="10800000" flipV="1">
              <a:off x="1960563" y="4681538"/>
              <a:ext cx="896937" cy="482600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00374" name="205 Conector recto"/>
            <p:cNvCxnSpPr>
              <a:cxnSpLocks noChangeShapeType="1"/>
            </p:cNvCxnSpPr>
            <p:nvPr/>
          </p:nvCxnSpPr>
          <p:spPr bwMode="auto">
            <a:xfrm rot="5400000">
              <a:off x="2464594" y="3902869"/>
              <a:ext cx="1216025" cy="1587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grpSp>
          <p:nvGrpSpPr>
            <p:cNvPr id="100375" name="Group 69"/>
            <p:cNvGrpSpPr>
              <a:grpSpLocks/>
            </p:cNvGrpSpPr>
            <p:nvPr/>
          </p:nvGrpSpPr>
          <p:grpSpPr bwMode="auto">
            <a:xfrm>
              <a:off x="1357313" y="3295650"/>
              <a:ext cx="460375" cy="301625"/>
              <a:chOff x="2927" y="2504"/>
              <a:chExt cx="527" cy="390"/>
            </a:xfrm>
          </p:grpSpPr>
          <p:sp>
            <p:nvSpPr>
              <p:cNvPr id="100558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559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560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561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100562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0569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0579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80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81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82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83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84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85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86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100570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0571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72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73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74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75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76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77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78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100563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100564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0565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566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567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568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100376" name="Group 69"/>
            <p:cNvGrpSpPr>
              <a:grpSpLocks/>
            </p:cNvGrpSpPr>
            <p:nvPr/>
          </p:nvGrpSpPr>
          <p:grpSpPr bwMode="auto">
            <a:xfrm>
              <a:off x="7502525" y="3295650"/>
              <a:ext cx="458788" cy="301625"/>
              <a:chOff x="2927" y="2504"/>
              <a:chExt cx="527" cy="390"/>
            </a:xfrm>
          </p:grpSpPr>
          <p:sp>
            <p:nvSpPr>
              <p:cNvPr id="100529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530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531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532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100533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0540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0550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51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52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53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54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55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56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57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100541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0542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43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44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45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46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47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48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49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100534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100535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0536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537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538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539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cxnSp>
          <p:nvCxnSpPr>
            <p:cNvPr id="100377" name="267 Conector recto"/>
            <p:cNvCxnSpPr>
              <a:cxnSpLocks noChangeShapeType="1"/>
              <a:stCxn id="100532" idx="2"/>
            </p:cNvCxnSpPr>
            <p:nvPr/>
          </p:nvCxnSpPr>
          <p:spPr bwMode="auto">
            <a:xfrm rot="10800000">
              <a:off x="6430963" y="3132138"/>
              <a:ext cx="1071562" cy="254000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grpSp>
          <p:nvGrpSpPr>
            <p:cNvPr id="100378" name="Group 69"/>
            <p:cNvGrpSpPr>
              <a:grpSpLocks/>
            </p:cNvGrpSpPr>
            <p:nvPr/>
          </p:nvGrpSpPr>
          <p:grpSpPr bwMode="auto">
            <a:xfrm>
              <a:off x="1571625" y="5110163"/>
              <a:ext cx="460375" cy="301625"/>
              <a:chOff x="2927" y="2504"/>
              <a:chExt cx="527" cy="390"/>
            </a:xfrm>
          </p:grpSpPr>
          <p:sp>
            <p:nvSpPr>
              <p:cNvPr id="100500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501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502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503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100504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0511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0521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22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23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24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25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26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27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28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100512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0513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14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15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16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17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18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19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520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100505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100506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0507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508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509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510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100379" name="Group 69"/>
            <p:cNvGrpSpPr>
              <a:grpSpLocks/>
            </p:cNvGrpSpPr>
            <p:nvPr/>
          </p:nvGrpSpPr>
          <p:grpSpPr bwMode="auto">
            <a:xfrm>
              <a:off x="7359650" y="5110163"/>
              <a:ext cx="458788" cy="301625"/>
              <a:chOff x="2927" y="2504"/>
              <a:chExt cx="527" cy="390"/>
            </a:xfrm>
          </p:grpSpPr>
          <p:sp>
            <p:nvSpPr>
              <p:cNvPr id="100471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472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473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0474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100475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0482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0492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493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494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495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496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497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498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499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100483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0484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485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486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487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488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489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490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0491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100476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100477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0478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479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480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0481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cxnSp>
          <p:nvCxnSpPr>
            <p:cNvPr id="100380" name="330 Conector recto"/>
            <p:cNvCxnSpPr>
              <a:cxnSpLocks noChangeShapeType="1"/>
            </p:cNvCxnSpPr>
            <p:nvPr/>
          </p:nvCxnSpPr>
          <p:spPr bwMode="auto">
            <a:xfrm>
              <a:off x="6430963" y="4681538"/>
              <a:ext cx="1003300" cy="506412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pic>
          <p:nvPicPr>
            <p:cNvPr id="100381" name="Picture 53" descr="C500USEFORAD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7188" y="3224213"/>
              <a:ext cx="407987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0382" name="Picture 222" descr="C500USEFORAD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502650" y="3152775"/>
              <a:ext cx="406400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0383" name="334 Conector recto"/>
            <p:cNvCxnSpPr>
              <a:cxnSpLocks noChangeShapeType="1"/>
            </p:cNvCxnSpPr>
            <p:nvPr/>
          </p:nvCxnSpPr>
          <p:spPr bwMode="auto">
            <a:xfrm rot="10800000">
              <a:off x="642938" y="3438525"/>
              <a:ext cx="714375" cy="1588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pic>
          <p:nvPicPr>
            <p:cNvPr id="100384" name="Picture 53" descr="C500USEFORAD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7188" y="5038725"/>
              <a:ext cx="407987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0385" name="339 Conector recto"/>
            <p:cNvCxnSpPr>
              <a:cxnSpLocks noChangeShapeType="1"/>
            </p:cNvCxnSpPr>
            <p:nvPr/>
          </p:nvCxnSpPr>
          <p:spPr bwMode="auto">
            <a:xfrm rot="10800000">
              <a:off x="642938" y="5253038"/>
              <a:ext cx="928687" cy="1587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00386" name="341 Conector recto"/>
            <p:cNvCxnSpPr>
              <a:cxnSpLocks noChangeShapeType="1"/>
            </p:cNvCxnSpPr>
            <p:nvPr/>
          </p:nvCxnSpPr>
          <p:spPr bwMode="auto">
            <a:xfrm rot="10800000">
              <a:off x="7931150" y="3438525"/>
              <a:ext cx="714375" cy="1588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pic>
          <p:nvPicPr>
            <p:cNvPr id="100387" name="Picture 222" descr="C500USEFORAD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359775" y="4967288"/>
              <a:ext cx="406400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0388" name="345 Conector recto"/>
            <p:cNvCxnSpPr>
              <a:cxnSpLocks noChangeShapeType="1"/>
              <a:stCxn id="100566" idx="15"/>
              <a:endCxn id="100518" idx="3"/>
            </p:cNvCxnSpPr>
            <p:nvPr/>
          </p:nvCxnSpPr>
          <p:spPr bwMode="auto">
            <a:xfrm>
              <a:off x="1619250" y="3575050"/>
              <a:ext cx="184150" cy="1581150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100389" name="349 CuadroTexto"/>
            <p:cNvSpPr txBox="1">
              <a:spLocks noChangeArrowheads="1"/>
            </p:cNvSpPr>
            <p:nvPr/>
          </p:nvSpPr>
          <p:spPr bwMode="auto">
            <a:xfrm>
              <a:off x="4429125" y="1724025"/>
              <a:ext cx="500063" cy="401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R5</a:t>
              </a:r>
            </a:p>
          </p:txBody>
        </p:sp>
        <p:sp>
          <p:nvSpPr>
            <p:cNvPr id="100390" name="350 CuadroTexto"/>
            <p:cNvSpPr txBox="1">
              <a:spLocks noChangeArrowheads="1"/>
            </p:cNvSpPr>
            <p:nvPr/>
          </p:nvSpPr>
          <p:spPr bwMode="auto">
            <a:xfrm>
              <a:off x="1286646" y="2867814"/>
              <a:ext cx="500062" cy="4000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R1</a:t>
              </a:r>
            </a:p>
          </p:txBody>
        </p:sp>
        <p:sp>
          <p:nvSpPr>
            <p:cNvPr id="100391" name="351 CuadroTexto"/>
            <p:cNvSpPr txBox="1">
              <a:spLocks noChangeArrowheads="1"/>
            </p:cNvSpPr>
            <p:nvPr/>
          </p:nvSpPr>
          <p:spPr bwMode="auto">
            <a:xfrm>
              <a:off x="2500313" y="2652713"/>
              <a:ext cx="4984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R3</a:t>
              </a:r>
            </a:p>
          </p:txBody>
        </p:sp>
        <p:sp>
          <p:nvSpPr>
            <p:cNvPr id="100392" name="352 CuadroTexto"/>
            <p:cNvSpPr txBox="1">
              <a:spLocks noChangeArrowheads="1"/>
            </p:cNvSpPr>
            <p:nvPr/>
          </p:nvSpPr>
          <p:spPr bwMode="auto">
            <a:xfrm>
              <a:off x="1358084" y="5468160"/>
              <a:ext cx="500063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R2</a:t>
              </a:r>
            </a:p>
          </p:txBody>
        </p:sp>
        <p:sp>
          <p:nvSpPr>
            <p:cNvPr id="100393" name="353 CuadroTexto"/>
            <p:cNvSpPr txBox="1">
              <a:spLocks noChangeArrowheads="1"/>
            </p:cNvSpPr>
            <p:nvPr/>
          </p:nvSpPr>
          <p:spPr bwMode="auto">
            <a:xfrm>
              <a:off x="2857500" y="4824413"/>
              <a:ext cx="500063" cy="40163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R4</a:t>
              </a:r>
            </a:p>
          </p:txBody>
        </p:sp>
        <p:sp>
          <p:nvSpPr>
            <p:cNvPr id="100394" name="354 CuadroTexto"/>
            <p:cNvSpPr txBox="1">
              <a:spLocks noChangeArrowheads="1"/>
            </p:cNvSpPr>
            <p:nvPr/>
          </p:nvSpPr>
          <p:spPr bwMode="auto">
            <a:xfrm>
              <a:off x="6145213" y="2581275"/>
              <a:ext cx="498475" cy="40163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R6</a:t>
              </a:r>
            </a:p>
          </p:txBody>
        </p:sp>
        <p:sp>
          <p:nvSpPr>
            <p:cNvPr id="100395" name="355 CuadroTexto"/>
            <p:cNvSpPr txBox="1">
              <a:spLocks noChangeArrowheads="1"/>
            </p:cNvSpPr>
            <p:nvPr/>
          </p:nvSpPr>
          <p:spPr bwMode="auto">
            <a:xfrm>
              <a:off x="5859463" y="4824413"/>
              <a:ext cx="498475" cy="40163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R7</a:t>
              </a:r>
            </a:p>
          </p:txBody>
        </p:sp>
        <p:sp>
          <p:nvSpPr>
            <p:cNvPr id="100396" name="356 CuadroTexto"/>
            <p:cNvSpPr txBox="1">
              <a:spLocks noChangeArrowheads="1"/>
            </p:cNvSpPr>
            <p:nvPr/>
          </p:nvSpPr>
          <p:spPr bwMode="auto">
            <a:xfrm>
              <a:off x="7502525" y="2867025"/>
              <a:ext cx="498475" cy="401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R8</a:t>
              </a:r>
            </a:p>
          </p:txBody>
        </p:sp>
        <p:sp>
          <p:nvSpPr>
            <p:cNvPr id="100397" name="357 CuadroTexto"/>
            <p:cNvSpPr txBox="1">
              <a:spLocks noChangeArrowheads="1"/>
            </p:cNvSpPr>
            <p:nvPr/>
          </p:nvSpPr>
          <p:spPr bwMode="auto">
            <a:xfrm>
              <a:off x="7359650" y="5395913"/>
              <a:ext cx="498475" cy="401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R9</a:t>
              </a:r>
            </a:p>
          </p:txBody>
        </p:sp>
        <p:sp>
          <p:nvSpPr>
            <p:cNvPr id="100398" name="358 CuadroTexto"/>
            <p:cNvSpPr txBox="1">
              <a:spLocks noChangeArrowheads="1"/>
            </p:cNvSpPr>
            <p:nvPr/>
          </p:nvSpPr>
          <p:spPr bwMode="auto">
            <a:xfrm>
              <a:off x="428625" y="2795588"/>
              <a:ext cx="607772" cy="369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800" b="1"/>
                <a:t>PCa</a:t>
              </a:r>
            </a:p>
          </p:txBody>
        </p:sp>
        <p:sp>
          <p:nvSpPr>
            <p:cNvPr id="100399" name="359 CuadroTexto"/>
            <p:cNvSpPr txBox="1">
              <a:spLocks noChangeArrowheads="1"/>
            </p:cNvSpPr>
            <p:nvPr/>
          </p:nvSpPr>
          <p:spPr bwMode="auto">
            <a:xfrm>
              <a:off x="285750" y="5395913"/>
              <a:ext cx="620594" cy="369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800" b="1"/>
                <a:t>PCb</a:t>
              </a:r>
            </a:p>
          </p:txBody>
        </p:sp>
        <p:sp>
          <p:nvSpPr>
            <p:cNvPr id="100400" name="360 CuadroTexto"/>
            <p:cNvSpPr txBox="1">
              <a:spLocks noChangeArrowheads="1"/>
            </p:cNvSpPr>
            <p:nvPr/>
          </p:nvSpPr>
          <p:spPr bwMode="auto">
            <a:xfrm>
              <a:off x="8359008" y="2795588"/>
              <a:ext cx="594950" cy="369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800" b="1"/>
                <a:t>PCc</a:t>
              </a:r>
            </a:p>
          </p:txBody>
        </p:sp>
        <p:sp>
          <p:nvSpPr>
            <p:cNvPr id="100401" name="361 CuadroTexto"/>
            <p:cNvSpPr txBox="1">
              <a:spLocks noChangeArrowheads="1"/>
            </p:cNvSpPr>
            <p:nvPr/>
          </p:nvSpPr>
          <p:spPr bwMode="auto">
            <a:xfrm>
              <a:off x="8215503" y="5324475"/>
              <a:ext cx="620594" cy="369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800" b="1"/>
                <a:t>PCd</a:t>
              </a:r>
            </a:p>
          </p:txBody>
        </p:sp>
        <p:sp>
          <p:nvSpPr>
            <p:cNvPr id="100402" name="362 CuadroTexto"/>
            <p:cNvSpPr txBox="1">
              <a:spLocks noChangeArrowheads="1"/>
            </p:cNvSpPr>
            <p:nvPr/>
          </p:nvSpPr>
          <p:spPr bwMode="auto">
            <a:xfrm>
              <a:off x="4071938" y="2890043"/>
              <a:ext cx="102245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>
                  <a:solidFill>
                    <a:srgbClr val="000099"/>
                  </a:solidFill>
                </a:rPr>
                <a:t>AREA 0</a:t>
              </a:r>
            </a:p>
          </p:txBody>
        </p:sp>
        <p:sp>
          <p:nvSpPr>
            <p:cNvPr id="100403" name="363 CuadroTexto"/>
            <p:cNvSpPr txBox="1">
              <a:spLocks noChangeArrowheads="1"/>
            </p:cNvSpPr>
            <p:nvPr/>
          </p:nvSpPr>
          <p:spPr bwMode="auto">
            <a:xfrm>
              <a:off x="1858427" y="2318539"/>
              <a:ext cx="1092066" cy="40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>
                  <a:solidFill>
                    <a:srgbClr val="000099"/>
                  </a:solidFill>
                </a:rPr>
                <a:t>AREA 1</a:t>
              </a:r>
            </a:p>
          </p:txBody>
        </p:sp>
        <p:sp>
          <p:nvSpPr>
            <p:cNvPr id="100404" name="364 CuadroTexto"/>
            <p:cNvSpPr txBox="1">
              <a:spLocks noChangeArrowheads="1"/>
            </p:cNvSpPr>
            <p:nvPr/>
          </p:nvSpPr>
          <p:spPr bwMode="auto">
            <a:xfrm>
              <a:off x="6644091" y="2367748"/>
              <a:ext cx="1098548" cy="40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PE" sz="2000" b="1">
                  <a:solidFill>
                    <a:srgbClr val="000099"/>
                  </a:solidFill>
                </a:rPr>
                <a:t>AREA 2</a:t>
              </a:r>
            </a:p>
          </p:txBody>
        </p:sp>
        <p:sp>
          <p:nvSpPr>
            <p:cNvPr id="100405" name="365 CuadroTexto"/>
            <p:cNvSpPr txBox="1">
              <a:spLocks noChangeArrowheads="1"/>
            </p:cNvSpPr>
            <p:nvPr/>
          </p:nvSpPr>
          <p:spPr bwMode="auto">
            <a:xfrm rot="-1970932">
              <a:off x="3290888" y="2457450"/>
              <a:ext cx="9969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20.1.1.0/30</a:t>
              </a:r>
            </a:p>
          </p:txBody>
        </p:sp>
        <p:sp>
          <p:nvSpPr>
            <p:cNvPr id="100406" name="366 CuadroTexto"/>
            <p:cNvSpPr txBox="1">
              <a:spLocks noChangeArrowheads="1"/>
            </p:cNvSpPr>
            <p:nvPr/>
          </p:nvSpPr>
          <p:spPr bwMode="auto">
            <a:xfrm rot="1913116">
              <a:off x="5140325" y="2462213"/>
              <a:ext cx="998538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20.1.1.4/30</a:t>
              </a:r>
            </a:p>
          </p:txBody>
        </p:sp>
        <p:sp>
          <p:nvSpPr>
            <p:cNvPr id="100407" name="367 CuadroTexto"/>
            <p:cNvSpPr txBox="1">
              <a:spLocks noChangeArrowheads="1"/>
            </p:cNvSpPr>
            <p:nvPr/>
          </p:nvSpPr>
          <p:spPr bwMode="auto">
            <a:xfrm rot="1455558">
              <a:off x="4129088" y="3573463"/>
              <a:ext cx="998537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20.1.1.8/30</a:t>
              </a:r>
            </a:p>
          </p:txBody>
        </p:sp>
        <p:sp>
          <p:nvSpPr>
            <p:cNvPr id="100408" name="368 CuadroTexto"/>
            <p:cNvSpPr txBox="1">
              <a:spLocks noChangeArrowheads="1"/>
            </p:cNvSpPr>
            <p:nvPr/>
          </p:nvSpPr>
          <p:spPr bwMode="auto">
            <a:xfrm>
              <a:off x="4095750" y="4397375"/>
              <a:ext cx="1087438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20.1.1.12/30</a:t>
              </a:r>
            </a:p>
          </p:txBody>
        </p:sp>
        <p:sp>
          <p:nvSpPr>
            <p:cNvPr id="100409" name="369 CuadroTexto"/>
            <p:cNvSpPr txBox="1">
              <a:spLocks noChangeArrowheads="1"/>
            </p:cNvSpPr>
            <p:nvPr/>
          </p:nvSpPr>
          <p:spPr bwMode="auto">
            <a:xfrm rot="-5400000">
              <a:off x="2705894" y="3736181"/>
              <a:ext cx="1087438" cy="30797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20.1.1.16/30</a:t>
              </a:r>
            </a:p>
          </p:txBody>
        </p:sp>
        <p:cxnSp>
          <p:nvCxnSpPr>
            <p:cNvPr id="100410" name="371 Conector recto"/>
            <p:cNvCxnSpPr>
              <a:cxnSpLocks noChangeShapeType="1"/>
            </p:cNvCxnSpPr>
            <p:nvPr/>
          </p:nvCxnSpPr>
          <p:spPr bwMode="auto">
            <a:xfrm rot="5400000">
              <a:off x="5609431" y="3902869"/>
              <a:ext cx="1216025" cy="1588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100411" name="383 CuadroTexto"/>
            <p:cNvSpPr txBox="1">
              <a:spLocks noChangeArrowheads="1"/>
            </p:cNvSpPr>
            <p:nvPr/>
          </p:nvSpPr>
          <p:spPr bwMode="auto">
            <a:xfrm rot="-5400000">
              <a:off x="5468938" y="3743325"/>
              <a:ext cx="1087438" cy="30638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20.1.1.20/30</a:t>
              </a:r>
            </a:p>
          </p:txBody>
        </p:sp>
        <p:cxnSp>
          <p:nvCxnSpPr>
            <p:cNvPr id="100412" name="193 Conector recto"/>
            <p:cNvCxnSpPr>
              <a:cxnSpLocks noChangeShapeType="1"/>
              <a:stCxn id="100674" idx="5"/>
              <a:endCxn id="100605" idx="0"/>
            </p:cNvCxnSpPr>
            <p:nvPr/>
          </p:nvCxnSpPr>
          <p:spPr bwMode="auto">
            <a:xfrm rot="16200000" flipH="1">
              <a:off x="4043363" y="2490788"/>
              <a:ext cx="1214437" cy="2801937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100413" name="384 CuadroTexto"/>
            <p:cNvSpPr txBox="1">
              <a:spLocks noChangeArrowheads="1"/>
            </p:cNvSpPr>
            <p:nvPr/>
          </p:nvSpPr>
          <p:spPr bwMode="auto">
            <a:xfrm rot="-690136">
              <a:off x="1831975" y="2936875"/>
              <a:ext cx="9969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30.3.3.0/30</a:t>
              </a:r>
            </a:p>
          </p:txBody>
        </p:sp>
        <p:sp>
          <p:nvSpPr>
            <p:cNvPr id="100414" name="385 CuadroTexto"/>
            <p:cNvSpPr txBox="1">
              <a:spLocks noChangeArrowheads="1"/>
            </p:cNvSpPr>
            <p:nvPr/>
          </p:nvSpPr>
          <p:spPr bwMode="auto">
            <a:xfrm rot="-1587963">
              <a:off x="1879600" y="4535488"/>
              <a:ext cx="996950" cy="307975"/>
            </a:xfrm>
            <a:prstGeom prst="rect">
              <a:avLst/>
            </a:prstGeom>
            <a:solidFill>
              <a:srgbClr val="00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30.3.3.4/30</a:t>
              </a:r>
            </a:p>
          </p:txBody>
        </p:sp>
        <p:sp>
          <p:nvSpPr>
            <p:cNvPr id="100415" name="386 CuadroTexto"/>
            <p:cNvSpPr txBox="1">
              <a:spLocks noChangeArrowheads="1"/>
            </p:cNvSpPr>
            <p:nvPr/>
          </p:nvSpPr>
          <p:spPr bwMode="auto">
            <a:xfrm rot="-5896912">
              <a:off x="1063626" y="4127500"/>
              <a:ext cx="9969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30.3.3.8/30</a:t>
              </a:r>
            </a:p>
          </p:txBody>
        </p:sp>
        <p:sp>
          <p:nvSpPr>
            <p:cNvPr id="100416" name="387 CuadroTexto"/>
            <p:cNvSpPr txBox="1">
              <a:spLocks noChangeArrowheads="1"/>
            </p:cNvSpPr>
            <p:nvPr/>
          </p:nvSpPr>
          <p:spPr bwMode="auto">
            <a:xfrm rot="828461">
              <a:off x="6524625" y="2982913"/>
              <a:ext cx="9969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40.4.4.0/30</a:t>
              </a:r>
            </a:p>
          </p:txBody>
        </p:sp>
        <p:sp>
          <p:nvSpPr>
            <p:cNvPr id="100417" name="388 CuadroTexto"/>
            <p:cNvSpPr txBox="1">
              <a:spLocks noChangeArrowheads="1"/>
            </p:cNvSpPr>
            <p:nvPr/>
          </p:nvSpPr>
          <p:spPr bwMode="auto">
            <a:xfrm rot="1486765">
              <a:off x="6453188" y="4625975"/>
              <a:ext cx="9969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40.4.4.4/30</a:t>
              </a:r>
            </a:p>
          </p:txBody>
        </p:sp>
        <p:sp>
          <p:nvSpPr>
            <p:cNvPr id="100418" name="389 CuadroTexto"/>
            <p:cNvSpPr txBox="1">
              <a:spLocks noChangeArrowheads="1"/>
            </p:cNvSpPr>
            <p:nvPr/>
          </p:nvSpPr>
          <p:spPr bwMode="auto">
            <a:xfrm rot="-5237203">
              <a:off x="7323138" y="4127500"/>
              <a:ext cx="996950" cy="307975"/>
            </a:xfrm>
            <a:prstGeom prst="rect">
              <a:avLst/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40.4.4.8/30</a:t>
              </a:r>
            </a:p>
          </p:txBody>
        </p:sp>
        <p:sp>
          <p:nvSpPr>
            <p:cNvPr id="100419" name="390 CuadroTexto"/>
            <p:cNvSpPr txBox="1">
              <a:spLocks noChangeArrowheads="1"/>
            </p:cNvSpPr>
            <p:nvPr/>
          </p:nvSpPr>
          <p:spPr bwMode="auto">
            <a:xfrm>
              <a:off x="214313" y="3703638"/>
              <a:ext cx="11779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/>
                <a:t>210.1.1.64/26</a:t>
              </a:r>
            </a:p>
          </p:txBody>
        </p:sp>
        <p:sp>
          <p:nvSpPr>
            <p:cNvPr id="100420" name="391 CuadroTexto"/>
            <p:cNvSpPr txBox="1">
              <a:spLocks noChangeArrowheads="1"/>
            </p:cNvSpPr>
            <p:nvPr/>
          </p:nvSpPr>
          <p:spPr bwMode="auto">
            <a:xfrm>
              <a:off x="215076" y="4725988"/>
              <a:ext cx="1265237" cy="306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/>
                <a:t>210.1.1.128/26</a:t>
              </a:r>
            </a:p>
          </p:txBody>
        </p:sp>
        <p:sp>
          <p:nvSpPr>
            <p:cNvPr id="100421" name="392 CuadroTexto"/>
            <p:cNvSpPr txBox="1">
              <a:spLocks noChangeArrowheads="1"/>
            </p:cNvSpPr>
            <p:nvPr/>
          </p:nvSpPr>
          <p:spPr bwMode="auto">
            <a:xfrm>
              <a:off x="7966901" y="3654425"/>
              <a:ext cx="1177925" cy="306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/>
                <a:t>220.2.2.64/26</a:t>
              </a:r>
            </a:p>
          </p:txBody>
        </p:sp>
        <p:sp>
          <p:nvSpPr>
            <p:cNvPr id="100422" name="393 CuadroTexto"/>
            <p:cNvSpPr txBox="1">
              <a:spLocks noChangeArrowheads="1"/>
            </p:cNvSpPr>
            <p:nvPr/>
          </p:nvSpPr>
          <p:spPr bwMode="auto">
            <a:xfrm>
              <a:off x="7915275" y="4654550"/>
              <a:ext cx="1087438" cy="306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/>
                <a:t>220.2.2.0/26</a:t>
              </a:r>
            </a:p>
          </p:txBody>
        </p:sp>
        <p:sp>
          <p:nvSpPr>
            <p:cNvPr id="115778" name="394 CuadroTexto"/>
            <p:cNvSpPr txBox="1">
              <a:spLocks noChangeArrowheads="1"/>
            </p:cNvSpPr>
            <p:nvPr/>
          </p:nvSpPr>
          <p:spPr bwMode="auto">
            <a:xfrm>
              <a:off x="3286199" y="2824222"/>
              <a:ext cx="338090" cy="338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.1</a:t>
              </a:r>
            </a:p>
          </p:txBody>
        </p:sp>
        <p:sp>
          <p:nvSpPr>
            <p:cNvPr id="115779" name="396 CuadroTexto"/>
            <p:cNvSpPr txBox="1">
              <a:spLocks noChangeArrowheads="1"/>
            </p:cNvSpPr>
            <p:nvPr/>
          </p:nvSpPr>
          <p:spPr bwMode="auto">
            <a:xfrm>
              <a:off x="2000507" y="4967461"/>
              <a:ext cx="338090" cy="338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n-lt"/>
                  <a:cs typeface="Aharoni" pitchFamily="2" charset="-79"/>
                </a:rPr>
                <a:t>.5</a:t>
              </a:r>
            </a:p>
          </p:txBody>
        </p:sp>
        <p:sp>
          <p:nvSpPr>
            <p:cNvPr id="115780" name="397 CuadroTexto"/>
            <p:cNvSpPr txBox="1">
              <a:spLocks noChangeArrowheads="1"/>
            </p:cNvSpPr>
            <p:nvPr/>
          </p:nvSpPr>
          <p:spPr bwMode="auto">
            <a:xfrm>
              <a:off x="4143326" y="2314607"/>
              <a:ext cx="338090" cy="338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.2</a:t>
              </a:r>
            </a:p>
          </p:txBody>
        </p:sp>
        <p:sp>
          <p:nvSpPr>
            <p:cNvPr id="115781" name="398 CuadroTexto"/>
            <p:cNvSpPr txBox="1">
              <a:spLocks noChangeArrowheads="1"/>
            </p:cNvSpPr>
            <p:nvPr/>
          </p:nvSpPr>
          <p:spPr bwMode="auto">
            <a:xfrm>
              <a:off x="5644887" y="2795645"/>
              <a:ext cx="338090" cy="338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n-lt"/>
                  <a:cs typeface="Aharoni" pitchFamily="2" charset="-79"/>
                </a:rPr>
                <a:t>.6</a:t>
              </a:r>
            </a:p>
          </p:txBody>
        </p:sp>
        <p:sp>
          <p:nvSpPr>
            <p:cNvPr id="115782" name="399 CuadroTexto"/>
            <p:cNvSpPr txBox="1">
              <a:spLocks noChangeArrowheads="1"/>
            </p:cNvSpPr>
            <p:nvPr/>
          </p:nvSpPr>
          <p:spPr bwMode="auto">
            <a:xfrm>
              <a:off x="3357626" y="3081410"/>
              <a:ext cx="338089" cy="338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.9</a:t>
              </a:r>
            </a:p>
          </p:txBody>
        </p:sp>
        <p:sp>
          <p:nvSpPr>
            <p:cNvPr id="115783" name="400 CuadroTexto"/>
            <p:cNvSpPr txBox="1">
              <a:spLocks noChangeArrowheads="1"/>
            </p:cNvSpPr>
            <p:nvPr/>
          </p:nvSpPr>
          <p:spPr bwMode="auto">
            <a:xfrm>
              <a:off x="5502033" y="4011735"/>
              <a:ext cx="441262" cy="338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.10</a:t>
              </a:r>
            </a:p>
          </p:txBody>
        </p:sp>
        <p:sp>
          <p:nvSpPr>
            <p:cNvPr id="115784" name="401 CuadroTexto"/>
            <p:cNvSpPr txBox="1">
              <a:spLocks noChangeArrowheads="1"/>
            </p:cNvSpPr>
            <p:nvPr/>
          </p:nvSpPr>
          <p:spPr bwMode="auto">
            <a:xfrm>
              <a:off x="3286199" y="4297500"/>
              <a:ext cx="441262" cy="338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.14</a:t>
              </a:r>
            </a:p>
          </p:txBody>
        </p:sp>
        <p:sp>
          <p:nvSpPr>
            <p:cNvPr id="115785" name="402 CuadroTexto"/>
            <p:cNvSpPr txBox="1">
              <a:spLocks noChangeArrowheads="1"/>
            </p:cNvSpPr>
            <p:nvPr/>
          </p:nvSpPr>
          <p:spPr bwMode="auto">
            <a:xfrm>
              <a:off x="5359178" y="4297500"/>
              <a:ext cx="441262" cy="338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.13</a:t>
              </a:r>
            </a:p>
          </p:txBody>
        </p:sp>
        <p:sp>
          <p:nvSpPr>
            <p:cNvPr id="115786" name="403 CuadroTexto"/>
            <p:cNvSpPr txBox="1">
              <a:spLocks noChangeArrowheads="1"/>
            </p:cNvSpPr>
            <p:nvPr/>
          </p:nvSpPr>
          <p:spPr bwMode="auto">
            <a:xfrm rot="16200000">
              <a:off x="2721880" y="3329900"/>
              <a:ext cx="439761" cy="3396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n-lt"/>
                  <a:cs typeface="Aharoni" pitchFamily="2" charset="-79"/>
                </a:rPr>
                <a:t>.17</a:t>
              </a:r>
            </a:p>
          </p:txBody>
        </p:sp>
        <p:sp>
          <p:nvSpPr>
            <p:cNvPr id="115787" name="404 CuadroTexto"/>
            <p:cNvSpPr txBox="1">
              <a:spLocks noChangeArrowheads="1"/>
            </p:cNvSpPr>
            <p:nvPr/>
          </p:nvSpPr>
          <p:spPr bwMode="auto">
            <a:xfrm rot="16200000">
              <a:off x="2721880" y="4112580"/>
              <a:ext cx="439760" cy="3396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n-lt"/>
                  <a:cs typeface="Aharoni" pitchFamily="2" charset="-79"/>
                </a:rPr>
                <a:t>.18</a:t>
              </a:r>
            </a:p>
          </p:txBody>
        </p:sp>
        <p:sp>
          <p:nvSpPr>
            <p:cNvPr id="115788" name="405 CuadroTexto"/>
            <p:cNvSpPr txBox="1">
              <a:spLocks noChangeArrowheads="1"/>
            </p:cNvSpPr>
            <p:nvPr/>
          </p:nvSpPr>
          <p:spPr bwMode="auto">
            <a:xfrm rot="16200000">
              <a:off x="6112296" y="3401342"/>
              <a:ext cx="439760" cy="3396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.22</a:t>
              </a:r>
            </a:p>
          </p:txBody>
        </p:sp>
        <p:sp>
          <p:nvSpPr>
            <p:cNvPr id="115789" name="406 CuadroTexto"/>
            <p:cNvSpPr txBox="1">
              <a:spLocks noChangeArrowheads="1"/>
            </p:cNvSpPr>
            <p:nvPr/>
          </p:nvSpPr>
          <p:spPr bwMode="auto">
            <a:xfrm rot="16200000">
              <a:off x="6111502" y="3924451"/>
              <a:ext cx="441349" cy="3396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.21</a:t>
              </a:r>
            </a:p>
          </p:txBody>
        </p:sp>
        <p:sp>
          <p:nvSpPr>
            <p:cNvPr id="115790" name="407 CuadroTexto"/>
            <p:cNvSpPr txBox="1">
              <a:spLocks noChangeArrowheads="1"/>
            </p:cNvSpPr>
            <p:nvPr/>
          </p:nvSpPr>
          <p:spPr bwMode="auto">
            <a:xfrm>
              <a:off x="1786225" y="3224293"/>
              <a:ext cx="338089" cy="338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latin typeface="+mn-lt"/>
                  <a:cs typeface="Aharoni" pitchFamily="2" charset="-79"/>
                </a:rPr>
                <a:t>.1</a:t>
              </a:r>
            </a:p>
          </p:txBody>
        </p:sp>
        <p:sp>
          <p:nvSpPr>
            <p:cNvPr id="115791" name="408 CuadroTexto"/>
            <p:cNvSpPr txBox="1">
              <a:spLocks noChangeArrowheads="1"/>
            </p:cNvSpPr>
            <p:nvPr/>
          </p:nvSpPr>
          <p:spPr bwMode="auto">
            <a:xfrm>
              <a:off x="2500499" y="3100461"/>
              <a:ext cx="338089" cy="338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latin typeface="+mn-lt"/>
                  <a:cs typeface="Aharoni" pitchFamily="2" charset="-79"/>
                </a:rPr>
                <a:t>.2</a:t>
              </a:r>
            </a:p>
          </p:txBody>
        </p:sp>
        <p:sp>
          <p:nvSpPr>
            <p:cNvPr id="115792" name="409 CuadroTexto"/>
            <p:cNvSpPr txBox="1">
              <a:spLocks noChangeArrowheads="1"/>
            </p:cNvSpPr>
            <p:nvPr/>
          </p:nvSpPr>
          <p:spPr bwMode="auto">
            <a:xfrm>
              <a:off x="1583054" y="3510058"/>
              <a:ext cx="338089" cy="338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n-lt"/>
                  <a:cs typeface="Aharoni" pitchFamily="2" charset="-79"/>
                </a:rPr>
                <a:t>.9</a:t>
              </a:r>
            </a:p>
          </p:txBody>
        </p:sp>
        <p:sp>
          <p:nvSpPr>
            <p:cNvPr id="115793" name="410 CuadroTexto"/>
            <p:cNvSpPr txBox="1">
              <a:spLocks noChangeArrowheads="1"/>
            </p:cNvSpPr>
            <p:nvPr/>
          </p:nvSpPr>
          <p:spPr bwMode="auto">
            <a:xfrm>
              <a:off x="1406867" y="4726148"/>
              <a:ext cx="441262" cy="338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n-lt"/>
                  <a:cs typeface="Aharoni" pitchFamily="2" charset="-79"/>
                </a:rPr>
                <a:t>.10</a:t>
              </a:r>
            </a:p>
          </p:txBody>
        </p:sp>
        <p:sp>
          <p:nvSpPr>
            <p:cNvPr id="115794" name="411 CuadroTexto"/>
            <p:cNvSpPr txBox="1">
              <a:spLocks noChangeArrowheads="1"/>
            </p:cNvSpPr>
            <p:nvPr/>
          </p:nvSpPr>
          <p:spPr bwMode="auto">
            <a:xfrm>
              <a:off x="4787759" y="2295555"/>
              <a:ext cx="338090" cy="338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.5</a:t>
              </a:r>
            </a:p>
          </p:txBody>
        </p:sp>
        <p:sp>
          <p:nvSpPr>
            <p:cNvPr id="115795" name="412 CuadroTexto"/>
            <p:cNvSpPr txBox="1">
              <a:spLocks noChangeArrowheads="1"/>
            </p:cNvSpPr>
            <p:nvPr/>
          </p:nvSpPr>
          <p:spPr bwMode="auto">
            <a:xfrm>
              <a:off x="2662401" y="4654706"/>
              <a:ext cx="338089" cy="338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latin typeface="+mn-lt"/>
                  <a:cs typeface="Aharoni" pitchFamily="2" charset="-79"/>
                </a:rPr>
                <a:t>.6</a:t>
              </a:r>
            </a:p>
          </p:txBody>
        </p:sp>
        <p:sp>
          <p:nvSpPr>
            <p:cNvPr id="115796" name="413 CuadroTexto"/>
            <p:cNvSpPr txBox="1">
              <a:spLocks noChangeArrowheads="1"/>
            </p:cNvSpPr>
            <p:nvPr/>
          </p:nvSpPr>
          <p:spPr bwMode="auto">
            <a:xfrm>
              <a:off x="6376621" y="3152851"/>
              <a:ext cx="339677" cy="339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.2</a:t>
              </a:r>
            </a:p>
          </p:txBody>
        </p:sp>
        <p:sp>
          <p:nvSpPr>
            <p:cNvPr id="115797" name="414 CuadroTexto"/>
            <p:cNvSpPr txBox="1">
              <a:spLocks noChangeArrowheads="1"/>
            </p:cNvSpPr>
            <p:nvPr/>
          </p:nvSpPr>
          <p:spPr bwMode="auto">
            <a:xfrm>
              <a:off x="7144861" y="3314785"/>
              <a:ext cx="338089" cy="339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.1</a:t>
              </a:r>
            </a:p>
          </p:txBody>
        </p:sp>
        <p:sp>
          <p:nvSpPr>
            <p:cNvPr id="115798" name="415 CuadroTexto"/>
            <p:cNvSpPr txBox="1">
              <a:spLocks noChangeArrowheads="1"/>
            </p:cNvSpPr>
            <p:nvPr/>
          </p:nvSpPr>
          <p:spPr bwMode="auto">
            <a:xfrm>
              <a:off x="6297257" y="4654706"/>
              <a:ext cx="338089" cy="338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.6</a:t>
              </a:r>
            </a:p>
          </p:txBody>
        </p:sp>
        <p:sp>
          <p:nvSpPr>
            <p:cNvPr id="115799" name="416 CuadroTexto"/>
            <p:cNvSpPr txBox="1">
              <a:spLocks noChangeArrowheads="1"/>
            </p:cNvSpPr>
            <p:nvPr/>
          </p:nvSpPr>
          <p:spPr bwMode="auto">
            <a:xfrm>
              <a:off x="7082957" y="5011913"/>
              <a:ext cx="338090" cy="338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.5</a:t>
              </a:r>
            </a:p>
          </p:txBody>
        </p:sp>
        <p:sp>
          <p:nvSpPr>
            <p:cNvPr id="115800" name="417 CuadroTexto"/>
            <p:cNvSpPr txBox="1">
              <a:spLocks noChangeArrowheads="1"/>
            </p:cNvSpPr>
            <p:nvPr/>
          </p:nvSpPr>
          <p:spPr bwMode="auto">
            <a:xfrm>
              <a:off x="7430570" y="3583087"/>
              <a:ext cx="338089" cy="338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.9</a:t>
              </a:r>
            </a:p>
          </p:txBody>
        </p:sp>
        <p:sp>
          <p:nvSpPr>
            <p:cNvPr id="115801" name="418 CuadroTexto"/>
            <p:cNvSpPr txBox="1">
              <a:spLocks noChangeArrowheads="1"/>
            </p:cNvSpPr>
            <p:nvPr/>
          </p:nvSpPr>
          <p:spPr bwMode="auto">
            <a:xfrm>
              <a:off x="7287716" y="4654706"/>
              <a:ext cx="441262" cy="338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latin typeface="+mn-lt"/>
                  <a:cs typeface="Aharoni" pitchFamily="2" charset="-79"/>
                </a:rPr>
                <a:t>.10</a:t>
              </a:r>
            </a:p>
          </p:txBody>
        </p:sp>
        <p:sp>
          <p:nvSpPr>
            <p:cNvPr id="115802" name="419 CuadroTexto"/>
            <p:cNvSpPr txBox="1">
              <a:spLocks noChangeArrowheads="1"/>
            </p:cNvSpPr>
            <p:nvPr/>
          </p:nvSpPr>
          <p:spPr bwMode="auto">
            <a:xfrm>
              <a:off x="1000525" y="3081410"/>
              <a:ext cx="441262" cy="338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latin typeface="+mn-lt"/>
                  <a:cs typeface="Aharoni" pitchFamily="2" charset="-79"/>
                </a:rPr>
                <a:t>.65</a:t>
              </a:r>
            </a:p>
          </p:txBody>
        </p:sp>
        <p:sp>
          <p:nvSpPr>
            <p:cNvPr id="115803" name="420 CuadroTexto"/>
            <p:cNvSpPr txBox="1">
              <a:spLocks noChangeArrowheads="1"/>
            </p:cNvSpPr>
            <p:nvPr/>
          </p:nvSpPr>
          <p:spPr bwMode="auto">
            <a:xfrm>
              <a:off x="7859134" y="3081410"/>
              <a:ext cx="441262" cy="338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.65</a:t>
              </a:r>
            </a:p>
          </p:txBody>
        </p:sp>
        <p:sp>
          <p:nvSpPr>
            <p:cNvPr id="115804" name="421 CuadroTexto"/>
            <p:cNvSpPr txBox="1">
              <a:spLocks noChangeArrowheads="1"/>
            </p:cNvSpPr>
            <p:nvPr/>
          </p:nvSpPr>
          <p:spPr bwMode="auto">
            <a:xfrm>
              <a:off x="7733739" y="4957936"/>
              <a:ext cx="339677" cy="339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.1</a:t>
              </a:r>
            </a:p>
          </p:txBody>
        </p:sp>
        <p:cxnSp>
          <p:nvCxnSpPr>
            <p:cNvPr id="100450" name="343 Conector recto"/>
            <p:cNvCxnSpPr>
              <a:cxnSpLocks noChangeShapeType="1"/>
            </p:cNvCxnSpPr>
            <p:nvPr/>
          </p:nvCxnSpPr>
          <p:spPr bwMode="auto">
            <a:xfrm rot="10800000">
              <a:off x="7788275" y="5253038"/>
              <a:ext cx="714375" cy="1587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115806" name="422 CuadroTexto"/>
            <p:cNvSpPr txBox="1">
              <a:spLocks noChangeArrowheads="1"/>
            </p:cNvSpPr>
            <p:nvPr/>
          </p:nvSpPr>
          <p:spPr bwMode="auto">
            <a:xfrm>
              <a:off x="1000525" y="4940472"/>
              <a:ext cx="544435" cy="338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n-lt"/>
                  <a:cs typeface="Aharoni" pitchFamily="2" charset="-79"/>
                </a:rPr>
                <a:t>.129</a:t>
              </a:r>
            </a:p>
          </p:txBody>
        </p:sp>
        <p:sp>
          <p:nvSpPr>
            <p:cNvPr id="100452" name="423 CuadroTexto"/>
            <p:cNvSpPr txBox="1">
              <a:spLocks noChangeArrowheads="1"/>
            </p:cNvSpPr>
            <p:nvPr/>
          </p:nvSpPr>
          <p:spPr bwMode="auto">
            <a:xfrm>
              <a:off x="3929063" y="4600575"/>
              <a:ext cx="135890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3</a:t>
              </a:r>
            </a:p>
          </p:txBody>
        </p:sp>
        <p:sp>
          <p:nvSpPr>
            <p:cNvPr id="100453" name="424 CuadroTexto"/>
            <p:cNvSpPr txBox="1">
              <a:spLocks noChangeArrowheads="1"/>
            </p:cNvSpPr>
            <p:nvPr/>
          </p:nvSpPr>
          <p:spPr bwMode="auto">
            <a:xfrm rot="1463405">
              <a:off x="3643313" y="3725863"/>
              <a:ext cx="1358900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7</a:t>
              </a:r>
            </a:p>
          </p:txBody>
        </p:sp>
        <p:sp>
          <p:nvSpPr>
            <p:cNvPr id="100454" name="425 CuadroTexto"/>
            <p:cNvSpPr txBox="1">
              <a:spLocks noChangeArrowheads="1"/>
            </p:cNvSpPr>
            <p:nvPr/>
          </p:nvSpPr>
          <p:spPr bwMode="auto">
            <a:xfrm rot="-5400000">
              <a:off x="2776538" y="3733800"/>
              <a:ext cx="135890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2</a:t>
              </a:r>
            </a:p>
          </p:txBody>
        </p:sp>
        <p:sp>
          <p:nvSpPr>
            <p:cNvPr id="100455" name="426 CuadroTexto"/>
            <p:cNvSpPr txBox="1">
              <a:spLocks noChangeArrowheads="1"/>
            </p:cNvSpPr>
            <p:nvPr/>
          </p:nvSpPr>
          <p:spPr bwMode="auto">
            <a:xfrm rot="-1941177">
              <a:off x="3302000" y="2633663"/>
              <a:ext cx="1357313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6</a:t>
              </a:r>
            </a:p>
          </p:txBody>
        </p:sp>
        <p:sp>
          <p:nvSpPr>
            <p:cNvPr id="100456" name="427 CuadroTexto"/>
            <p:cNvSpPr txBox="1">
              <a:spLocks noChangeArrowheads="1"/>
            </p:cNvSpPr>
            <p:nvPr/>
          </p:nvSpPr>
          <p:spPr bwMode="auto">
            <a:xfrm rot="1798590">
              <a:off x="4710113" y="2641600"/>
              <a:ext cx="1357312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4</a:t>
              </a:r>
            </a:p>
          </p:txBody>
        </p:sp>
        <p:sp>
          <p:nvSpPr>
            <p:cNvPr id="100457" name="428 CuadroTexto"/>
            <p:cNvSpPr txBox="1">
              <a:spLocks noChangeArrowheads="1"/>
            </p:cNvSpPr>
            <p:nvPr/>
          </p:nvSpPr>
          <p:spPr bwMode="auto">
            <a:xfrm rot="-5400000">
              <a:off x="5081588" y="3448050"/>
              <a:ext cx="135890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1</a:t>
              </a:r>
            </a:p>
          </p:txBody>
        </p:sp>
        <p:sp>
          <p:nvSpPr>
            <p:cNvPr id="100458" name="429 CuadroTexto"/>
            <p:cNvSpPr txBox="1">
              <a:spLocks noChangeArrowheads="1"/>
            </p:cNvSpPr>
            <p:nvPr/>
          </p:nvSpPr>
          <p:spPr bwMode="auto">
            <a:xfrm rot="-5851277">
              <a:off x="1291432" y="4058444"/>
              <a:ext cx="958850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1</a:t>
              </a:r>
            </a:p>
          </p:txBody>
        </p:sp>
        <p:sp>
          <p:nvSpPr>
            <p:cNvPr id="100459" name="430 CuadroTexto"/>
            <p:cNvSpPr txBox="1">
              <a:spLocks noChangeArrowheads="1"/>
            </p:cNvSpPr>
            <p:nvPr/>
          </p:nvSpPr>
          <p:spPr bwMode="auto">
            <a:xfrm rot="-1627940">
              <a:off x="1943413" y="4053263"/>
              <a:ext cx="958850" cy="605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10</a:t>
              </a:r>
            </a:p>
          </p:txBody>
        </p:sp>
        <p:sp>
          <p:nvSpPr>
            <p:cNvPr id="100460" name="431 CuadroTexto"/>
            <p:cNvSpPr txBox="1">
              <a:spLocks noChangeArrowheads="1"/>
            </p:cNvSpPr>
            <p:nvPr/>
          </p:nvSpPr>
          <p:spPr bwMode="auto">
            <a:xfrm rot="-636926">
              <a:off x="1881188" y="3371850"/>
              <a:ext cx="95885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5</a:t>
              </a:r>
            </a:p>
          </p:txBody>
        </p:sp>
        <p:sp>
          <p:nvSpPr>
            <p:cNvPr id="100461" name="432 CuadroTexto"/>
            <p:cNvSpPr txBox="1">
              <a:spLocks noChangeArrowheads="1"/>
            </p:cNvSpPr>
            <p:nvPr/>
          </p:nvSpPr>
          <p:spPr bwMode="auto">
            <a:xfrm rot="1528471">
              <a:off x="6384925" y="4914900"/>
              <a:ext cx="9588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1</a:t>
              </a:r>
            </a:p>
          </p:txBody>
        </p:sp>
        <p:sp>
          <p:nvSpPr>
            <p:cNvPr id="100462" name="433 CuadroTexto"/>
            <p:cNvSpPr txBox="1">
              <a:spLocks noChangeArrowheads="1"/>
            </p:cNvSpPr>
            <p:nvPr/>
          </p:nvSpPr>
          <p:spPr bwMode="auto">
            <a:xfrm rot="801573">
              <a:off x="6456363" y="3402013"/>
              <a:ext cx="95885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1</a:t>
              </a:r>
            </a:p>
          </p:txBody>
        </p:sp>
        <p:sp>
          <p:nvSpPr>
            <p:cNvPr id="100463" name="434 CuadroTexto"/>
            <p:cNvSpPr txBox="1">
              <a:spLocks noChangeArrowheads="1"/>
            </p:cNvSpPr>
            <p:nvPr/>
          </p:nvSpPr>
          <p:spPr bwMode="auto">
            <a:xfrm rot="5621130">
              <a:off x="7036594" y="4117181"/>
              <a:ext cx="9588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1</a:t>
              </a:r>
            </a:p>
          </p:txBody>
        </p:sp>
        <p:cxnSp>
          <p:nvCxnSpPr>
            <p:cNvPr id="100464" name="202 Conector recto"/>
            <p:cNvCxnSpPr>
              <a:cxnSpLocks noChangeShapeType="1"/>
              <a:stCxn id="100539" idx="15"/>
              <a:endCxn id="100493" idx="6"/>
            </p:cNvCxnSpPr>
            <p:nvPr/>
          </p:nvCxnSpPr>
          <p:spPr bwMode="auto">
            <a:xfrm flipH="1">
              <a:off x="7667625" y="3578225"/>
              <a:ext cx="98425" cy="1560513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100465" name="363 CuadroTexto"/>
            <p:cNvSpPr txBox="1">
              <a:spLocks noChangeArrowheads="1"/>
            </p:cNvSpPr>
            <p:nvPr/>
          </p:nvSpPr>
          <p:spPr bwMode="auto">
            <a:xfrm>
              <a:off x="357952" y="2427044"/>
              <a:ext cx="82586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>
                  <a:solidFill>
                    <a:srgbClr val="FF0000"/>
                  </a:solidFill>
                </a:rPr>
                <a:t>RIPv2</a:t>
              </a:r>
            </a:p>
          </p:txBody>
        </p:sp>
        <p:sp>
          <p:nvSpPr>
            <p:cNvPr id="100466" name="363 CuadroTexto"/>
            <p:cNvSpPr txBox="1">
              <a:spLocks noChangeArrowheads="1"/>
            </p:cNvSpPr>
            <p:nvPr/>
          </p:nvSpPr>
          <p:spPr bwMode="auto">
            <a:xfrm>
              <a:off x="357952" y="5939648"/>
              <a:ext cx="82586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>
                  <a:solidFill>
                    <a:srgbClr val="FF0000"/>
                  </a:solidFill>
                </a:rPr>
                <a:t>RIPv2</a:t>
              </a:r>
            </a:p>
          </p:txBody>
        </p:sp>
        <p:sp>
          <p:nvSpPr>
            <p:cNvPr id="100467" name="363 CuadroTexto"/>
            <p:cNvSpPr txBox="1">
              <a:spLocks noChangeArrowheads="1"/>
            </p:cNvSpPr>
            <p:nvPr/>
          </p:nvSpPr>
          <p:spPr bwMode="auto">
            <a:xfrm>
              <a:off x="8073256" y="2439186"/>
              <a:ext cx="82586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>
                  <a:solidFill>
                    <a:srgbClr val="FF0000"/>
                  </a:solidFill>
                </a:rPr>
                <a:t>RIPv2</a:t>
              </a:r>
            </a:p>
          </p:txBody>
        </p:sp>
        <p:sp>
          <p:nvSpPr>
            <p:cNvPr id="100468" name="363 CuadroTexto"/>
            <p:cNvSpPr txBox="1">
              <a:spLocks noChangeArrowheads="1"/>
            </p:cNvSpPr>
            <p:nvPr/>
          </p:nvSpPr>
          <p:spPr bwMode="auto">
            <a:xfrm>
              <a:off x="7929791" y="5856068"/>
              <a:ext cx="82586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>
                  <a:solidFill>
                    <a:srgbClr val="FF0000"/>
                  </a:solidFill>
                </a:rPr>
                <a:t>RIPv2</a:t>
              </a:r>
            </a:p>
          </p:txBody>
        </p:sp>
        <p:sp>
          <p:nvSpPr>
            <p:cNvPr id="100469" name="363 CuadroTexto"/>
            <p:cNvSpPr txBox="1">
              <a:spLocks noChangeArrowheads="1"/>
            </p:cNvSpPr>
            <p:nvPr/>
          </p:nvSpPr>
          <p:spPr bwMode="auto">
            <a:xfrm>
              <a:off x="4072689" y="6153962"/>
              <a:ext cx="10695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>
                  <a:solidFill>
                    <a:srgbClr val="000099"/>
                  </a:solidFill>
                </a:rPr>
                <a:t>OSPFv2</a:t>
              </a:r>
            </a:p>
          </p:txBody>
        </p:sp>
        <p:sp>
          <p:nvSpPr>
            <p:cNvPr id="100470" name="377 Abrir llave"/>
            <p:cNvSpPr>
              <a:spLocks/>
            </p:cNvSpPr>
            <p:nvPr/>
          </p:nvSpPr>
          <p:spPr bwMode="auto">
            <a:xfrm rot="-5400000">
              <a:off x="4501356" y="2867814"/>
              <a:ext cx="285752" cy="6286544"/>
            </a:xfrm>
            <a:prstGeom prst="leftBrace">
              <a:avLst>
                <a:gd name="adj1" fmla="val 21083"/>
                <a:gd name="adj2" fmla="val 50000"/>
              </a:avLst>
            </a:prstGeom>
            <a:noFill/>
            <a:ln w="9525" algn="ctr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pPr defTabSz="863600"/>
              <a:endParaRPr lang="es-PE" sz="1700"/>
            </a:p>
          </p:txBody>
        </p:sp>
      </p:grpSp>
      <p:sp>
        <p:nvSpPr>
          <p:cNvPr id="100356" name="378 Rectángulo"/>
          <p:cNvSpPr>
            <a:spLocks noChangeArrowheads="1"/>
          </p:cNvSpPr>
          <p:nvPr/>
        </p:nvSpPr>
        <p:spPr bwMode="auto">
          <a:xfrm>
            <a:off x="214313" y="6335713"/>
            <a:ext cx="87169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s-PE" sz="1200" dirty="0"/>
              <a:t>Revisión de redistribución RIP y OSPF en:</a:t>
            </a:r>
          </a:p>
          <a:p>
            <a:pPr algn="just"/>
            <a:r>
              <a:rPr lang="es-PE" sz="1200" dirty="0"/>
              <a:t>http://docwiki.cisco.com/wiki/Internetwork_Design_Guide_--_RIP_and_OSPF_Redistribution#RIP_and_OSPF_Redistribution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78 Grupo"/>
          <p:cNvGrpSpPr>
            <a:grpSpLocks/>
          </p:cNvGrpSpPr>
          <p:nvPr/>
        </p:nvGrpSpPr>
        <p:grpSpPr bwMode="auto">
          <a:xfrm>
            <a:off x="22225" y="1724025"/>
            <a:ext cx="9123363" cy="4799013"/>
            <a:chOff x="22763" y="1724025"/>
            <a:chExt cx="9122063" cy="4799263"/>
          </a:xfrm>
        </p:grpSpPr>
        <p:sp>
          <p:nvSpPr>
            <p:cNvPr id="101386" name="Cloud"/>
            <p:cNvSpPr>
              <a:spLocks noChangeAspect="1" noEditPoints="1" noChangeArrowheads="1"/>
            </p:cNvSpPr>
            <p:nvPr/>
          </p:nvSpPr>
          <p:spPr bwMode="auto">
            <a:xfrm rot="-379410">
              <a:off x="6071864" y="1946287"/>
              <a:ext cx="2001552" cy="3824487"/>
            </a:xfrm>
            <a:custGeom>
              <a:avLst/>
              <a:gdLst>
                <a:gd name="T0" fmla="*/ 834 w 21600"/>
                <a:gd name="T1" fmla="*/ 104288 h 21600"/>
                <a:gd name="T2" fmla="*/ 132139 w 21600"/>
                <a:gd name="T3" fmla="*/ 208399 h 21600"/>
                <a:gd name="T4" fmla="*/ 264001 w 21600"/>
                <a:gd name="T5" fmla="*/ 104288 h 21600"/>
                <a:gd name="T6" fmla="*/ 132139 w 21600"/>
                <a:gd name="T7" fmla="*/ 1186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4 h 21600"/>
                <a:gd name="T14" fmla="*/ 17085 w 21600"/>
                <a:gd name="T15" fmla="*/ 173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00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7274" tIns="43636" rIns="87274" bIns="43636"/>
            <a:lstStyle/>
            <a:p>
              <a:pPr algn="ctr" defTabSz="873125"/>
              <a:r>
                <a:rPr lang="es-MX" sz="1900"/>
                <a:t>     </a:t>
              </a:r>
              <a:endParaRPr lang="es-ES" sz="1900"/>
            </a:p>
          </p:txBody>
        </p:sp>
        <p:sp>
          <p:nvSpPr>
            <p:cNvPr id="101387" name="Cloud"/>
            <p:cNvSpPr>
              <a:spLocks noChangeAspect="1" noEditPoints="1" noChangeArrowheads="1"/>
            </p:cNvSpPr>
            <p:nvPr/>
          </p:nvSpPr>
          <p:spPr bwMode="auto">
            <a:xfrm rot="535616">
              <a:off x="7787706" y="4440379"/>
              <a:ext cx="1322200" cy="1379609"/>
            </a:xfrm>
            <a:custGeom>
              <a:avLst/>
              <a:gdLst>
                <a:gd name="T0" fmla="*/ 551 w 21600"/>
                <a:gd name="T1" fmla="*/ 37620 h 21600"/>
                <a:gd name="T2" fmla="*/ 87290 w 21600"/>
                <a:gd name="T3" fmla="*/ 75176 h 21600"/>
                <a:gd name="T4" fmla="*/ 174396 w 21600"/>
                <a:gd name="T5" fmla="*/ 37620 h 21600"/>
                <a:gd name="T6" fmla="*/ 87290 w 21600"/>
                <a:gd name="T7" fmla="*/ 4279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4 h 21600"/>
                <a:gd name="T14" fmla="*/ 17085 w 21600"/>
                <a:gd name="T15" fmla="*/ 173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7274" tIns="43636" rIns="87274" bIns="43636"/>
            <a:lstStyle/>
            <a:p>
              <a:pPr algn="ctr" defTabSz="873125"/>
              <a:r>
                <a:rPr lang="es-MX" sz="1900"/>
                <a:t>     </a:t>
              </a:r>
              <a:endParaRPr lang="es-ES" sz="1900"/>
            </a:p>
          </p:txBody>
        </p:sp>
        <p:sp>
          <p:nvSpPr>
            <p:cNvPr id="101388" name="Cloud"/>
            <p:cNvSpPr>
              <a:spLocks noChangeAspect="1" noEditPoints="1" noChangeArrowheads="1"/>
            </p:cNvSpPr>
            <p:nvPr/>
          </p:nvSpPr>
          <p:spPr bwMode="auto">
            <a:xfrm rot="535616">
              <a:off x="7925800" y="2784530"/>
              <a:ext cx="1184106" cy="1379610"/>
            </a:xfrm>
            <a:custGeom>
              <a:avLst/>
              <a:gdLst>
                <a:gd name="T0" fmla="*/ 493 w 21600"/>
                <a:gd name="T1" fmla="*/ 37620 h 21600"/>
                <a:gd name="T2" fmla="*/ 78173 w 21600"/>
                <a:gd name="T3" fmla="*/ 75176 h 21600"/>
                <a:gd name="T4" fmla="*/ 156181 w 21600"/>
                <a:gd name="T5" fmla="*/ 37620 h 21600"/>
                <a:gd name="T6" fmla="*/ 78173 w 21600"/>
                <a:gd name="T7" fmla="*/ 4279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4 h 21600"/>
                <a:gd name="T14" fmla="*/ 17085 w 21600"/>
                <a:gd name="T15" fmla="*/ 173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7274" tIns="43636" rIns="87274" bIns="43636"/>
            <a:lstStyle/>
            <a:p>
              <a:pPr algn="ctr" defTabSz="873125"/>
              <a:r>
                <a:rPr lang="es-MX" sz="1900"/>
                <a:t>     </a:t>
              </a:r>
              <a:endParaRPr lang="es-ES" sz="1900"/>
            </a:p>
          </p:txBody>
        </p:sp>
        <p:sp>
          <p:nvSpPr>
            <p:cNvPr id="101389" name="Cloud"/>
            <p:cNvSpPr>
              <a:spLocks noChangeAspect="1" noEditPoints="1" noChangeArrowheads="1"/>
            </p:cNvSpPr>
            <p:nvPr/>
          </p:nvSpPr>
          <p:spPr bwMode="auto">
            <a:xfrm rot="195800">
              <a:off x="56096" y="4551510"/>
              <a:ext cx="1479339" cy="1358971"/>
            </a:xfrm>
            <a:custGeom>
              <a:avLst/>
              <a:gdLst>
                <a:gd name="T0" fmla="*/ 616 w 21600"/>
                <a:gd name="T1" fmla="*/ 37057 h 21600"/>
                <a:gd name="T2" fmla="*/ 97664 w 21600"/>
                <a:gd name="T3" fmla="*/ 74051 h 21600"/>
                <a:gd name="T4" fmla="*/ 195122 w 21600"/>
                <a:gd name="T5" fmla="*/ 37057 h 21600"/>
                <a:gd name="T6" fmla="*/ 97664 w 21600"/>
                <a:gd name="T7" fmla="*/ 421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4 h 21600"/>
                <a:gd name="T14" fmla="*/ 17085 w 21600"/>
                <a:gd name="T15" fmla="*/ 173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7274" tIns="43636" rIns="87274" bIns="43636"/>
            <a:lstStyle/>
            <a:p>
              <a:pPr algn="ctr" defTabSz="873125"/>
              <a:r>
                <a:rPr lang="es-MX" sz="1900"/>
                <a:t>     </a:t>
              </a:r>
              <a:endParaRPr lang="es-ES" sz="1900"/>
            </a:p>
          </p:txBody>
        </p:sp>
        <p:sp>
          <p:nvSpPr>
            <p:cNvPr id="101390" name="Cloud"/>
            <p:cNvSpPr>
              <a:spLocks noChangeAspect="1" noEditPoints="1" noChangeArrowheads="1"/>
            </p:cNvSpPr>
            <p:nvPr/>
          </p:nvSpPr>
          <p:spPr bwMode="auto">
            <a:xfrm rot="195800">
              <a:off x="22763" y="2795644"/>
              <a:ext cx="1479339" cy="1358971"/>
            </a:xfrm>
            <a:custGeom>
              <a:avLst/>
              <a:gdLst>
                <a:gd name="T0" fmla="*/ 616 w 21600"/>
                <a:gd name="T1" fmla="*/ 37057 h 21600"/>
                <a:gd name="T2" fmla="*/ 97664 w 21600"/>
                <a:gd name="T3" fmla="*/ 74051 h 21600"/>
                <a:gd name="T4" fmla="*/ 195122 w 21600"/>
                <a:gd name="T5" fmla="*/ 37057 h 21600"/>
                <a:gd name="T6" fmla="*/ 97664 w 21600"/>
                <a:gd name="T7" fmla="*/ 421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4 h 21600"/>
                <a:gd name="T14" fmla="*/ 17085 w 21600"/>
                <a:gd name="T15" fmla="*/ 173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7274" tIns="43636" rIns="87274" bIns="43636"/>
            <a:lstStyle/>
            <a:p>
              <a:pPr algn="ctr" defTabSz="873125"/>
              <a:r>
                <a:rPr lang="es-MX" sz="1900"/>
                <a:t>     </a:t>
              </a:r>
              <a:endParaRPr lang="es-ES" sz="1900"/>
            </a:p>
          </p:txBody>
        </p:sp>
        <p:sp>
          <p:nvSpPr>
            <p:cNvPr id="101391" name="Cloud"/>
            <p:cNvSpPr>
              <a:spLocks noChangeAspect="1" noEditPoints="1" noChangeArrowheads="1"/>
            </p:cNvSpPr>
            <p:nvPr/>
          </p:nvSpPr>
          <p:spPr bwMode="auto">
            <a:xfrm rot="195800">
              <a:off x="1430675" y="1966926"/>
              <a:ext cx="1626955" cy="3834012"/>
            </a:xfrm>
            <a:custGeom>
              <a:avLst/>
              <a:gdLst>
                <a:gd name="T0" fmla="*/ 678 w 21600"/>
                <a:gd name="T1" fmla="*/ 104548 h 21600"/>
                <a:gd name="T2" fmla="*/ 107409 w 21600"/>
                <a:gd name="T3" fmla="*/ 208918 h 21600"/>
                <a:gd name="T4" fmla="*/ 214592 w 21600"/>
                <a:gd name="T5" fmla="*/ 104548 h 21600"/>
                <a:gd name="T6" fmla="*/ 107409 w 21600"/>
                <a:gd name="T7" fmla="*/ 1189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4 h 21600"/>
                <a:gd name="T14" fmla="*/ 17085 w 21600"/>
                <a:gd name="T15" fmla="*/ 173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00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7274" tIns="43636" rIns="87274" bIns="43636"/>
            <a:lstStyle/>
            <a:p>
              <a:pPr algn="ctr" defTabSz="873125"/>
              <a:r>
                <a:rPr lang="es-MX" sz="1900"/>
                <a:t>     </a:t>
              </a:r>
              <a:endParaRPr lang="es-ES" sz="1900"/>
            </a:p>
          </p:txBody>
        </p:sp>
        <p:sp>
          <p:nvSpPr>
            <p:cNvPr id="101392" name="Cloud"/>
            <p:cNvSpPr>
              <a:spLocks noChangeAspect="1" noEditPoints="1" noChangeArrowheads="1"/>
            </p:cNvSpPr>
            <p:nvPr/>
          </p:nvSpPr>
          <p:spPr bwMode="auto">
            <a:xfrm rot="195800">
              <a:off x="2778270" y="2003440"/>
              <a:ext cx="3657079" cy="3435529"/>
            </a:xfrm>
            <a:custGeom>
              <a:avLst/>
              <a:gdLst>
                <a:gd name="T0" fmla="*/ 1524 w 21600"/>
                <a:gd name="T1" fmla="*/ 93682 h 21600"/>
                <a:gd name="T2" fmla="*/ 241435 w 21600"/>
                <a:gd name="T3" fmla="*/ 187205 h 21600"/>
                <a:gd name="T4" fmla="*/ 482362 w 21600"/>
                <a:gd name="T5" fmla="*/ 93682 h 21600"/>
                <a:gd name="T6" fmla="*/ 241435 w 21600"/>
                <a:gd name="T7" fmla="*/ 1065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4 h 21600"/>
                <a:gd name="T14" fmla="*/ 17085 w 21600"/>
                <a:gd name="T15" fmla="*/ 173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7274" tIns="43636" rIns="87274" bIns="43636"/>
            <a:lstStyle/>
            <a:p>
              <a:pPr algn="ctr" defTabSz="873125"/>
              <a:r>
                <a:rPr lang="es-MX" sz="1900"/>
                <a:t>     </a:t>
              </a:r>
              <a:endParaRPr lang="es-ES" sz="1900"/>
            </a:p>
          </p:txBody>
        </p:sp>
        <p:grpSp>
          <p:nvGrpSpPr>
            <p:cNvPr id="101393" name="Group 69"/>
            <p:cNvGrpSpPr>
              <a:grpSpLocks/>
            </p:cNvGrpSpPr>
            <p:nvPr/>
          </p:nvGrpSpPr>
          <p:grpSpPr bwMode="auto">
            <a:xfrm>
              <a:off x="4429124" y="2152650"/>
              <a:ext cx="460375" cy="301625"/>
              <a:chOff x="2927" y="2504"/>
              <a:chExt cx="527" cy="390"/>
            </a:xfrm>
          </p:grpSpPr>
          <p:sp>
            <p:nvSpPr>
              <p:cNvPr id="101732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733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734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735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101736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1743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1753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54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55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56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57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58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59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60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101744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1745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46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47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48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49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50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51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52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101737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101738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1739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740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741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742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101394" name="Group 69"/>
            <p:cNvGrpSpPr>
              <a:grpSpLocks/>
            </p:cNvGrpSpPr>
            <p:nvPr/>
          </p:nvGrpSpPr>
          <p:grpSpPr bwMode="auto">
            <a:xfrm>
              <a:off x="2857499" y="3009899"/>
              <a:ext cx="460375" cy="301625"/>
              <a:chOff x="2927" y="2504"/>
              <a:chExt cx="527" cy="390"/>
            </a:xfrm>
          </p:grpSpPr>
          <p:sp>
            <p:nvSpPr>
              <p:cNvPr id="101703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704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705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706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101707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1714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1724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25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26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27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28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29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30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31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101715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1716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17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18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19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20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21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22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23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101708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101709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1710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711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712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713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101395" name="Group 69"/>
            <p:cNvGrpSpPr>
              <a:grpSpLocks/>
            </p:cNvGrpSpPr>
            <p:nvPr/>
          </p:nvGrpSpPr>
          <p:grpSpPr bwMode="auto">
            <a:xfrm>
              <a:off x="2857499" y="4467223"/>
              <a:ext cx="460375" cy="301625"/>
              <a:chOff x="2927" y="2504"/>
              <a:chExt cx="527" cy="390"/>
            </a:xfrm>
          </p:grpSpPr>
          <p:sp>
            <p:nvSpPr>
              <p:cNvPr id="101674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675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676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677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101678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1685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1695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96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97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98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99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00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01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702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101686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1687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88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89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90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91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92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93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94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101679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101680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1681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682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683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684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101396" name="Group 69"/>
            <p:cNvGrpSpPr>
              <a:grpSpLocks/>
            </p:cNvGrpSpPr>
            <p:nvPr/>
          </p:nvGrpSpPr>
          <p:grpSpPr bwMode="auto">
            <a:xfrm>
              <a:off x="5970587" y="3009899"/>
              <a:ext cx="460375" cy="301625"/>
              <a:chOff x="2927" y="2504"/>
              <a:chExt cx="527" cy="390"/>
            </a:xfrm>
          </p:grpSpPr>
          <p:sp>
            <p:nvSpPr>
              <p:cNvPr id="101645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646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647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648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101649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1656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1666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67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68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69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70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71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72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73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101657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1658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59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60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61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62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63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64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65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101650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101651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1652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653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654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655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101397" name="Group 69"/>
            <p:cNvGrpSpPr>
              <a:grpSpLocks/>
            </p:cNvGrpSpPr>
            <p:nvPr/>
          </p:nvGrpSpPr>
          <p:grpSpPr bwMode="auto">
            <a:xfrm>
              <a:off x="5970587" y="4467223"/>
              <a:ext cx="460375" cy="301625"/>
              <a:chOff x="2927" y="2504"/>
              <a:chExt cx="527" cy="390"/>
            </a:xfrm>
          </p:grpSpPr>
          <p:sp>
            <p:nvSpPr>
              <p:cNvPr id="101616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617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618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619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101620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1627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1637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38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39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40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41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42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43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44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101628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1629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30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31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32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33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34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35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36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101621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101622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1623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624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625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626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cxnSp>
          <p:nvCxnSpPr>
            <p:cNvPr id="101398" name="185 Conector recto"/>
            <p:cNvCxnSpPr>
              <a:cxnSpLocks noChangeShapeType="1"/>
              <a:stCxn id="101717" idx="3"/>
              <a:endCxn id="101734" idx="1"/>
            </p:cNvCxnSpPr>
            <p:nvPr/>
          </p:nvCxnSpPr>
          <p:spPr bwMode="auto">
            <a:xfrm flipV="1">
              <a:off x="3246438" y="2301874"/>
              <a:ext cx="1182687" cy="761999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01399" name="187 Conector recto"/>
            <p:cNvCxnSpPr>
              <a:cxnSpLocks noChangeShapeType="1"/>
              <a:stCxn id="101663" idx="2"/>
            </p:cNvCxnSpPr>
            <p:nvPr/>
          </p:nvCxnSpPr>
          <p:spPr bwMode="auto">
            <a:xfrm flipH="1" flipV="1">
              <a:off x="4902200" y="2301874"/>
              <a:ext cx="1263650" cy="761999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01400" name="189 Conector recto"/>
            <p:cNvCxnSpPr>
              <a:cxnSpLocks noChangeShapeType="1"/>
            </p:cNvCxnSpPr>
            <p:nvPr/>
          </p:nvCxnSpPr>
          <p:spPr bwMode="auto">
            <a:xfrm flipV="1">
              <a:off x="3286124" y="4616448"/>
              <a:ext cx="2684463" cy="22225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01401" name="196 Conector recto"/>
            <p:cNvCxnSpPr>
              <a:cxnSpLocks noChangeShapeType="1"/>
              <a:stCxn id="101705" idx="1"/>
            </p:cNvCxnSpPr>
            <p:nvPr/>
          </p:nvCxnSpPr>
          <p:spPr bwMode="auto">
            <a:xfrm rot="10800000" flipV="1">
              <a:off x="1803399" y="3159123"/>
              <a:ext cx="1054100" cy="193675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01402" name="204 Conector recto"/>
            <p:cNvCxnSpPr>
              <a:cxnSpLocks noChangeShapeType="1"/>
            </p:cNvCxnSpPr>
            <p:nvPr/>
          </p:nvCxnSpPr>
          <p:spPr bwMode="auto">
            <a:xfrm rot="10800000" flipV="1">
              <a:off x="1960562" y="4681535"/>
              <a:ext cx="896937" cy="482599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01403" name="205 Conector recto"/>
            <p:cNvCxnSpPr>
              <a:cxnSpLocks noChangeShapeType="1"/>
            </p:cNvCxnSpPr>
            <p:nvPr/>
          </p:nvCxnSpPr>
          <p:spPr bwMode="auto">
            <a:xfrm rot="5400000">
              <a:off x="2464594" y="3902868"/>
              <a:ext cx="1216024" cy="1587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grpSp>
          <p:nvGrpSpPr>
            <p:cNvPr id="101404" name="Group 69"/>
            <p:cNvGrpSpPr>
              <a:grpSpLocks/>
            </p:cNvGrpSpPr>
            <p:nvPr/>
          </p:nvGrpSpPr>
          <p:grpSpPr bwMode="auto">
            <a:xfrm>
              <a:off x="1357312" y="3295649"/>
              <a:ext cx="460375" cy="301625"/>
              <a:chOff x="2927" y="2504"/>
              <a:chExt cx="527" cy="390"/>
            </a:xfrm>
          </p:grpSpPr>
          <p:sp>
            <p:nvSpPr>
              <p:cNvPr id="101587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588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589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590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101591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1598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1608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09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10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11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12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13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14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15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101599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1600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01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02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03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04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05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06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607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101592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101593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1594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595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596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597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101405" name="Group 69"/>
            <p:cNvGrpSpPr>
              <a:grpSpLocks/>
            </p:cNvGrpSpPr>
            <p:nvPr/>
          </p:nvGrpSpPr>
          <p:grpSpPr bwMode="auto">
            <a:xfrm>
              <a:off x="7502525" y="3295649"/>
              <a:ext cx="458788" cy="301625"/>
              <a:chOff x="2927" y="2504"/>
              <a:chExt cx="527" cy="390"/>
            </a:xfrm>
          </p:grpSpPr>
          <p:sp>
            <p:nvSpPr>
              <p:cNvPr id="101558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559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560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561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101562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1569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1579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80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81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82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83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84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85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86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101570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1571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72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73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74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75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76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77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78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101563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101564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1565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566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567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568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cxnSp>
          <p:nvCxnSpPr>
            <p:cNvPr id="101406" name="267 Conector recto"/>
            <p:cNvCxnSpPr>
              <a:cxnSpLocks noChangeShapeType="1"/>
              <a:stCxn id="101561" idx="2"/>
            </p:cNvCxnSpPr>
            <p:nvPr/>
          </p:nvCxnSpPr>
          <p:spPr bwMode="auto">
            <a:xfrm rot="10800000">
              <a:off x="6430963" y="3132137"/>
              <a:ext cx="1071562" cy="253999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grpSp>
          <p:nvGrpSpPr>
            <p:cNvPr id="101407" name="Group 69"/>
            <p:cNvGrpSpPr>
              <a:grpSpLocks/>
            </p:cNvGrpSpPr>
            <p:nvPr/>
          </p:nvGrpSpPr>
          <p:grpSpPr bwMode="auto">
            <a:xfrm>
              <a:off x="1571625" y="5110160"/>
              <a:ext cx="460375" cy="301625"/>
              <a:chOff x="2927" y="2504"/>
              <a:chExt cx="527" cy="390"/>
            </a:xfrm>
          </p:grpSpPr>
          <p:sp>
            <p:nvSpPr>
              <p:cNvPr id="101529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530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531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532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101533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1540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1550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51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52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53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54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55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56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57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101541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1542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43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44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45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46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47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48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49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101534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101535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1536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537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538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539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101408" name="Group 69"/>
            <p:cNvGrpSpPr>
              <a:grpSpLocks/>
            </p:cNvGrpSpPr>
            <p:nvPr/>
          </p:nvGrpSpPr>
          <p:grpSpPr bwMode="auto">
            <a:xfrm>
              <a:off x="7359649" y="5110160"/>
              <a:ext cx="458788" cy="301625"/>
              <a:chOff x="2927" y="2504"/>
              <a:chExt cx="527" cy="390"/>
            </a:xfrm>
          </p:grpSpPr>
          <p:sp>
            <p:nvSpPr>
              <p:cNvPr id="101500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501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502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1503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101504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101511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101521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22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23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24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25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26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27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28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101512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101513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14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15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16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17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18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19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01520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101505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101506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101507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508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509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1510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cxnSp>
          <p:nvCxnSpPr>
            <p:cNvPr id="101409" name="330 Conector recto"/>
            <p:cNvCxnSpPr>
              <a:cxnSpLocks noChangeShapeType="1"/>
            </p:cNvCxnSpPr>
            <p:nvPr/>
          </p:nvCxnSpPr>
          <p:spPr bwMode="auto">
            <a:xfrm>
              <a:off x="6430963" y="4681535"/>
              <a:ext cx="1003300" cy="506412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pic>
          <p:nvPicPr>
            <p:cNvPr id="101410" name="Picture 53" descr="C500USEFORAD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7188" y="3224212"/>
              <a:ext cx="407987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1411" name="Picture 222" descr="C500USEFORAD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502650" y="3152774"/>
              <a:ext cx="406400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1412" name="334 Conector recto"/>
            <p:cNvCxnSpPr>
              <a:cxnSpLocks noChangeShapeType="1"/>
            </p:cNvCxnSpPr>
            <p:nvPr/>
          </p:nvCxnSpPr>
          <p:spPr bwMode="auto">
            <a:xfrm rot="10800000">
              <a:off x="642937" y="3438524"/>
              <a:ext cx="714375" cy="1588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pic>
          <p:nvPicPr>
            <p:cNvPr id="101413" name="Picture 53" descr="C500USEFORAD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7188" y="5038722"/>
              <a:ext cx="407987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1414" name="339 Conector recto"/>
            <p:cNvCxnSpPr>
              <a:cxnSpLocks noChangeShapeType="1"/>
            </p:cNvCxnSpPr>
            <p:nvPr/>
          </p:nvCxnSpPr>
          <p:spPr bwMode="auto">
            <a:xfrm rot="10800000">
              <a:off x="642937" y="5253035"/>
              <a:ext cx="928687" cy="1587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01415" name="341 Conector recto"/>
            <p:cNvCxnSpPr>
              <a:cxnSpLocks noChangeShapeType="1"/>
            </p:cNvCxnSpPr>
            <p:nvPr/>
          </p:nvCxnSpPr>
          <p:spPr bwMode="auto">
            <a:xfrm rot="10800000">
              <a:off x="7931150" y="3438524"/>
              <a:ext cx="714375" cy="1588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pic>
          <p:nvPicPr>
            <p:cNvPr id="101416" name="Picture 222" descr="C500USEFORAD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359775" y="4967285"/>
              <a:ext cx="406400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1417" name="345 Conector recto"/>
            <p:cNvCxnSpPr>
              <a:cxnSpLocks noChangeShapeType="1"/>
              <a:stCxn id="101595" idx="15"/>
              <a:endCxn id="101547" idx="3"/>
            </p:cNvCxnSpPr>
            <p:nvPr/>
          </p:nvCxnSpPr>
          <p:spPr bwMode="auto">
            <a:xfrm>
              <a:off x="1619250" y="3575048"/>
              <a:ext cx="184150" cy="1581149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101418" name="349 CuadroTexto"/>
            <p:cNvSpPr txBox="1">
              <a:spLocks noChangeArrowheads="1"/>
            </p:cNvSpPr>
            <p:nvPr/>
          </p:nvSpPr>
          <p:spPr bwMode="auto">
            <a:xfrm>
              <a:off x="4429124" y="1724025"/>
              <a:ext cx="500063" cy="401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R5</a:t>
              </a:r>
            </a:p>
          </p:txBody>
        </p:sp>
        <p:sp>
          <p:nvSpPr>
            <p:cNvPr id="101419" name="350 CuadroTexto"/>
            <p:cNvSpPr txBox="1">
              <a:spLocks noChangeArrowheads="1"/>
            </p:cNvSpPr>
            <p:nvPr/>
          </p:nvSpPr>
          <p:spPr bwMode="auto">
            <a:xfrm>
              <a:off x="1286645" y="2867813"/>
              <a:ext cx="500062" cy="4000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R1</a:t>
              </a:r>
            </a:p>
          </p:txBody>
        </p:sp>
        <p:sp>
          <p:nvSpPr>
            <p:cNvPr id="101420" name="351 CuadroTexto"/>
            <p:cNvSpPr txBox="1">
              <a:spLocks noChangeArrowheads="1"/>
            </p:cNvSpPr>
            <p:nvPr/>
          </p:nvSpPr>
          <p:spPr bwMode="auto">
            <a:xfrm>
              <a:off x="2500312" y="2652712"/>
              <a:ext cx="4984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R3</a:t>
              </a:r>
            </a:p>
          </p:txBody>
        </p:sp>
        <p:sp>
          <p:nvSpPr>
            <p:cNvPr id="101421" name="352 CuadroTexto"/>
            <p:cNvSpPr txBox="1">
              <a:spLocks noChangeArrowheads="1"/>
            </p:cNvSpPr>
            <p:nvPr/>
          </p:nvSpPr>
          <p:spPr bwMode="auto">
            <a:xfrm>
              <a:off x="1358083" y="5468157"/>
              <a:ext cx="500063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R2</a:t>
              </a:r>
            </a:p>
          </p:txBody>
        </p:sp>
        <p:sp>
          <p:nvSpPr>
            <p:cNvPr id="101422" name="353 CuadroTexto"/>
            <p:cNvSpPr txBox="1">
              <a:spLocks noChangeArrowheads="1"/>
            </p:cNvSpPr>
            <p:nvPr/>
          </p:nvSpPr>
          <p:spPr bwMode="auto">
            <a:xfrm>
              <a:off x="2857499" y="4824411"/>
              <a:ext cx="500063" cy="40163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R4</a:t>
              </a:r>
            </a:p>
          </p:txBody>
        </p:sp>
        <p:sp>
          <p:nvSpPr>
            <p:cNvPr id="101423" name="354 CuadroTexto"/>
            <p:cNvSpPr txBox="1">
              <a:spLocks noChangeArrowheads="1"/>
            </p:cNvSpPr>
            <p:nvPr/>
          </p:nvSpPr>
          <p:spPr bwMode="auto">
            <a:xfrm>
              <a:off x="6145213" y="2581274"/>
              <a:ext cx="498475" cy="40163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R6</a:t>
              </a:r>
            </a:p>
          </p:txBody>
        </p:sp>
        <p:sp>
          <p:nvSpPr>
            <p:cNvPr id="101424" name="355 CuadroTexto"/>
            <p:cNvSpPr txBox="1">
              <a:spLocks noChangeArrowheads="1"/>
            </p:cNvSpPr>
            <p:nvPr/>
          </p:nvSpPr>
          <p:spPr bwMode="auto">
            <a:xfrm>
              <a:off x="5859462" y="4824411"/>
              <a:ext cx="498475" cy="40163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R7</a:t>
              </a:r>
            </a:p>
          </p:txBody>
        </p:sp>
        <p:sp>
          <p:nvSpPr>
            <p:cNvPr id="101425" name="356 CuadroTexto"/>
            <p:cNvSpPr txBox="1">
              <a:spLocks noChangeArrowheads="1"/>
            </p:cNvSpPr>
            <p:nvPr/>
          </p:nvSpPr>
          <p:spPr bwMode="auto">
            <a:xfrm>
              <a:off x="7502525" y="2867024"/>
              <a:ext cx="498475" cy="401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R8</a:t>
              </a:r>
            </a:p>
          </p:txBody>
        </p:sp>
        <p:sp>
          <p:nvSpPr>
            <p:cNvPr id="101426" name="357 CuadroTexto"/>
            <p:cNvSpPr txBox="1">
              <a:spLocks noChangeArrowheads="1"/>
            </p:cNvSpPr>
            <p:nvPr/>
          </p:nvSpPr>
          <p:spPr bwMode="auto">
            <a:xfrm>
              <a:off x="7359649" y="5395910"/>
              <a:ext cx="498475" cy="401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R9</a:t>
              </a:r>
            </a:p>
          </p:txBody>
        </p:sp>
        <p:sp>
          <p:nvSpPr>
            <p:cNvPr id="101427" name="358 CuadroTexto"/>
            <p:cNvSpPr txBox="1">
              <a:spLocks noChangeArrowheads="1"/>
            </p:cNvSpPr>
            <p:nvPr/>
          </p:nvSpPr>
          <p:spPr bwMode="auto">
            <a:xfrm>
              <a:off x="428624" y="2795587"/>
              <a:ext cx="607772" cy="369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800" b="1"/>
                <a:t>PCa</a:t>
              </a:r>
            </a:p>
          </p:txBody>
        </p:sp>
        <p:sp>
          <p:nvSpPr>
            <p:cNvPr id="101428" name="359 CuadroTexto"/>
            <p:cNvSpPr txBox="1">
              <a:spLocks noChangeArrowheads="1"/>
            </p:cNvSpPr>
            <p:nvPr/>
          </p:nvSpPr>
          <p:spPr bwMode="auto">
            <a:xfrm>
              <a:off x="285750" y="5395910"/>
              <a:ext cx="620595" cy="369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800" b="1"/>
                <a:t>PCb</a:t>
              </a:r>
            </a:p>
          </p:txBody>
        </p:sp>
        <p:sp>
          <p:nvSpPr>
            <p:cNvPr id="101429" name="360 CuadroTexto"/>
            <p:cNvSpPr txBox="1">
              <a:spLocks noChangeArrowheads="1"/>
            </p:cNvSpPr>
            <p:nvPr/>
          </p:nvSpPr>
          <p:spPr bwMode="auto">
            <a:xfrm>
              <a:off x="8359008" y="2795587"/>
              <a:ext cx="594950" cy="369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800" b="1"/>
                <a:t>PCc</a:t>
              </a:r>
            </a:p>
          </p:txBody>
        </p:sp>
        <p:sp>
          <p:nvSpPr>
            <p:cNvPr id="101430" name="361 CuadroTexto"/>
            <p:cNvSpPr txBox="1">
              <a:spLocks noChangeArrowheads="1"/>
            </p:cNvSpPr>
            <p:nvPr/>
          </p:nvSpPr>
          <p:spPr bwMode="auto">
            <a:xfrm>
              <a:off x="8215502" y="5324472"/>
              <a:ext cx="620595" cy="369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800" b="1"/>
                <a:t>PCd</a:t>
              </a:r>
            </a:p>
          </p:txBody>
        </p:sp>
        <p:sp>
          <p:nvSpPr>
            <p:cNvPr id="101431" name="362 CuadroTexto"/>
            <p:cNvSpPr txBox="1">
              <a:spLocks noChangeArrowheads="1"/>
            </p:cNvSpPr>
            <p:nvPr/>
          </p:nvSpPr>
          <p:spPr bwMode="auto">
            <a:xfrm>
              <a:off x="4071937" y="2890042"/>
              <a:ext cx="1022459" cy="369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>
                  <a:solidFill>
                    <a:srgbClr val="000099"/>
                  </a:solidFill>
                </a:rPr>
                <a:t>AREA 0</a:t>
              </a:r>
            </a:p>
          </p:txBody>
        </p:sp>
        <p:sp>
          <p:nvSpPr>
            <p:cNvPr id="101432" name="363 CuadroTexto"/>
            <p:cNvSpPr txBox="1">
              <a:spLocks noChangeArrowheads="1"/>
            </p:cNvSpPr>
            <p:nvPr/>
          </p:nvSpPr>
          <p:spPr bwMode="auto">
            <a:xfrm>
              <a:off x="1858427" y="2318538"/>
              <a:ext cx="1092066" cy="40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>
                  <a:solidFill>
                    <a:srgbClr val="000099"/>
                  </a:solidFill>
                </a:rPr>
                <a:t>AREA 1</a:t>
              </a:r>
            </a:p>
          </p:txBody>
        </p:sp>
        <p:sp>
          <p:nvSpPr>
            <p:cNvPr id="101433" name="364 CuadroTexto"/>
            <p:cNvSpPr txBox="1">
              <a:spLocks noChangeArrowheads="1"/>
            </p:cNvSpPr>
            <p:nvPr/>
          </p:nvSpPr>
          <p:spPr bwMode="auto">
            <a:xfrm>
              <a:off x="6644090" y="2367748"/>
              <a:ext cx="1098548" cy="400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PE" sz="2000" b="1">
                  <a:solidFill>
                    <a:srgbClr val="000099"/>
                  </a:solidFill>
                </a:rPr>
                <a:t>AREA 2</a:t>
              </a:r>
            </a:p>
          </p:txBody>
        </p:sp>
        <p:sp>
          <p:nvSpPr>
            <p:cNvPr id="101434" name="365 CuadroTexto"/>
            <p:cNvSpPr txBox="1">
              <a:spLocks noChangeArrowheads="1"/>
            </p:cNvSpPr>
            <p:nvPr/>
          </p:nvSpPr>
          <p:spPr bwMode="auto">
            <a:xfrm rot="-1970932">
              <a:off x="3290887" y="2457450"/>
              <a:ext cx="9969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20.1.1.0/30</a:t>
              </a:r>
            </a:p>
          </p:txBody>
        </p:sp>
        <p:sp>
          <p:nvSpPr>
            <p:cNvPr id="101435" name="366 CuadroTexto"/>
            <p:cNvSpPr txBox="1">
              <a:spLocks noChangeArrowheads="1"/>
            </p:cNvSpPr>
            <p:nvPr/>
          </p:nvSpPr>
          <p:spPr bwMode="auto">
            <a:xfrm rot="1913116">
              <a:off x="5140325" y="2462213"/>
              <a:ext cx="998538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20.1.1.4/30</a:t>
              </a:r>
            </a:p>
          </p:txBody>
        </p:sp>
        <p:sp>
          <p:nvSpPr>
            <p:cNvPr id="101436" name="367 CuadroTexto"/>
            <p:cNvSpPr txBox="1">
              <a:spLocks noChangeArrowheads="1"/>
            </p:cNvSpPr>
            <p:nvPr/>
          </p:nvSpPr>
          <p:spPr bwMode="auto">
            <a:xfrm rot="1455558">
              <a:off x="4129088" y="3573461"/>
              <a:ext cx="998537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20.1.1.8/30</a:t>
              </a:r>
            </a:p>
          </p:txBody>
        </p:sp>
        <p:sp>
          <p:nvSpPr>
            <p:cNvPr id="101437" name="368 CuadroTexto"/>
            <p:cNvSpPr txBox="1">
              <a:spLocks noChangeArrowheads="1"/>
            </p:cNvSpPr>
            <p:nvPr/>
          </p:nvSpPr>
          <p:spPr bwMode="auto">
            <a:xfrm>
              <a:off x="4095750" y="4397372"/>
              <a:ext cx="1087438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20.1.1.12/30</a:t>
              </a:r>
            </a:p>
          </p:txBody>
        </p:sp>
        <p:sp>
          <p:nvSpPr>
            <p:cNvPr id="101438" name="369 CuadroTexto"/>
            <p:cNvSpPr txBox="1">
              <a:spLocks noChangeArrowheads="1"/>
            </p:cNvSpPr>
            <p:nvPr/>
          </p:nvSpPr>
          <p:spPr bwMode="auto">
            <a:xfrm rot="-5400000">
              <a:off x="2705894" y="3736179"/>
              <a:ext cx="1087437" cy="30797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20.1.1.16/30</a:t>
              </a:r>
            </a:p>
          </p:txBody>
        </p:sp>
        <p:cxnSp>
          <p:nvCxnSpPr>
            <p:cNvPr id="101439" name="371 Conector recto"/>
            <p:cNvCxnSpPr>
              <a:cxnSpLocks noChangeShapeType="1"/>
            </p:cNvCxnSpPr>
            <p:nvPr/>
          </p:nvCxnSpPr>
          <p:spPr bwMode="auto">
            <a:xfrm rot="5400000">
              <a:off x="5609431" y="3902868"/>
              <a:ext cx="1216024" cy="1588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101440" name="383 CuadroTexto"/>
            <p:cNvSpPr txBox="1">
              <a:spLocks noChangeArrowheads="1"/>
            </p:cNvSpPr>
            <p:nvPr/>
          </p:nvSpPr>
          <p:spPr bwMode="auto">
            <a:xfrm rot="-5400000">
              <a:off x="5468938" y="3743323"/>
              <a:ext cx="1087437" cy="30638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20.1.1.20/30</a:t>
              </a:r>
            </a:p>
          </p:txBody>
        </p:sp>
        <p:cxnSp>
          <p:nvCxnSpPr>
            <p:cNvPr id="101441" name="193 Conector recto"/>
            <p:cNvCxnSpPr>
              <a:cxnSpLocks noChangeShapeType="1"/>
              <a:stCxn id="101703" idx="5"/>
              <a:endCxn id="101634" idx="0"/>
            </p:cNvCxnSpPr>
            <p:nvPr/>
          </p:nvCxnSpPr>
          <p:spPr bwMode="auto">
            <a:xfrm rot="16200000" flipH="1">
              <a:off x="4043363" y="2490787"/>
              <a:ext cx="1214436" cy="2801938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101442" name="384 CuadroTexto"/>
            <p:cNvSpPr txBox="1">
              <a:spLocks noChangeArrowheads="1"/>
            </p:cNvSpPr>
            <p:nvPr/>
          </p:nvSpPr>
          <p:spPr bwMode="auto">
            <a:xfrm rot="-690136">
              <a:off x="1831974" y="2936874"/>
              <a:ext cx="9969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30.3.3.0/30</a:t>
              </a:r>
            </a:p>
          </p:txBody>
        </p:sp>
        <p:sp>
          <p:nvSpPr>
            <p:cNvPr id="101443" name="385 CuadroTexto"/>
            <p:cNvSpPr txBox="1">
              <a:spLocks noChangeArrowheads="1"/>
            </p:cNvSpPr>
            <p:nvPr/>
          </p:nvSpPr>
          <p:spPr bwMode="auto">
            <a:xfrm rot="-1587963">
              <a:off x="1879600" y="4535486"/>
              <a:ext cx="996950" cy="307975"/>
            </a:xfrm>
            <a:prstGeom prst="rect">
              <a:avLst/>
            </a:prstGeom>
            <a:solidFill>
              <a:srgbClr val="00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30.3.3.4/30</a:t>
              </a:r>
            </a:p>
          </p:txBody>
        </p:sp>
        <p:sp>
          <p:nvSpPr>
            <p:cNvPr id="101444" name="386 CuadroTexto"/>
            <p:cNvSpPr txBox="1">
              <a:spLocks noChangeArrowheads="1"/>
            </p:cNvSpPr>
            <p:nvPr/>
          </p:nvSpPr>
          <p:spPr bwMode="auto">
            <a:xfrm rot="-5896912">
              <a:off x="1063626" y="4127498"/>
              <a:ext cx="996949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30.3.3.8/30</a:t>
              </a:r>
            </a:p>
          </p:txBody>
        </p:sp>
        <p:sp>
          <p:nvSpPr>
            <p:cNvPr id="101445" name="387 CuadroTexto"/>
            <p:cNvSpPr txBox="1">
              <a:spLocks noChangeArrowheads="1"/>
            </p:cNvSpPr>
            <p:nvPr/>
          </p:nvSpPr>
          <p:spPr bwMode="auto">
            <a:xfrm rot="828461">
              <a:off x="6524624" y="2982912"/>
              <a:ext cx="9969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40.4.4.0/30</a:t>
              </a:r>
            </a:p>
          </p:txBody>
        </p:sp>
        <p:sp>
          <p:nvSpPr>
            <p:cNvPr id="101446" name="388 CuadroTexto"/>
            <p:cNvSpPr txBox="1">
              <a:spLocks noChangeArrowheads="1"/>
            </p:cNvSpPr>
            <p:nvPr/>
          </p:nvSpPr>
          <p:spPr bwMode="auto">
            <a:xfrm rot="1486765">
              <a:off x="6453188" y="4625972"/>
              <a:ext cx="9969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40.4.4.4/30</a:t>
              </a:r>
            </a:p>
          </p:txBody>
        </p:sp>
        <p:sp>
          <p:nvSpPr>
            <p:cNvPr id="101447" name="389 CuadroTexto"/>
            <p:cNvSpPr txBox="1">
              <a:spLocks noChangeArrowheads="1"/>
            </p:cNvSpPr>
            <p:nvPr/>
          </p:nvSpPr>
          <p:spPr bwMode="auto">
            <a:xfrm rot="-5237203">
              <a:off x="7323138" y="4127498"/>
              <a:ext cx="996949" cy="307975"/>
            </a:xfrm>
            <a:prstGeom prst="rect">
              <a:avLst/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40.4.4.8/30</a:t>
              </a:r>
            </a:p>
          </p:txBody>
        </p:sp>
        <p:sp>
          <p:nvSpPr>
            <p:cNvPr id="101448" name="390 CuadroTexto"/>
            <p:cNvSpPr txBox="1">
              <a:spLocks noChangeArrowheads="1"/>
            </p:cNvSpPr>
            <p:nvPr/>
          </p:nvSpPr>
          <p:spPr bwMode="auto">
            <a:xfrm>
              <a:off x="214312" y="3703636"/>
              <a:ext cx="11779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/>
                <a:t>210.1.1.64/26</a:t>
              </a:r>
            </a:p>
          </p:txBody>
        </p:sp>
        <p:sp>
          <p:nvSpPr>
            <p:cNvPr id="101449" name="391 CuadroTexto"/>
            <p:cNvSpPr txBox="1">
              <a:spLocks noChangeArrowheads="1"/>
            </p:cNvSpPr>
            <p:nvPr/>
          </p:nvSpPr>
          <p:spPr bwMode="auto">
            <a:xfrm>
              <a:off x="215075" y="4725986"/>
              <a:ext cx="1265237" cy="306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/>
                <a:t>210.1.1.128/26</a:t>
              </a:r>
            </a:p>
          </p:txBody>
        </p:sp>
        <p:sp>
          <p:nvSpPr>
            <p:cNvPr id="101450" name="392 CuadroTexto"/>
            <p:cNvSpPr txBox="1">
              <a:spLocks noChangeArrowheads="1"/>
            </p:cNvSpPr>
            <p:nvPr/>
          </p:nvSpPr>
          <p:spPr bwMode="auto">
            <a:xfrm>
              <a:off x="7966901" y="3654423"/>
              <a:ext cx="1177925" cy="306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/>
                <a:t>220.2.2.64/26</a:t>
              </a:r>
            </a:p>
          </p:txBody>
        </p:sp>
        <p:sp>
          <p:nvSpPr>
            <p:cNvPr id="101451" name="393 CuadroTexto"/>
            <p:cNvSpPr txBox="1">
              <a:spLocks noChangeArrowheads="1"/>
            </p:cNvSpPr>
            <p:nvPr/>
          </p:nvSpPr>
          <p:spPr bwMode="auto">
            <a:xfrm>
              <a:off x="7915275" y="4654548"/>
              <a:ext cx="1087438" cy="306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/>
                <a:t>220.2.2.0/26</a:t>
              </a:r>
            </a:p>
          </p:txBody>
        </p:sp>
        <p:sp>
          <p:nvSpPr>
            <p:cNvPr id="115778" name="394 CuadroTexto"/>
            <p:cNvSpPr txBox="1">
              <a:spLocks noChangeArrowheads="1"/>
            </p:cNvSpPr>
            <p:nvPr/>
          </p:nvSpPr>
          <p:spPr bwMode="auto">
            <a:xfrm>
              <a:off x="3286198" y="2824220"/>
              <a:ext cx="338090" cy="338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.1</a:t>
              </a:r>
            </a:p>
          </p:txBody>
        </p:sp>
        <p:sp>
          <p:nvSpPr>
            <p:cNvPr id="115779" name="396 CuadroTexto"/>
            <p:cNvSpPr txBox="1">
              <a:spLocks noChangeArrowheads="1"/>
            </p:cNvSpPr>
            <p:nvPr/>
          </p:nvSpPr>
          <p:spPr bwMode="auto">
            <a:xfrm>
              <a:off x="2000506" y="4967457"/>
              <a:ext cx="338090" cy="338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n-lt"/>
                  <a:cs typeface="Aharoni" pitchFamily="2" charset="-79"/>
                </a:rPr>
                <a:t>.5</a:t>
              </a:r>
            </a:p>
          </p:txBody>
        </p:sp>
        <p:sp>
          <p:nvSpPr>
            <p:cNvPr id="115780" name="397 CuadroTexto"/>
            <p:cNvSpPr txBox="1">
              <a:spLocks noChangeArrowheads="1"/>
            </p:cNvSpPr>
            <p:nvPr/>
          </p:nvSpPr>
          <p:spPr bwMode="auto">
            <a:xfrm>
              <a:off x="4143326" y="2314606"/>
              <a:ext cx="338090" cy="338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.2</a:t>
              </a:r>
            </a:p>
          </p:txBody>
        </p:sp>
        <p:sp>
          <p:nvSpPr>
            <p:cNvPr id="115781" name="398 CuadroTexto"/>
            <p:cNvSpPr txBox="1">
              <a:spLocks noChangeArrowheads="1"/>
            </p:cNvSpPr>
            <p:nvPr/>
          </p:nvSpPr>
          <p:spPr bwMode="auto">
            <a:xfrm>
              <a:off x="5644887" y="2795644"/>
              <a:ext cx="338090" cy="338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n-lt"/>
                  <a:cs typeface="Aharoni" pitchFamily="2" charset="-79"/>
                </a:rPr>
                <a:t>.6</a:t>
              </a:r>
            </a:p>
          </p:txBody>
        </p:sp>
        <p:sp>
          <p:nvSpPr>
            <p:cNvPr id="115782" name="399 CuadroTexto"/>
            <p:cNvSpPr txBox="1">
              <a:spLocks noChangeArrowheads="1"/>
            </p:cNvSpPr>
            <p:nvPr/>
          </p:nvSpPr>
          <p:spPr bwMode="auto">
            <a:xfrm>
              <a:off x="3357626" y="3081409"/>
              <a:ext cx="338089" cy="338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.9</a:t>
              </a:r>
            </a:p>
          </p:txBody>
        </p:sp>
        <p:sp>
          <p:nvSpPr>
            <p:cNvPr id="115783" name="400 CuadroTexto"/>
            <p:cNvSpPr txBox="1">
              <a:spLocks noChangeArrowheads="1"/>
            </p:cNvSpPr>
            <p:nvPr/>
          </p:nvSpPr>
          <p:spPr bwMode="auto">
            <a:xfrm>
              <a:off x="5502032" y="4011732"/>
              <a:ext cx="441262" cy="338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.10</a:t>
              </a:r>
            </a:p>
          </p:txBody>
        </p:sp>
        <p:sp>
          <p:nvSpPr>
            <p:cNvPr id="115784" name="401 CuadroTexto"/>
            <p:cNvSpPr txBox="1">
              <a:spLocks noChangeArrowheads="1"/>
            </p:cNvSpPr>
            <p:nvPr/>
          </p:nvSpPr>
          <p:spPr bwMode="auto">
            <a:xfrm>
              <a:off x="3286198" y="4297497"/>
              <a:ext cx="441262" cy="338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.14</a:t>
              </a:r>
            </a:p>
          </p:txBody>
        </p:sp>
        <p:sp>
          <p:nvSpPr>
            <p:cNvPr id="115785" name="402 CuadroTexto"/>
            <p:cNvSpPr txBox="1">
              <a:spLocks noChangeArrowheads="1"/>
            </p:cNvSpPr>
            <p:nvPr/>
          </p:nvSpPr>
          <p:spPr bwMode="auto">
            <a:xfrm>
              <a:off x="5359177" y="4297497"/>
              <a:ext cx="441262" cy="338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.13</a:t>
              </a:r>
            </a:p>
          </p:txBody>
        </p:sp>
        <p:sp>
          <p:nvSpPr>
            <p:cNvPr id="115786" name="403 CuadroTexto"/>
            <p:cNvSpPr txBox="1">
              <a:spLocks noChangeArrowheads="1"/>
            </p:cNvSpPr>
            <p:nvPr/>
          </p:nvSpPr>
          <p:spPr bwMode="auto">
            <a:xfrm rot="16200000">
              <a:off x="2721880" y="3329898"/>
              <a:ext cx="439761" cy="3396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n-lt"/>
                  <a:cs typeface="Aharoni" pitchFamily="2" charset="-79"/>
                </a:rPr>
                <a:t>.17</a:t>
              </a:r>
            </a:p>
          </p:txBody>
        </p:sp>
        <p:sp>
          <p:nvSpPr>
            <p:cNvPr id="115787" name="404 CuadroTexto"/>
            <p:cNvSpPr txBox="1">
              <a:spLocks noChangeArrowheads="1"/>
            </p:cNvSpPr>
            <p:nvPr/>
          </p:nvSpPr>
          <p:spPr bwMode="auto">
            <a:xfrm rot="16200000">
              <a:off x="2721880" y="4112576"/>
              <a:ext cx="439760" cy="3396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n-lt"/>
                  <a:cs typeface="Aharoni" pitchFamily="2" charset="-79"/>
                </a:rPr>
                <a:t>.18</a:t>
              </a:r>
            </a:p>
          </p:txBody>
        </p:sp>
        <p:sp>
          <p:nvSpPr>
            <p:cNvPr id="115788" name="405 CuadroTexto"/>
            <p:cNvSpPr txBox="1">
              <a:spLocks noChangeArrowheads="1"/>
            </p:cNvSpPr>
            <p:nvPr/>
          </p:nvSpPr>
          <p:spPr bwMode="auto">
            <a:xfrm rot="16200000">
              <a:off x="6112296" y="3401339"/>
              <a:ext cx="439760" cy="3396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.22</a:t>
              </a:r>
            </a:p>
          </p:txBody>
        </p:sp>
        <p:sp>
          <p:nvSpPr>
            <p:cNvPr id="115789" name="406 CuadroTexto"/>
            <p:cNvSpPr txBox="1">
              <a:spLocks noChangeArrowheads="1"/>
            </p:cNvSpPr>
            <p:nvPr/>
          </p:nvSpPr>
          <p:spPr bwMode="auto">
            <a:xfrm rot="16200000">
              <a:off x="6111502" y="3924448"/>
              <a:ext cx="441348" cy="3396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.21</a:t>
              </a:r>
            </a:p>
          </p:txBody>
        </p:sp>
        <p:sp>
          <p:nvSpPr>
            <p:cNvPr id="115790" name="407 CuadroTexto"/>
            <p:cNvSpPr txBox="1">
              <a:spLocks noChangeArrowheads="1"/>
            </p:cNvSpPr>
            <p:nvPr/>
          </p:nvSpPr>
          <p:spPr bwMode="auto">
            <a:xfrm>
              <a:off x="1786225" y="3224291"/>
              <a:ext cx="338089" cy="338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latin typeface="+mn-lt"/>
                  <a:cs typeface="Aharoni" pitchFamily="2" charset="-79"/>
                </a:rPr>
                <a:t>.1</a:t>
              </a:r>
            </a:p>
          </p:txBody>
        </p:sp>
        <p:sp>
          <p:nvSpPr>
            <p:cNvPr id="115791" name="408 CuadroTexto"/>
            <p:cNvSpPr txBox="1">
              <a:spLocks noChangeArrowheads="1"/>
            </p:cNvSpPr>
            <p:nvPr/>
          </p:nvSpPr>
          <p:spPr bwMode="auto">
            <a:xfrm>
              <a:off x="2500498" y="3100460"/>
              <a:ext cx="338089" cy="338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latin typeface="+mn-lt"/>
                  <a:cs typeface="Aharoni" pitchFamily="2" charset="-79"/>
                </a:rPr>
                <a:t>.2</a:t>
              </a:r>
            </a:p>
          </p:txBody>
        </p:sp>
        <p:sp>
          <p:nvSpPr>
            <p:cNvPr id="115792" name="409 CuadroTexto"/>
            <p:cNvSpPr txBox="1">
              <a:spLocks noChangeArrowheads="1"/>
            </p:cNvSpPr>
            <p:nvPr/>
          </p:nvSpPr>
          <p:spPr bwMode="auto">
            <a:xfrm>
              <a:off x="1583054" y="3510056"/>
              <a:ext cx="338089" cy="338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n-lt"/>
                  <a:cs typeface="Aharoni" pitchFamily="2" charset="-79"/>
                </a:rPr>
                <a:t>.9</a:t>
              </a:r>
            </a:p>
          </p:txBody>
        </p:sp>
        <p:sp>
          <p:nvSpPr>
            <p:cNvPr id="115793" name="410 CuadroTexto"/>
            <p:cNvSpPr txBox="1">
              <a:spLocks noChangeArrowheads="1"/>
            </p:cNvSpPr>
            <p:nvPr/>
          </p:nvSpPr>
          <p:spPr bwMode="auto">
            <a:xfrm>
              <a:off x="1406866" y="4726144"/>
              <a:ext cx="441262" cy="338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n-lt"/>
                  <a:cs typeface="Aharoni" pitchFamily="2" charset="-79"/>
                </a:rPr>
                <a:t>.10</a:t>
              </a:r>
            </a:p>
          </p:txBody>
        </p:sp>
        <p:sp>
          <p:nvSpPr>
            <p:cNvPr id="115794" name="411 CuadroTexto"/>
            <p:cNvSpPr txBox="1">
              <a:spLocks noChangeArrowheads="1"/>
            </p:cNvSpPr>
            <p:nvPr/>
          </p:nvSpPr>
          <p:spPr bwMode="auto">
            <a:xfrm>
              <a:off x="4787759" y="2295555"/>
              <a:ext cx="338090" cy="338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.5</a:t>
              </a:r>
            </a:p>
          </p:txBody>
        </p:sp>
        <p:sp>
          <p:nvSpPr>
            <p:cNvPr id="115795" name="412 CuadroTexto"/>
            <p:cNvSpPr txBox="1">
              <a:spLocks noChangeArrowheads="1"/>
            </p:cNvSpPr>
            <p:nvPr/>
          </p:nvSpPr>
          <p:spPr bwMode="auto">
            <a:xfrm>
              <a:off x="2662400" y="4654703"/>
              <a:ext cx="338089" cy="338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latin typeface="+mn-lt"/>
                  <a:cs typeface="Aharoni" pitchFamily="2" charset="-79"/>
                </a:rPr>
                <a:t>.6</a:t>
              </a:r>
            </a:p>
          </p:txBody>
        </p:sp>
        <p:sp>
          <p:nvSpPr>
            <p:cNvPr id="115796" name="413 CuadroTexto"/>
            <p:cNvSpPr txBox="1">
              <a:spLocks noChangeArrowheads="1"/>
            </p:cNvSpPr>
            <p:nvPr/>
          </p:nvSpPr>
          <p:spPr bwMode="auto">
            <a:xfrm>
              <a:off x="6376621" y="3152849"/>
              <a:ext cx="339677" cy="339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.2</a:t>
              </a:r>
            </a:p>
          </p:txBody>
        </p:sp>
        <p:sp>
          <p:nvSpPr>
            <p:cNvPr id="115797" name="414 CuadroTexto"/>
            <p:cNvSpPr txBox="1">
              <a:spLocks noChangeArrowheads="1"/>
            </p:cNvSpPr>
            <p:nvPr/>
          </p:nvSpPr>
          <p:spPr bwMode="auto">
            <a:xfrm>
              <a:off x="7144861" y="3314783"/>
              <a:ext cx="338089" cy="339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.1</a:t>
              </a:r>
            </a:p>
          </p:txBody>
        </p:sp>
        <p:sp>
          <p:nvSpPr>
            <p:cNvPr id="115798" name="415 CuadroTexto"/>
            <p:cNvSpPr txBox="1">
              <a:spLocks noChangeArrowheads="1"/>
            </p:cNvSpPr>
            <p:nvPr/>
          </p:nvSpPr>
          <p:spPr bwMode="auto">
            <a:xfrm>
              <a:off x="6297257" y="4654703"/>
              <a:ext cx="338089" cy="338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.6</a:t>
              </a:r>
            </a:p>
          </p:txBody>
        </p:sp>
        <p:sp>
          <p:nvSpPr>
            <p:cNvPr id="115799" name="416 CuadroTexto"/>
            <p:cNvSpPr txBox="1">
              <a:spLocks noChangeArrowheads="1"/>
            </p:cNvSpPr>
            <p:nvPr/>
          </p:nvSpPr>
          <p:spPr bwMode="auto">
            <a:xfrm>
              <a:off x="7082957" y="5011909"/>
              <a:ext cx="338090" cy="338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.5</a:t>
              </a:r>
            </a:p>
          </p:txBody>
        </p:sp>
        <p:sp>
          <p:nvSpPr>
            <p:cNvPr id="115800" name="417 CuadroTexto"/>
            <p:cNvSpPr txBox="1">
              <a:spLocks noChangeArrowheads="1"/>
            </p:cNvSpPr>
            <p:nvPr/>
          </p:nvSpPr>
          <p:spPr bwMode="auto">
            <a:xfrm>
              <a:off x="7430570" y="3583085"/>
              <a:ext cx="338089" cy="338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.9</a:t>
              </a:r>
            </a:p>
          </p:txBody>
        </p:sp>
        <p:sp>
          <p:nvSpPr>
            <p:cNvPr id="115801" name="418 CuadroTexto"/>
            <p:cNvSpPr txBox="1">
              <a:spLocks noChangeArrowheads="1"/>
            </p:cNvSpPr>
            <p:nvPr/>
          </p:nvSpPr>
          <p:spPr bwMode="auto">
            <a:xfrm>
              <a:off x="7287716" y="4654703"/>
              <a:ext cx="441262" cy="338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latin typeface="+mn-lt"/>
                  <a:cs typeface="Aharoni" pitchFamily="2" charset="-79"/>
                </a:rPr>
                <a:t>.10</a:t>
              </a:r>
            </a:p>
          </p:txBody>
        </p:sp>
        <p:sp>
          <p:nvSpPr>
            <p:cNvPr id="115802" name="419 CuadroTexto"/>
            <p:cNvSpPr txBox="1">
              <a:spLocks noChangeArrowheads="1"/>
            </p:cNvSpPr>
            <p:nvPr/>
          </p:nvSpPr>
          <p:spPr bwMode="auto">
            <a:xfrm>
              <a:off x="1000524" y="3081409"/>
              <a:ext cx="441262" cy="338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latin typeface="+mn-lt"/>
                  <a:cs typeface="Aharoni" pitchFamily="2" charset="-79"/>
                </a:rPr>
                <a:t>.65</a:t>
              </a:r>
            </a:p>
          </p:txBody>
        </p:sp>
        <p:sp>
          <p:nvSpPr>
            <p:cNvPr id="115803" name="420 CuadroTexto"/>
            <p:cNvSpPr txBox="1">
              <a:spLocks noChangeArrowheads="1"/>
            </p:cNvSpPr>
            <p:nvPr/>
          </p:nvSpPr>
          <p:spPr bwMode="auto">
            <a:xfrm>
              <a:off x="7859134" y="3081409"/>
              <a:ext cx="441262" cy="338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.65</a:t>
              </a:r>
            </a:p>
          </p:txBody>
        </p:sp>
        <p:sp>
          <p:nvSpPr>
            <p:cNvPr id="115804" name="421 CuadroTexto"/>
            <p:cNvSpPr txBox="1">
              <a:spLocks noChangeArrowheads="1"/>
            </p:cNvSpPr>
            <p:nvPr/>
          </p:nvSpPr>
          <p:spPr bwMode="auto">
            <a:xfrm>
              <a:off x="7733739" y="4957931"/>
              <a:ext cx="339677" cy="339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.1</a:t>
              </a:r>
            </a:p>
          </p:txBody>
        </p:sp>
        <p:cxnSp>
          <p:nvCxnSpPr>
            <p:cNvPr id="101479" name="343 Conector recto"/>
            <p:cNvCxnSpPr>
              <a:cxnSpLocks noChangeShapeType="1"/>
            </p:cNvCxnSpPr>
            <p:nvPr/>
          </p:nvCxnSpPr>
          <p:spPr bwMode="auto">
            <a:xfrm rot="10800000">
              <a:off x="7788275" y="5253035"/>
              <a:ext cx="714375" cy="1587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115806" name="422 CuadroTexto"/>
            <p:cNvSpPr txBox="1">
              <a:spLocks noChangeArrowheads="1"/>
            </p:cNvSpPr>
            <p:nvPr/>
          </p:nvSpPr>
          <p:spPr bwMode="auto">
            <a:xfrm>
              <a:off x="1000524" y="4940468"/>
              <a:ext cx="544435" cy="338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n-lt"/>
                  <a:cs typeface="Aharoni" pitchFamily="2" charset="-79"/>
                </a:rPr>
                <a:t>.129</a:t>
              </a:r>
            </a:p>
          </p:txBody>
        </p:sp>
        <p:sp>
          <p:nvSpPr>
            <p:cNvPr id="101481" name="423 CuadroTexto"/>
            <p:cNvSpPr txBox="1">
              <a:spLocks noChangeArrowheads="1"/>
            </p:cNvSpPr>
            <p:nvPr/>
          </p:nvSpPr>
          <p:spPr bwMode="auto">
            <a:xfrm>
              <a:off x="3929063" y="4600573"/>
              <a:ext cx="135890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3</a:t>
              </a:r>
            </a:p>
          </p:txBody>
        </p:sp>
        <p:sp>
          <p:nvSpPr>
            <p:cNvPr id="101482" name="424 CuadroTexto"/>
            <p:cNvSpPr txBox="1">
              <a:spLocks noChangeArrowheads="1"/>
            </p:cNvSpPr>
            <p:nvPr/>
          </p:nvSpPr>
          <p:spPr bwMode="auto">
            <a:xfrm rot="1463405">
              <a:off x="3643312" y="3725861"/>
              <a:ext cx="1358900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7</a:t>
              </a:r>
            </a:p>
          </p:txBody>
        </p:sp>
        <p:sp>
          <p:nvSpPr>
            <p:cNvPr id="101483" name="425 CuadroTexto"/>
            <p:cNvSpPr txBox="1">
              <a:spLocks noChangeArrowheads="1"/>
            </p:cNvSpPr>
            <p:nvPr/>
          </p:nvSpPr>
          <p:spPr bwMode="auto">
            <a:xfrm rot="-5400000">
              <a:off x="2776539" y="3733799"/>
              <a:ext cx="1358899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2</a:t>
              </a:r>
            </a:p>
          </p:txBody>
        </p:sp>
        <p:sp>
          <p:nvSpPr>
            <p:cNvPr id="101484" name="426 CuadroTexto"/>
            <p:cNvSpPr txBox="1">
              <a:spLocks noChangeArrowheads="1"/>
            </p:cNvSpPr>
            <p:nvPr/>
          </p:nvSpPr>
          <p:spPr bwMode="auto">
            <a:xfrm rot="-1941177">
              <a:off x="3302000" y="2633662"/>
              <a:ext cx="1357313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6</a:t>
              </a:r>
            </a:p>
          </p:txBody>
        </p:sp>
        <p:sp>
          <p:nvSpPr>
            <p:cNvPr id="101485" name="427 CuadroTexto"/>
            <p:cNvSpPr txBox="1">
              <a:spLocks noChangeArrowheads="1"/>
            </p:cNvSpPr>
            <p:nvPr/>
          </p:nvSpPr>
          <p:spPr bwMode="auto">
            <a:xfrm rot="1798590">
              <a:off x="4710113" y="2641599"/>
              <a:ext cx="1357312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4</a:t>
              </a:r>
            </a:p>
          </p:txBody>
        </p:sp>
        <p:sp>
          <p:nvSpPr>
            <p:cNvPr id="101486" name="428 CuadroTexto"/>
            <p:cNvSpPr txBox="1">
              <a:spLocks noChangeArrowheads="1"/>
            </p:cNvSpPr>
            <p:nvPr/>
          </p:nvSpPr>
          <p:spPr bwMode="auto">
            <a:xfrm rot="-5400000">
              <a:off x="5081589" y="3448049"/>
              <a:ext cx="1358899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1</a:t>
              </a:r>
            </a:p>
          </p:txBody>
        </p:sp>
        <p:sp>
          <p:nvSpPr>
            <p:cNvPr id="101487" name="429 CuadroTexto"/>
            <p:cNvSpPr txBox="1">
              <a:spLocks noChangeArrowheads="1"/>
            </p:cNvSpPr>
            <p:nvPr/>
          </p:nvSpPr>
          <p:spPr bwMode="auto">
            <a:xfrm rot="-5851277">
              <a:off x="1291432" y="4058442"/>
              <a:ext cx="958849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1</a:t>
              </a:r>
            </a:p>
          </p:txBody>
        </p:sp>
        <p:sp>
          <p:nvSpPr>
            <p:cNvPr id="101488" name="430 CuadroTexto"/>
            <p:cNvSpPr txBox="1">
              <a:spLocks noChangeArrowheads="1"/>
            </p:cNvSpPr>
            <p:nvPr/>
          </p:nvSpPr>
          <p:spPr bwMode="auto">
            <a:xfrm rot="-1627940">
              <a:off x="1943413" y="4053261"/>
              <a:ext cx="958850" cy="605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10</a:t>
              </a:r>
            </a:p>
          </p:txBody>
        </p:sp>
        <p:sp>
          <p:nvSpPr>
            <p:cNvPr id="101489" name="431 CuadroTexto"/>
            <p:cNvSpPr txBox="1">
              <a:spLocks noChangeArrowheads="1"/>
            </p:cNvSpPr>
            <p:nvPr/>
          </p:nvSpPr>
          <p:spPr bwMode="auto">
            <a:xfrm rot="-636926">
              <a:off x="1881188" y="3371849"/>
              <a:ext cx="95885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5</a:t>
              </a:r>
            </a:p>
          </p:txBody>
        </p:sp>
        <p:sp>
          <p:nvSpPr>
            <p:cNvPr id="101490" name="432 CuadroTexto"/>
            <p:cNvSpPr txBox="1">
              <a:spLocks noChangeArrowheads="1"/>
            </p:cNvSpPr>
            <p:nvPr/>
          </p:nvSpPr>
          <p:spPr bwMode="auto">
            <a:xfrm rot="1528471">
              <a:off x="6384925" y="4914898"/>
              <a:ext cx="9588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1</a:t>
              </a:r>
            </a:p>
          </p:txBody>
        </p:sp>
        <p:sp>
          <p:nvSpPr>
            <p:cNvPr id="101491" name="433 CuadroTexto"/>
            <p:cNvSpPr txBox="1">
              <a:spLocks noChangeArrowheads="1"/>
            </p:cNvSpPr>
            <p:nvPr/>
          </p:nvSpPr>
          <p:spPr bwMode="auto">
            <a:xfrm rot="801573">
              <a:off x="6456363" y="3402011"/>
              <a:ext cx="95885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1</a:t>
              </a:r>
            </a:p>
          </p:txBody>
        </p:sp>
        <p:sp>
          <p:nvSpPr>
            <p:cNvPr id="101492" name="434 CuadroTexto"/>
            <p:cNvSpPr txBox="1">
              <a:spLocks noChangeArrowheads="1"/>
            </p:cNvSpPr>
            <p:nvPr/>
          </p:nvSpPr>
          <p:spPr bwMode="auto">
            <a:xfrm rot="5621130">
              <a:off x="7036594" y="4117179"/>
              <a:ext cx="958849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1</a:t>
              </a:r>
            </a:p>
          </p:txBody>
        </p:sp>
        <p:cxnSp>
          <p:nvCxnSpPr>
            <p:cNvPr id="101493" name="202 Conector recto"/>
            <p:cNvCxnSpPr>
              <a:cxnSpLocks noChangeShapeType="1"/>
              <a:stCxn id="101568" idx="15"/>
              <a:endCxn id="101522" idx="6"/>
            </p:cNvCxnSpPr>
            <p:nvPr/>
          </p:nvCxnSpPr>
          <p:spPr bwMode="auto">
            <a:xfrm flipH="1">
              <a:off x="7667625" y="3578223"/>
              <a:ext cx="98425" cy="1560512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101494" name="363 CuadroTexto"/>
            <p:cNvSpPr txBox="1">
              <a:spLocks noChangeArrowheads="1"/>
            </p:cNvSpPr>
            <p:nvPr/>
          </p:nvSpPr>
          <p:spPr bwMode="auto">
            <a:xfrm>
              <a:off x="357952" y="2427042"/>
              <a:ext cx="825867" cy="369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>
                  <a:solidFill>
                    <a:srgbClr val="FF0000"/>
                  </a:solidFill>
                </a:rPr>
                <a:t>RIPv2</a:t>
              </a:r>
            </a:p>
          </p:txBody>
        </p:sp>
        <p:sp>
          <p:nvSpPr>
            <p:cNvPr id="101495" name="363 CuadroTexto"/>
            <p:cNvSpPr txBox="1">
              <a:spLocks noChangeArrowheads="1"/>
            </p:cNvSpPr>
            <p:nvPr/>
          </p:nvSpPr>
          <p:spPr bwMode="auto">
            <a:xfrm>
              <a:off x="357952" y="5939643"/>
              <a:ext cx="825867" cy="369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>
                  <a:solidFill>
                    <a:srgbClr val="FF0000"/>
                  </a:solidFill>
                </a:rPr>
                <a:t>RIPv2</a:t>
              </a:r>
            </a:p>
          </p:txBody>
        </p:sp>
        <p:sp>
          <p:nvSpPr>
            <p:cNvPr id="101496" name="363 CuadroTexto"/>
            <p:cNvSpPr txBox="1">
              <a:spLocks noChangeArrowheads="1"/>
            </p:cNvSpPr>
            <p:nvPr/>
          </p:nvSpPr>
          <p:spPr bwMode="auto">
            <a:xfrm>
              <a:off x="8073255" y="2439185"/>
              <a:ext cx="825867" cy="369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>
                  <a:solidFill>
                    <a:srgbClr val="FF0000"/>
                  </a:solidFill>
                </a:rPr>
                <a:t>RIPv2</a:t>
              </a:r>
            </a:p>
          </p:txBody>
        </p:sp>
        <p:sp>
          <p:nvSpPr>
            <p:cNvPr id="101497" name="363 CuadroTexto"/>
            <p:cNvSpPr txBox="1">
              <a:spLocks noChangeArrowheads="1"/>
            </p:cNvSpPr>
            <p:nvPr/>
          </p:nvSpPr>
          <p:spPr bwMode="auto">
            <a:xfrm>
              <a:off x="7929791" y="5856060"/>
              <a:ext cx="825867" cy="369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>
                  <a:solidFill>
                    <a:srgbClr val="FF0000"/>
                  </a:solidFill>
                </a:rPr>
                <a:t>RIPv2</a:t>
              </a:r>
            </a:p>
          </p:txBody>
        </p:sp>
        <p:sp>
          <p:nvSpPr>
            <p:cNvPr id="101498" name="363 CuadroTexto"/>
            <p:cNvSpPr txBox="1">
              <a:spLocks noChangeArrowheads="1"/>
            </p:cNvSpPr>
            <p:nvPr/>
          </p:nvSpPr>
          <p:spPr bwMode="auto">
            <a:xfrm>
              <a:off x="4072689" y="6153957"/>
              <a:ext cx="1069524" cy="369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>
                  <a:solidFill>
                    <a:srgbClr val="000099"/>
                  </a:solidFill>
                </a:rPr>
                <a:t>OSPFv2</a:t>
              </a:r>
            </a:p>
          </p:txBody>
        </p:sp>
        <p:sp>
          <p:nvSpPr>
            <p:cNvPr id="101499" name="377 Abrir llave"/>
            <p:cNvSpPr>
              <a:spLocks/>
            </p:cNvSpPr>
            <p:nvPr/>
          </p:nvSpPr>
          <p:spPr bwMode="auto">
            <a:xfrm rot="-5400000">
              <a:off x="4501356" y="2867814"/>
              <a:ext cx="285752" cy="6286544"/>
            </a:xfrm>
            <a:prstGeom prst="leftBrace">
              <a:avLst>
                <a:gd name="adj1" fmla="val 21083"/>
                <a:gd name="adj2" fmla="val 50000"/>
              </a:avLst>
            </a:prstGeom>
            <a:noFill/>
            <a:ln w="9525" algn="ctr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pPr defTabSz="863600"/>
              <a:endParaRPr lang="es-PE" sz="1700"/>
            </a:p>
          </p:txBody>
        </p:sp>
      </p:grpSp>
      <p:grpSp>
        <p:nvGrpSpPr>
          <p:cNvPr id="102417" name="383 Grupo"/>
          <p:cNvGrpSpPr>
            <a:grpSpLocks/>
          </p:cNvGrpSpPr>
          <p:nvPr/>
        </p:nvGrpSpPr>
        <p:grpSpPr bwMode="auto">
          <a:xfrm>
            <a:off x="0" y="1143000"/>
            <a:ext cx="8288338" cy="1377950"/>
            <a:chOff x="0" y="1143007"/>
            <a:chExt cx="8287570" cy="1377912"/>
          </a:xfrm>
        </p:grpSpPr>
        <p:sp>
          <p:nvSpPr>
            <p:cNvPr id="382" name="381 Llamada rectangular redondeada"/>
            <p:cNvSpPr/>
            <p:nvPr/>
          </p:nvSpPr>
          <p:spPr bwMode="auto">
            <a:xfrm>
              <a:off x="0" y="1152532"/>
              <a:ext cx="3001685" cy="1368387"/>
            </a:xfrm>
            <a:prstGeom prst="wedgeRoundRectCallout">
              <a:avLst>
                <a:gd name="adj1" fmla="val -1778"/>
                <a:gd name="adj2" fmla="val 10400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r>
                <a:rPr lang="en-US" sz="1600" dirty="0"/>
                <a:t>router </a:t>
              </a:r>
              <a:r>
                <a:rPr lang="en-US" sz="1600" dirty="0" err="1"/>
                <a:t>ospf</a:t>
              </a:r>
              <a:r>
                <a:rPr lang="en-US" sz="1600" dirty="0"/>
                <a:t> 1</a:t>
              </a:r>
            </a:p>
            <a:p>
              <a:pPr>
                <a:defRPr/>
              </a:pPr>
              <a:r>
                <a:rPr lang="en-US" sz="1600" dirty="0"/>
                <a:t>   redistribute rip subnets</a:t>
              </a:r>
            </a:p>
            <a:p>
              <a:pPr>
                <a:defRPr/>
              </a:pPr>
              <a:r>
                <a:rPr lang="en-US" sz="1600" dirty="0"/>
                <a:t>   network 30.3.3.0 0.0.0.3 area 1</a:t>
              </a:r>
            </a:p>
            <a:p>
              <a:pPr>
                <a:defRPr/>
              </a:pPr>
              <a:r>
                <a:rPr lang="en-US" sz="1600" dirty="0"/>
                <a:t>   network 30.3.3.8 0.0.0.3 area 1</a:t>
              </a:r>
              <a:endParaRPr lang="es-PE" sz="1600" dirty="0"/>
            </a:p>
          </p:txBody>
        </p:sp>
        <p:sp>
          <p:nvSpPr>
            <p:cNvPr id="383" name="382 Llamada rectangular redondeada"/>
            <p:cNvSpPr/>
            <p:nvPr/>
          </p:nvSpPr>
          <p:spPr bwMode="auto">
            <a:xfrm>
              <a:off x="3358839" y="1143007"/>
              <a:ext cx="4928731" cy="1368387"/>
            </a:xfrm>
            <a:prstGeom prst="wedgeRoundRectCallout">
              <a:avLst>
                <a:gd name="adj1" fmla="val -82242"/>
                <a:gd name="adj2" fmla="val 113221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r>
                <a:rPr lang="en-US" sz="1600" dirty="0"/>
                <a:t>router rip</a:t>
              </a:r>
            </a:p>
            <a:p>
              <a:pPr>
                <a:defRPr/>
              </a:pPr>
              <a:r>
                <a:rPr lang="en-US" sz="1600" dirty="0"/>
                <a:t>   version 2</a:t>
              </a:r>
            </a:p>
            <a:p>
              <a:pPr>
                <a:defRPr/>
              </a:pPr>
              <a:r>
                <a:rPr lang="en-US" sz="1600" dirty="0"/>
                <a:t>   redistribute </a:t>
              </a:r>
              <a:r>
                <a:rPr lang="en-US" sz="1600" dirty="0" err="1"/>
                <a:t>ospf</a:t>
              </a:r>
              <a:r>
                <a:rPr lang="en-US" sz="1600" dirty="0"/>
                <a:t> 1 metric 3 </a:t>
              </a:r>
            </a:p>
            <a:p>
              <a:pPr>
                <a:defRPr/>
              </a:pPr>
              <a:r>
                <a:rPr lang="en-US" sz="1600" dirty="0"/>
                <a:t>network 210.1.1.64</a:t>
              </a:r>
            </a:p>
            <a:p>
              <a:pPr>
                <a:defRPr/>
              </a:pPr>
              <a:r>
                <a:rPr lang="en-US" sz="1600" dirty="0"/>
                <a:t>   no auto-summary</a:t>
              </a:r>
              <a:endParaRPr lang="es-PE" sz="1600" dirty="0"/>
            </a:p>
          </p:txBody>
        </p:sp>
      </p:grpSp>
      <p:grpSp>
        <p:nvGrpSpPr>
          <p:cNvPr id="102418" name="383 Grupo"/>
          <p:cNvGrpSpPr>
            <a:grpSpLocks/>
          </p:cNvGrpSpPr>
          <p:nvPr/>
        </p:nvGrpSpPr>
        <p:grpSpPr bwMode="auto">
          <a:xfrm>
            <a:off x="0" y="5368925"/>
            <a:ext cx="8288338" cy="1377950"/>
            <a:chOff x="0" y="1143007"/>
            <a:chExt cx="8287570" cy="1377912"/>
          </a:xfrm>
        </p:grpSpPr>
        <p:sp>
          <p:nvSpPr>
            <p:cNvPr id="385" name="384 Llamada rectangular redondeada"/>
            <p:cNvSpPr/>
            <p:nvPr/>
          </p:nvSpPr>
          <p:spPr bwMode="auto">
            <a:xfrm>
              <a:off x="0" y="1152532"/>
              <a:ext cx="3001685" cy="1368387"/>
            </a:xfrm>
            <a:prstGeom prst="wedgeRoundRectCallout">
              <a:avLst>
                <a:gd name="adj1" fmla="val 5574"/>
                <a:gd name="adj2" fmla="val -61901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r>
                <a:rPr lang="en-US" sz="1600" dirty="0"/>
                <a:t>router </a:t>
              </a:r>
              <a:r>
                <a:rPr lang="en-US" sz="1600" dirty="0" err="1"/>
                <a:t>ospf</a:t>
              </a:r>
              <a:r>
                <a:rPr lang="en-US" sz="1600" dirty="0"/>
                <a:t> 1</a:t>
              </a:r>
            </a:p>
            <a:p>
              <a:pPr>
                <a:defRPr/>
              </a:pPr>
              <a:r>
                <a:rPr lang="en-US" sz="1600" dirty="0"/>
                <a:t>   redistribute rip subnets</a:t>
              </a:r>
            </a:p>
            <a:p>
              <a:pPr>
                <a:defRPr/>
              </a:pPr>
              <a:r>
                <a:rPr lang="en-US" sz="1600" dirty="0"/>
                <a:t>   network 30.3.3.4 0.0.0.3 area 1</a:t>
              </a:r>
            </a:p>
            <a:p>
              <a:pPr>
                <a:defRPr/>
              </a:pPr>
              <a:r>
                <a:rPr lang="en-US" sz="1600" dirty="0"/>
                <a:t>   network 30.3.3.8 0.0.0.3 area 1</a:t>
              </a:r>
              <a:endParaRPr lang="es-PE" sz="1600" dirty="0"/>
            </a:p>
          </p:txBody>
        </p:sp>
        <p:sp>
          <p:nvSpPr>
            <p:cNvPr id="386" name="385 Llamada rectangular redondeada"/>
            <p:cNvSpPr/>
            <p:nvPr/>
          </p:nvSpPr>
          <p:spPr bwMode="auto">
            <a:xfrm>
              <a:off x="3358839" y="1143007"/>
              <a:ext cx="4928731" cy="1368387"/>
            </a:xfrm>
            <a:prstGeom prst="wedgeRoundRectCallout">
              <a:avLst>
                <a:gd name="adj1" fmla="val -78084"/>
                <a:gd name="adj2" fmla="val -63049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r>
                <a:rPr lang="en-US" sz="1600" dirty="0"/>
                <a:t>router rip</a:t>
              </a:r>
            </a:p>
            <a:p>
              <a:pPr>
                <a:defRPr/>
              </a:pPr>
              <a:r>
                <a:rPr lang="en-US" sz="1600" dirty="0"/>
                <a:t>   version 2</a:t>
              </a:r>
            </a:p>
            <a:p>
              <a:pPr>
                <a:defRPr/>
              </a:pPr>
              <a:r>
                <a:rPr lang="en-US" sz="1600" dirty="0"/>
                <a:t>   redistribute </a:t>
              </a:r>
              <a:r>
                <a:rPr lang="en-US" sz="1600" dirty="0" err="1"/>
                <a:t>ospf</a:t>
              </a:r>
              <a:r>
                <a:rPr lang="en-US" sz="1600" dirty="0"/>
                <a:t> 1 metric 3</a:t>
              </a:r>
            </a:p>
            <a:p>
              <a:pPr>
                <a:defRPr/>
              </a:pPr>
              <a:r>
                <a:rPr lang="en-US" sz="1600" dirty="0"/>
                <a:t>   network 210.1.1.128</a:t>
              </a:r>
            </a:p>
            <a:p>
              <a:pPr>
                <a:defRPr/>
              </a:pPr>
              <a:r>
                <a:rPr lang="en-US" sz="1600" dirty="0"/>
                <a:t>   no auto-summary</a:t>
              </a:r>
              <a:endParaRPr lang="es-PE" sz="1600" dirty="0"/>
            </a:p>
          </p:txBody>
        </p:sp>
      </p:grpSp>
      <p:sp>
        <p:nvSpPr>
          <p:cNvPr id="101381" name="Text Box 2"/>
          <p:cNvSpPr txBox="1">
            <a:spLocks noChangeArrowheads="1"/>
          </p:cNvSpPr>
          <p:nvPr/>
        </p:nvSpPr>
        <p:spPr bwMode="auto">
          <a:xfrm>
            <a:off x="285750" y="635000"/>
            <a:ext cx="8640763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60" tIns="46180" rIns="92360" bIns="46180">
            <a:spAutoFit/>
          </a:bodyPr>
          <a:lstStyle/>
          <a:p>
            <a:pPr algn="ctr" defTabSz="922338"/>
            <a:r>
              <a:rPr lang="es-ES" sz="3200" b="1">
                <a:solidFill>
                  <a:srgbClr val="002060"/>
                </a:solidFill>
                <a:latin typeface="Arial" charset="0"/>
                <a:cs typeface="Arial" charset="0"/>
              </a:rPr>
              <a:t>ANÁLISIS DE UNA RED OSPF/RIP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Cloud"/>
          <p:cNvSpPr>
            <a:spLocks noChangeAspect="1" noEditPoints="1" noChangeArrowheads="1"/>
          </p:cNvSpPr>
          <p:nvPr/>
        </p:nvSpPr>
        <p:spPr bwMode="auto">
          <a:xfrm rot="195276">
            <a:off x="1069975" y="2689225"/>
            <a:ext cx="6581775" cy="2898775"/>
          </a:xfrm>
          <a:custGeom>
            <a:avLst/>
            <a:gdLst>
              <a:gd name="T0" fmla="*/ 2742 w 21600"/>
              <a:gd name="T1" fmla="*/ 79045 h 21600"/>
              <a:gd name="T2" fmla="*/ 434519 w 21600"/>
              <a:gd name="T3" fmla="*/ 157956 h 21600"/>
              <a:gd name="T4" fmla="*/ 868124 w 21600"/>
              <a:gd name="T5" fmla="*/ 79045 h 21600"/>
              <a:gd name="T6" fmla="*/ 434519 w 21600"/>
              <a:gd name="T7" fmla="*/ 8992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4 h 21600"/>
              <a:gd name="T14" fmla="*/ 17085 w 21600"/>
              <a:gd name="T15" fmla="*/ 173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87274" tIns="43636" rIns="87274" bIns="43636"/>
          <a:lstStyle/>
          <a:p>
            <a:pPr algn="ctr" defTabSz="873125"/>
            <a:r>
              <a:rPr lang="es-MX" sz="1900"/>
              <a:t>     </a:t>
            </a:r>
            <a:endParaRPr lang="es-ES" sz="1900"/>
          </a:p>
        </p:txBody>
      </p:sp>
      <p:sp>
        <p:nvSpPr>
          <p:cNvPr id="102403" name="Cloud"/>
          <p:cNvSpPr>
            <a:spLocks noChangeAspect="1" noEditPoints="1" noChangeArrowheads="1"/>
          </p:cNvSpPr>
          <p:nvPr/>
        </p:nvSpPr>
        <p:spPr bwMode="auto">
          <a:xfrm rot="195276">
            <a:off x="4754563" y="5391150"/>
            <a:ext cx="4157662" cy="1512888"/>
          </a:xfrm>
          <a:custGeom>
            <a:avLst/>
            <a:gdLst>
              <a:gd name="T0" fmla="*/ 1732 w 21600"/>
              <a:gd name="T1" fmla="*/ 41254 h 21600"/>
              <a:gd name="T2" fmla="*/ 274483 w 21600"/>
              <a:gd name="T3" fmla="*/ 82438 h 21600"/>
              <a:gd name="T4" fmla="*/ 548388 w 21600"/>
              <a:gd name="T5" fmla="*/ 41254 h 21600"/>
              <a:gd name="T6" fmla="*/ 274483 w 21600"/>
              <a:gd name="T7" fmla="*/ 4693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4 h 21600"/>
              <a:gd name="T14" fmla="*/ 17085 w 21600"/>
              <a:gd name="T15" fmla="*/ 173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87274" tIns="43636" rIns="87274" bIns="43636"/>
          <a:lstStyle/>
          <a:p>
            <a:pPr algn="ctr" defTabSz="873125"/>
            <a:r>
              <a:rPr lang="es-MX" sz="1900"/>
              <a:t>     </a:t>
            </a:r>
            <a:endParaRPr lang="es-ES" sz="1900"/>
          </a:p>
        </p:txBody>
      </p:sp>
      <p:sp>
        <p:nvSpPr>
          <p:cNvPr id="102404" name="136 CuadroTexto"/>
          <p:cNvSpPr txBox="1">
            <a:spLocks noChangeArrowheads="1"/>
          </p:cNvSpPr>
          <p:nvPr/>
        </p:nvSpPr>
        <p:spPr bwMode="auto">
          <a:xfrm>
            <a:off x="5073650" y="5940425"/>
            <a:ext cx="116205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2800" b="1">
                <a:solidFill>
                  <a:schemeClr val="accent2"/>
                </a:solidFill>
              </a:rPr>
              <a:t>RIPv2</a:t>
            </a:r>
          </a:p>
        </p:txBody>
      </p:sp>
      <p:sp>
        <p:nvSpPr>
          <p:cNvPr id="102405" name="Cloud"/>
          <p:cNvSpPr>
            <a:spLocks noChangeAspect="1" noEditPoints="1" noChangeArrowheads="1"/>
          </p:cNvSpPr>
          <p:nvPr/>
        </p:nvSpPr>
        <p:spPr bwMode="auto">
          <a:xfrm rot="195276">
            <a:off x="39688" y="5391150"/>
            <a:ext cx="4157662" cy="1512888"/>
          </a:xfrm>
          <a:custGeom>
            <a:avLst/>
            <a:gdLst>
              <a:gd name="T0" fmla="*/ 1732 w 21600"/>
              <a:gd name="T1" fmla="*/ 41254 h 21600"/>
              <a:gd name="T2" fmla="*/ 274483 w 21600"/>
              <a:gd name="T3" fmla="*/ 82438 h 21600"/>
              <a:gd name="T4" fmla="*/ 548388 w 21600"/>
              <a:gd name="T5" fmla="*/ 41254 h 21600"/>
              <a:gd name="T6" fmla="*/ 274483 w 21600"/>
              <a:gd name="T7" fmla="*/ 4693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4 h 21600"/>
              <a:gd name="T14" fmla="*/ 17085 w 21600"/>
              <a:gd name="T15" fmla="*/ 173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87274" tIns="43636" rIns="87274" bIns="43636"/>
          <a:lstStyle/>
          <a:p>
            <a:pPr algn="ctr" defTabSz="873125"/>
            <a:r>
              <a:rPr lang="es-MX" sz="1900"/>
              <a:t>     </a:t>
            </a:r>
            <a:endParaRPr lang="es-ES" sz="1900"/>
          </a:p>
        </p:txBody>
      </p:sp>
      <p:sp>
        <p:nvSpPr>
          <p:cNvPr id="102406" name="Cloud"/>
          <p:cNvSpPr>
            <a:spLocks noChangeAspect="1" noEditPoints="1" noChangeArrowheads="1"/>
          </p:cNvSpPr>
          <p:nvPr/>
        </p:nvSpPr>
        <p:spPr bwMode="auto">
          <a:xfrm rot="195276">
            <a:off x="2422525" y="1150938"/>
            <a:ext cx="4157663" cy="1514475"/>
          </a:xfrm>
          <a:custGeom>
            <a:avLst/>
            <a:gdLst>
              <a:gd name="T0" fmla="*/ 1732 w 21600"/>
              <a:gd name="T1" fmla="*/ 41297 h 21600"/>
              <a:gd name="T2" fmla="*/ 274483 w 21600"/>
              <a:gd name="T3" fmla="*/ 82525 h 21600"/>
              <a:gd name="T4" fmla="*/ 548388 w 21600"/>
              <a:gd name="T5" fmla="*/ 41297 h 21600"/>
              <a:gd name="T6" fmla="*/ 274483 w 21600"/>
              <a:gd name="T7" fmla="*/ 469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4 h 21600"/>
              <a:gd name="T14" fmla="*/ 17085 w 21600"/>
              <a:gd name="T15" fmla="*/ 173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87274" tIns="43636" rIns="87274" bIns="43636"/>
          <a:lstStyle/>
          <a:p>
            <a:pPr algn="ctr" defTabSz="873125"/>
            <a:r>
              <a:rPr lang="es-MX" sz="1900"/>
              <a:t>     </a:t>
            </a:r>
            <a:endParaRPr lang="es-ES" sz="1900"/>
          </a:p>
        </p:txBody>
      </p:sp>
      <p:grpSp>
        <p:nvGrpSpPr>
          <p:cNvPr id="102407" name="Group 3"/>
          <p:cNvGrpSpPr>
            <a:grpSpLocks/>
          </p:cNvGrpSpPr>
          <p:nvPr/>
        </p:nvGrpSpPr>
        <p:grpSpPr bwMode="auto">
          <a:xfrm>
            <a:off x="1905000" y="4953000"/>
            <a:ext cx="762000" cy="508000"/>
            <a:chOff x="2927" y="2504"/>
            <a:chExt cx="527" cy="390"/>
          </a:xfrm>
        </p:grpSpPr>
        <p:sp>
          <p:nvSpPr>
            <p:cNvPr id="102513" name="Oval 4"/>
            <p:cNvSpPr>
              <a:spLocks noChangeArrowheads="1"/>
            </p:cNvSpPr>
            <p:nvPr/>
          </p:nvSpPr>
          <p:spPr bwMode="auto">
            <a:xfrm>
              <a:off x="2928" y="2662"/>
              <a:ext cx="526" cy="232"/>
            </a:xfrm>
            <a:prstGeom prst="ellipse">
              <a:avLst/>
            </a:prstGeom>
            <a:solidFill>
              <a:srgbClr val="990033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02514" name="Rectangle 5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02515" name="Rectangle 6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99003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02516" name="Oval 7"/>
            <p:cNvSpPr>
              <a:spLocks noChangeArrowheads="1"/>
            </p:cNvSpPr>
            <p:nvPr/>
          </p:nvSpPr>
          <p:spPr bwMode="auto">
            <a:xfrm>
              <a:off x="2928" y="2504"/>
              <a:ext cx="526" cy="232"/>
            </a:xfrm>
            <a:prstGeom prst="ellipse">
              <a:avLst/>
            </a:prstGeom>
            <a:solidFill>
              <a:srgbClr val="FF3300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grpSp>
          <p:nvGrpSpPr>
            <p:cNvPr id="102517" name="Group 8"/>
            <p:cNvGrpSpPr>
              <a:grpSpLocks/>
            </p:cNvGrpSpPr>
            <p:nvPr/>
          </p:nvGrpSpPr>
          <p:grpSpPr bwMode="auto">
            <a:xfrm>
              <a:off x="3007" y="2525"/>
              <a:ext cx="365" cy="177"/>
              <a:chOff x="1040" y="2525"/>
              <a:chExt cx="365" cy="177"/>
            </a:xfrm>
          </p:grpSpPr>
          <p:grpSp>
            <p:nvGrpSpPr>
              <p:cNvPr id="102524" name="Group 9"/>
              <p:cNvGrpSpPr>
                <a:grpSpLocks/>
              </p:cNvGrpSpPr>
              <p:nvPr/>
            </p:nvGrpSpPr>
            <p:grpSpPr bwMode="auto">
              <a:xfrm>
                <a:off x="1040" y="2525"/>
                <a:ext cx="362" cy="173"/>
                <a:chOff x="1040" y="2525"/>
                <a:chExt cx="362" cy="173"/>
              </a:xfrm>
            </p:grpSpPr>
            <p:sp>
              <p:nvSpPr>
                <p:cNvPr id="102534" name="Freeform 10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35" name="Freeform 11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36" name="Freeform 12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37" name="Freeform 13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38" name="Freeform 14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39" name="Freeform 15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40" name="Freeform 16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41" name="Freeform 17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525" name="Group 18"/>
              <p:cNvGrpSpPr>
                <a:grpSpLocks/>
              </p:cNvGrpSpPr>
              <p:nvPr/>
            </p:nvGrpSpPr>
            <p:grpSpPr bwMode="auto">
              <a:xfrm>
                <a:off x="1043" y="2529"/>
                <a:ext cx="362" cy="173"/>
                <a:chOff x="1043" y="2529"/>
                <a:chExt cx="362" cy="173"/>
              </a:xfrm>
            </p:grpSpPr>
            <p:sp>
              <p:nvSpPr>
                <p:cNvPr id="102526" name="Freeform 19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27" name="Freeform 20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28" name="Freeform 21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29" name="Freeform 22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30" name="Freeform 23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31" name="Freeform 24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32" name="Freeform 25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33" name="Freeform 26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sp>
          <p:nvSpPr>
            <p:cNvPr id="102518" name="Line 27"/>
            <p:cNvSpPr>
              <a:spLocks noChangeShapeType="1"/>
            </p:cNvSpPr>
            <p:nvPr/>
          </p:nvSpPr>
          <p:spPr bwMode="auto">
            <a:xfrm>
              <a:off x="3451" y="2640"/>
              <a:ext cx="2" cy="13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grpSp>
          <p:nvGrpSpPr>
            <p:cNvPr id="102519" name="Group 28"/>
            <p:cNvGrpSpPr>
              <a:grpSpLocks/>
            </p:cNvGrpSpPr>
            <p:nvPr/>
          </p:nvGrpSpPr>
          <p:grpSpPr bwMode="auto">
            <a:xfrm>
              <a:off x="3006" y="2739"/>
              <a:ext cx="262" cy="131"/>
              <a:chOff x="1088" y="2739"/>
              <a:chExt cx="262" cy="131"/>
            </a:xfrm>
          </p:grpSpPr>
          <p:sp>
            <p:nvSpPr>
              <p:cNvPr id="102520" name="Freeform 29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2521" name="Freeform 30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2522" name="Freeform 31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2523" name="Freeform 32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</p:grpSp>
      <p:grpSp>
        <p:nvGrpSpPr>
          <p:cNvPr id="102408" name="Group 33"/>
          <p:cNvGrpSpPr>
            <a:grpSpLocks/>
          </p:cNvGrpSpPr>
          <p:nvPr/>
        </p:nvGrpSpPr>
        <p:grpSpPr bwMode="auto">
          <a:xfrm>
            <a:off x="6248400" y="4953000"/>
            <a:ext cx="763588" cy="508000"/>
            <a:chOff x="2927" y="2504"/>
            <a:chExt cx="527" cy="390"/>
          </a:xfrm>
        </p:grpSpPr>
        <p:sp>
          <p:nvSpPr>
            <p:cNvPr id="102484" name="Oval 34"/>
            <p:cNvSpPr>
              <a:spLocks noChangeArrowheads="1"/>
            </p:cNvSpPr>
            <p:nvPr/>
          </p:nvSpPr>
          <p:spPr bwMode="auto">
            <a:xfrm>
              <a:off x="2928" y="2662"/>
              <a:ext cx="526" cy="232"/>
            </a:xfrm>
            <a:prstGeom prst="ellipse">
              <a:avLst/>
            </a:prstGeom>
            <a:solidFill>
              <a:srgbClr val="990033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02485" name="Rectangle 35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02486" name="Rectangle 36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99003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02487" name="Oval 37"/>
            <p:cNvSpPr>
              <a:spLocks noChangeArrowheads="1"/>
            </p:cNvSpPr>
            <p:nvPr/>
          </p:nvSpPr>
          <p:spPr bwMode="auto">
            <a:xfrm>
              <a:off x="2928" y="2504"/>
              <a:ext cx="526" cy="232"/>
            </a:xfrm>
            <a:prstGeom prst="ellipse">
              <a:avLst/>
            </a:prstGeom>
            <a:solidFill>
              <a:srgbClr val="FF3300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grpSp>
          <p:nvGrpSpPr>
            <p:cNvPr id="102488" name="Group 38"/>
            <p:cNvGrpSpPr>
              <a:grpSpLocks/>
            </p:cNvGrpSpPr>
            <p:nvPr/>
          </p:nvGrpSpPr>
          <p:grpSpPr bwMode="auto">
            <a:xfrm>
              <a:off x="3007" y="2525"/>
              <a:ext cx="365" cy="177"/>
              <a:chOff x="1040" y="2525"/>
              <a:chExt cx="365" cy="177"/>
            </a:xfrm>
          </p:grpSpPr>
          <p:grpSp>
            <p:nvGrpSpPr>
              <p:cNvPr id="102495" name="Group 39"/>
              <p:cNvGrpSpPr>
                <a:grpSpLocks/>
              </p:cNvGrpSpPr>
              <p:nvPr/>
            </p:nvGrpSpPr>
            <p:grpSpPr bwMode="auto">
              <a:xfrm>
                <a:off x="1040" y="2525"/>
                <a:ext cx="362" cy="173"/>
                <a:chOff x="1040" y="2525"/>
                <a:chExt cx="362" cy="173"/>
              </a:xfrm>
            </p:grpSpPr>
            <p:sp>
              <p:nvSpPr>
                <p:cNvPr id="102505" name="Freeform 40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06" name="Freeform 41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07" name="Freeform 42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08" name="Freeform 43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09" name="Freeform 44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10" name="Freeform 45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11" name="Freeform 46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12" name="Freeform 47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496" name="Group 48"/>
              <p:cNvGrpSpPr>
                <a:grpSpLocks/>
              </p:cNvGrpSpPr>
              <p:nvPr/>
            </p:nvGrpSpPr>
            <p:grpSpPr bwMode="auto">
              <a:xfrm>
                <a:off x="1043" y="2529"/>
                <a:ext cx="362" cy="173"/>
                <a:chOff x="1043" y="2529"/>
                <a:chExt cx="362" cy="173"/>
              </a:xfrm>
            </p:grpSpPr>
            <p:sp>
              <p:nvSpPr>
                <p:cNvPr id="102497" name="Freeform 49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498" name="Freeform 50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499" name="Freeform 51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00" name="Freeform 52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01" name="Freeform 53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02" name="Freeform 54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03" name="Freeform 55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504" name="Freeform 56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sp>
          <p:nvSpPr>
            <p:cNvPr id="102489" name="Line 57"/>
            <p:cNvSpPr>
              <a:spLocks noChangeShapeType="1"/>
            </p:cNvSpPr>
            <p:nvPr/>
          </p:nvSpPr>
          <p:spPr bwMode="auto">
            <a:xfrm>
              <a:off x="3451" y="2640"/>
              <a:ext cx="2" cy="13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grpSp>
          <p:nvGrpSpPr>
            <p:cNvPr id="102490" name="Group 58"/>
            <p:cNvGrpSpPr>
              <a:grpSpLocks/>
            </p:cNvGrpSpPr>
            <p:nvPr/>
          </p:nvGrpSpPr>
          <p:grpSpPr bwMode="auto">
            <a:xfrm>
              <a:off x="3006" y="2739"/>
              <a:ext cx="262" cy="131"/>
              <a:chOff x="1088" y="2739"/>
              <a:chExt cx="262" cy="131"/>
            </a:xfrm>
          </p:grpSpPr>
          <p:sp>
            <p:nvSpPr>
              <p:cNvPr id="102491" name="Freeform 59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2492" name="Freeform 60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2493" name="Freeform 61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2494" name="Freeform 62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</p:grpSp>
      <p:pic>
        <p:nvPicPr>
          <p:cNvPr id="102409" name="Picture 6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560513"/>
            <a:ext cx="533400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10" name="Freeform 64"/>
          <p:cNvSpPr>
            <a:spLocks/>
          </p:cNvSpPr>
          <p:nvPr/>
        </p:nvSpPr>
        <p:spPr bwMode="auto">
          <a:xfrm>
            <a:off x="2667000" y="5160963"/>
            <a:ext cx="3581400" cy="209550"/>
          </a:xfrm>
          <a:custGeom>
            <a:avLst/>
            <a:gdLst>
              <a:gd name="T0" fmla="*/ 0 w 2132"/>
              <a:gd name="T1" fmla="*/ 2147483647 h 121"/>
              <a:gd name="T2" fmla="*/ 2147483647 w 2132"/>
              <a:gd name="T3" fmla="*/ 2147483647 h 121"/>
              <a:gd name="T4" fmla="*/ 2147483647 w 2132"/>
              <a:gd name="T5" fmla="*/ 2147483647 h 121"/>
              <a:gd name="T6" fmla="*/ 2147483647 w 2132"/>
              <a:gd name="T7" fmla="*/ 2147483647 h 121"/>
              <a:gd name="T8" fmla="*/ 0 60000 65536"/>
              <a:gd name="T9" fmla="*/ 0 60000 65536"/>
              <a:gd name="T10" fmla="*/ 0 60000 65536"/>
              <a:gd name="T11" fmla="*/ 0 60000 65536"/>
              <a:gd name="T12" fmla="*/ 0 w 2132"/>
              <a:gd name="T13" fmla="*/ 0 h 121"/>
              <a:gd name="T14" fmla="*/ 2132 w 2132"/>
              <a:gd name="T15" fmla="*/ 121 h 1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2" h="121">
                <a:moveTo>
                  <a:pt x="0" y="15"/>
                </a:moveTo>
                <a:cubicBezTo>
                  <a:pt x="695" y="7"/>
                  <a:pt x="1391" y="0"/>
                  <a:pt x="1497" y="15"/>
                </a:cubicBezTo>
                <a:cubicBezTo>
                  <a:pt x="1603" y="30"/>
                  <a:pt x="529" y="91"/>
                  <a:pt x="635" y="106"/>
                </a:cubicBezTo>
                <a:cubicBezTo>
                  <a:pt x="741" y="121"/>
                  <a:pt x="1436" y="113"/>
                  <a:pt x="2132" y="106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102411" name="Text Box 65"/>
          <p:cNvSpPr txBox="1">
            <a:spLocks noChangeArrowheads="1"/>
          </p:cNvSpPr>
          <p:nvPr/>
        </p:nvSpPr>
        <p:spPr bwMode="auto">
          <a:xfrm>
            <a:off x="2590800" y="4837113"/>
            <a:ext cx="47942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7759" tIns="48879" rIns="97759" bIns="48879">
            <a:spAutoFit/>
          </a:bodyPr>
          <a:lstStyle/>
          <a:p>
            <a:pPr defTabSz="923925"/>
            <a:r>
              <a:rPr lang="es-ES" sz="2100"/>
              <a:t>S1</a:t>
            </a:r>
          </a:p>
        </p:txBody>
      </p:sp>
      <p:sp>
        <p:nvSpPr>
          <p:cNvPr id="102412" name="Text Box 66"/>
          <p:cNvSpPr txBox="1">
            <a:spLocks noChangeArrowheads="1"/>
          </p:cNvSpPr>
          <p:nvPr/>
        </p:nvSpPr>
        <p:spPr bwMode="auto">
          <a:xfrm>
            <a:off x="5845175" y="4953000"/>
            <a:ext cx="47942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7759" tIns="48879" rIns="97759" bIns="48879">
            <a:spAutoFit/>
          </a:bodyPr>
          <a:lstStyle/>
          <a:p>
            <a:pPr defTabSz="923925"/>
            <a:r>
              <a:rPr lang="es-ES" sz="2100"/>
              <a:t>S0</a:t>
            </a:r>
          </a:p>
        </p:txBody>
      </p:sp>
      <p:sp>
        <p:nvSpPr>
          <p:cNvPr id="102413" name="Text Box 67"/>
          <p:cNvSpPr txBox="1">
            <a:spLocks noChangeArrowheads="1"/>
          </p:cNvSpPr>
          <p:nvPr/>
        </p:nvSpPr>
        <p:spPr bwMode="auto">
          <a:xfrm>
            <a:off x="1252538" y="6434138"/>
            <a:ext cx="1814512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7759" tIns="48879" rIns="97759" bIns="48879">
            <a:spAutoFit/>
          </a:bodyPr>
          <a:lstStyle/>
          <a:p>
            <a:pPr defTabSz="923925"/>
            <a:r>
              <a:rPr lang="es-ES" sz="2100" b="1"/>
              <a:t>200.37.42.0/24</a:t>
            </a:r>
          </a:p>
        </p:txBody>
      </p:sp>
      <p:sp>
        <p:nvSpPr>
          <p:cNvPr id="102414" name="Text Box 68"/>
          <p:cNvSpPr txBox="1">
            <a:spLocks noChangeArrowheads="1"/>
          </p:cNvSpPr>
          <p:nvPr/>
        </p:nvSpPr>
        <p:spPr bwMode="auto">
          <a:xfrm>
            <a:off x="3521075" y="5356225"/>
            <a:ext cx="14906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7759" tIns="48879" rIns="97759" bIns="48879">
            <a:spAutoFit/>
          </a:bodyPr>
          <a:lstStyle/>
          <a:p>
            <a:pPr defTabSz="923925"/>
            <a:r>
              <a:rPr lang="es-ES" sz="1700" b="1">
                <a:solidFill>
                  <a:schemeClr val="accent2"/>
                </a:solidFill>
              </a:rPr>
              <a:t>10.0.37.204/30</a:t>
            </a:r>
          </a:p>
        </p:txBody>
      </p:sp>
      <p:grpSp>
        <p:nvGrpSpPr>
          <p:cNvPr id="102415" name="Group 69"/>
          <p:cNvGrpSpPr>
            <a:grpSpLocks/>
          </p:cNvGrpSpPr>
          <p:nvPr/>
        </p:nvGrpSpPr>
        <p:grpSpPr bwMode="auto">
          <a:xfrm>
            <a:off x="4113213" y="2495550"/>
            <a:ext cx="763587" cy="508000"/>
            <a:chOff x="2927" y="2504"/>
            <a:chExt cx="527" cy="390"/>
          </a:xfrm>
        </p:grpSpPr>
        <p:sp>
          <p:nvSpPr>
            <p:cNvPr id="102455" name="Oval 70"/>
            <p:cNvSpPr>
              <a:spLocks noChangeArrowheads="1"/>
            </p:cNvSpPr>
            <p:nvPr/>
          </p:nvSpPr>
          <p:spPr bwMode="auto">
            <a:xfrm>
              <a:off x="2928" y="2662"/>
              <a:ext cx="526" cy="232"/>
            </a:xfrm>
            <a:prstGeom prst="ellipse">
              <a:avLst/>
            </a:prstGeom>
            <a:solidFill>
              <a:srgbClr val="990033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02456" name="Rectangle 71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02457" name="Rectangle 72"/>
            <p:cNvSpPr>
              <a:spLocks noChangeArrowheads="1"/>
            </p:cNvSpPr>
            <p:nvPr/>
          </p:nvSpPr>
          <p:spPr bwMode="auto">
            <a:xfrm>
              <a:off x="2927" y="2615"/>
              <a:ext cx="525" cy="165"/>
            </a:xfrm>
            <a:prstGeom prst="rect">
              <a:avLst/>
            </a:prstGeom>
            <a:solidFill>
              <a:srgbClr val="99003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02458" name="Oval 73"/>
            <p:cNvSpPr>
              <a:spLocks noChangeArrowheads="1"/>
            </p:cNvSpPr>
            <p:nvPr/>
          </p:nvSpPr>
          <p:spPr bwMode="auto">
            <a:xfrm>
              <a:off x="2928" y="2504"/>
              <a:ext cx="526" cy="232"/>
            </a:xfrm>
            <a:prstGeom prst="ellipse">
              <a:avLst/>
            </a:prstGeom>
            <a:solidFill>
              <a:srgbClr val="FF3300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grpSp>
          <p:nvGrpSpPr>
            <p:cNvPr id="102459" name="Group 74"/>
            <p:cNvGrpSpPr>
              <a:grpSpLocks/>
            </p:cNvGrpSpPr>
            <p:nvPr/>
          </p:nvGrpSpPr>
          <p:grpSpPr bwMode="auto">
            <a:xfrm>
              <a:off x="3007" y="2525"/>
              <a:ext cx="365" cy="177"/>
              <a:chOff x="1040" y="2525"/>
              <a:chExt cx="365" cy="177"/>
            </a:xfrm>
          </p:grpSpPr>
          <p:grpSp>
            <p:nvGrpSpPr>
              <p:cNvPr id="102466" name="Group 75"/>
              <p:cNvGrpSpPr>
                <a:grpSpLocks/>
              </p:cNvGrpSpPr>
              <p:nvPr/>
            </p:nvGrpSpPr>
            <p:grpSpPr bwMode="auto">
              <a:xfrm>
                <a:off x="1040" y="2525"/>
                <a:ext cx="362" cy="173"/>
                <a:chOff x="1040" y="2525"/>
                <a:chExt cx="362" cy="173"/>
              </a:xfrm>
            </p:grpSpPr>
            <p:sp>
              <p:nvSpPr>
                <p:cNvPr id="102476" name="Freeform 76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477" name="Freeform 77"/>
                <p:cNvSpPr>
                  <a:spLocks/>
                </p:cNvSpPr>
                <p:nvPr/>
              </p:nvSpPr>
              <p:spPr bwMode="auto">
                <a:xfrm>
                  <a:off x="1229" y="2529"/>
                  <a:ext cx="173" cy="74"/>
                </a:xfrm>
                <a:custGeom>
                  <a:avLst/>
                  <a:gdLst>
                    <a:gd name="T0" fmla="*/ 0 w 173"/>
                    <a:gd name="T1" fmla="*/ 57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1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7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1" y="0"/>
                      </a:lnTo>
                      <a:lnTo>
                        <a:pt x="86" y="12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478" name="Freeform 78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479" name="Freeform 79"/>
                <p:cNvSpPr>
                  <a:spLocks/>
                </p:cNvSpPr>
                <p:nvPr/>
              </p:nvSpPr>
              <p:spPr bwMode="auto">
                <a:xfrm>
                  <a:off x="1040" y="2615"/>
                  <a:ext cx="173" cy="78"/>
                </a:xfrm>
                <a:custGeom>
                  <a:avLst/>
                  <a:gdLst>
                    <a:gd name="T0" fmla="*/ 173 w 173"/>
                    <a:gd name="T1" fmla="*/ 17 h 78"/>
                    <a:gd name="T2" fmla="*/ 134 w 173"/>
                    <a:gd name="T3" fmla="*/ 0 h 78"/>
                    <a:gd name="T4" fmla="*/ 45 w 173"/>
                    <a:gd name="T5" fmla="*/ 50 h 78"/>
                    <a:gd name="T6" fmla="*/ 0 w 173"/>
                    <a:gd name="T7" fmla="*/ 33 h 78"/>
                    <a:gd name="T8" fmla="*/ 22 w 173"/>
                    <a:gd name="T9" fmla="*/ 78 h 78"/>
                    <a:gd name="T10" fmla="*/ 134 w 173"/>
                    <a:gd name="T11" fmla="*/ 78 h 78"/>
                    <a:gd name="T12" fmla="*/ 86 w 173"/>
                    <a:gd name="T13" fmla="*/ 62 h 78"/>
                    <a:gd name="T14" fmla="*/ 173 w 173"/>
                    <a:gd name="T15" fmla="*/ 17 h 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8"/>
                    <a:gd name="T26" fmla="*/ 173 w 173"/>
                    <a:gd name="T27" fmla="*/ 78 h 7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8">
                      <a:moveTo>
                        <a:pt x="173" y="17"/>
                      </a:moveTo>
                      <a:lnTo>
                        <a:pt x="134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2" y="78"/>
                      </a:lnTo>
                      <a:lnTo>
                        <a:pt x="134" y="78"/>
                      </a:lnTo>
                      <a:lnTo>
                        <a:pt x="86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480" name="Freeform 80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481" name="Freeform 81"/>
                <p:cNvSpPr>
                  <a:spLocks/>
                </p:cNvSpPr>
                <p:nvPr/>
              </p:nvSpPr>
              <p:spPr bwMode="auto">
                <a:xfrm>
                  <a:off x="1050" y="2525"/>
                  <a:ext cx="172" cy="74"/>
                </a:xfrm>
                <a:custGeom>
                  <a:avLst/>
                  <a:gdLst>
                    <a:gd name="T0" fmla="*/ 0 w 172"/>
                    <a:gd name="T1" fmla="*/ 16 h 74"/>
                    <a:gd name="T2" fmla="*/ 38 w 172"/>
                    <a:gd name="T3" fmla="*/ 0 h 74"/>
                    <a:gd name="T4" fmla="*/ 131 w 172"/>
                    <a:gd name="T5" fmla="*/ 45 h 74"/>
                    <a:gd name="T6" fmla="*/ 172 w 172"/>
                    <a:gd name="T7" fmla="*/ 33 h 74"/>
                    <a:gd name="T8" fmla="*/ 150 w 172"/>
                    <a:gd name="T9" fmla="*/ 74 h 74"/>
                    <a:gd name="T10" fmla="*/ 41 w 172"/>
                    <a:gd name="T11" fmla="*/ 74 h 74"/>
                    <a:gd name="T12" fmla="*/ 86 w 172"/>
                    <a:gd name="T13" fmla="*/ 61 h 74"/>
                    <a:gd name="T14" fmla="*/ 0 w 172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2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482" name="Freeform 82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483" name="Freeform 83"/>
                <p:cNvSpPr>
                  <a:spLocks/>
                </p:cNvSpPr>
                <p:nvPr/>
              </p:nvSpPr>
              <p:spPr bwMode="auto">
                <a:xfrm>
                  <a:off x="1222" y="2624"/>
                  <a:ext cx="173" cy="74"/>
                </a:xfrm>
                <a:custGeom>
                  <a:avLst/>
                  <a:gdLst>
                    <a:gd name="T0" fmla="*/ 173 w 173"/>
                    <a:gd name="T1" fmla="*/ 57 h 74"/>
                    <a:gd name="T2" fmla="*/ 135 w 173"/>
                    <a:gd name="T3" fmla="*/ 74 h 74"/>
                    <a:gd name="T4" fmla="*/ 45 w 173"/>
                    <a:gd name="T5" fmla="*/ 24 h 74"/>
                    <a:gd name="T6" fmla="*/ 0 w 173"/>
                    <a:gd name="T7" fmla="*/ 41 h 74"/>
                    <a:gd name="T8" fmla="*/ 23 w 173"/>
                    <a:gd name="T9" fmla="*/ 0 h 74"/>
                    <a:gd name="T10" fmla="*/ 135 w 173"/>
                    <a:gd name="T11" fmla="*/ 0 h 74"/>
                    <a:gd name="T12" fmla="*/ 87 w 173"/>
                    <a:gd name="T13" fmla="*/ 12 h 74"/>
                    <a:gd name="T14" fmla="*/ 173 w 173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173" y="57"/>
                      </a:moveTo>
                      <a:lnTo>
                        <a:pt x="135" y="74"/>
                      </a:lnTo>
                      <a:lnTo>
                        <a:pt x="45" y="24"/>
                      </a:lnTo>
                      <a:lnTo>
                        <a:pt x="0" y="41"/>
                      </a:lnTo>
                      <a:lnTo>
                        <a:pt x="23" y="0"/>
                      </a:lnTo>
                      <a:lnTo>
                        <a:pt x="135" y="0"/>
                      </a:lnTo>
                      <a:lnTo>
                        <a:pt x="87" y="12"/>
                      </a:lnTo>
                      <a:lnTo>
                        <a:pt x="173" y="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467" name="Group 84"/>
              <p:cNvGrpSpPr>
                <a:grpSpLocks/>
              </p:cNvGrpSpPr>
              <p:nvPr/>
            </p:nvGrpSpPr>
            <p:grpSpPr bwMode="auto">
              <a:xfrm>
                <a:off x="1043" y="2529"/>
                <a:ext cx="362" cy="173"/>
                <a:chOff x="1043" y="2529"/>
                <a:chExt cx="362" cy="173"/>
              </a:xfrm>
            </p:grpSpPr>
            <p:sp>
              <p:nvSpPr>
                <p:cNvPr id="102468" name="Freeform 85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469" name="Freeform 86"/>
                <p:cNvSpPr>
                  <a:spLocks/>
                </p:cNvSpPr>
                <p:nvPr/>
              </p:nvSpPr>
              <p:spPr bwMode="auto">
                <a:xfrm>
                  <a:off x="1232" y="2533"/>
                  <a:ext cx="173" cy="74"/>
                </a:xfrm>
                <a:custGeom>
                  <a:avLst/>
                  <a:gdLst>
                    <a:gd name="T0" fmla="*/ 0 w 173"/>
                    <a:gd name="T1" fmla="*/ 58 h 74"/>
                    <a:gd name="T2" fmla="*/ 38 w 173"/>
                    <a:gd name="T3" fmla="*/ 74 h 74"/>
                    <a:gd name="T4" fmla="*/ 131 w 173"/>
                    <a:gd name="T5" fmla="*/ 25 h 74"/>
                    <a:gd name="T6" fmla="*/ 173 w 173"/>
                    <a:gd name="T7" fmla="*/ 41 h 74"/>
                    <a:gd name="T8" fmla="*/ 150 w 173"/>
                    <a:gd name="T9" fmla="*/ 0 h 74"/>
                    <a:gd name="T10" fmla="*/ 42 w 173"/>
                    <a:gd name="T11" fmla="*/ 0 h 74"/>
                    <a:gd name="T12" fmla="*/ 86 w 173"/>
                    <a:gd name="T13" fmla="*/ 12 h 74"/>
                    <a:gd name="T14" fmla="*/ 0 w 173"/>
                    <a:gd name="T15" fmla="*/ 5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58"/>
                      </a:moveTo>
                      <a:lnTo>
                        <a:pt x="38" y="74"/>
                      </a:lnTo>
                      <a:lnTo>
                        <a:pt x="131" y="25"/>
                      </a:lnTo>
                      <a:lnTo>
                        <a:pt x="173" y="4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86" y="12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470" name="Freeform 87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471" name="Freeform 88"/>
                <p:cNvSpPr>
                  <a:spLocks/>
                </p:cNvSpPr>
                <p:nvPr/>
              </p:nvSpPr>
              <p:spPr bwMode="auto">
                <a:xfrm>
                  <a:off x="1043" y="2619"/>
                  <a:ext cx="173" cy="79"/>
                </a:xfrm>
                <a:custGeom>
                  <a:avLst/>
                  <a:gdLst>
                    <a:gd name="T0" fmla="*/ 173 w 173"/>
                    <a:gd name="T1" fmla="*/ 17 h 79"/>
                    <a:gd name="T2" fmla="*/ 135 w 173"/>
                    <a:gd name="T3" fmla="*/ 0 h 79"/>
                    <a:gd name="T4" fmla="*/ 45 w 173"/>
                    <a:gd name="T5" fmla="*/ 50 h 79"/>
                    <a:gd name="T6" fmla="*/ 0 w 173"/>
                    <a:gd name="T7" fmla="*/ 33 h 79"/>
                    <a:gd name="T8" fmla="*/ 23 w 173"/>
                    <a:gd name="T9" fmla="*/ 79 h 79"/>
                    <a:gd name="T10" fmla="*/ 135 w 173"/>
                    <a:gd name="T11" fmla="*/ 79 h 79"/>
                    <a:gd name="T12" fmla="*/ 87 w 173"/>
                    <a:gd name="T13" fmla="*/ 62 h 79"/>
                    <a:gd name="T14" fmla="*/ 173 w 173"/>
                    <a:gd name="T15" fmla="*/ 17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9"/>
                    <a:gd name="T26" fmla="*/ 173 w 173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9">
                      <a:moveTo>
                        <a:pt x="173" y="17"/>
                      </a:moveTo>
                      <a:lnTo>
                        <a:pt x="135" y="0"/>
                      </a:lnTo>
                      <a:lnTo>
                        <a:pt x="45" y="50"/>
                      </a:lnTo>
                      <a:lnTo>
                        <a:pt x="0" y="33"/>
                      </a:lnTo>
                      <a:lnTo>
                        <a:pt x="23" y="79"/>
                      </a:lnTo>
                      <a:lnTo>
                        <a:pt x="135" y="79"/>
                      </a:lnTo>
                      <a:lnTo>
                        <a:pt x="87" y="62"/>
                      </a:lnTo>
                      <a:lnTo>
                        <a:pt x="173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472" name="Freeform 89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473" name="Freeform 90"/>
                <p:cNvSpPr>
                  <a:spLocks/>
                </p:cNvSpPr>
                <p:nvPr/>
              </p:nvSpPr>
              <p:spPr bwMode="auto">
                <a:xfrm>
                  <a:off x="1053" y="2529"/>
                  <a:ext cx="173" cy="74"/>
                </a:xfrm>
                <a:custGeom>
                  <a:avLst/>
                  <a:gdLst>
                    <a:gd name="T0" fmla="*/ 0 w 173"/>
                    <a:gd name="T1" fmla="*/ 16 h 74"/>
                    <a:gd name="T2" fmla="*/ 38 w 173"/>
                    <a:gd name="T3" fmla="*/ 0 h 74"/>
                    <a:gd name="T4" fmla="*/ 131 w 173"/>
                    <a:gd name="T5" fmla="*/ 45 h 74"/>
                    <a:gd name="T6" fmla="*/ 173 w 173"/>
                    <a:gd name="T7" fmla="*/ 33 h 74"/>
                    <a:gd name="T8" fmla="*/ 150 w 173"/>
                    <a:gd name="T9" fmla="*/ 74 h 74"/>
                    <a:gd name="T10" fmla="*/ 41 w 173"/>
                    <a:gd name="T11" fmla="*/ 74 h 74"/>
                    <a:gd name="T12" fmla="*/ 86 w 173"/>
                    <a:gd name="T13" fmla="*/ 62 h 74"/>
                    <a:gd name="T14" fmla="*/ 0 w 173"/>
                    <a:gd name="T15" fmla="*/ 16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3"/>
                    <a:gd name="T25" fmla="*/ 0 h 74"/>
                    <a:gd name="T26" fmla="*/ 173 w 173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3" h="74">
                      <a:moveTo>
                        <a:pt x="0" y="16"/>
                      </a:moveTo>
                      <a:lnTo>
                        <a:pt x="38" y="0"/>
                      </a:lnTo>
                      <a:lnTo>
                        <a:pt x="131" y="45"/>
                      </a:lnTo>
                      <a:lnTo>
                        <a:pt x="173" y="33"/>
                      </a:lnTo>
                      <a:lnTo>
                        <a:pt x="150" y="74"/>
                      </a:lnTo>
                      <a:lnTo>
                        <a:pt x="41" y="74"/>
                      </a:lnTo>
                      <a:lnTo>
                        <a:pt x="86" y="62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474" name="Freeform 91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475" name="Freeform 92"/>
                <p:cNvSpPr>
                  <a:spLocks/>
                </p:cNvSpPr>
                <p:nvPr/>
              </p:nvSpPr>
              <p:spPr bwMode="auto">
                <a:xfrm>
                  <a:off x="1226" y="2628"/>
                  <a:ext cx="172" cy="74"/>
                </a:xfrm>
                <a:custGeom>
                  <a:avLst/>
                  <a:gdLst>
                    <a:gd name="T0" fmla="*/ 172 w 172"/>
                    <a:gd name="T1" fmla="*/ 57 h 74"/>
                    <a:gd name="T2" fmla="*/ 134 w 172"/>
                    <a:gd name="T3" fmla="*/ 74 h 74"/>
                    <a:gd name="T4" fmla="*/ 44 w 172"/>
                    <a:gd name="T5" fmla="*/ 24 h 74"/>
                    <a:gd name="T6" fmla="*/ 0 w 172"/>
                    <a:gd name="T7" fmla="*/ 41 h 74"/>
                    <a:gd name="T8" fmla="*/ 22 w 172"/>
                    <a:gd name="T9" fmla="*/ 0 h 74"/>
                    <a:gd name="T10" fmla="*/ 134 w 172"/>
                    <a:gd name="T11" fmla="*/ 0 h 74"/>
                    <a:gd name="T12" fmla="*/ 86 w 172"/>
                    <a:gd name="T13" fmla="*/ 12 h 74"/>
                    <a:gd name="T14" fmla="*/ 172 w 172"/>
                    <a:gd name="T15" fmla="*/ 57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"/>
                    <a:gd name="T25" fmla="*/ 0 h 74"/>
                    <a:gd name="T26" fmla="*/ 172 w 172"/>
                    <a:gd name="T27" fmla="*/ 74 h 7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" h="74">
                      <a:moveTo>
                        <a:pt x="172" y="57"/>
                      </a:moveTo>
                      <a:lnTo>
                        <a:pt x="134" y="74"/>
                      </a:lnTo>
                      <a:lnTo>
                        <a:pt x="44" y="24"/>
                      </a:lnTo>
                      <a:lnTo>
                        <a:pt x="0" y="41"/>
                      </a:lnTo>
                      <a:lnTo>
                        <a:pt x="22" y="0"/>
                      </a:lnTo>
                      <a:lnTo>
                        <a:pt x="134" y="0"/>
                      </a:lnTo>
                      <a:lnTo>
                        <a:pt x="86" y="12"/>
                      </a:lnTo>
                      <a:lnTo>
                        <a:pt x="172" y="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sp>
          <p:nvSpPr>
            <p:cNvPr id="102460" name="Line 93"/>
            <p:cNvSpPr>
              <a:spLocks noChangeShapeType="1"/>
            </p:cNvSpPr>
            <p:nvPr/>
          </p:nvSpPr>
          <p:spPr bwMode="auto">
            <a:xfrm>
              <a:off x="3451" y="2640"/>
              <a:ext cx="2" cy="13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grpSp>
          <p:nvGrpSpPr>
            <p:cNvPr id="102461" name="Group 94"/>
            <p:cNvGrpSpPr>
              <a:grpSpLocks/>
            </p:cNvGrpSpPr>
            <p:nvPr/>
          </p:nvGrpSpPr>
          <p:grpSpPr bwMode="auto">
            <a:xfrm>
              <a:off x="3006" y="2739"/>
              <a:ext cx="262" cy="131"/>
              <a:chOff x="1088" y="2739"/>
              <a:chExt cx="262" cy="131"/>
            </a:xfrm>
          </p:grpSpPr>
          <p:sp>
            <p:nvSpPr>
              <p:cNvPr id="102462" name="Freeform 95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2463" name="Freeform 96"/>
              <p:cNvSpPr>
                <a:spLocks/>
              </p:cNvSpPr>
              <p:nvPr/>
            </p:nvSpPr>
            <p:spPr bwMode="auto">
              <a:xfrm>
                <a:off x="1088" y="2739"/>
                <a:ext cx="259" cy="127"/>
              </a:xfrm>
              <a:custGeom>
                <a:avLst/>
                <a:gdLst>
                  <a:gd name="T0" fmla="*/ 38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6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1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6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8 w 259"/>
                  <a:gd name="T41" fmla="*/ 111 h 127"/>
                  <a:gd name="T42" fmla="*/ 38 w 259"/>
                  <a:gd name="T43" fmla="*/ 127 h 127"/>
                  <a:gd name="T44" fmla="*/ 0 w 259"/>
                  <a:gd name="T45" fmla="*/ 103 h 127"/>
                  <a:gd name="T46" fmla="*/ 38 w 259"/>
                  <a:gd name="T47" fmla="*/ 74 h 127"/>
                  <a:gd name="T48" fmla="*/ 38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8 w 259"/>
                  <a:gd name="T57" fmla="*/ 33 h 127"/>
                  <a:gd name="T58" fmla="*/ 38 w 259"/>
                  <a:gd name="T59" fmla="*/ 49 h 127"/>
                  <a:gd name="T60" fmla="*/ 0 w 259"/>
                  <a:gd name="T61" fmla="*/ 24 h 127"/>
                  <a:gd name="T62" fmla="*/ 38 w 259"/>
                  <a:gd name="T63" fmla="*/ 0 h 127"/>
                  <a:gd name="T64" fmla="*/ 38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8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6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1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6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8" y="111"/>
                    </a:lnTo>
                    <a:lnTo>
                      <a:pt x="38" y="127"/>
                    </a:lnTo>
                    <a:lnTo>
                      <a:pt x="0" y="103"/>
                    </a:lnTo>
                    <a:lnTo>
                      <a:pt x="38" y="74"/>
                    </a:lnTo>
                    <a:lnTo>
                      <a:pt x="38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8" y="33"/>
                    </a:lnTo>
                    <a:lnTo>
                      <a:pt x="38" y="49"/>
                    </a:lnTo>
                    <a:lnTo>
                      <a:pt x="0" y="24"/>
                    </a:lnTo>
                    <a:lnTo>
                      <a:pt x="38" y="0"/>
                    </a:ln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2464" name="Freeform 97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2465" name="Freeform 98"/>
              <p:cNvSpPr>
                <a:spLocks/>
              </p:cNvSpPr>
              <p:nvPr/>
            </p:nvSpPr>
            <p:spPr bwMode="auto">
              <a:xfrm>
                <a:off x="1091" y="2743"/>
                <a:ext cx="259" cy="127"/>
              </a:xfrm>
              <a:custGeom>
                <a:avLst/>
                <a:gdLst>
                  <a:gd name="T0" fmla="*/ 39 w 259"/>
                  <a:gd name="T1" fmla="*/ 16 h 127"/>
                  <a:gd name="T2" fmla="*/ 96 w 259"/>
                  <a:gd name="T3" fmla="*/ 16 h 127"/>
                  <a:gd name="T4" fmla="*/ 131 w 259"/>
                  <a:gd name="T5" fmla="*/ 53 h 127"/>
                  <a:gd name="T6" fmla="*/ 167 w 259"/>
                  <a:gd name="T7" fmla="*/ 16 h 127"/>
                  <a:gd name="T8" fmla="*/ 221 w 259"/>
                  <a:gd name="T9" fmla="*/ 16 h 127"/>
                  <a:gd name="T10" fmla="*/ 221 w 259"/>
                  <a:gd name="T11" fmla="*/ 0 h 127"/>
                  <a:gd name="T12" fmla="*/ 259 w 259"/>
                  <a:gd name="T13" fmla="*/ 24 h 127"/>
                  <a:gd name="T14" fmla="*/ 221 w 259"/>
                  <a:gd name="T15" fmla="*/ 49 h 127"/>
                  <a:gd name="T16" fmla="*/ 221 w 259"/>
                  <a:gd name="T17" fmla="*/ 33 h 127"/>
                  <a:gd name="T18" fmla="*/ 173 w 259"/>
                  <a:gd name="T19" fmla="*/ 33 h 127"/>
                  <a:gd name="T20" fmla="*/ 141 w 259"/>
                  <a:gd name="T21" fmla="*/ 62 h 127"/>
                  <a:gd name="T22" fmla="*/ 173 w 259"/>
                  <a:gd name="T23" fmla="*/ 94 h 127"/>
                  <a:gd name="T24" fmla="*/ 221 w 259"/>
                  <a:gd name="T25" fmla="*/ 94 h 127"/>
                  <a:gd name="T26" fmla="*/ 221 w 259"/>
                  <a:gd name="T27" fmla="*/ 74 h 127"/>
                  <a:gd name="T28" fmla="*/ 259 w 259"/>
                  <a:gd name="T29" fmla="*/ 103 h 127"/>
                  <a:gd name="T30" fmla="*/ 221 w 259"/>
                  <a:gd name="T31" fmla="*/ 127 h 127"/>
                  <a:gd name="T32" fmla="*/ 221 w 259"/>
                  <a:gd name="T33" fmla="*/ 111 h 127"/>
                  <a:gd name="T34" fmla="*/ 167 w 259"/>
                  <a:gd name="T35" fmla="*/ 111 h 127"/>
                  <a:gd name="T36" fmla="*/ 131 w 259"/>
                  <a:gd name="T37" fmla="*/ 74 h 127"/>
                  <a:gd name="T38" fmla="*/ 96 w 259"/>
                  <a:gd name="T39" fmla="*/ 111 h 127"/>
                  <a:gd name="T40" fmla="*/ 39 w 259"/>
                  <a:gd name="T41" fmla="*/ 111 h 127"/>
                  <a:gd name="T42" fmla="*/ 39 w 259"/>
                  <a:gd name="T43" fmla="*/ 127 h 127"/>
                  <a:gd name="T44" fmla="*/ 0 w 259"/>
                  <a:gd name="T45" fmla="*/ 103 h 127"/>
                  <a:gd name="T46" fmla="*/ 39 w 259"/>
                  <a:gd name="T47" fmla="*/ 74 h 127"/>
                  <a:gd name="T48" fmla="*/ 39 w 259"/>
                  <a:gd name="T49" fmla="*/ 94 h 127"/>
                  <a:gd name="T50" fmla="*/ 90 w 259"/>
                  <a:gd name="T51" fmla="*/ 94 h 127"/>
                  <a:gd name="T52" fmla="*/ 122 w 259"/>
                  <a:gd name="T53" fmla="*/ 66 h 127"/>
                  <a:gd name="T54" fmla="*/ 90 w 259"/>
                  <a:gd name="T55" fmla="*/ 33 h 127"/>
                  <a:gd name="T56" fmla="*/ 39 w 259"/>
                  <a:gd name="T57" fmla="*/ 33 h 127"/>
                  <a:gd name="T58" fmla="*/ 39 w 259"/>
                  <a:gd name="T59" fmla="*/ 49 h 127"/>
                  <a:gd name="T60" fmla="*/ 0 w 259"/>
                  <a:gd name="T61" fmla="*/ 24 h 127"/>
                  <a:gd name="T62" fmla="*/ 39 w 259"/>
                  <a:gd name="T63" fmla="*/ 0 h 127"/>
                  <a:gd name="T64" fmla="*/ 39 w 259"/>
                  <a:gd name="T65" fmla="*/ 16 h 1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9"/>
                  <a:gd name="T100" fmla="*/ 0 h 127"/>
                  <a:gd name="T101" fmla="*/ 259 w 259"/>
                  <a:gd name="T102" fmla="*/ 127 h 1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9" h="127">
                    <a:moveTo>
                      <a:pt x="39" y="16"/>
                    </a:moveTo>
                    <a:lnTo>
                      <a:pt x="96" y="16"/>
                    </a:lnTo>
                    <a:lnTo>
                      <a:pt x="131" y="53"/>
                    </a:lnTo>
                    <a:lnTo>
                      <a:pt x="167" y="16"/>
                    </a:lnTo>
                    <a:lnTo>
                      <a:pt x="221" y="16"/>
                    </a:lnTo>
                    <a:lnTo>
                      <a:pt x="221" y="0"/>
                    </a:lnTo>
                    <a:lnTo>
                      <a:pt x="259" y="24"/>
                    </a:lnTo>
                    <a:lnTo>
                      <a:pt x="221" y="49"/>
                    </a:lnTo>
                    <a:lnTo>
                      <a:pt x="221" y="33"/>
                    </a:lnTo>
                    <a:lnTo>
                      <a:pt x="173" y="33"/>
                    </a:lnTo>
                    <a:lnTo>
                      <a:pt x="141" y="62"/>
                    </a:lnTo>
                    <a:lnTo>
                      <a:pt x="173" y="94"/>
                    </a:lnTo>
                    <a:lnTo>
                      <a:pt x="221" y="94"/>
                    </a:lnTo>
                    <a:lnTo>
                      <a:pt x="221" y="74"/>
                    </a:lnTo>
                    <a:lnTo>
                      <a:pt x="259" y="103"/>
                    </a:lnTo>
                    <a:lnTo>
                      <a:pt x="221" y="127"/>
                    </a:lnTo>
                    <a:lnTo>
                      <a:pt x="221" y="111"/>
                    </a:lnTo>
                    <a:lnTo>
                      <a:pt x="167" y="111"/>
                    </a:lnTo>
                    <a:lnTo>
                      <a:pt x="131" y="74"/>
                    </a:lnTo>
                    <a:lnTo>
                      <a:pt x="96" y="111"/>
                    </a:lnTo>
                    <a:lnTo>
                      <a:pt x="39" y="111"/>
                    </a:lnTo>
                    <a:lnTo>
                      <a:pt x="39" y="127"/>
                    </a:lnTo>
                    <a:lnTo>
                      <a:pt x="0" y="103"/>
                    </a:lnTo>
                    <a:lnTo>
                      <a:pt x="39" y="74"/>
                    </a:lnTo>
                    <a:lnTo>
                      <a:pt x="39" y="94"/>
                    </a:lnTo>
                    <a:lnTo>
                      <a:pt x="90" y="94"/>
                    </a:lnTo>
                    <a:lnTo>
                      <a:pt x="122" y="66"/>
                    </a:lnTo>
                    <a:lnTo>
                      <a:pt x="90" y="33"/>
                    </a:lnTo>
                    <a:lnTo>
                      <a:pt x="39" y="33"/>
                    </a:lnTo>
                    <a:lnTo>
                      <a:pt x="39" y="49"/>
                    </a:lnTo>
                    <a:lnTo>
                      <a:pt x="0" y="24"/>
                    </a:lnTo>
                    <a:lnTo>
                      <a:pt x="39" y="0"/>
                    </a:ln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</p:grpSp>
      <p:sp>
        <p:nvSpPr>
          <p:cNvPr id="102416" name="Freeform 99"/>
          <p:cNvSpPr>
            <a:spLocks/>
          </p:cNvSpPr>
          <p:nvPr/>
        </p:nvSpPr>
        <p:spPr bwMode="auto">
          <a:xfrm>
            <a:off x="2365375" y="2963863"/>
            <a:ext cx="1901825" cy="2114550"/>
          </a:xfrm>
          <a:custGeom>
            <a:avLst/>
            <a:gdLst>
              <a:gd name="T0" fmla="*/ 0 w 918"/>
              <a:gd name="T1" fmla="*/ 2147483647 h 1205"/>
              <a:gd name="T2" fmla="*/ 2147483647 w 918"/>
              <a:gd name="T3" fmla="*/ 2147483647 h 1205"/>
              <a:gd name="T4" fmla="*/ 2147483647 w 918"/>
              <a:gd name="T5" fmla="*/ 2147483647 h 1205"/>
              <a:gd name="T6" fmla="*/ 2147483647 w 918"/>
              <a:gd name="T7" fmla="*/ 0 h 1205"/>
              <a:gd name="T8" fmla="*/ 0 60000 65536"/>
              <a:gd name="T9" fmla="*/ 0 60000 65536"/>
              <a:gd name="T10" fmla="*/ 0 60000 65536"/>
              <a:gd name="T11" fmla="*/ 0 60000 65536"/>
              <a:gd name="T12" fmla="*/ 0 w 918"/>
              <a:gd name="T13" fmla="*/ 0 h 1205"/>
              <a:gd name="T14" fmla="*/ 918 w 918"/>
              <a:gd name="T15" fmla="*/ 1205 h 12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8" h="1205">
                <a:moveTo>
                  <a:pt x="0" y="1205"/>
                </a:moveTo>
                <a:cubicBezTo>
                  <a:pt x="101" y="1048"/>
                  <a:pt x="546" y="330"/>
                  <a:pt x="604" y="263"/>
                </a:cubicBezTo>
                <a:cubicBezTo>
                  <a:pt x="662" y="196"/>
                  <a:pt x="298" y="846"/>
                  <a:pt x="350" y="802"/>
                </a:cubicBezTo>
                <a:cubicBezTo>
                  <a:pt x="402" y="758"/>
                  <a:pt x="800" y="167"/>
                  <a:pt x="918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102417" name="Freeform 100"/>
          <p:cNvSpPr>
            <a:spLocks/>
          </p:cNvSpPr>
          <p:nvPr/>
        </p:nvSpPr>
        <p:spPr bwMode="auto">
          <a:xfrm flipH="1">
            <a:off x="4725988" y="2963863"/>
            <a:ext cx="1827212" cy="2114550"/>
          </a:xfrm>
          <a:custGeom>
            <a:avLst/>
            <a:gdLst>
              <a:gd name="T0" fmla="*/ 0 w 918"/>
              <a:gd name="T1" fmla="*/ 2147483647 h 1205"/>
              <a:gd name="T2" fmla="*/ 2147483647 w 918"/>
              <a:gd name="T3" fmla="*/ 2147483647 h 1205"/>
              <a:gd name="T4" fmla="*/ 2147483647 w 918"/>
              <a:gd name="T5" fmla="*/ 2147483647 h 1205"/>
              <a:gd name="T6" fmla="*/ 2147483647 w 918"/>
              <a:gd name="T7" fmla="*/ 0 h 1205"/>
              <a:gd name="T8" fmla="*/ 0 60000 65536"/>
              <a:gd name="T9" fmla="*/ 0 60000 65536"/>
              <a:gd name="T10" fmla="*/ 0 60000 65536"/>
              <a:gd name="T11" fmla="*/ 0 60000 65536"/>
              <a:gd name="T12" fmla="*/ 0 w 918"/>
              <a:gd name="T13" fmla="*/ 0 h 1205"/>
              <a:gd name="T14" fmla="*/ 918 w 918"/>
              <a:gd name="T15" fmla="*/ 1205 h 12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8" h="1205">
                <a:moveTo>
                  <a:pt x="0" y="1205"/>
                </a:moveTo>
                <a:cubicBezTo>
                  <a:pt x="101" y="1048"/>
                  <a:pt x="546" y="330"/>
                  <a:pt x="604" y="263"/>
                </a:cubicBezTo>
                <a:cubicBezTo>
                  <a:pt x="662" y="196"/>
                  <a:pt x="298" y="846"/>
                  <a:pt x="350" y="802"/>
                </a:cubicBezTo>
                <a:cubicBezTo>
                  <a:pt x="402" y="758"/>
                  <a:pt x="800" y="167"/>
                  <a:pt x="918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102418" name="Line 101"/>
          <p:cNvSpPr>
            <a:spLocks noChangeShapeType="1"/>
          </p:cNvSpPr>
          <p:nvPr/>
        </p:nvSpPr>
        <p:spPr bwMode="auto">
          <a:xfrm flipV="1">
            <a:off x="4495800" y="1951038"/>
            <a:ext cx="1588" cy="622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102419" name="Line 102"/>
          <p:cNvSpPr>
            <a:spLocks noChangeShapeType="1"/>
          </p:cNvSpPr>
          <p:nvPr/>
        </p:nvSpPr>
        <p:spPr bwMode="auto">
          <a:xfrm flipH="1" flipV="1">
            <a:off x="2286000" y="5462588"/>
            <a:ext cx="1588" cy="700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102420" name="Line 103"/>
          <p:cNvSpPr>
            <a:spLocks noChangeShapeType="1"/>
          </p:cNvSpPr>
          <p:nvPr/>
        </p:nvSpPr>
        <p:spPr bwMode="auto">
          <a:xfrm flipV="1">
            <a:off x="6630988" y="5461000"/>
            <a:ext cx="0" cy="623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pic>
        <p:nvPicPr>
          <p:cNvPr id="102421" name="Picture 10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6084888"/>
            <a:ext cx="534988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2" name="Picture 10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6084888"/>
            <a:ext cx="534988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3" name="Text Box 106"/>
          <p:cNvSpPr txBox="1">
            <a:spLocks noChangeArrowheads="1"/>
          </p:cNvSpPr>
          <p:nvPr/>
        </p:nvSpPr>
        <p:spPr bwMode="auto">
          <a:xfrm rot="-3165910">
            <a:off x="2335212" y="3702051"/>
            <a:ext cx="15271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7759" tIns="48879" rIns="97759" bIns="48879">
            <a:spAutoFit/>
          </a:bodyPr>
          <a:lstStyle/>
          <a:p>
            <a:pPr defTabSz="923925"/>
            <a:r>
              <a:rPr lang="es-ES" sz="1700" b="1">
                <a:solidFill>
                  <a:schemeClr val="accent2"/>
                </a:solidFill>
              </a:rPr>
              <a:t>10.0.37.196/30</a:t>
            </a:r>
          </a:p>
        </p:txBody>
      </p:sp>
      <p:sp>
        <p:nvSpPr>
          <p:cNvPr id="102424" name="Text Box 107"/>
          <p:cNvSpPr txBox="1">
            <a:spLocks noChangeArrowheads="1"/>
          </p:cNvSpPr>
          <p:nvPr/>
        </p:nvSpPr>
        <p:spPr bwMode="auto">
          <a:xfrm rot="3177933">
            <a:off x="5011737" y="3592513"/>
            <a:ext cx="15271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7759" tIns="48879" rIns="97759" bIns="48879">
            <a:spAutoFit/>
          </a:bodyPr>
          <a:lstStyle/>
          <a:p>
            <a:pPr defTabSz="923925"/>
            <a:r>
              <a:rPr lang="es-ES" sz="1700" b="1">
                <a:solidFill>
                  <a:schemeClr val="accent2"/>
                </a:solidFill>
              </a:rPr>
              <a:t>10.0.37.200/30</a:t>
            </a:r>
          </a:p>
        </p:txBody>
      </p:sp>
      <p:sp>
        <p:nvSpPr>
          <p:cNvPr id="102425" name="Text Box 108"/>
          <p:cNvSpPr txBox="1">
            <a:spLocks noChangeArrowheads="1"/>
          </p:cNvSpPr>
          <p:nvPr/>
        </p:nvSpPr>
        <p:spPr bwMode="auto">
          <a:xfrm>
            <a:off x="2112963" y="4602163"/>
            <a:ext cx="477837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7759" tIns="48879" rIns="97759" bIns="48879">
            <a:spAutoFit/>
          </a:bodyPr>
          <a:lstStyle/>
          <a:p>
            <a:pPr defTabSz="923925"/>
            <a:r>
              <a:rPr lang="es-ES" sz="2100"/>
              <a:t>S0</a:t>
            </a:r>
          </a:p>
        </p:txBody>
      </p:sp>
      <p:sp>
        <p:nvSpPr>
          <p:cNvPr id="102426" name="Text Box 109"/>
          <p:cNvSpPr txBox="1">
            <a:spLocks noChangeArrowheads="1"/>
          </p:cNvSpPr>
          <p:nvPr/>
        </p:nvSpPr>
        <p:spPr bwMode="auto">
          <a:xfrm>
            <a:off x="4095750" y="2963863"/>
            <a:ext cx="477838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7759" tIns="48879" rIns="97759" bIns="48879">
            <a:spAutoFit/>
          </a:bodyPr>
          <a:lstStyle/>
          <a:p>
            <a:pPr defTabSz="923925"/>
            <a:r>
              <a:rPr lang="es-ES" sz="2100"/>
              <a:t>S1</a:t>
            </a:r>
          </a:p>
        </p:txBody>
      </p:sp>
      <p:sp>
        <p:nvSpPr>
          <p:cNvPr id="102427" name="Text Box 110"/>
          <p:cNvSpPr txBox="1">
            <a:spLocks noChangeArrowheads="1"/>
          </p:cNvSpPr>
          <p:nvPr/>
        </p:nvSpPr>
        <p:spPr bwMode="auto">
          <a:xfrm>
            <a:off x="4475163" y="2963863"/>
            <a:ext cx="477837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7759" tIns="48879" rIns="97759" bIns="48879">
            <a:spAutoFit/>
          </a:bodyPr>
          <a:lstStyle/>
          <a:p>
            <a:pPr defTabSz="923925"/>
            <a:r>
              <a:rPr lang="es-ES" sz="2100"/>
              <a:t>S0</a:t>
            </a:r>
          </a:p>
        </p:txBody>
      </p:sp>
      <p:sp>
        <p:nvSpPr>
          <p:cNvPr id="102428" name="Text Box 111"/>
          <p:cNvSpPr txBox="1">
            <a:spLocks noChangeArrowheads="1"/>
          </p:cNvSpPr>
          <p:nvPr/>
        </p:nvSpPr>
        <p:spPr bwMode="auto">
          <a:xfrm>
            <a:off x="5999163" y="4679950"/>
            <a:ext cx="477837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7759" tIns="48879" rIns="97759" bIns="48879">
            <a:spAutoFit/>
          </a:bodyPr>
          <a:lstStyle/>
          <a:p>
            <a:pPr defTabSz="923925"/>
            <a:r>
              <a:rPr lang="es-ES" sz="2100"/>
              <a:t>S1</a:t>
            </a:r>
          </a:p>
        </p:txBody>
      </p:sp>
      <p:sp>
        <p:nvSpPr>
          <p:cNvPr id="102429" name="Text Box 112"/>
          <p:cNvSpPr txBox="1">
            <a:spLocks noChangeArrowheads="1"/>
          </p:cNvSpPr>
          <p:nvPr/>
        </p:nvSpPr>
        <p:spPr bwMode="auto">
          <a:xfrm>
            <a:off x="2516188" y="4525963"/>
            <a:ext cx="66516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7759" tIns="48879" rIns="97759" bIns="48879">
            <a:spAutoFit/>
          </a:bodyPr>
          <a:lstStyle/>
          <a:p>
            <a:pPr defTabSz="923925"/>
            <a:r>
              <a:rPr lang="es-ES" sz="2100" b="1">
                <a:solidFill>
                  <a:schemeClr val="accent2"/>
                </a:solidFill>
              </a:rPr>
              <a:t>.197</a:t>
            </a:r>
          </a:p>
        </p:txBody>
      </p:sp>
      <p:sp>
        <p:nvSpPr>
          <p:cNvPr id="102430" name="Text Box 113"/>
          <p:cNvSpPr txBox="1">
            <a:spLocks noChangeArrowheads="1"/>
          </p:cNvSpPr>
          <p:nvPr/>
        </p:nvSpPr>
        <p:spPr bwMode="auto">
          <a:xfrm>
            <a:off x="3430588" y="2808288"/>
            <a:ext cx="665162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7759" tIns="48879" rIns="97759" bIns="48879">
            <a:spAutoFit/>
          </a:bodyPr>
          <a:lstStyle/>
          <a:p>
            <a:pPr defTabSz="923925"/>
            <a:r>
              <a:rPr lang="es-ES" sz="2100" b="1">
                <a:solidFill>
                  <a:schemeClr val="accent2"/>
                </a:solidFill>
              </a:rPr>
              <a:t>.198</a:t>
            </a:r>
          </a:p>
        </p:txBody>
      </p:sp>
      <p:sp>
        <p:nvSpPr>
          <p:cNvPr id="102431" name="Text Box 114"/>
          <p:cNvSpPr txBox="1">
            <a:spLocks noChangeArrowheads="1"/>
          </p:cNvSpPr>
          <p:nvPr/>
        </p:nvSpPr>
        <p:spPr bwMode="auto">
          <a:xfrm>
            <a:off x="4802188" y="2808288"/>
            <a:ext cx="665162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7759" tIns="48879" rIns="97759" bIns="48879">
            <a:spAutoFit/>
          </a:bodyPr>
          <a:lstStyle/>
          <a:p>
            <a:pPr defTabSz="923925"/>
            <a:r>
              <a:rPr lang="es-ES" sz="2100" b="1">
                <a:solidFill>
                  <a:schemeClr val="accent2"/>
                </a:solidFill>
              </a:rPr>
              <a:t>.201</a:t>
            </a:r>
          </a:p>
        </p:txBody>
      </p:sp>
      <p:sp>
        <p:nvSpPr>
          <p:cNvPr id="102432" name="Text Box 115"/>
          <p:cNvSpPr txBox="1">
            <a:spLocks noChangeArrowheads="1"/>
          </p:cNvSpPr>
          <p:nvPr/>
        </p:nvSpPr>
        <p:spPr bwMode="auto">
          <a:xfrm>
            <a:off x="6346825" y="4525963"/>
            <a:ext cx="66516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7759" tIns="48879" rIns="97759" bIns="48879">
            <a:spAutoFit/>
          </a:bodyPr>
          <a:lstStyle/>
          <a:p>
            <a:pPr defTabSz="923925"/>
            <a:r>
              <a:rPr lang="es-ES" sz="2100" b="1">
                <a:solidFill>
                  <a:schemeClr val="accent2"/>
                </a:solidFill>
              </a:rPr>
              <a:t>.202</a:t>
            </a:r>
          </a:p>
        </p:txBody>
      </p:sp>
      <p:sp>
        <p:nvSpPr>
          <p:cNvPr id="102433" name="Text Box 116"/>
          <p:cNvSpPr txBox="1">
            <a:spLocks noChangeArrowheads="1"/>
          </p:cNvSpPr>
          <p:nvPr/>
        </p:nvSpPr>
        <p:spPr bwMode="auto">
          <a:xfrm>
            <a:off x="2590800" y="5108575"/>
            <a:ext cx="665163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7759" tIns="48879" rIns="97759" bIns="48879">
            <a:spAutoFit/>
          </a:bodyPr>
          <a:lstStyle/>
          <a:p>
            <a:pPr defTabSz="923925"/>
            <a:r>
              <a:rPr lang="es-ES" sz="2100" b="1">
                <a:solidFill>
                  <a:schemeClr val="accent2"/>
                </a:solidFill>
              </a:rPr>
              <a:t>.206</a:t>
            </a:r>
          </a:p>
        </p:txBody>
      </p:sp>
      <p:sp>
        <p:nvSpPr>
          <p:cNvPr id="102434" name="Text Box 117"/>
          <p:cNvSpPr txBox="1">
            <a:spLocks noChangeArrowheads="1"/>
          </p:cNvSpPr>
          <p:nvPr/>
        </p:nvSpPr>
        <p:spPr bwMode="auto">
          <a:xfrm>
            <a:off x="5640388" y="5264150"/>
            <a:ext cx="665162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7759" tIns="48879" rIns="97759" bIns="48879">
            <a:spAutoFit/>
          </a:bodyPr>
          <a:lstStyle/>
          <a:p>
            <a:pPr defTabSz="923925"/>
            <a:r>
              <a:rPr lang="es-ES" sz="2100" b="1">
                <a:solidFill>
                  <a:schemeClr val="accent2"/>
                </a:solidFill>
              </a:rPr>
              <a:t>.205</a:t>
            </a:r>
          </a:p>
        </p:txBody>
      </p:sp>
      <p:sp>
        <p:nvSpPr>
          <p:cNvPr id="102435" name="Text Box 118"/>
          <p:cNvSpPr txBox="1">
            <a:spLocks noChangeArrowheads="1"/>
          </p:cNvSpPr>
          <p:nvPr/>
        </p:nvSpPr>
        <p:spPr bwMode="auto">
          <a:xfrm>
            <a:off x="5730875" y="6434138"/>
            <a:ext cx="18161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7759" tIns="48879" rIns="97759" bIns="48879">
            <a:spAutoFit/>
          </a:bodyPr>
          <a:lstStyle/>
          <a:p>
            <a:pPr defTabSz="923925"/>
            <a:r>
              <a:rPr lang="es-ES" sz="2100" b="1"/>
              <a:t>200.37.51.0/24</a:t>
            </a:r>
          </a:p>
        </p:txBody>
      </p:sp>
      <p:sp>
        <p:nvSpPr>
          <p:cNvPr id="102436" name="Text Box 119"/>
          <p:cNvSpPr txBox="1">
            <a:spLocks noChangeArrowheads="1"/>
          </p:cNvSpPr>
          <p:nvPr/>
        </p:nvSpPr>
        <p:spPr bwMode="auto">
          <a:xfrm>
            <a:off x="3521075" y="1169988"/>
            <a:ext cx="17462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7759" tIns="48879" rIns="97759" bIns="48879">
            <a:spAutoFit/>
          </a:bodyPr>
          <a:lstStyle/>
          <a:p>
            <a:pPr defTabSz="923925"/>
            <a:r>
              <a:rPr lang="es-ES" sz="2100" b="1"/>
              <a:t>172.16. 0.0/16</a:t>
            </a:r>
          </a:p>
        </p:txBody>
      </p:sp>
      <p:sp>
        <p:nvSpPr>
          <p:cNvPr id="102437" name="Text Box 120"/>
          <p:cNvSpPr txBox="1">
            <a:spLocks noChangeArrowheads="1"/>
          </p:cNvSpPr>
          <p:nvPr/>
        </p:nvSpPr>
        <p:spPr bwMode="auto">
          <a:xfrm>
            <a:off x="1831975" y="5341938"/>
            <a:ext cx="53022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7759" tIns="48879" rIns="97759" bIns="48879">
            <a:spAutoFit/>
          </a:bodyPr>
          <a:lstStyle/>
          <a:p>
            <a:pPr defTabSz="923925"/>
            <a:r>
              <a:rPr lang="es-ES" sz="2100" b="1"/>
              <a:t>.65</a:t>
            </a:r>
          </a:p>
        </p:txBody>
      </p:sp>
      <p:sp>
        <p:nvSpPr>
          <p:cNvPr id="102438" name="Text Box 121"/>
          <p:cNvSpPr txBox="1">
            <a:spLocks noChangeArrowheads="1"/>
          </p:cNvSpPr>
          <p:nvPr/>
        </p:nvSpPr>
        <p:spPr bwMode="auto">
          <a:xfrm>
            <a:off x="6554788" y="5341938"/>
            <a:ext cx="665162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7759" tIns="48879" rIns="97759" bIns="48879">
            <a:spAutoFit/>
          </a:bodyPr>
          <a:lstStyle/>
          <a:p>
            <a:pPr defTabSz="923925"/>
            <a:r>
              <a:rPr lang="es-ES" sz="2100" b="1"/>
              <a:t>.129</a:t>
            </a:r>
          </a:p>
        </p:txBody>
      </p:sp>
      <p:sp>
        <p:nvSpPr>
          <p:cNvPr id="102439" name="Text Box 122"/>
          <p:cNvSpPr txBox="1">
            <a:spLocks noChangeArrowheads="1"/>
          </p:cNvSpPr>
          <p:nvPr/>
        </p:nvSpPr>
        <p:spPr bwMode="auto">
          <a:xfrm>
            <a:off x="1831975" y="5772150"/>
            <a:ext cx="53022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7759" tIns="48879" rIns="97759" bIns="48879">
            <a:spAutoFit/>
          </a:bodyPr>
          <a:lstStyle/>
          <a:p>
            <a:pPr defTabSz="923925"/>
            <a:r>
              <a:rPr lang="es-ES" sz="2100" b="1"/>
              <a:t>.66</a:t>
            </a:r>
          </a:p>
        </p:txBody>
      </p:sp>
      <p:sp>
        <p:nvSpPr>
          <p:cNvPr id="102440" name="Text Box 123"/>
          <p:cNvSpPr txBox="1">
            <a:spLocks noChangeArrowheads="1"/>
          </p:cNvSpPr>
          <p:nvPr/>
        </p:nvSpPr>
        <p:spPr bwMode="auto">
          <a:xfrm>
            <a:off x="6554788" y="5772150"/>
            <a:ext cx="665162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7759" tIns="48879" rIns="97759" bIns="48879">
            <a:spAutoFit/>
          </a:bodyPr>
          <a:lstStyle/>
          <a:p>
            <a:pPr defTabSz="923925"/>
            <a:r>
              <a:rPr lang="es-ES" sz="2100" b="1"/>
              <a:t>.130</a:t>
            </a:r>
          </a:p>
        </p:txBody>
      </p:sp>
      <p:sp>
        <p:nvSpPr>
          <p:cNvPr id="102441" name="Text Box 124"/>
          <p:cNvSpPr txBox="1">
            <a:spLocks noChangeArrowheads="1"/>
          </p:cNvSpPr>
          <p:nvPr/>
        </p:nvSpPr>
        <p:spPr bwMode="auto">
          <a:xfrm>
            <a:off x="3430588" y="4044950"/>
            <a:ext cx="20399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7759" tIns="48879" rIns="97759" bIns="48879">
            <a:spAutoFit/>
          </a:bodyPr>
          <a:lstStyle/>
          <a:p>
            <a:pPr defTabSz="923925"/>
            <a:r>
              <a:rPr lang="es-ES_tradnl" b="1"/>
              <a:t>BW 1544kbps</a:t>
            </a:r>
            <a:endParaRPr lang="es-ES" b="1"/>
          </a:p>
        </p:txBody>
      </p:sp>
      <p:sp>
        <p:nvSpPr>
          <p:cNvPr id="102442" name="Text Box 125"/>
          <p:cNvSpPr txBox="1">
            <a:spLocks noChangeArrowheads="1"/>
          </p:cNvSpPr>
          <p:nvPr/>
        </p:nvSpPr>
        <p:spPr bwMode="auto">
          <a:xfrm>
            <a:off x="428625" y="5654675"/>
            <a:ext cx="149542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7759" tIns="48879" rIns="97759" bIns="48879">
            <a:spAutoFit/>
          </a:bodyPr>
          <a:lstStyle/>
          <a:p>
            <a:pPr defTabSz="923925"/>
            <a:r>
              <a:rPr lang="es-ES_tradnl" sz="1800"/>
              <a:t>BW 100Mbps</a:t>
            </a:r>
            <a:endParaRPr lang="es-ES" sz="1800"/>
          </a:p>
        </p:txBody>
      </p:sp>
      <p:sp>
        <p:nvSpPr>
          <p:cNvPr id="102443" name="Text Box 126"/>
          <p:cNvSpPr txBox="1">
            <a:spLocks noChangeArrowheads="1"/>
          </p:cNvSpPr>
          <p:nvPr/>
        </p:nvSpPr>
        <p:spPr bwMode="auto">
          <a:xfrm>
            <a:off x="7088188" y="5538788"/>
            <a:ext cx="149542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7759" tIns="48879" rIns="97759" bIns="48879">
            <a:spAutoFit/>
          </a:bodyPr>
          <a:lstStyle/>
          <a:p>
            <a:pPr defTabSz="923925"/>
            <a:r>
              <a:rPr lang="es-ES_tradnl" sz="1800"/>
              <a:t>BW 100Mbps</a:t>
            </a:r>
            <a:endParaRPr lang="es-ES" sz="1800"/>
          </a:p>
        </p:txBody>
      </p:sp>
      <p:sp>
        <p:nvSpPr>
          <p:cNvPr id="102444" name="Text Box 127"/>
          <p:cNvSpPr txBox="1">
            <a:spLocks noChangeArrowheads="1"/>
          </p:cNvSpPr>
          <p:nvPr/>
        </p:nvSpPr>
        <p:spPr bwMode="auto">
          <a:xfrm>
            <a:off x="4500563" y="2030413"/>
            <a:ext cx="149542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7759" tIns="48879" rIns="97759" bIns="48879">
            <a:spAutoFit/>
          </a:bodyPr>
          <a:lstStyle/>
          <a:p>
            <a:pPr defTabSz="923925"/>
            <a:r>
              <a:rPr lang="es-ES_tradnl" sz="1800"/>
              <a:t>BW 100Mbps</a:t>
            </a:r>
            <a:endParaRPr lang="es-ES" sz="1800"/>
          </a:p>
        </p:txBody>
      </p:sp>
      <p:sp>
        <p:nvSpPr>
          <p:cNvPr id="102445" name="Text Box 128"/>
          <p:cNvSpPr txBox="1">
            <a:spLocks noChangeArrowheads="1"/>
          </p:cNvSpPr>
          <p:nvPr/>
        </p:nvSpPr>
        <p:spPr bwMode="auto">
          <a:xfrm>
            <a:off x="3963988" y="2184400"/>
            <a:ext cx="598487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7759" tIns="48879" rIns="97759" bIns="48879">
            <a:spAutoFit/>
          </a:bodyPr>
          <a:lstStyle/>
          <a:p>
            <a:pPr defTabSz="923925"/>
            <a:r>
              <a:rPr lang="es-ES" sz="2100" b="1"/>
              <a:t>.0.1</a:t>
            </a:r>
          </a:p>
        </p:txBody>
      </p:sp>
      <p:sp>
        <p:nvSpPr>
          <p:cNvPr id="102446" name="Text Box 129"/>
          <p:cNvSpPr txBox="1">
            <a:spLocks noChangeArrowheads="1"/>
          </p:cNvSpPr>
          <p:nvPr/>
        </p:nvSpPr>
        <p:spPr bwMode="auto">
          <a:xfrm>
            <a:off x="3963988" y="1871663"/>
            <a:ext cx="598487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7759" tIns="48879" rIns="97759" bIns="48879">
            <a:spAutoFit/>
          </a:bodyPr>
          <a:lstStyle/>
          <a:p>
            <a:pPr defTabSz="923925"/>
            <a:r>
              <a:rPr lang="es-ES" sz="2100" b="1"/>
              <a:t>.0.2</a:t>
            </a:r>
          </a:p>
        </p:txBody>
      </p:sp>
      <p:sp>
        <p:nvSpPr>
          <p:cNvPr id="102447" name="Text Box 131"/>
          <p:cNvSpPr txBox="1">
            <a:spLocks noChangeArrowheads="1"/>
          </p:cNvSpPr>
          <p:nvPr/>
        </p:nvSpPr>
        <p:spPr bwMode="auto">
          <a:xfrm>
            <a:off x="3429000" y="2341563"/>
            <a:ext cx="5730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7759" tIns="48879" rIns="97759" bIns="48879">
            <a:spAutoFit/>
          </a:bodyPr>
          <a:lstStyle/>
          <a:p>
            <a:pPr defTabSz="923925"/>
            <a:r>
              <a:rPr lang="es-ES" b="1"/>
              <a:t>Ra</a:t>
            </a:r>
          </a:p>
        </p:txBody>
      </p:sp>
      <p:sp>
        <p:nvSpPr>
          <p:cNvPr id="102448" name="132 CuadroTexto"/>
          <p:cNvSpPr txBox="1">
            <a:spLocks noChangeArrowheads="1"/>
          </p:cNvSpPr>
          <p:nvPr/>
        </p:nvSpPr>
        <p:spPr bwMode="auto">
          <a:xfrm>
            <a:off x="2786063" y="1652588"/>
            <a:ext cx="11636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2800" b="1">
                <a:solidFill>
                  <a:schemeClr val="accent2"/>
                </a:solidFill>
              </a:rPr>
              <a:t>RIPv2</a:t>
            </a:r>
          </a:p>
        </p:txBody>
      </p:sp>
      <p:sp>
        <p:nvSpPr>
          <p:cNvPr id="102449" name="134 CuadroTexto"/>
          <p:cNvSpPr txBox="1">
            <a:spLocks noChangeArrowheads="1"/>
          </p:cNvSpPr>
          <p:nvPr/>
        </p:nvSpPr>
        <p:spPr bwMode="auto">
          <a:xfrm>
            <a:off x="357188" y="5940425"/>
            <a:ext cx="1163637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2800" b="1">
                <a:solidFill>
                  <a:schemeClr val="accent2"/>
                </a:solidFill>
              </a:rPr>
              <a:t>RIPv2</a:t>
            </a:r>
          </a:p>
        </p:txBody>
      </p:sp>
      <p:sp>
        <p:nvSpPr>
          <p:cNvPr id="102450" name="138 CuadroTexto"/>
          <p:cNvSpPr txBox="1">
            <a:spLocks noChangeArrowheads="1"/>
          </p:cNvSpPr>
          <p:nvPr/>
        </p:nvSpPr>
        <p:spPr bwMode="auto">
          <a:xfrm>
            <a:off x="1571625" y="3295650"/>
            <a:ext cx="1463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2800" b="1">
                <a:solidFill>
                  <a:srgbClr val="FF0000"/>
                </a:solidFill>
              </a:rPr>
              <a:t>OSPFv2</a:t>
            </a:r>
          </a:p>
        </p:txBody>
      </p:sp>
      <p:sp>
        <p:nvSpPr>
          <p:cNvPr id="102451" name="139 CuadroTexto"/>
          <p:cNvSpPr txBox="1">
            <a:spLocks noChangeArrowheads="1"/>
          </p:cNvSpPr>
          <p:nvPr/>
        </p:nvSpPr>
        <p:spPr bwMode="auto">
          <a:xfrm>
            <a:off x="5859463" y="3295650"/>
            <a:ext cx="1450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2800" b="1">
                <a:solidFill>
                  <a:srgbClr val="FF0000"/>
                </a:solidFill>
              </a:rPr>
              <a:t>AREA 0</a:t>
            </a:r>
          </a:p>
        </p:txBody>
      </p:sp>
      <p:sp>
        <p:nvSpPr>
          <p:cNvPr id="102452" name="Text Box 2"/>
          <p:cNvSpPr txBox="1">
            <a:spLocks noChangeArrowheads="1"/>
          </p:cNvSpPr>
          <p:nvPr/>
        </p:nvSpPr>
        <p:spPr bwMode="auto">
          <a:xfrm>
            <a:off x="285750" y="635000"/>
            <a:ext cx="8640763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60" tIns="46180" rIns="92360" bIns="46180">
            <a:spAutoFit/>
          </a:bodyPr>
          <a:lstStyle/>
          <a:p>
            <a:pPr algn="ctr" defTabSz="922338"/>
            <a:r>
              <a:rPr lang="es-ES" sz="3200" b="1">
                <a:solidFill>
                  <a:srgbClr val="002060"/>
                </a:solidFill>
                <a:latin typeface="Arial" charset="0"/>
                <a:cs typeface="Arial" charset="0"/>
              </a:rPr>
              <a:t>ANÁLISIS DE UNA RED OSPF/RIP</a:t>
            </a:r>
          </a:p>
        </p:txBody>
      </p:sp>
      <p:sp>
        <p:nvSpPr>
          <p:cNvPr id="141" name="140 Llamada rectangular redondeada"/>
          <p:cNvSpPr/>
          <p:nvPr/>
        </p:nvSpPr>
        <p:spPr bwMode="auto">
          <a:xfrm>
            <a:off x="3956625" y="4643902"/>
            <a:ext cx="5073650" cy="1368425"/>
          </a:xfrm>
          <a:prstGeom prst="wedgeRoundRectCallout">
            <a:avLst>
              <a:gd name="adj1" fmla="val -36306"/>
              <a:gd name="adj2" fmla="val -19693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sz="1600" dirty="0"/>
              <a:t>router rip</a:t>
            </a:r>
          </a:p>
          <a:p>
            <a:pPr>
              <a:defRPr/>
            </a:pPr>
            <a:r>
              <a:rPr lang="en-US" sz="1600" dirty="0"/>
              <a:t>    version 2</a:t>
            </a:r>
          </a:p>
          <a:p>
            <a:pPr>
              <a:defRPr/>
            </a:pPr>
            <a:r>
              <a:rPr lang="en-US" sz="1600" dirty="0"/>
              <a:t>    redistribute </a:t>
            </a:r>
            <a:r>
              <a:rPr lang="en-US" sz="1600" dirty="0" err="1"/>
              <a:t>ospf</a:t>
            </a:r>
            <a:r>
              <a:rPr lang="en-US" sz="1600" dirty="0"/>
              <a:t> 1 metric 2</a:t>
            </a:r>
          </a:p>
          <a:p>
            <a:pPr>
              <a:defRPr/>
            </a:pPr>
            <a:r>
              <a:rPr lang="en-US" sz="1600" dirty="0"/>
              <a:t>    network 172.16.0.0</a:t>
            </a:r>
          </a:p>
          <a:p>
            <a:pPr>
              <a:defRPr/>
            </a:pPr>
            <a:r>
              <a:rPr lang="en-US" sz="1600" dirty="0"/>
              <a:t>    no auto-summary</a:t>
            </a:r>
            <a:endParaRPr lang="es-PE" sz="1600" dirty="0"/>
          </a:p>
        </p:txBody>
      </p:sp>
      <p:sp>
        <p:nvSpPr>
          <p:cNvPr id="143" name="142 Llamada rectangular redondeada"/>
          <p:cNvSpPr/>
          <p:nvPr/>
        </p:nvSpPr>
        <p:spPr bwMode="auto">
          <a:xfrm>
            <a:off x="318071" y="4662488"/>
            <a:ext cx="3573462" cy="1368425"/>
          </a:xfrm>
          <a:prstGeom prst="wedgeRoundRectCallout">
            <a:avLst>
              <a:gd name="adj1" fmla="val 56526"/>
              <a:gd name="adj2" fmla="val -17889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sz="1600" dirty="0"/>
              <a:t>router </a:t>
            </a:r>
            <a:r>
              <a:rPr lang="en-US" sz="1600" dirty="0" err="1"/>
              <a:t>ospf</a:t>
            </a:r>
            <a:r>
              <a:rPr lang="en-US" sz="1600" dirty="0"/>
              <a:t> 1</a:t>
            </a:r>
          </a:p>
          <a:p>
            <a:pPr>
              <a:defRPr/>
            </a:pPr>
            <a:r>
              <a:rPr lang="en-US" sz="1600" dirty="0"/>
              <a:t>    redistribute rip subnets</a:t>
            </a:r>
          </a:p>
          <a:p>
            <a:pPr>
              <a:defRPr/>
            </a:pPr>
            <a:r>
              <a:rPr lang="en-US" sz="1600" dirty="0"/>
              <a:t>    network 10.0.37.196  0.0.0.3  area 0</a:t>
            </a:r>
          </a:p>
          <a:p>
            <a:pPr>
              <a:defRPr/>
            </a:pPr>
            <a:r>
              <a:rPr lang="en-US" sz="1600" dirty="0"/>
              <a:t>    network 10.0.37.200  0.0.0.3  area 0</a:t>
            </a:r>
            <a:endParaRPr lang="es-PE" sz="1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762125" y="631825"/>
            <a:ext cx="559752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_tradnl" sz="3200" b="1">
                <a:solidFill>
                  <a:srgbClr val="000066"/>
                </a:solidFill>
                <a:latin typeface="Arial" charset="0"/>
              </a:rPr>
              <a:t>TABLA DE ENRUTAMIENTO</a:t>
            </a:r>
            <a:endParaRPr lang="es-ES" sz="3200" b="1">
              <a:solidFill>
                <a:srgbClr val="000066"/>
              </a:solidFill>
              <a:latin typeface="Arial" charset="0"/>
            </a:endParaRPr>
          </a:p>
        </p:txBody>
      </p:sp>
      <p:pic>
        <p:nvPicPr>
          <p:cNvPr id="3553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25563"/>
            <a:ext cx="8191500" cy="533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57200" y="3978275"/>
            <a:ext cx="533400" cy="1484313"/>
            <a:chOff x="272" y="2313"/>
            <a:chExt cx="318" cy="863"/>
          </a:xfrm>
        </p:grpSpPr>
        <p:sp>
          <p:nvSpPr>
            <p:cNvPr id="103429" name="Oval 5"/>
            <p:cNvSpPr>
              <a:spLocks noChangeArrowheads="1"/>
            </p:cNvSpPr>
            <p:nvPr/>
          </p:nvSpPr>
          <p:spPr bwMode="auto">
            <a:xfrm>
              <a:off x="272" y="2313"/>
              <a:ext cx="318" cy="182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3430" name="Oval 6"/>
            <p:cNvSpPr>
              <a:spLocks noChangeArrowheads="1"/>
            </p:cNvSpPr>
            <p:nvPr/>
          </p:nvSpPr>
          <p:spPr bwMode="auto">
            <a:xfrm>
              <a:off x="272" y="2994"/>
              <a:ext cx="318" cy="182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s-P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1952683" y="631825"/>
            <a:ext cx="5313254" cy="58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63" tIns="46181" rIns="92363" bIns="46181">
            <a:spAutoFit/>
          </a:bodyPr>
          <a:lstStyle/>
          <a:p>
            <a:pPr marL="192088" lvl="1" algn="ctr" defTabSz="923925"/>
            <a:r>
              <a:rPr lang="es-ES" sz="3200" b="1" dirty="0">
                <a:solidFill>
                  <a:srgbClr val="000066"/>
                </a:solidFill>
                <a:latin typeface="Arial" charset="0"/>
              </a:rPr>
              <a:t>FUENTES DE CONSULTA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95022" y="1327149"/>
            <a:ext cx="7694196" cy="2299761"/>
            <a:chOff x="204" y="773"/>
            <a:chExt cx="3275" cy="856"/>
          </a:xfrm>
        </p:grpSpPr>
        <p:sp>
          <p:nvSpPr>
            <p:cNvPr id="93197" name="Text Box 4"/>
            <p:cNvSpPr txBox="1">
              <a:spLocks noChangeArrowheads="1"/>
            </p:cNvSpPr>
            <p:nvPr/>
          </p:nvSpPr>
          <p:spPr bwMode="auto">
            <a:xfrm>
              <a:off x="385" y="773"/>
              <a:ext cx="3094" cy="8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2400" b="1" dirty="0">
                  <a:solidFill>
                    <a:schemeClr val="accent2"/>
                  </a:solidFill>
                  <a:latin typeface="+mj-lt"/>
                </a:rPr>
                <a:t>RFC 1058 Routing Information Protocol</a:t>
              </a:r>
            </a:p>
            <a:p>
              <a:pPr defTabSz="923925">
                <a:defRPr/>
              </a:pPr>
              <a:r>
                <a:rPr lang="es-ES" sz="2400" b="1" dirty="0">
                  <a:solidFill>
                    <a:schemeClr val="accent2"/>
                  </a:solidFill>
                  <a:latin typeface="+mj-lt"/>
                </a:rPr>
                <a:t>Junio de 1988.</a:t>
              </a:r>
            </a:p>
            <a:p>
              <a:pPr defTabSz="923925">
                <a:defRPr/>
              </a:pPr>
              <a:r>
                <a:rPr lang="es-ES" sz="1800" dirty="0">
                  <a:latin typeface="+mj-lt"/>
                  <a:hlinkClick r:id="rId2"/>
                </a:rPr>
                <a:t>http://www.ietf.org/rfc/rfc1058.txt</a:t>
              </a:r>
              <a:endParaRPr lang="es-ES" sz="1800" dirty="0">
                <a:latin typeface="+mj-lt"/>
              </a:endParaRPr>
            </a:p>
            <a:p>
              <a:pPr defTabSz="923925">
                <a:defRPr/>
              </a:pPr>
              <a:endParaRPr lang="es-ES" sz="1800" dirty="0">
                <a:latin typeface="+mj-lt"/>
              </a:endParaRPr>
            </a:p>
          </p:txBody>
        </p:sp>
        <p:pic>
          <p:nvPicPr>
            <p:cNvPr id="106510" name="Picture 5" descr="020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4" y="845"/>
              <a:ext cx="12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" name="Group 9"/>
          <p:cNvGrpSpPr>
            <a:grpSpLocks/>
          </p:cNvGrpSpPr>
          <p:nvPr/>
        </p:nvGrpSpPr>
        <p:grpSpPr bwMode="auto">
          <a:xfrm>
            <a:off x="695022" y="2808289"/>
            <a:ext cx="7195510" cy="3170525"/>
            <a:chOff x="204" y="773"/>
            <a:chExt cx="3661" cy="1956"/>
          </a:xfrm>
        </p:grpSpPr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385" y="773"/>
              <a:ext cx="3480" cy="1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2400" b="1" dirty="0">
                  <a:solidFill>
                    <a:schemeClr val="accent2"/>
                  </a:solidFill>
                  <a:latin typeface="+mj-lt"/>
                </a:rPr>
                <a:t>RFC 1723 RIP </a:t>
              </a:r>
              <a:r>
                <a:rPr lang="es-ES" sz="2400" b="1" dirty="0" err="1">
                  <a:solidFill>
                    <a:schemeClr val="accent2"/>
                  </a:solidFill>
                  <a:latin typeface="+mj-lt"/>
                </a:rPr>
                <a:t>version</a:t>
              </a:r>
              <a:r>
                <a:rPr lang="es-ES" sz="2400" b="1" dirty="0">
                  <a:solidFill>
                    <a:schemeClr val="accent2"/>
                  </a:solidFill>
                  <a:latin typeface="+mj-lt"/>
                </a:rPr>
                <a:t> 2, Noviembre de 1994</a:t>
              </a:r>
            </a:p>
            <a:p>
              <a:pPr defTabSz="923925">
                <a:defRPr/>
              </a:pPr>
              <a:r>
                <a:rPr lang="es-ES" sz="1800" dirty="0">
                  <a:latin typeface="+mj-lt"/>
                  <a:hlinkClick r:id="rId4"/>
                </a:rPr>
                <a:t>http://www.ietf.org/rfc/rfc1723.txt</a:t>
              </a:r>
              <a:endParaRPr lang="es-ES" sz="1800" dirty="0">
                <a:latin typeface="+mj-lt"/>
              </a:endParaRPr>
            </a:p>
            <a:p>
              <a:pPr defTabSz="923925">
                <a:defRPr/>
              </a:pPr>
              <a:r>
                <a:rPr lang="es-ES" sz="2400" b="1" dirty="0">
                  <a:solidFill>
                    <a:schemeClr val="accent2"/>
                  </a:solidFill>
                </a:rPr>
                <a:t>RFC 1723 RIP </a:t>
              </a:r>
              <a:r>
                <a:rPr lang="es-ES" sz="2400" b="1" dirty="0" err="1">
                  <a:solidFill>
                    <a:schemeClr val="accent2"/>
                  </a:solidFill>
                </a:rPr>
                <a:t>version</a:t>
              </a:r>
              <a:r>
                <a:rPr lang="es-ES" sz="2400" b="1" dirty="0">
                  <a:solidFill>
                    <a:schemeClr val="accent2"/>
                  </a:solidFill>
                </a:rPr>
                <a:t> 2, Noviembre de 1994</a:t>
              </a:r>
            </a:p>
            <a:p>
              <a:pPr defTabSz="923925">
                <a:defRPr/>
              </a:pPr>
              <a:r>
                <a:rPr lang="es-ES" sz="1800" dirty="0">
                  <a:hlinkClick r:id="rId4"/>
                </a:rPr>
                <a:t>http://www.ietf.org/rfc/rfc1723.txt</a:t>
              </a:r>
              <a:endParaRPr lang="es-ES" sz="1800" dirty="0"/>
            </a:p>
            <a:p>
              <a:pPr defTabSz="923925">
                <a:defRPr/>
              </a:pPr>
              <a:r>
                <a:rPr lang="es-ES" sz="2400" b="1" dirty="0">
                  <a:solidFill>
                    <a:schemeClr val="accent2"/>
                  </a:solidFill>
                </a:rPr>
                <a:t>RFC 2453 RIP </a:t>
              </a:r>
              <a:r>
                <a:rPr lang="es-ES" sz="2400" b="1" dirty="0" err="1">
                  <a:solidFill>
                    <a:schemeClr val="accent2"/>
                  </a:solidFill>
                </a:rPr>
                <a:t>version</a:t>
              </a:r>
              <a:r>
                <a:rPr lang="es-ES" sz="2400" b="1" dirty="0">
                  <a:solidFill>
                    <a:schemeClr val="accent2"/>
                  </a:solidFill>
                </a:rPr>
                <a:t> 2 Noviembre de 1998.</a:t>
              </a:r>
            </a:p>
            <a:p>
              <a:pPr defTabSz="923925">
                <a:defRPr/>
              </a:pPr>
              <a:r>
                <a:rPr lang="es-ES" sz="1400" dirty="0">
                  <a:hlinkClick r:id="rId2"/>
                </a:rPr>
                <a:t>http://www.ietf.org/rfc/rfc1058.txt</a:t>
              </a:r>
              <a:endParaRPr lang="es-ES" sz="1400" dirty="0"/>
            </a:p>
            <a:p>
              <a:pPr defTabSz="923925">
                <a:defRPr/>
              </a:pPr>
              <a:endParaRPr lang="es-ES" sz="1400" dirty="0"/>
            </a:p>
            <a:p>
              <a:pPr defTabSz="923925">
                <a:defRPr/>
              </a:pPr>
              <a:r>
                <a:rPr lang="es-MX" sz="1400" u="sng" dirty="0">
                  <a:hlinkClick r:id="rId5"/>
                </a:rPr>
                <a:t>https://moodle2.unid.edu.mx/dts_cursos_mdl/lic/TI/BN/AM/06/Redistribucion_de_rutas.pdf</a:t>
              </a:r>
              <a:endParaRPr lang="es-MX" sz="1400" dirty="0"/>
            </a:p>
            <a:p>
              <a:pPr defTabSz="923925">
                <a:defRPr/>
              </a:pPr>
              <a:endParaRPr lang="es-ES" sz="1400" dirty="0"/>
            </a:p>
            <a:p>
              <a:pPr defTabSz="923925">
                <a:defRPr/>
              </a:pPr>
              <a:endParaRPr lang="es-ES" sz="1800" dirty="0"/>
            </a:p>
            <a:p>
              <a:pPr defTabSz="923925">
                <a:defRPr/>
              </a:pPr>
              <a:endParaRPr lang="es-ES" sz="1800" dirty="0">
                <a:latin typeface="+mj-lt"/>
              </a:endParaRPr>
            </a:p>
          </p:txBody>
        </p:sp>
        <p:pic>
          <p:nvPicPr>
            <p:cNvPr id="20" name="Picture 11" descr="020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4" y="845"/>
              <a:ext cx="181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1" name="Picture 11" descr="02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022" y="3442583"/>
            <a:ext cx="304862" cy="311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1" descr="02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627" y="4218291"/>
            <a:ext cx="355746" cy="29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1" descr="02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650" y="4857161"/>
            <a:ext cx="355746" cy="29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25438" y="631825"/>
            <a:ext cx="841533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63" tIns="46181" rIns="92363" bIns="46181">
            <a:spAutoFit/>
          </a:bodyPr>
          <a:lstStyle/>
          <a:p>
            <a:pPr marL="192088" lvl="1" algn="ctr"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PROPAGACIÓN DE RUTA POR DEFECTO</a:t>
            </a:r>
          </a:p>
        </p:txBody>
      </p:sp>
      <p:grpSp>
        <p:nvGrpSpPr>
          <p:cNvPr id="2" name="63 Grupo"/>
          <p:cNvGrpSpPr>
            <a:grpSpLocks/>
          </p:cNvGrpSpPr>
          <p:nvPr/>
        </p:nvGrpSpPr>
        <p:grpSpPr bwMode="auto">
          <a:xfrm>
            <a:off x="214313" y="1152525"/>
            <a:ext cx="8566150" cy="2573338"/>
            <a:chOff x="215076" y="2939252"/>
            <a:chExt cx="8565984" cy="2571768"/>
          </a:xfrm>
        </p:grpSpPr>
        <p:pic>
          <p:nvPicPr>
            <p:cNvPr id="41993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15274" y="3296442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94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8348" y="3296442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95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15274" y="479664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96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8348" y="479664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97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73058" y="408226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98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29984" y="408226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99" name="Picture 105" descr="laptop%2520hp%2520pavilion%252050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16066" y="4001178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000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828" y="3225004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001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828" y="4715558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2002" name="16 Conector recto"/>
            <p:cNvCxnSpPr>
              <a:cxnSpLocks noChangeShapeType="1"/>
            </p:cNvCxnSpPr>
            <p:nvPr/>
          </p:nvCxnSpPr>
          <p:spPr bwMode="auto">
            <a:xfrm>
              <a:off x="2215340" y="3509168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03" name="17 Conector recto"/>
            <p:cNvCxnSpPr>
              <a:cxnSpLocks noChangeShapeType="1"/>
            </p:cNvCxnSpPr>
            <p:nvPr/>
          </p:nvCxnSpPr>
          <p:spPr bwMode="auto">
            <a:xfrm>
              <a:off x="2215340" y="5010954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04" name="18 Conector recto"/>
            <p:cNvCxnSpPr>
              <a:cxnSpLocks noChangeShapeType="1"/>
            </p:cNvCxnSpPr>
            <p:nvPr/>
          </p:nvCxnSpPr>
          <p:spPr bwMode="auto">
            <a:xfrm>
              <a:off x="5430050" y="4294986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05" name="19 Conector recto"/>
            <p:cNvCxnSpPr>
              <a:cxnSpLocks noChangeShapeType="1"/>
            </p:cNvCxnSpPr>
            <p:nvPr/>
          </p:nvCxnSpPr>
          <p:spPr bwMode="auto">
            <a:xfrm>
              <a:off x="3858414" y="3510756"/>
              <a:ext cx="1143008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06" name="24 Conector recto"/>
            <p:cNvCxnSpPr>
              <a:cxnSpLocks noChangeShapeType="1"/>
            </p:cNvCxnSpPr>
            <p:nvPr/>
          </p:nvCxnSpPr>
          <p:spPr bwMode="auto">
            <a:xfrm flipV="1">
              <a:off x="3858414" y="4368012"/>
              <a:ext cx="1143008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07" name="26 Conector recto"/>
            <p:cNvCxnSpPr>
              <a:cxnSpLocks noChangeShapeType="1"/>
            </p:cNvCxnSpPr>
            <p:nvPr/>
          </p:nvCxnSpPr>
          <p:spPr bwMode="auto">
            <a:xfrm>
              <a:off x="929456" y="3509168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08" name="28 Conector recto"/>
            <p:cNvCxnSpPr>
              <a:cxnSpLocks noChangeShapeType="1"/>
            </p:cNvCxnSpPr>
            <p:nvPr/>
          </p:nvCxnSpPr>
          <p:spPr bwMode="auto">
            <a:xfrm>
              <a:off x="929456" y="5010954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09" name="29 Conector recto"/>
            <p:cNvCxnSpPr>
              <a:cxnSpLocks noChangeShapeType="1"/>
            </p:cNvCxnSpPr>
            <p:nvPr/>
          </p:nvCxnSpPr>
          <p:spPr bwMode="auto">
            <a:xfrm>
              <a:off x="7001686" y="4296574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2010" name="30 CuadroTexto"/>
            <p:cNvSpPr txBox="1">
              <a:spLocks noChangeArrowheads="1"/>
            </p:cNvSpPr>
            <p:nvPr/>
          </p:nvSpPr>
          <p:spPr bwMode="auto">
            <a:xfrm>
              <a:off x="2243940" y="3082128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50.5.5.0/30</a:t>
              </a:r>
            </a:p>
          </p:txBody>
        </p:sp>
        <p:sp>
          <p:nvSpPr>
            <p:cNvPr id="42011" name="31 CuadroTexto"/>
            <p:cNvSpPr txBox="1">
              <a:spLocks noChangeArrowheads="1"/>
            </p:cNvSpPr>
            <p:nvPr/>
          </p:nvSpPr>
          <p:spPr bwMode="auto">
            <a:xfrm>
              <a:off x="2286778" y="5082392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50.5.5.4/30</a:t>
              </a:r>
            </a:p>
          </p:txBody>
        </p:sp>
        <p:sp>
          <p:nvSpPr>
            <p:cNvPr id="42012" name="32 CuadroTexto"/>
            <p:cNvSpPr txBox="1">
              <a:spLocks noChangeArrowheads="1"/>
            </p:cNvSpPr>
            <p:nvPr/>
          </p:nvSpPr>
          <p:spPr bwMode="auto">
            <a:xfrm>
              <a:off x="4292783" y="3510756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50.5.8.0/30</a:t>
              </a:r>
            </a:p>
          </p:txBody>
        </p:sp>
        <p:sp>
          <p:nvSpPr>
            <p:cNvPr id="42013" name="33 CuadroTexto"/>
            <p:cNvSpPr txBox="1">
              <a:spLocks noChangeArrowheads="1"/>
            </p:cNvSpPr>
            <p:nvPr/>
          </p:nvSpPr>
          <p:spPr bwMode="auto">
            <a:xfrm rot="-1723477">
              <a:off x="3793449" y="4425313"/>
              <a:ext cx="1217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50.5.12.0/30</a:t>
              </a:r>
            </a:p>
          </p:txBody>
        </p:sp>
        <p:sp>
          <p:nvSpPr>
            <p:cNvPr id="42014" name="34 CuadroTexto"/>
            <p:cNvSpPr txBox="1">
              <a:spLocks noChangeArrowheads="1"/>
            </p:cNvSpPr>
            <p:nvPr/>
          </p:nvSpPr>
          <p:spPr bwMode="auto">
            <a:xfrm>
              <a:off x="2143902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2015" name="35 CuadroTexto"/>
            <p:cNvSpPr txBox="1">
              <a:spLocks noChangeArrowheads="1"/>
            </p:cNvSpPr>
            <p:nvPr/>
          </p:nvSpPr>
          <p:spPr bwMode="auto">
            <a:xfrm>
              <a:off x="3144034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2016" name="36 CuadroTexto"/>
            <p:cNvSpPr txBox="1">
              <a:spLocks noChangeArrowheads="1"/>
            </p:cNvSpPr>
            <p:nvPr/>
          </p:nvSpPr>
          <p:spPr bwMode="auto">
            <a:xfrm>
              <a:off x="2143902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.5</a:t>
              </a:r>
            </a:p>
          </p:txBody>
        </p:sp>
        <p:sp>
          <p:nvSpPr>
            <p:cNvPr id="42017" name="37 CuadroTexto"/>
            <p:cNvSpPr txBox="1">
              <a:spLocks noChangeArrowheads="1"/>
            </p:cNvSpPr>
            <p:nvPr/>
          </p:nvSpPr>
          <p:spPr bwMode="auto">
            <a:xfrm>
              <a:off x="3144034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.6</a:t>
              </a:r>
            </a:p>
          </p:txBody>
        </p:sp>
        <p:sp>
          <p:nvSpPr>
            <p:cNvPr id="42018" name="38 CuadroTexto"/>
            <p:cNvSpPr txBox="1">
              <a:spLocks noChangeArrowheads="1"/>
            </p:cNvSpPr>
            <p:nvPr/>
          </p:nvSpPr>
          <p:spPr bwMode="auto">
            <a:xfrm>
              <a:off x="3805612" y="329644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.9</a:t>
              </a:r>
            </a:p>
          </p:txBody>
        </p:sp>
        <p:sp>
          <p:nvSpPr>
            <p:cNvPr id="42019" name="39 CuadroTexto"/>
            <p:cNvSpPr txBox="1">
              <a:spLocks noChangeArrowheads="1"/>
            </p:cNvSpPr>
            <p:nvPr/>
          </p:nvSpPr>
          <p:spPr bwMode="auto">
            <a:xfrm>
              <a:off x="4858546" y="3867946"/>
              <a:ext cx="4411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.10</a:t>
              </a:r>
            </a:p>
          </p:txBody>
        </p:sp>
        <p:sp>
          <p:nvSpPr>
            <p:cNvPr id="42020" name="40 CuadroTexto"/>
            <p:cNvSpPr txBox="1">
              <a:spLocks noChangeArrowheads="1"/>
            </p:cNvSpPr>
            <p:nvPr/>
          </p:nvSpPr>
          <p:spPr bwMode="auto">
            <a:xfrm>
              <a:off x="4787108" y="4368012"/>
              <a:ext cx="4411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.13</a:t>
              </a:r>
            </a:p>
          </p:txBody>
        </p:sp>
        <p:sp>
          <p:nvSpPr>
            <p:cNvPr id="42021" name="41 CuadroTexto"/>
            <p:cNvSpPr txBox="1">
              <a:spLocks noChangeArrowheads="1"/>
            </p:cNvSpPr>
            <p:nvPr/>
          </p:nvSpPr>
          <p:spPr bwMode="auto">
            <a:xfrm>
              <a:off x="3786976" y="4939516"/>
              <a:ext cx="4411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.14</a:t>
              </a:r>
            </a:p>
          </p:txBody>
        </p:sp>
        <p:sp>
          <p:nvSpPr>
            <p:cNvPr id="42022" name="42 CuadroTexto"/>
            <p:cNvSpPr txBox="1">
              <a:spLocks noChangeArrowheads="1"/>
            </p:cNvSpPr>
            <p:nvPr/>
          </p:nvSpPr>
          <p:spPr bwMode="auto">
            <a:xfrm>
              <a:off x="5377248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2023" name="43 CuadroTexto"/>
            <p:cNvSpPr txBox="1">
              <a:spLocks noChangeArrowheads="1"/>
            </p:cNvSpPr>
            <p:nvPr/>
          </p:nvSpPr>
          <p:spPr bwMode="auto">
            <a:xfrm>
              <a:off x="6358744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2024" name="44 CuadroTexto"/>
            <p:cNvSpPr txBox="1">
              <a:spLocks noChangeArrowheads="1"/>
            </p:cNvSpPr>
            <p:nvPr/>
          </p:nvSpPr>
          <p:spPr bwMode="auto">
            <a:xfrm>
              <a:off x="5501488" y="3796508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60.6.6.0/30</a:t>
              </a:r>
            </a:p>
          </p:txBody>
        </p:sp>
        <p:sp>
          <p:nvSpPr>
            <p:cNvPr id="42025" name="45 CuadroTexto"/>
            <p:cNvSpPr txBox="1">
              <a:spLocks noChangeArrowheads="1"/>
            </p:cNvSpPr>
            <p:nvPr/>
          </p:nvSpPr>
          <p:spPr bwMode="auto">
            <a:xfrm>
              <a:off x="215076" y="2957888"/>
              <a:ext cx="1217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200.2.2.0/24</a:t>
              </a:r>
            </a:p>
          </p:txBody>
        </p:sp>
        <p:sp>
          <p:nvSpPr>
            <p:cNvPr id="42026" name="46 CuadroTexto"/>
            <p:cNvSpPr txBox="1">
              <a:spLocks noChangeArrowheads="1"/>
            </p:cNvSpPr>
            <p:nvPr/>
          </p:nvSpPr>
          <p:spPr bwMode="auto">
            <a:xfrm>
              <a:off x="215076" y="5101028"/>
              <a:ext cx="1217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200.2.3.0/24</a:t>
              </a:r>
            </a:p>
          </p:txBody>
        </p:sp>
        <p:sp>
          <p:nvSpPr>
            <p:cNvPr id="42027" name="47 CuadroTexto"/>
            <p:cNvSpPr txBox="1">
              <a:spLocks noChangeArrowheads="1"/>
            </p:cNvSpPr>
            <p:nvPr/>
          </p:nvSpPr>
          <p:spPr bwMode="auto">
            <a:xfrm>
              <a:off x="1500960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2028" name="48 CuadroTexto"/>
            <p:cNvSpPr txBox="1">
              <a:spLocks noChangeArrowheads="1"/>
            </p:cNvSpPr>
            <p:nvPr/>
          </p:nvSpPr>
          <p:spPr bwMode="auto">
            <a:xfrm>
              <a:off x="929456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2029" name="49 CuadroTexto"/>
            <p:cNvSpPr txBox="1">
              <a:spLocks noChangeArrowheads="1"/>
            </p:cNvSpPr>
            <p:nvPr/>
          </p:nvSpPr>
          <p:spPr bwMode="auto">
            <a:xfrm>
              <a:off x="1500960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2030" name="50 CuadroTexto"/>
            <p:cNvSpPr txBox="1">
              <a:spLocks noChangeArrowheads="1"/>
            </p:cNvSpPr>
            <p:nvPr/>
          </p:nvSpPr>
          <p:spPr bwMode="auto">
            <a:xfrm>
              <a:off x="929456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2031" name="51 CuadroTexto"/>
            <p:cNvSpPr txBox="1">
              <a:spLocks noChangeArrowheads="1"/>
            </p:cNvSpPr>
            <p:nvPr/>
          </p:nvSpPr>
          <p:spPr bwMode="auto">
            <a:xfrm>
              <a:off x="7001686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2032" name="52 CuadroTexto"/>
            <p:cNvSpPr txBox="1">
              <a:spLocks noChangeArrowheads="1"/>
            </p:cNvSpPr>
            <p:nvPr/>
          </p:nvSpPr>
          <p:spPr bwMode="auto">
            <a:xfrm>
              <a:off x="7573190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2033" name="53 CuadroTexto"/>
            <p:cNvSpPr txBox="1">
              <a:spLocks noChangeArrowheads="1"/>
            </p:cNvSpPr>
            <p:nvPr/>
          </p:nvSpPr>
          <p:spPr bwMode="auto">
            <a:xfrm>
              <a:off x="7358876" y="3672268"/>
              <a:ext cx="14221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210.10.10.0/24</a:t>
              </a:r>
            </a:p>
          </p:txBody>
        </p:sp>
        <p:sp>
          <p:nvSpPr>
            <p:cNvPr id="42034" name="54 CuadroTexto"/>
            <p:cNvSpPr txBox="1">
              <a:spLocks noChangeArrowheads="1"/>
            </p:cNvSpPr>
            <p:nvPr/>
          </p:nvSpPr>
          <p:spPr bwMode="auto">
            <a:xfrm>
              <a:off x="1715274" y="2939252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R1</a:t>
              </a:r>
            </a:p>
          </p:txBody>
        </p:sp>
        <p:sp>
          <p:nvSpPr>
            <p:cNvPr id="42035" name="55 CuadroTexto"/>
            <p:cNvSpPr txBox="1">
              <a:spLocks noChangeArrowheads="1"/>
            </p:cNvSpPr>
            <p:nvPr/>
          </p:nvSpPr>
          <p:spPr bwMode="auto">
            <a:xfrm>
              <a:off x="3358348" y="2939252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R2</a:t>
              </a:r>
            </a:p>
          </p:txBody>
        </p:sp>
        <p:sp>
          <p:nvSpPr>
            <p:cNvPr id="42036" name="56 CuadroTexto"/>
            <p:cNvSpPr txBox="1">
              <a:spLocks noChangeArrowheads="1"/>
            </p:cNvSpPr>
            <p:nvPr/>
          </p:nvSpPr>
          <p:spPr bwMode="auto">
            <a:xfrm>
              <a:off x="1715274" y="511091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R3</a:t>
              </a:r>
            </a:p>
          </p:txBody>
        </p:sp>
        <p:sp>
          <p:nvSpPr>
            <p:cNvPr id="42037" name="57 CuadroTexto"/>
            <p:cNvSpPr txBox="1">
              <a:spLocks noChangeArrowheads="1"/>
            </p:cNvSpPr>
            <p:nvPr/>
          </p:nvSpPr>
          <p:spPr bwMode="auto">
            <a:xfrm>
              <a:off x="3358348" y="511091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R4</a:t>
              </a:r>
            </a:p>
          </p:txBody>
        </p:sp>
        <p:sp>
          <p:nvSpPr>
            <p:cNvPr id="42038" name="58 CuadroTexto"/>
            <p:cNvSpPr txBox="1">
              <a:spLocks noChangeArrowheads="1"/>
            </p:cNvSpPr>
            <p:nvPr/>
          </p:nvSpPr>
          <p:spPr bwMode="auto">
            <a:xfrm>
              <a:off x="6573058" y="443945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R6</a:t>
              </a:r>
            </a:p>
          </p:txBody>
        </p:sp>
        <p:sp>
          <p:nvSpPr>
            <p:cNvPr id="42039" name="59 CuadroTexto"/>
            <p:cNvSpPr txBox="1">
              <a:spLocks noChangeArrowheads="1"/>
            </p:cNvSpPr>
            <p:nvPr/>
          </p:nvSpPr>
          <p:spPr bwMode="auto">
            <a:xfrm>
              <a:off x="5215736" y="443945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R5</a:t>
              </a:r>
            </a:p>
          </p:txBody>
        </p:sp>
        <p:sp>
          <p:nvSpPr>
            <p:cNvPr id="42040" name="60 CuadroTexto"/>
            <p:cNvSpPr txBox="1">
              <a:spLocks noChangeArrowheads="1"/>
            </p:cNvSpPr>
            <p:nvPr/>
          </p:nvSpPr>
          <p:spPr bwMode="auto">
            <a:xfrm>
              <a:off x="357952" y="3582194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PC1</a:t>
              </a:r>
            </a:p>
          </p:txBody>
        </p:sp>
        <p:sp>
          <p:nvSpPr>
            <p:cNvPr id="42041" name="61 CuadroTexto"/>
            <p:cNvSpPr txBox="1">
              <a:spLocks noChangeArrowheads="1"/>
            </p:cNvSpPr>
            <p:nvPr/>
          </p:nvSpPr>
          <p:spPr bwMode="auto">
            <a:xfrm>
              <a:off x="357952" y="4396530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PC2</a:t>
              </a:r>
            </a:p>
          </p:txBody>
        </p:sp>
        <p:sp>
          <p:nvSpPr>
            <p:cNvPr id="42042" name="62 CuadroTexto"/>
            <p:cNvSpPr txBox="1">
              <a:spLocks noChangeArrowheads="1"/>
            </p:cNvSpPr>
            <p:nvPr/>
          </p:nvSpPr>
          <p:spPr bwMode="auto">
            <a:xfrm>
              <a:off x="7716066" y="4439450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PC3</a:t>
              </a:r>
            </a:p>
          </p:txBody>
        </p:sp>
      </p:grpSp>
      <p:sp>
        <p:nvSpPr>
          <p:cNvPr id="69" name="68 CuadroTexto"/>
          <p:cNvSpPr txBox="1"/>
          <p:nvPr/>
        </p:nvSpPr>
        <p:spPr>
          <a:xfrm>
            <a:off x="820738" y="3678238"/>
            <a:ext cx="5681662" cy="3048000"/>
          </a:xfrm>
          <a:prstGeom prst="rect">
            <a:avLst/>
          </a:prstGeom>
          <a:solidFill>
            <a:srgbClr val="00FF00"/>
          </a:solidFill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600" b="1" dirty="0"/>
              <a:t>R5#show ip route</a:t>
            </a:r>
          </a:p>
          <a:p>
            <a:pPr>
              <a:defRPr/>
            </a:pPr>
            <a:r>
              <a:rPr lang="es-PE" sz="1600" dirty="0"/>
              <a:t>     50.0.0.0/30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subnetted</a:t>
            </a:r>
            <a:r>
              <a:rPr lang="es-PE" sz="1600" dirty="0"/>
              <a:t>, 4 </a:t>
            </a:r>
            <a:r>
              <a:rPr lang="es-PE" sz="1600" dirty="0" err="1"/>
              <a:t>subnets</a:t>
            </a:r>
            <a:endParaRPr lang="es-PE" sz="1600" dirty="0"/>
          </a:p>
          <a:p>
            <a:pPr>
              <a:defRPr/>
            </a:pPr>
            <a:r>
              <a:rPr lang="es-PE" sz="1600" dirty="0"/>
              <a:t>R       50.5.5.0 [120/1] </a:t>
            </a:r>
            <a:r>
              <a:rPr lang="es-PE" sz="1600" dirty="0" err="1"/>
              <a:t>via</a:t>
            </a:r>
            <a:r>
              <a:rPr lang="es-PE" sz="1600" dirty="0"/>
              <a:t> 50.5.5.9, 00:00:01, FastEthernet0/1</a:t>
            </a:r>
          </a:p>
          <a:p>
            <a:pPr>
              <a:defRPr/>
            </a:pPr>
            <a:r>
              <a:rPr lang="es-PE" sz="1600" dirty="0"/>
              <a:t>R       50.5.5.4 [120/1] </a:t>
            </a:r>
            <a:r>
              <a:rPr lang="es-PE" sz="1600" dirty="0" err="1"/>
              <a:t>via</a:t>
            </a:r>
            <a:r>
              <a:rPr lang="es-PE" sz="1600" dirty="0"/>
              <a:t> 50.5.5.14, 00:00:24, FastEthernet0/0</a:t>
            </a:r>
          </a:p>
          <a:p>
            <a:pPr>
              <a:defRPr/>
            </a:pPr>
            <a:r>
              <a:rPr lang="es-PE" sz="1600" dirty="0"/>
              <a:t>C       50.5.5.8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FastEthernet0/1</a:t>
            </a:r>
          </a:p>
          <a:p>
            <a:pPr>
              <a:defRPr/>
            </a:pPr>
            <a:r>
              <a:rPr lang="es-PE" sz="1600" dirty="0"/>
              <a:t>C       50.5.5.12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FastEthernet0/0</a:t>
            </a:r>
          </a:p>
          <a:p>
            <a:pPr>
              <a:defRPr/>
            </a:pPr>
            <a:r>
              <a:rPr lang="es-PE" sz="1600" dirty="0"/>
              <a:t>R    210.10.10.0/24 [120/1] </a:t>
            </a:r>
            <a:r>
              <a:rPr lang="es-PE" sz="1600" dirty="0" err="1"/>
              <a:t>via</a:t>
            </a:r>
            <a:r>
              <a:rPr lang="es-PE" sz="1600" dirty="0"/>
              <a:t> 60.6.6.2, 00:00:08, FastEthernet1/0</a:t>
            </a:r>
          </a:p>
          <a:p>
            <a:pPr>
              <a:defRPr/>
            </a:pPr>
            <a:r>
              <a:rPr lang="es-PE" sz="1600" dirty="0"/>
              <a:t>R    200.2.2.0/24 [120/2] </a:t>
            </a:r>
            <a:r>
              <a:rPr lang="es-PE" sz="1600" dirty="0" err="1"/>
              <a:t>via</a:t>
            </a:r>
            <a:r>
              <a:rPr lang="es-PE" sz="1600" dirty="0"/>
              <a:t> 50.5.5.9, 00:00:01, FastEthernet0/1</a:t>
            </a:r>
          </a:p>
          <a:p>
            <a:pPr>
              <a:defRPr/>
            </a:pPr>
            <a:r>
              <a:rPr lang="es-PE" sz="1600" dirty="0"/>
              <a:t>R    200.2.3.0/24 [120/2] </a:t>
            </a:r>
            <a:r>
              <a:rPr lang="es-PE" sz="1600" dirty="0" err="1"/>
              <a:t>via</a:t>
            </a:r>
            <a:r>
              <a:rPr lang="es-PE" sz="1600" dirty="0"/>
              <a:t> 50.5.5.14, 00:00:24, FastEthernet0/0</a:t>
            </a:r>
          </a:p>
          <a:p>
            <a:pPr>
              <a:defRPr/>
            </a:pPr>
            <a:r>
              <a:rPr lang="es-PE" sz="1600" dirty="0"/>
              <a:t>     60.0.0.0/30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subnetted</a:t>
            </a:r>
            <a:r>
              <a:rPr lang="es-PE" sz="1600" dirty="0"/>
              <a:t>, 1 </a:t>
            </a:r>
            <a:r>
              <a:rPr lang="es-PE" sz="1600" dirty="0" err="1"/>
              <a:t>subnets</a:t>
            </a:r>
            <a:endParaRPr lang="es-PE" sz="1600" dirty="0"/>
          </a:p>
          <a:p>
            <a:pPr>
              <a:defRPr/>
            </a:pPr>
            <a:r>
              <a:rPr lang="es-PE" sz="1600" dirty="0"/>
              <a:t>C       60.6.6.0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FastEthernet1/0</a:t>
            </a:r>
          </a:p>
          <a:p>
            <a:pPr>
              <a:defRPr/>
            </a:pPr>
            <a:r>
              <a:rPr lang="es-PE" sz="1600" dirty="0"/>
              <a:t>R5#</a:t>
            </a:r>
          </a:p>
        </p:txBody>
      </p:sp>
      <p:sp>
        <p:nvSpPr>
          <p:cNvPr id="68" name="67 CuadroTexto"/>
          <p:cNvSpPr txBox="1"/>
          <p:nvPr/>
        </p:nvSpPr>
        <p:spPr>
          <a:xfrm>
            <a:off x="1146175" y="3781425"/>
            <a:ext cx="5784850" cy="2801938"/>
          </a:xfrm>
          <a:prstGeom prst="rect">
            <a:avLst/>
          </a:prstGeom>
          <a:solidFill>
            <a:srgbClr val="FF99CC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600" b="1" dirty="0"/>
              <a:t>R4#show ip route</a:t>
            </a:r>
          </a:p>
          <a:p>
            <a:pPr>
              <a:defRPr/>
            </a:pPr>
            <a:r>
              <a:rPr lang="es-PE" sz="1600" dirty="0"/>
              <a:t>     50.0.0.0/30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subnetted</a:t>
            </a:r>
            <a:r>
              <a:rPr lang="es-PE" sz="1600" dirty="0"/>
              <a:t>, 4 </a:t>
            </a:r>
            <a:r>
              <a:rPr lang="es-PE" sz="1600" dirty="0" err="1"/>
              <a:t>subnets</a:t>
            </a:r>
            <a:endParaRPr lang="es-PE" sz="1600" dirty="0"/>
          </a:p>
          <a:p>
            <a:pPr>
              <a:defRPr/>
            </a:pPr>
            <a:r>
              <a:rPr lang="es-PE" sz="1600" dirty="0"/>
              <a:t>R       50.5.5.0 [120/2] </a:t>
            </a:r>
            <a:r>
              <a:rPr lang="es-PE" sz="1600" dirty="0" err="1"/>
              <a:t>via</a:t>
            </a:r>
            <a:r>
              <a:rPr lang="es-PE" sz="1600" dirty="0"/>
              <a:t> 50.5.5.13, 00:00:22, FastEthernet0/1</a:t>
            </a:r>
          </a:p>
          <a:p>
            <a:pPr>
              <a:defRPr/>
            </a:pPr>
            <a:r>
              <a:rPr lang="es-PE" sz="1600" dirty="0"/>
              <a:t>C       50.5.5.4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FastEthernet0/0</a:t>
            </a:r>
          </a:p>
          <a:p>
            <a:pPr>
              <a:defRPr/>
            </a:pPr>
            <a:r>
              <a:rPr lang="es-PE" sz="1600" dirty="0"/>
              <a:t>R       50.5.5.8 [120/1] </a:t>
            </a:r>
            <a:r>
              <a:rPr lang="es-PE" sz="1600" dirty="0" err="1"/>
              <a:t>via</a:t>
            </a:r>
            <a:r>
              <a:rPr lang="es-PE" sz="1600" dirty="0"/>
              <a:t> 50.5.5.13, 00:00:22, FastEthernet0/1</a:t>
            </a:r>
          </a:p>
          <a:p>
            <a:pPr>
              <a:defRPr/>
            </a:pPr>
            <a:r>
              <a:rPr lang="es-PE" sz="1600" dirty="0"/>
              <a:t>C       50.5.5.12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FastEthernet0/1</a:t>
            </a:r>
          </a:p>
          <a:p>
            <a:pPr>
              <a:defRPr/>
            </a:pPr>
            <a:r>
              <a:rPr lang="es-PE" sz="1600" dirty="0"/>
              <a:t>R    210.10.10.0/24 [120/2] </a:t>
            </a:r>
            <a:r>
              <a:rPr lang="es-PE" sz="1600" dirty="0" err="1"/>
              <a:t>via</a:t>
            </a:r>
            <a:r>
              <a:rPr lang="es-PE" sz="1600" dirty="0"/>
              <a:t> 50.5.5.13, 00:00:22, FastEthernet0/1</a:t>
            </a:r>
          </a:p>
          <a:p>
            <a:pPr>
              <a:defRPr/>
            </a:pPr>
            <a:r>
              <a:rPr lang="es-PE" sz="1600" dirty="0"/>
              <a:t>R    200.2.2.0/24 [120/3] </a:t>
            </a:r>
            <a:r>
              <a:rPr lang="es-PE" sz="1600" dirty="0" err="1"/>
              <a:t>via</a:t>
            </a:r>
            <a:r>
              <a:rPr lang="es-PE" sz="1600" dirty="0"/>
              <a:t> 50.5.5.13, 00:00:22, FastEthernet0/1</a:t>
            </a:r>
          </a:p>
          <a:p>
            <a:pPr>
              <a:defRPr/>
            </a:pPr>
            <a:r>
              <a:rPr lang="es-PE" sz="1600" dirty="0"/>
              <a:t>R    200.2.3.0/24 [120/1] </a:t>
            </a:r>
            <a:r>
              <a:rPr lang="es-PE" sz="1600" dirty="0" err="1"/>
              <a:t>via</a:t>
            </a:r>
            <a:r>
              <a:rPr lang="es-PE" sz="1600" dirty="0"/>
              <a:t> 50.5.5.5, 00:00:17, FastEthernet0/0</a:t>
            </a:r>
          </a:p>
          <a:p>
            <a:pPr>
              <a:defRPr/>
            </a:pPr>
            <a:r>
              <a:rPr lang="es-PE" sz="1600" dirty="0"/>
              <a:t>R    60.0.0.0/8 [120/1] </a:t>
            </a:r>
            <a:r>
              <a:rPr lang="es-PE" sz="1600" dirty="0" err="1"/>
              <a:t>via</a:t>
            </a:r>
            <a:r>
              <a:rPr lang="es-PE" sz="1600" dirty="0"/>
              <a:t> 50.5.5.13, 00:00:22, FastEthernet0/1</a:t>
            </a:r>
          </a:p>
          <a:p>
            <a:pPr>
              <a:defRPr/>
            </a:pPr>
            <a:r>
              <a:rPr lang="es-PE" sz="1600" dirty="0"/>
              <a:t>R4#</a:t>
            </a:r>
          </a:p>
        </p:txBody>
      </p:sp>
      <p:sp>
        <p:nvSpPr>
          <p:cNvPr id="67" name="66 CuadroTexto"/>
          <p:cNvSpPr txBox="1"/>
          <p:nvPr/>
        </p:nvSpPr>
        <p:spPr>
          <a:xfrm>
            <a:off x="1500188" y="3852863"/>
            <a:ext cx="5859462" cy="2801937"/>
          </a:xfrm>
          <a:prstGeom prst="rect">
            <a:avLst/>
          </a:prstGeom>
          <a:solidFill>
            <a:srgbClr val="FF9966"/>
          </a:solidFill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s-PE" sz="1600" b="1" dirty="0"/>
              <a:t>R3#show ip route</a:t>
            </a:r>
            <a:endParaRPr lang="es-PE" sz="1600" dirty="0"/>
          </a:p>
          <a:p>
            <a:pPr>
              <a:defRPr/>
            </a:pPr>
            <a:r>
              <a:rPr lang="es-PE" sz="1600" dirty="0"/>
              <a:t>     50.0.0.0/30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subnetted</a:t>
            </a:r>
            <a:r>
              <a:rPr lang="es-PE" sz="1600" dirty="0"/>
              <a:t>, 4 </a:t>
            </a:r>
            <a:r>
              <a:rPr lang="es-PE" sz="1600" dirty="0" err="1"/>
              <a:t>subnets</a:t>
            </a:r>
            <a:endParaRPr lang="es-PE" sz="1600" dirty="0"/>
          </a:p>
          <a:p>
            <a:pPr>
              <a:defRPr/>
            </a:pPr>
            <a:r>
              <a:rPr lang="es-PE" sz="1600" dirty="0"/>
              <a:t>R       50.5.5.0 [120/3] </a:t>
            </a:r>
            <a:r>
              <a:rPr lang="es-PE" sz="1600" dirty="0" err="1"/>
              <a:t>via</a:t>
            </a:r>
            <a:r>
              <a:rPr lang="es-PE" sz="1600" dirty="0"/>
              <a:t> 50.5.5.6, 00:00:09, FastEthernet0/1</a:t>
            </a:r>
          </a:p>
          <a:p>
            <a:pPr>
              <a:defRPr/>
            </a:pPr>
            <a:r>
              <a:rPr lang="es-PE" sz="1600" dirty="0"/>
              <a:t>C       50.5.5.4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FastEthernet0/1</a:t>
            </a:r>
          </a:p>
          <a:p>
            <a:pPr>
              <a:defRPr/>
            </a:pPr>
            <a:r>
              <a:rPr lang="es-PE" sz="1600" dirty="0"/>
              <a:t>R       50.5.5.8 [120/2] </a:t>
            </a:r>
            <a:r>
              <a:rPr lang="es-PE" sz="1600" dirty="0" err="1"/>
              <a:t>via</a:t>
            </a:r>
            <a:r>
              <a:rPr lang="es-PE" sz="1600" dirty="0"/>
              <a:t> 50.5.5.6, 00:00:09, FastEthernet0/1</a:t>
            </a:r>
          </a:p>
          <a:p>
            <a:pPr>
              <a:defRPr/>
            </a:pPr>
            <a:r>
              <a:rPr lang="es-PE" sz="1600" dirty="0"/>
              <a:t>R       50.5.5.12 [120/1] </a:t>
            </a:r>
            <a:r>
              <a:rPr lang="es-PE" sz="1600" dirty="0" err="1"/>
              <a:t>via</a:t>
            </a:r>
            <a:r>
              <a:rPr lang="es-PE" sz="1600" dirty="0"/>
              <a:t> 50.5.5.6, 00:00:09, FastEthernet0/1</a:t>
            </a:r>
          </a:p>
          <a:p>
            <a:pPr>
              <a:defRPr/>
            </a:pPr>
            <a:r>
              <a:rPr lang="es-PE" sz="1600" dirty="0"/>
              <a:t>R    210.10.10.0/24 [120/3] </a:t>
            </a:r>
            <a:r>
              <a:rPr lang="es-PE" sz="1600" dirty="0" err="1"/>
              <a:t>via</a:t>
            </a:r>
            <a:r>
              <a:rPr lang="es-PE" sz="1600" dirty="0"/>
              <a:t> 50.5.5.6, 00:00:09, FastEthernet0/1</a:t>
            </a:r>
          </a:p>
          <a:p>
            <a:pPr>
              <a:defRPr/>
            </a:pPr>
            <a:r>
              <a:rPr lang="es-PE" sz="1600" dirty="0"/>
              <a:t>R    200.2.2.0/24 [120/4] </a:t>
            </a:r>
            <a:r>
              <a:rPr lang="es-PE" sz="1600" dirty="0" err="1"/>
              <a:t>via</a:t>
            </a:r>
            <a:r>
              <a:rPr lang="es-PE" sz="1600" dirty="0"/>
              <a:t> 50.5.5.6, 00:00:09, FastEthernet0/1</a:t>
            </a:r>
          </a:p>
          <a:p>
            <a:pPr>
              <a:defRPr/>
            </a:pPr>
            <a:r>
              <a:rPr lang="es-PE" sz="1600" dirty="0"/>
              <a:t>C    200.2.3.0/24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FastEthernet0/0</a:t>
            </a:r>
          </a:p>
          <a:p>
            <a:pPr>
              <a:defRPr/>
            </a:pPr>
            <a:r>
              <a:rPr lang="es-PE" sz="1600" dirty="0"/>
              <a:t>R    60.0.0.0/8 [120/2] </a:t>
            </a:r>
            <a:r>
              <a:rPr lang="es-PE" sz="1600" dirty="0" err="1"/>
              <a:t>via</a:t>
            </a:r>
            <a:r>
              <a:rPr lang="es-PE" sz="1600" dirty="0"/>
              <a:t> 50.5.5.6, 00:00:09, FastEthernet0/1</a:t>
            </a:r>
          </a:p>
          <a:p>
            <a:pPr>
              <a:defRPr/>
            </a:pPr>
            <a:r>
              <a:rPr lang="es-PE" sz="1600" dirty="0"/>
              <a:t>R3#</a:t>
            </a:r>
          </a:p>
        </p:txBody>
      </p:sp>
      <p:sp>
        <p:nvSpPr>
          <p:cNvPr id="66" name="65 CuadroTexto"/>
          <p:cNvSpPr txBox="1"/>
          <p:nvPr/>
        </p:nvSpPr>
        <p:spPr>
          <a:xfrm>
            <a:off x="1857375" y="3924300"/>
            <a:ext cx="6002338" cy="2801938"/>
          </a:xfrm>
          <a:prstGeom prst="rect">
            <a:avLst/>
          </a:prstGeom>
          <a:solidFill>
            <a:srgbClr val="FFFF00"/>
          </a:solidFill>
          <a:effectLst>
            <a:outerShdw blurRad="50800" dist="76200" dir="5400000" algn="ctr" rotWithShape="0">
              <a:srgbClr val="000000">
                <a:alpha val="43137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s-PE" sz="1600" b="1" dirty="0"/>
              <a:t>R2#show ip route</a:t>
            </a:r>
          </a:p>
          <a:p>
            <a:pPr>
              <a:defRPr/>
            </a:pPr>
            <a:r>
              <a:rPr lang="es-PE" sz="1600" dirty="0"/>
              <a:t>     50.0.0.0/30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subnetted</a:t>
            </a:r>
            <a:r>
              <a:rPr lang="es-PE" sz="1600" dirty="0"/>
              <a:t>, 4 </a:t>
            </a:r>
            <a:r>
              <a:rPr lang="es-PE" sz="1600" dirty="0" err="1"/>
              <a:t>subnets</a:t>
            </a:r>
            <a:endParaRPr lang="es-PE" sz="1600" dirty="0"/>
          </a:p>
          <a:p>
            <a:pPr>
              <a:defRPr/>
            </a:pPr>
            <a:r>
              <a:rPr lang="es-PE" sz="1600" dirty="0"/>
              <a:t>C       50.5.5.0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FastEthernet0/0</a:t>
            </a:r>
          </a:p>
          <a:p>
            <a:pPr>
              <a:defRPr/>
            </a:pPr>
            <a:r>
              <a:rPr lang="es-PE" sz="1600" dirty="0"/>
              <a:t>R       50.5.5.4 [120/2] </a:t>
            </a:r>
            <a:r>
              <a:rPr lang="es-PE" sz="1600" dirty="0" err="1"/>
              <a:t>via</a:t>
            </a:r>
            <a:r>
              <a:rPr lang="es-PE" sz="1600" dirty="0"/>
              <a:t> 50.5.5.10, 00:00:06, FastEthernet0/1</a:t>
            </a:r>
          </a:p>
          <a:p>
            <a:pPr>
              <a:defRPr/>
            </a:pPr>
            <a:r>
              <a:rPr lang="es-PE" sz="1600" dirty="0"/>
              <a:t>C       50.5.5.8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FastEthernet0/1</a:t>
            </a:r>
          </a:p>
          <a:p>
            <a:pPr>
              <a:defRPr/>
            </a:pPr>
            <a:r>
              <a:rPr lang="es-PE" sz="1600" dirty="0"/>
              <a:t>R       50.5.5.12 [120/1] </a:t>
            </a:r>
            <a:r>
              <a:rPr lang="es-PE" sz="1600" dirty="0" err="1"/>
              <a:t>via</a:t>
            </a:r>
            <a:r>
              <a:rPr lang="es-PE" sz="1600" dirty="0"/>
              <a:t> 50.5.5.10, 00:00:06, FastEthernet0/1</a:t>
            </a:r>
          </a:p>
          <a:p>
            <a:pPr>
              <a:defRPr/>
            </a:pPr>
            <a:r>
              <a:rPr lang="es-PE" sz="1600" dirty="0"/>
              <a:t>R    210.10.10.0/24 [120/2] </a:t>
            </a:r>
            <a:r>
              <a:rPr lang="es-PE" sz="1600" dirty="0" err="1"/>
              <a:t>via</a:t>
            </a:r>
            <a:r>
              <a:rPr lang="es-PE" sz="1600" dirty="0"/>
              <a:t> 50.5.5.10, 00:00:06, FastEthernet0/1</a:t>
            </a:r>
          </a:p>
          <a:p>
            <a:pPr>
              <a:defRPr/>
            </a:pPr>
            <a:r>
              <a:rPr lang="es-PE" sz="1600" dirty="0"/>
              <a:t>R    200.2.2.0/24 [120/1] </a:t>
            </a:r>
            <a:r>
              <a:rPr lang="es-PE" sz="1600" dirty="0" err="1"/>
              <a:t>via</a:t>
            </a:r>
            <a:r>
              <a:rPr lang="es-PE" sz="1600" dirty="0"/>
              <a:t> 50.5.5.1, 00:00:14, FastEthernet0/0</a:t>
            </a:r>
          </a:p>
          <a:p>
            <a:pPr>
              <a:defRPr/>
            </a:pPr>
            <a:r>
              <a:rPr lang="es-PE" sz="1600" dirty="0"/>
              <a:t>R    200.2.3.0/24 [120/3] </a:t>
            </a:r>
            <a:r>
              <a:rPr lang="es-PE" sz="1600" dirty="0" err="1"/>
              <a:t>via</a:t>
            </a:r>
            <a:r>
              <a:rPr lang="es-PE" sz="1600" dirty="0"/>
              <a:t> 50.5.5.10, 00:00:06, FastEthernet0/1</a:t>
            </a:r>
          </a:p>
          <a:p>
            <a:pPr>
              <a:defRPr/>
            </a:pPr>
            <a:r>
              <a:rPr lang="es-PE" sz="1600" dirty="0"/>
              <a:t>R    60.0.0.0/8 [120/1] </a:t>
            </a:r>
            <a:r>
              <a:rPr lang="es-PE" sz="1600" dirty="0" err="1"/>
              <a:t>via</a:t>
            </a:r>
            <a:r>
              <a:rPr lang="es-PE" sz="1600" dirty="0"/>
              <a:t> 50.5.5.10, 00:00:06, FastEthernet0/1</a:t>
            </a:r>
          </a:p>
          <a:p>
            <a:pPr>
              <a:defRPr/>
            </a:pPr>
            <a:r>
              <a:rPr lang="es-PE" sz="1600" dirty="0"/>
              <a:t>R2#</a:t>
            </a:r>
          </a:p>
        </p:txBody>
      </p:sp>
      <p:sp>
        <p:nvSpPr>
          <p:cNvPr id="65" name="64 CuadroTexto"/>
          <p:cNvSpPr txBox="1"/>
          <p:nvPr/>
        </p:nvSpPr>
        <p:spPr>
          <a:xfrm>
            <a:off x="2214563" y="4011613"/>
            <a:ext cx="6073775" cy="2800350"/>
          </a:xfrm>
          <a:prstGeom prst="rect">
            <a:avLst/>
          </a:prstGeom>
          <a:solidFill>
            <a:srgbClr val="FFC0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s-PE" sz="1600" b="1" dirty="0"/>
              <a:t>R1#show ip route</a:t>
            </a:r>
          </a:p>
          <a:p>
            <a:pPr>
              <a:defRPr/>
            </a:pPr>
            <a:r>
              <a:rPr lang="es-PE" sz="1600" dirty="0"/>
              <a:t>     50.0.0.0/30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subnetted</a:t>
            </a:r>
            <a:r>
              <a:rPr lang="es-PE" sz="1600" dirty="0"/>
              <a:t>, 4 </a:t>
            </a:r>
            <a:r>
              <a:rPr lang="es-PE" sz="1600" dirty="0" err="1"/>
              <a:t>subnets</a:t>
            </a:r>
            <a:endParaRPr lang="es-PE" sz="1600" dirty="0"/>
          </a:p>
          <a:p>
            <a:pPr>
              <a:defRPr/>
            </a:pPr>
            <a:r>
              <a:rPr lang="es-PE" sz="1600" dirty="0"/>
              <a:t>C       50.5.5.0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FastEthernet0/1</a:t>
            </a:r>
          </a:p>
          <a:p>
            <a:pPr>
              <a:defRPr/>
            </a:pPr>
            <a:r>
              <a:rPr lang="es-PE" sz="1600" dirty="0"/>
              <a:t>R       50.5.5.4 [120/3] </a:t>
            </a:r>
            <a:r>
              <a:rPr lang="es-PE" sz="1600" dirty="0" err="1"/>
              <a:t>via</a:t>
            </a:r>
            <a:r>
              <a:rPr lang="es-PE" sz="1600" dirty="0"/>
              <a:t> 50.5.5.2, 00:00:11, FastEthernet0/1</a:t>
            </a:r>
          </a:p>
          <a:p>
            <a:pPr>
              <a:defRPr/>
            </a:pPr>
            <a:r>
              <a:rPr lang="es-PE" sz="1600" dirty="0"/>
              <a:t>R       50.5.5.8 [120/1] </a:t>
            </a:r>
            <a:r>
              <a:rPr lang="es-PE" sz="1600" dirty="0" err="1"/>
              <a:t>via</a:t>
            </a:r>
            <a:r>
              <a:rPr lang="es-PE" sz="1600" dirty="0"/>
              <a:t> 50.5.5.2, 00:00:11, FastEthernet0/1</a:t>
            </a:r>
          </a:p>
          <a:p>
            <a:pPr>
              <a:defRPr/>
            </a:pPr>
            <a:r>
              <a:rPr lang="es-PE" sz="1600" dirty="0"/>
              <a:t>R       50.5.5.12 [120/2] </a:t>
            </a:r>
            <a:r>
              <a:rPr lang="es-PE" sz="1600" dirty="0" err="1"/>
              <a:t>via</a:t>
            </a:r>
            <a:r>
              <a:rPr lang="es-PE" sz="1600" dirty="0"/>
              <a:t> 50.5.5.2, 00:00:11, FastEthernet0/1</a:t>
            </a:r>
          </a:p>
          <a:p>
            <a:pPr>
              <a:defRPr/>
            </a:pPr>
            <a:r>
              <a:rPr lang="es-PE" sz="1600" dirty="0"/>
              <a:t>R    210.10.10.0/24 [120/3] </a:t>
            </a:r>
            <a:r>
              <a:rPr lang="es-PE" sz="1600" dirty="0" err="1"/>
              <a:t>via</a:t>
            </a:r>
            <a:r>
              <a:rPr lang="es-PE" sz="1600" dirty="0"/>
              <a:t> 50.5.5.2, 00:00:11, FastEthernet0/1</a:t>
            </a:r>
          </a:p>
          <a:p>
            <a:pPr>
              <a:defRPr/>
            </a:pPr>
            <a:r>
              <a:rPr lang="es-PE" sz="1600" dirty="0"/>
              <a:t>C    200.2.2.0/24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FastEthernet0/0</a:t>
            </a:r>
          </a:p>
          <a:p>
            <a:pPr>
              <a:defRPr/>
            </a:pPr>
            <a:r>
              <a:rPr lang="es-PE" sz="1600" dirty="0"/>
              <a:t>R    200.2.3.0/24 [120/4] </a:t>
            </a:r>
            <a:r>
              <a:rPr lang="es-PE" sz="1600" dirty="0" err="1"/>
              <a:t>via</a:t>
            </a:r>
            <a:r>
              <a:rPr lang="es-PE" sz="1600" dirty="0"/>
              <a:t> 50.5.5.2, 00:00:11, FastEthernet0/1</a:t>
            </a:r>
          </a:p>
          <a:p>
            <a:pPr>
              <a:defRPr/>
            </a:pPr>
            <a:r>
              <a:rPr lang="es-PE" sz="1600" dirty="0"/>
              <a:t>R    60.0.0.0/8 [120/2] </a:t>
            </a:r>
            <a:r>
              <a:rPr lang="es-PE" sz="1600" dirty="0" err="1"/>
              <a:t>via</a:t>
            </a:r>
            <a:r>
              <a:rPr lang="es-PE" sz="1600" dirty="0"/>
              <a:t> 50.5.5.2, 00:00:11, FastEthernet0/1</a:t>
            </a:r>
          </a:p>
          <a:p>
            <a:pPr>
              <a:defRPr/>
            </a:pPr>
            <a:r>
              <a:rPr lang="es-PE" sz="1600" dirty="0"/>
              <a:t>R1#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8" grpId="0" animBg="1"/>
      <p:bldP spid="67" grpId="0" animBg="1"/>
      <p:bldP spid="66" grpId="0" animBg="1"/>
      <p:bldP spid="6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75" y="3532188"/>
            <a:ext cx="6502400" cy="326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325438" y="631825"/>
            <a:ext cx="841533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63" tIns="46181" rIns="92363" bIns="46181">
            <a:spAutoFit/>
          </a:bodyPr>
          <a:lstStyle/>
          <a:p>
            <a:pPr marL="192088" lvl="1" algn="ctr"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PROPAGACIÓN DE RUTA POR DEFECTO</a:t>
            </a:r>
          </a:p>
        </p:txBody>
      </p:sp>
      <p:grpSp>
        <p:nvGrpSpPr>
          <p:cNvPr id="2" name="63 Grupo"/>
          <p:cNvGrpSpPr>
            <a:grpSpLocks/>
          </p:cNvGrpSpPr>
          <p:nvPr/>
        </p:nvGrpSpPr>
        <p:grpSpPr bwMode="auto">
          <a:xfrm>
            <a:off x="214313" y="1152525"/>
            <a:ext cx="8566150" cy="2573338"/>
            <a:chOff x="215076" y="2939252"/>
            <a:chExt cx="8565984" cy="2571768"/>
          </a:xfrm>
        </p:grpSpPr>
        <p:pic>
          <p:nvPicPr>
            <p:cNvPr id="43018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15274" y="3296442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19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8348" y="3296442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0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15274" y="479664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1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8348" y="479664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2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73058" y="408226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3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29984" y="408226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4" name="Picture 105" descr="laptop%2520hp%2520pavilion%252050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16066" y="4001178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5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0828" y="3225004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6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0828" y="4715558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3027" name="16 Conector recto"/>
            <p:cNvCxnSpPr>
              <a:cxnSpLocks noChangeShapeType="1"/>
            </p:cNvCxnSpPr>
            <p:nvPr/>
          </p:nvCxnSpPr>
          <p:spPr bwMode="auto">
            <a:xfrm>
              <a:off x="2215340" y="3509168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28" name="17 Conector recto"/>
            <p:cNvCxnSpPr>
              <a:cxnSpLocks noChangeShapeType="1"/>
            </p:cNvCxnSpPr>
            <p:nvPr/>
          </p:nvCxnSpPr>
          <p:spPr bwMode="auto">
            <a:xfrm>
              <a:off x="2215340" y="5010954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29" name="18 Conector recto"/>
            <p:cNvCxnSpPr>
              <a:cxnSpLocks noChangeShapeType="1"/>
            </p:cNvCxnSpPr>
            <p:nvPr/>
          </p:nvCxnSpPr>
          <p:spPr bwMode="auto">
            <a:xfrm>
              <a:off x="5430050" y="4294986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0" name="19 Conector recto"/>
            <p:cNvCxnSpPr>
              <a:cxnSpLocks noChangeShapeType="1"/>
            </p:cNvCxnSpPr>
            <p:nvPr/>
          </p:nvCxnSpPr>
          <p:spPr bwMode="auto">
            <a:xfrm>
              <a:off x="3858414" y="3510756"/>
              <a:ext cx="1143008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1" name="24 Conector recto"/>
            <p:cNvCxnSpPr>
              <a:cxnSpLocks noChangeShapeType="1"/>
            </p:cNvCxnSpPr>
            <p:nvPr/>
          </p:nvCxnSpPr>
          <p:spPr bwMode="auto">
            <a:xfrm flipV="1">
              <a:off x="3858414" y="4368012"/>
              <a:ext cx="1143008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2" name="26 Conector recto"/>
            <p:cNvCxnSpPr>
              <a:cxnSpLocks noChangeShapeType="1"/>
            </p:cNvCxnSpPr>
            <p:nvPr/>
          </p:nvCxnSpPr>
          <p:spPr bwMode="auto">
            <a:xfrm>
              <a:off x="929456" y="3509168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3" name="28 Conector recto"/>
            <p:cNvCxnSpPr>
              <a:cxnSpLocks noChangeShapeType="1"/>
            </p:cNvCxnSpPr>
            <p:nvPr/>
          </p:nvCxnSpPr>
          <p:spPr bwMode="auto">
            <a:xfrm>
              <a:off x="929456" y="5010954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4" name="29 Conector recto"/>
            <p:cNvCxnSpPr>
              <a:cxnSpLocks noChangeShapeType="1"/>
            </p:cNvCxnSpPr>
            <p:nvPr/>
          </p:nvCxnSpPr>
          <p:spPr bwMode="auto">
            <a:xfrm>
              <a:off x="7001686" y="4296574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3035" name="30 CuadroTexto"/>
            <p:cNvSpPr txBox="1">
              <a:spLocks noChangeArrowheads="1"/>
            </p:cNvSpPr>
            <p:nvPr/>
          </p:nvSpPr>
          <p:spPr bwMode="auto">
            <a:xfrm>
              <a:off x="2243940" y="3082128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50.5.5.0/30</a:t>
              </a:r>
            </a:p>
          </p:txBody>
        </p:sp>
        <p:sp>
          <p:nvSpPr>
            <p:cNvPr id="43036" name="31 CuadroTexto"/>
            <p:cNvSpPr txBox="1">
              <a:spLocks noChangeArrowheads="1"/>
            </p:cNvSpPr>
            <p:nvPr/>
          </p:nvSpPr>
          <p:spPr bwMode="auto">
            <a:xfrm>
              <a:off x="2286778" y="5082392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50.5.5.4/30</a:t>
              </a:r>
            </a:p>
          </p:txBody>
        </p:sp>
        <p:sp>
          <p:nvSpPr>
            <p:cNvPr id="43037" name="32 CuadroTexto"/>
            <p:cNvSpPr txBox="1">
              <a:spLocks noChangeArrowheads="1"/>
            </p:cNvSpPr>
            <p:nvPr/>
          </p:nvSpPr>
          <p:spPr bwMode="auto">
            <a:xfrm>
              <a:off x="4292783" y="3510756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50.5.8.0/30</a:t>
              </a:r>
            </a:p>
          </p:txBody>
        </p:sp>
        <p:sp>
          <p:nvSpPr>
            <p:cNvPr id="43038" name="33 CuadroTexto"/>
            <p:cNvSpPr txBox="1">
              <a:spLocks noChangeArrowheads="1"/>
            </p:cNvSpPr>
            <p:nvPr/>
          </p:nvSpPr>
          <p:spPr bwMode="auto">
            <a:xfrm rot="-1711999">
              <a:off x="3786976" y="4423800"/>
              <a:ext cx="1217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50.5.12.0/30</a:t>
              </a:r>
            </a:p>
          </p:txBody>
        </p:sp>
        <p:sp>
          <p:nvSpPr>
            <p:cNvPr id="43039" name="34 CuadroTexto"/>
            <p:cNvSpPr txBox="1">
              <a:spLocks noChangeArrowheads="1"/>
            </p:cNvSpPr>
            <p:nvPr/>
          </p:nvSpPr>
          <p:spPr bwMode="auto">
            <a:xfrm>
              <a:off x="2143902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3040" name="35 CuadroTexto"/>
            <p:cNvSpPr txBox="1">
              <a:spLocks noChangeArrowheads="1"/>
            </p:cNvSpPr>
            <p:nvPr/>
          </p:nvSpPr>
          <p:spPr bwMode="auto">
            <a:xfrm>
              <a:off x="3144034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3041" name="36 CuadroTexto"/>
            <p:cNvSpPr txBox="1">
              <a:spLocks noChangeArrowheads="1"/>
            </p:cNvSpPr>
            <p:nvPr/>
          </p:nvSpPr>
          <p:spPr bwMode="auto">
            <a:xfrm>
              <a:off x="2143902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.5</a:t>
              </a:r>
            </a:p>
          </p:txBody>
        </p:sp>
        <p:sp>
          <p:nvSpPr>
            <p:cNvPr id="43042" name="37 CuadroTexto"/>
            <p:cNvSpPr txBox="1">
              <a:spLocks noChangeArrowheads="1"/>
            </p:cNvSpPr>
            <p:nvPr/>
          </p:nvSpPr>
          <p:spPr bwMode="auto">
            <a:xfrm>
              <a:off x="3144034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.6</a:t>
              </a:r>
            </a:p>
          </p:txBody>
        </p:sp>
        <p:sp>
          <p:nvSpPr>
            <p:cNvPr id="43043" name="38 CuadroTexto"/>
            <p:cNvSpPr txBox="1">
              <a:spLocks noChangeArrowheads="1"/>
            </p:cNvSpPr>
            <p:nvPr/>
          </p:nvSpPr>
          <p:spPr bwMode="auto">
            <a:xfrm>
              <a:off x="3805612" y="329644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.9</a:t>
              </a:r>
            </a:p>
          </p:txBody>
        </p:sp>
        <p:sp>
          <p:nvSpPr>
            <p:cNvPr id="43044" name="39 CuadroTexto"/>
            <p:cNvSpPr txBox="1">
              <a:spLocks noChangeArrowheads="1"/>
            </p:cNvSpPr>
            <p:nvPr/>
          </p:nvSpPr>
          <p:spPr bwMode="auto">
            <a:xfrm>
              <a:off x="4858546" y="3867946"/>
              <a:ext cx="4411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.10</a:t>
              </a:r>
            </a:p>
          </p:txBody>
        </p:sp>
        <p:sp>
          <p:nvSpPr>
            <p:cNvPr id="43045" name="40 CuadroTexto"/>
            <p:cNvSpPr txBox="1">
              <a:spLocks noChangeArrowheads="1"/>
            </p:cNvSpPr>
            <p:nvPr/>
          </p:nvSpPr>
          <p:spPr bwMode="auto">
            <a:xfrm>
              <a:off x="4787108" y="4368012"/>
              <a:ext cx="4411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.13</a:t>
              </a:r>
            </a:p>
          </p:txBody>
        </p:sp>
        <p:sp>
          <p:nvSpPr>
            <p:cNvPr id="43046" name="41 CuadroTexto"/>
            <p:cNvSpPr txBox="1">
              <a:spLocks noChangeArrowheads="1"/>
            </p:cNvSpPr>
            <p:nvPr/>
          </p:nvSpPr>
          <p:spPr bwMode="auto">
            <a:xfrm>
              <a:off x="3786976" y="4939516"/>
              <a:ext cx="4411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.14</a:t>
              </a:r>
            </a:p>
          </p:txBody>
        </p:sp>
        <p:sp>
          <p:nvSpPr>
            <p:cNvPr id="43047" name="42 CuadroTexto"/>
            <p:cNvSpPr txBox="1">
              <a:spLocks noChangeArrowheads="1"/>
            </p:cNvSpPr>
            <p:nvPr/>
          </p:nvSpPr>
          <p:spPr bwMode="auto">
            <a:xfrm>
              <a:off x="5377248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3048" name="43 CuadroTexto"/>
            <p:cNvSpPr txBox="1">
              <a:spLocks noChangeArrowheads="1"/>
            </p:cNvSpPr>
            <p:nvPr/>
          </p:nvSpPr>
          <p:spPr bwMode="auto">
            <a:xfrm>
              <a:off x="6358744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3049" name="44 CuadroTexto"/>
            <p:cNvSpPr txBox="1">
              <a:spLocks noChangeArrowheads="1"/>
            </p:cNvSpPr>
            <p:nvPr/>
          </p:nvSpPr>
          <p:spPr bwMode="auto">
            <a:xfrm>
              <a:off x="5501488" y="3796508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60.6.6.0/30</a:t>
              </a:r>
            </a:p>
          </p:txBody>
        </p:sp>
        <p:sp>
          <p:nvSpPr>
            <p:cNvPr id="43050" name="45 CuadroTexto"/>
            <p:cNvSpPr txBox="1">
              <a:spLocks noChangeArrowheads="1"/>
            </p:cNvSpPr>
            <p:nvPr/>
          </p:nvSpPr>
          <p:spPr bwMode="auto">
            <a:xfrm>
              <a:off x="215076" y="2957888"/>
              <a:ext cx="1217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200.2.2.0/24</a:t>
              </a:r>
            </a:p>
          </p:txBody>
        </p:sp>
        <p:sp>
          <p:nvSpPr>
            <p:cNvPr id="43051" name="46 CuadroTexto"/>
            <p:cNvSpPr txBox="1">
              <a:spLocks noChangeArrowheads="1"/>
            </p:cNvSpPr>
            <p:nvPr/>
          </p:nvSpPr>
          <p:spPr bwMode="auto">
            <a:xfrm>
              <a:off x="215076" y="5101028"/>
              <a:ext cx="1217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200.2.3.0/24</a:t>
              </a:r>
            </a:p>
          </p:txBody>
        </p:sp>
        <p:sp>
          <p:nvSpPr>
            <p:cNvPr id="43052" name="47 CuadroTexto"/>
            <p:cNvSpPr txBox="1">
              <a:spLocks noChangeArrowheads="1"/>
            </p:cNvSpPr>
            <p:nvPr/>
          </p:nvSpPr>
          <p:spPr bwMode="auto">
            <a:xfrm>
              <a:off x="1500960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3053" name="48 CuadroTexto"/>
            <p:cNvSpPr txBox="1">
              <a:spLocks noChangeArrowheads="1"/>
            </p:cNvSpPr>
            <p:nvPr/>
          </p:nvSpPr>
          <p:spPr bwMode="auto">
            <a:xfrm>
              <a:off x="929456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3054" name="49 CuadroTexto"/>
            <p:cNvSpPr txBox="1">
              <a:spLocks noChangeArrowheads="1"/>
            </p:cNvSpPr>
            <p:nvPr/>
          </p:nvSpPr>
          <p:spPr bwMode="auto">
            <a:xfrm>
              <a:off x="1500960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3055" name="50 CuadroTexto"/>
            <p:cNvSpPr txBox="1">
              <a:spLocks noChangeArrowheads="1"/>
            </p:cNvSpPr>
            <p:nvPr/>
          </p:nvSpPr>
          <p:spPr bwMode="auto">
            <a:xfrm>
              <a:off x="929456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3056" name="51 CuadroTexto"/>
            <p:cNvSpPr txBox="1">
              <a:spLocks noChangeArrowheads="1"/>
            </p:cNvSpPr>
            <p:nvPr/>
          </p:nvSpPr>
          <p:spPr bwMode="auto">
            <a:xfrm>
              <a:off x="7001686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3057" name="52 CuadroTexto"/>
            <p:cNvSpPr txBox="1">
              <a:spLocks noChangeArrowheads="1"/>
            </p:cNvSpPr>
            <p:nvPr/>
          </p:nvSpPr>
          <p:spPr bwMode="auto">
            <a:xfrm>
              <a:off x="7573190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3058" name="53 CuadroTexto"/>
            <p:cNvSpPr txBox="1">
              <a:spLocks noChangeArrowheads="1"/>
            </p:cNvSpPr>
            <p:nvPr/>
          </p:nvSpPr>
          <p:spPr bwMode="auto">
            <a:xfrm>
              <a:off x="7358876" y="3672268"/>
              <a:ext cx="14221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210.10.10.0/24</a:t>
              </a:r>
            </a:p>
          </p:txBody>
        </p:sp>
        <p:sp>
          <p:nvSpPr>
            <p:cNvPr id="43059" name="54 CuadroTexto"/>
            <p:cNvSpPr txBox="1">
              <a:spLocks noChangeArrowheads="1"/>
            </p:cNvSpPr>
            <p:nvPr/>
          </p:nvSpPr>
          <p:spPr bwMode="auto">
            <a:xfrm>
              <a:off x="1715274" y="2939252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R1</a:t>
              </a:r>
            </a:p>
          </p:txBody>
        </p:sp>
        <p:sp>
          <p:nvSpPr>
            <p:cNvPr id="43060" name="55 CuadroTexto"/>
            <p:cNvSpPr txBox="1">
              <a:spLocks noChangeArrowheads="1"/>
            </p:cNvSpPr>
            <p:nvPr/>
          </p:nvSpPr>
          <p:spPr bwMode="auto">
            <a:xfrm>
              <a:off x="3358348" y="2939252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R2</a:t>
              </a:r>
            </a:p>
          </p:txBody>
        </p:sp>
        <p:sp>
          <p:nvSpPr>
            <p:cNvPr id="43061" name="56 CuadroTexto"/>
            <p:cNvSpPr txBox="1">
              <a:spLocks noChangeArrowheads="1"/>
            </p:cNvSpPr>
            <p:nvPr/>
          </p:nvSpPr>
          <p:spPr bwMode="auto">
            <a:xfrm>
              <a:off x="1715274" y="511091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R3</a:t>
              </a:r>
            </a:p>
          </p:txBody>
        </p:sp>
        <p:sp>
          <p:nvSpPr>
            <p:cNvPr id="43062" name="57 CuadroTexto"/>
            <p:cNvSpPr txBox="1">
              <a:spLocks noChangeArrowheads="1"/>
            </p:cNvSpPr>
            <p:nvPr/>
          </p:nvSpPr>
          <p:spPr bwMode="auto">
            <a:xfrm>
              <a:off x="3358348" y="511091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R4</a:t>
              </a:r>
            </a:p>
          </p:txBody>
        </p:sp>
        <p:sp>
          <p:nvSpPr>
            <p:cNvPr id="43063" name="58 CuadroTexto"/>
            <p:cNvSpPr txBox="1">
              <a:spLocks noChangeArrowheads="1"/>
            </p:cNvSpPr>
            <p:nvPr/>
          </p:nvSpPr>
          <p:spPr bwMode="auto">
            <a:xfrm>
              <a:off x="6573058" y="443945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R6</a:t>
              </a:r>
            </a:p>
          </p:txBody>
        </p:sp>
        <p:sp>
          <p:nvSpPr>
            <p:cNvPr id="43064" name="59 CuadroTexto"/>
            <p:cNvSpPr txBox="1">
              <a:spLocks noChangeArrowheads="1"/>
            </p:cNvSpPr>
            <p:nvPr/>
          </p:nvSpPr>
          <p:spPr bwMode="auto">
            <a:xfrm>
              <a:off x="5215736" y="443945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R5</a:t>
              </a:r>
            </a:p>
          </p:txBody>
        </p:sp>
        <p:sp>
          <p:nvSpPr>
            <p:cNvPr id="43065" name="60 CuadroTexto"/>
            <p:cNvSpPr txBox="1">
              <a:spLocks noChangeArrowheads="1"/>
            </p:cNvSpPr>
            <p:nvPr/>
          </p:nvSpPr>
          <p:spPr bwMode="auto">
            <a:xfrm>
              <a:off x="357952" y="3582194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PC1</a:t>
              </a:r>
            </a:p>
          </p:txBody>
        </p:sp>
        <p:sp>
          <p:nvSpPr>
            <p:cNvPr id="43066" name="61 CuadroTexto"/>
            <p:cNvSpPr txBox="1">
              <a:spLocks noChangeArrowheads="1"/>
            </p:cNvSpPr>
            <p:nvPr/>
          </p:nvSpPr>
          <p:spPr bwMode="auto">
            <a:xfrm>
              <a:off x="357952" y="4396530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PC2</a:t>
              </a:r>
            </a:p>
          </p:txBody>
        </p:sp>
        <p:sp>
          <p:nvSpPr>
            <p:cNvPr id="43067" name="62 CuadroTexto"/>
            <p:cNvSpPr txBox="1">
              <a:spLocks noChangeArrowheads="1"/>
            </p:cNvSpPr>
            <p:nvPr/>
          </p:nvSpPr>
          <p:spPr bwMode="auto">
            <a:xfrm>
              <a:off x="7716066" y="4439450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PC3</a:t>
              </a:r>
            </a:p>
          </p:txBody>
        </p:sp>
      </p:grpSp>
      <p:grpSp>
        <p:nvGrpSpPr>
          <p:cNvPr id="3" name="72 Grupo"/>
          <p:cNvGrpSpPr>
            <a:grpSpLocks/>
          </p:cNvGrpSpPr>
          <p:nvPr/>
        </p:nvGrpSpPr>
        <p:grpSpPr bwMode="auto">
          <a:xfrm>
            <a:off x="1143000" y="3654425"/>
            <a:ext cx="3749675" cy="1857375"/>
            <a:chOff x="71438" y="3725070"/>
            <a:chExt cx="3749455" cy="1857388"/>
          </a:xfrm>
        </p:grpSpPr>
        <p:sp>
          <p:nvSpPr>
            <p:cNvPr id="43015" name="63 Rectángulo redondeado"/>
            <p:cNvSpPr>
              <a:spLocks noChangeArrowheads="1"/>
            </p:cNvSpPr>
            <p:nvPr/>
          </p:nvSpPr>
          <p:spPr bwMode="auto">
            <a:xfrm>
              <a:off x="215076" y="4939516"/>
              <a:ext cx="2500330" cy="642942"/>
            </a:xfrm>
            <a:prstGeom prst="roundRect">
              <a:avLst>
                <a:gd name="adj" fmla="val 16667"/>
              </a:avLst>
            </a:prstGeom>
            <a:solidFill>
              <a:srgbClr val="FFFF00">
                <a:alpha val="32156"/>
              </a:srgbClr>
            </a:solidFill>
            <a:ln w="19050" algn="ctr">
              <a:solidFill>
                <a:srgbClr val="FFC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sp>
          <p:nvSpPr>
            <p:cNvPr id="43016" name="70 Flecha derecha"/>
            <p:cNvSpPr>
              <a:spLocks noChangeArrowheads="1"/>
            </p:cNvSpPr>
            <p:nvPr/>
          </p:nvSpPr>
          <p:spPr bwMode="auto">
            <a:xfrm>
              <a:off x="71438" y="3725070"/>
              <a:ext cx="357952" cy="142876"/>
            </a:xfrm>
            <a:prstGeom prst="rightArrow">
              <a:avLst>
                <a:gd name="adj1" fmla="val 50000"/>
                <a:gd name="adj2" fmla="val 50002"/>
              </a:avLst>
            </a:prstGeom>
            <a:solidFill>
              <a:srgbClr val="FFFF00"/>
            </a:solidFill>
            <a:ln w="9525" algn="ctr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sp>
          <p:nvSpPr>
            <p:cNvPr id="43017" name="71 CuadroTexto"/>
            <p:cNvSpPr txBox="1">
              <a:spLocks noChangeArrowheads="1"/>
            </p:cNvSpPr>
            <p:nvPr/>
          </p:nvSpPr>
          <p:spPr bwMode="auto">
            <a:xfrm>
              <a:off x="2643968" y="4939516"/>
              <a:ext cx="117692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Redes </a:t>
              </a:r>
            </a:p>
            <a:p>
              <a:r>
                <a:rPr lang="es-PE" sz="1600" b="1">
                  <a:solidFill>
                    <a:srgbClr val="FF0000"/>
                  </a:solidFill>
                </a:rPr>
                <a:t>anunciadas</a:t>
              </a:r>
            </a:p>
          </p:txBody>
        </p:sp>
      </p:grpSp>
      <p:sp>
        <p:nvSpPr>
          <p:cNvPr id="74" name="73 Pentágono"/>
          <p:cNvSpPr>
            <a:spLocks noChangeArrowheads="1"/>
          </p:cNvSpPr>
          <p:nvPr/>
        </p:nvSpPr>
        <p:spPr bwMode="auto">
          <a:xfrm flipH="1">
            <a:off x="2357438" y="1938338"/>
            <a:ext cx="928687" cy="357187"/>
          </a:xfrm>
          <a:prstGeom prst="homePlate">
            <a:avLst>
              <a:gd name="adj" fmla="val 50002"/>
            </a:avLst>
          </a:prstGeom>
          <a:solidFill>
            <a:srgbClr val="FFFF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algn="ctr" defTabSz="923925"/>
            <a:r>
              <a:rPr lang="es-PE" sz="2000" b="1"/>
              <a:t>RIP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25438" y="631825"/>
            <a:ext cx="841533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63" tIns="46181" rIns="92363" bIns="46181">
            <a:spAutoFit/>
          </a:bodyPr>
          <a:lstStyle/>
          <a:p>
            <a:pPr marL="192088" lvl="1" algn="ctr"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PROPAGACIÓN DE RUTA POR DEFECTO</a:t>
            </a:r>
          </a:p>
        </p:txBody>
      </p:sp>
      <p:grpSp>
        <p:nvGrpSpPr>
          <p:cNvPr id="2" name="64 Grupo"/>
          <p:cNvGrpSpPr>
            <a:grpSpLocks/>
          </p:cNvGrpSpPr>
          <p:nvPr/>
        </p:nvGrpSpPr>
        <p:grpSpPr bwMode="auto">
          <a:xfrm>
            <a:off x="487364" y="1327150"/>
            <a:ext cx="7922284" cy="1171993"/>
            <a:chOff x="487342" y="1327150"/>
            <a:chExt cx="7921626" cy="1171724"/>
          </a:xfrm>
        </p:grpSpPr>
        <p:grpSp>
          <p:nvGrpSpPr>
            <p:cNvPr id="44090" name="Group 3"/>
            <p:cNvGrpSpPr>
              <a:grpSpLocks/>
            </p:cNvGrpSpPr>
            <p:nvPr/>
          </p:nvGrpSpPr>
          <p:grpSpPr bwMode="auto">
            <a:xfrm>
              <a:off x="666749" y="1327150"/>
              <a:ext cx="5776914" cy="523258"/>
              <a:chOff x="480" y="773"/>
              <a:chExt cx="3639" cy="323"/>
            </a:xfrm>
          </p:grpSpPr>
          <p:sp>
            <p:nvSpPr>
              <p:cNvPr id="38929" name="Text Box 4"/>
              <p:cNvSpPr txBox="1">
                <a:spLocks noChangeArrowheads="1"/>
              </p:cNvSpPr>
              <p:nvPr/>
            </p:nvSpPr>
            <p:spPr bwMode="auto">
              <a:xfrm>
                <a:off x="672" y="773"/>
                <a:ext cx="3447" cy="3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23925">
                  <a:defRPr/>
                </a:pPr>
                <a:r>
                  <a:rPr lang="es-ES" sz="2800" b="1" dirty="0">
                    <a:solidFill>
                      <a:schemeClr val="accent2"/>
                    </a:solidFill>
                    <a:latin typeface="+mj-lt"/>
                  </a:rPr>
                  <a:t>default-</a:t>
                </a:r>
                <a:r>
                  <a:rPr lang="es-ES" sz="2800" b="1" dirty="0" err="1">
                    <a:solidFill>
                      <a:schemeClr val="accent2"/>
                    </a:solidFill>
                    <a:latin typeface="+mj-lt"/>
                  </a:rPr>
                  <a:t>information</a:t>
                </a:r>
                <a:r>
                  <a:rPr lang="es-ES" sz="2800" b="1" dirty="0">
                    <a:solidFill>
                      <a:schemeClr val="accent2"/>
                    </a:solidFill>
                    <a:latin typeface="+mj-lt"/>
                  </a:rPr>
                  <a:t> </a:t>
                </a:r>
                <a:r>
                  <a:rPr lang="es-ES" sz="2800" b="1" dirty="0" err="1">
                    <a:solidFill>
                      <a:schemeClr val="accent2"/>
                    </a:solidFill>
                    <a:latin typeface="+mj-lt"/>
                  </a:rPr>
                  <a:t>originate</a:t>
                </a:r>
                <a:endParaRPr lang="es-ES" sz="2800" b="1" dirty="0">
                  <a:solidFill>
                    <a:schemeClr val="accent2"/>
                  </a:solidFill>
                  <a:latin typeface="+mj-lt"/>
                </a:endParaRPr>
              </a:p>
            </p:txBody>
          </p:sp>
          <p:pic>
            <p:nvPicPr>
              <p:cNvPr id="44093" name="Picture 5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0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487342" y="1795356"/>
              <a:ext cx="7921626" cy="703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0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000" dirty="0">
                  <a:latin typeface="+mj-lt"/>
                </a:rPr>
                <a:t>Permite que el router propague la ruta estática por defecto, en las</a:t>
              </a:r>
            </a:p>
            <a:p>
              <a:pPr defTabSz="873125" eaLnBrk="0" hangingPunct="0">
                <a:defRPr/>
              </a:pPr>
              <a:r>
                <a:rPr lang="es-MX" sz="2000" dirty="0">
                  <a:solidFill>
                    <a:srgbClr val="FF3300"/>
                  </a:solidFill>
                  <a:latin typeface="+mj-lt"/>
                </a:rPr>
                <a:t>   </a:t>
              </a:r>
              <a:r>
                <a:rPr lang="es-MX" sz="2000" dirty="0">
                  <a:latin typeface="+mj-lt"/>
                </a:rPr>
                <a:t> actualizaciones RIP. </a:t>
              </a:r>
            </a:p>
          </p:txBody>
        </p:sp>
      </p:grpSp>
      <p:grpSp>
        <p:nvGrpSpPr>
          <p:cNvPr id="4" name="67 Grupo"/>
          <p:cNvGrpSpPr>
            <a:grpSpLocks/>
          </p:cNvGrpSpPr>
          <p:nvPr/>
        </p:nvGrpSpPr>
        <p:grpSpPr bwMode="auto">
          <a:xfrm>
            <a:off x="214313" y="2795588"/>
            <a:ext cx="8566150" cy="3930650"/>
            <a:chOff x="215076" y="2796376"/>
            <a:chExt cx="8565984" cy="3929090"/>
          </a:xfrm>
        </p:grpSpPr>
        <p:grpSp>
          <p:nvGrpSpPr>
            <p:cNvPr id="44037" name="65 Grupo"/>
            <p:cNvGrpSpPr>
              <a:grpSpLocks/>
            </p:cNvGrpSpPr>
            <p:nvPr/>
          </p:nvGrpSpPr>
          <p:grpSpPr bwMode="auto">
            <a:xfrm>
              <a:off x="215076" y="2796376"/>
              <a:ext cx="8565984" cy="3929090"/>
              <a:chOff x="215076" y="2796376"/>
              <a:chExt cx="8565984" cy="3929090"/>
            </a:xfrm>
          </p:grpSpPr>
          <p:pic>
            <p:nvPicPr>
              <p:cNvPr id="44039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15274" y="3296442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040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58348" y="3296442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041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15274" y="479664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042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58348" y="479664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043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573058" y="408226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044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929984" y="408226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045" name="Picture 105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716066" y="4001178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046" name="Picture 104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0828" y="3225004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047" name="Picture 104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0828" y="4715558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44048" name="16 Conector recto"/>
              <p:cNvCxnSpPr>
                <a:cxnSpLocks noChangeShapeType="1"/>
              </p:cNvCxnSpPr>
              <p:nvPr/>
            </p:nvCxnSpPr>
            <p:spPr bwMode="auto">
              <a:xfrm>
                <a:off x="2215340" y="3509168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49" name="17 Conector recto"/>
              <p:cNvCxnSpPr>
                <a:cxnSpLocks noChangeShapeType="1"/>
              </p:cNvCxnSpPr>
              <p:nvPr/>
            </p:nvCxnSpPr>
            <p:spPr bwMode="auto">
              <a:xfrm>
                <a:off x="2215340" y="5010954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50" name="18 Conector recto"/>
              <p:cNvCxnSpPr>
                <a:cxnSpLocks noChangeShapeType="1"/>
              </p:cNvCxnSpPr>
              <p:nvPr/>
            </p:nvCxnSpPr>
            <p:spPr bwMode="auto">
              <a:xfrm>
                <a:off x="5430050" y="4294986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51" name="19 Conector recto"/>
              <p:cNvCxnSpPr>
                <a:cxnSpLocks noChangeShapeType="1"/>
              </p:cNvCxnSpPr>
              <p:nvPr/>
            </p:nvCxnSpPr>
            <p:spPr bwMode="auto">
              <a:xfrm>
                <a:off x="3858414" y="3510756"/>
                <a:ext cx="1143008" cy="64294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52" name="24 Conector recto"/>
              <p:cNvCxnSpPr>
                <a:cxnSpLocks noChangeShapeType="1"/>
              </p:cNvCxnSpPr>
              <p:nvPr/>
            </p:nvCxnSpPr>
            <p:spPr bwMode="auto">
              <a:xfrm flipV="1">
                <a:off x="3858414" y="4368012"/>
                <a:ext cx="1143008" cy="64294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53" name="26 Conector recto"/>
              <p:cNvCxnSpPr>
                <a:cxnSpLocks noChangeShapeType="1"/>
              </p:cNvCxnSpPr>
              <p:nvPr/>
            </p:nvCxnSpPr>
            <p:spPr bwMode="auto">
              <a:xfrm>
                <a:off x="929456" y="3509168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54" name="28 Conector recto"/>
              <p:cNvCxnSpPr>
                <a:cxnSpLocks noChangeShapeType="1"/>
              </p:cNvCxnSpPr>
              <p:nvPr/>
            </p:nvCxnSpPr>
            <p:spPr bwMode="auto">
              <a:xfrm>
                <a:off x="929456" y="5010954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55" name="29 Conector recto"/>
              <p:cNvCxnSpPr>
                <a:cxnSpLocks noChangeShapeType="1"/>
              </p:cNvCxnSpPr>
              <p:nvPr/>
            </p:nvCxnSpPr>
            <p:spPr bwMode="auto">
              <a:xfrm>
                <a:off x="7001686" y="4296574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44056" name="30 CuadroTexto"/>
              <p:cNvSpPr txBox="1">
                <a:spLocks noChangeArrowheads="1"/>
              </p:cNvSpPr>
              <p:nvPr/>
            </p:nvSpPr>
            <p:spPr bwMode="auto">
              <a:xfrm>
                <a:off x="2243940" y="3082128"/>
                <a:ext cx="111440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50.5.5.0/30</a:t>
                </a:r>
              </a:p>
            </p:txBody>
          </p:sp>
          <p:sp>
            <p:nvSpPr>
              <p:cNvPr id="44057" name="31 CuadroTexto"/>
              <p:cNvSpPr txBox="1">
                <a:spLocks noChangeArrowheads="1"/>
              </p:cNvSpPr>
              <p:nvPr/>
            </p:nvSpPr>
            <p:spPr bwMode="auto">
              <a:xfrm>
                <a:off x="2286778" y="5082392"/>
                <a:ext cx="111440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50.5.5.4/30</a:t>
                </a:r>
              </a:p>
            </p:txBody>
          </p:sp>
          <p:sp>
            <p:nvSpPr>
              <p:cNvPr id="44058" name="32 CuadroTexto"/>
              <p:cNvSpPr txBox="1">
                <a:spLocks noChangeArrowheads="1"/>
              </p:cNvSpPr>
              <p:nvPr/>
            </p:nvSpPr>
            <p:spPr bwMode="auto">
              <a:xfrm>
                <a:off x="4292783" y="3510756"/>
                <a:ext cx="111440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50.5.8.0/30</a:t>
                </a:r>
              </a:p>
            </p:txBody>
          </p:sp>
          <p:sp>
            <p:nvSpPr>
              <p:cNvPr id="44059" name="33 CuadroTexto"/>
              <p:cNvSpPr txBox="1">
                <a:spLocks noChangeArrowheads="1"/>
              </p:cNvSpPr>
              <p:nvPr/>
            </p:nvSpPr>
            <p:spPr bwMode="auto">
              <a:xfrm rot="-1819955">
                <a:off x="3786976" y="4388268"/>
                <a:ext cx="12170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50.5.12.0/30</a:t>
                </a:r>
              </a:p>
            </p:txBody>
          </p:sp>
          <p:sp>
            <p:nvSpPr>
              <p:cNvPr id="44060" name="34 CuadroTexto"/>
              <p:cNvSpPr txBox="1">
                <a:spLocks noChangeArrowheads="1"/>
              </p:cNvSpPr>
              <p:nvPr/>
            </p:nvSpPr>
            <p:spPr bwMode="auto">
              <a:xfrm>
                <a:off x="2143902" y="3457954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4061" name="35 CuadroTexto"/>
              <p:cNvSpPr txBox="1">
                <a:spLocks noChangeArrowheads="1"/>
              </p:cNvSpPr>
              <p:nvPr/>
            </p:nvSpPr>
            <p:spPr bwMode="auto">
              <a:xfrm>
                <a:off x="3144034" y="3457954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4062" name="36 CuadroTexto"/>
              <p:cNvSpPr txBox="1">
                <a:spLocks noChangeArrowheads="1"/>
              </p:cNvSpPr>
              <p:nvPr/>
            </p:nvSpPr>
            <p:spPr bwMode="auto">
              <a:xfrm>
                <a:off x="2143902" y="4743838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.5</a:t>
                </a:r>
              </a:p>
            </p:txBody>
          </p:sp>
          <p:sp>
            <p:nvSpPr>
              <p:cNvPr id="44063" name="37 CuadroTexto"/>
              <p:cNvSpPr txBox="1">
                <a:spLocks noChangeArrowheads="1"/>
              </p:cNvSpPr>
              <p:nvPr/>
            </p:nvSpPr>
            <p:spPr bwMode="auto">
              <a:xfrm>
                <a:off x="3144034" y="4743838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.6</a:t>
                </a:r>
              </a:p>
            </p:txBody>
          </p:sp>
          <p:sp>
            <p:nvSpPr>
              <p:cNvPr id="44064" name="38 CuadroTexto"/>
              <p:cNvSpPr txBox="1">
                <a:spLocks noChangeArrowheads="1"/>
              </p:cNvSpPr>
              <p:nvPr/>
            </p:nvSpPr>
            <p:spPr bwMode="auto">
              <a:xfrm>
                <a:off x="3805612" y="3296442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.9</a:t>
                </a:r>
              </a:p>
            </p:txBody>
          </p:sp>
          <p:sp>
            <p:nvSpPr>
              <p:cNvPr id="44065" name="39 CuadroTexto"/>
              <p:cNvSpPr txBox="1">
                <a:spLocks noChangeArrowheads="1"/>
              </p:cNvSpPr>
              <p:nvPr/>
            </p:nvSpPr>
            <p:spPr bwMode="auto">
              <a:xfrm>
                <a:off x="4858546" y="3867946"/>
                <a:ext cx="44114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.10</a:t>
                </a:r>
              </a:p>
            </p:txBody>
          </p:sp>
          <p:sp>
            <p:nvSpPr>
              <p:cNvPr id="44066" name="40 CuadroTexto"/>
              <p:cNvSpPr txBox="1">
                <a:spLocks noChangeArrowheads="1"/>
              </p:cNvSpPr>
              <p:nvPr/>
            </p:nvSpPr>
            <p:spPr bwMode="auto">
              <a:xfrm>
                <a:off x="4787108" y="4368012"/>
                <a:ext cx="44114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.13</a:t>
                </a:r>
              </a:p>
            </p:txBody>
          </p:sp>
          <p:sp>
            <p:nvSpPr>
              <p:cNvPr id="44067" name="41 CuadroTexto"/>
              <p:cNvSpPr txBox="1">
                <a:spLocks noChangeArrowheads="1"/>
              </p:cNvSpPr>
              <p:nvPr/>
            </p:nvSpPr>
            <p:spPr bwMode="auto">
              <a:xfrm>
                <a:off x="3786976" y="4939516"/>
                <a:ext cx="44114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.14</a:t>
                </a:r>
              </a:p>
            </p:txBody>
          </p:sp>
          <p:sp>
            <p:nvSpPr>
              <p:cNvPr id="44068" name="42 CuadroTexto"/>
              <p:cNvSpPr txBox="1">
                <a:spLocks noChangeArrowheads="1"/>
              </p:cNvSpPr>
              <p:nvPr/>
            </p:nvSpPr>
            <p:spPr bwMode="auto">
              <a:xfrm>
                <a:off x="5377248" y="4010822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4069" name="43 CuadroTexto"/>
              <p:cNvSpPr txBox="1">
                <a:spLocks noChangeArrowheads="1"/>
              </p:cNvSpPr>
              <p:nvPr/>
            </p:nvSpPr>
            <p:spPr bwMode="auto">
              <a:xfrm>
                <a:off x="6358744" y="4010822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4070" name="44 CuadroTexto"/>
              <p:cNvSpPr txBox="1">
                <a:spLocks noChangeArrowheads="1"/>
              </p:cNvSpPr>
              <p:nvPr/>
            </p:nvSpPr>
            <p:spPr bwMode="auto">
              <a:xfrm>
                <a:off x="5501488" y="3796508"/>
                <a:ext cx="111440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60.6.6.0/30</a:t>
                </a:r>
              </a:p>
            </p:txBody>
          </p:sp>
          <p:sp>
            <p:nvSpPr>
              <p:cNvPr id="44071" name="45 CuadroTexto"/>
              <p:cNvSpPr txBox="1">
                <a:spLocks noChangeArrowheads="1"/>
              </p:cNvSpPr>
              <p:nvPr/>
            </p:nvSpPr>
            <p:spPr bwMode="auto">
              <a:xfrm>
                <a:off x="215076" y="2796376"/>
                <a:ext cx="12170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200.2.2.0/24</a:t>
                </a:r>
              </a:p>
            </p:txBody>
          </p:sp>
          <p:sp>
            <p:nvSpPr>
              <p:cNvPr id="44072" name="46 CuadroTexto"/>
              <p:cNvSpPr txBox="1">
                <a:spLocks noChangeArrowheads="1"/>
              </p:cNvSpPr>
              <p:nvPr/>
            </p:nvSpPr>
            <p:spPr bwMode="auto">
              <a:xfrm>
                <a:off x="215076" y="5153830"/>
                <a:ext cx="12170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200.2.3.0/24</a:t>
                </a:r>
              </a:p>
            </p:txBody>
          </p:sp>
          <p:sp>
            <p:nvSpPr>
              <p:cNvPr id="44073" name="47 CuadroTexto"/>
              <p:cNvSpPr txBox="1">
                <a:spLocks noChangeArrowheads="1"/>
              </p:cNvSpPr>
              <p:nvPr/>
            </p:nvSpPr>
            <p:spPr bwMode="auto">
              <a:xfrm>
                <a:off x="1500960" y="3457954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4074" name="48 CuadroTexto"/>
              <p:cNvSpPr txBox="1">
                <a:spLocks noChangeArrowheads="1"/>
              </p:cNvSpPr>
              <p:nvPr/>
            </p:nvSpPr>
            <p:spPr bwMode="auto">
              <a:xfrm>
                <a:off x="929456" y="3457954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4075" name="49 CuadroTexto"/>
              <p:cNvSpPr txBox="1">
                <a:spLocks noChangeArrowheads="1"/>
              </p:cNvSpPr>
              <p:nvPr/>
            </p:nvSpPr>
            <p:spPr bwMode="auto">
              <a:xfrm>
                <a:off x="1500960" y="4743838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4076" name="50 CuadroTexto"/>
              <p:cNvSpPr txBox="1">
                <a:spLocks noChangeArrowheads="1"/>
              </p:cNvSpPr>
              <p:nvPr/>
            </p:nvSpPr>
            <p:spPr bwMode="auto">
              <a:xfrm>
                <a:off x="929456" y="4743838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4077" name="51 CuadroTexto"/>
              <p:cNvSpPr txBox="1">
                <a:spLocks noChangeArrowheads="1"/>
              </p:cNvSpPr>
              <p:nvPr/>
            </p:nvSpPr>
            <p:spPr bwMode="auto">
              <a:xfrm>
                <a:off x="7001686" y="4010822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4078" name="52 CuadroTexto"/>
              <p:cNvSpPr txBox="1">
                <a:spLocks noChangeArrowheads="1"/>
              </p:cNvSpPr>
              <p:nvPr/>
            </p:nvSpPr>
            <p:spPr bwMode="auto">
              <a:xfrm>
                <a:off x="7573190" y="4010822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4079" name="53 CuadroTexto"/>
              <p:cNvSpPr txBox="1">
                <a:spLocks noChangeArrowheads="1"/>
              </p:cNvSpPr>
              <p:nvPr/>
            </p:nvSpPr>
            <p:spPr bwMode="auto">
              <a:xfrm>
                <a:off x="7358876" y="3439318"/>
                <a:ext cx="142218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210.10.10.0/24</a:t>
                </a:r>
              </a:p>
            </p:txBody>
          </p:sp>
          <p:sp>
            <p:nvSpPr>
              <p:cNvPr id="44080" name="54 CuadroTexto"/>
              <p:cNvSpPr txBox="1">
                <a:spLocks noChangeArrowheads="1"/>
              </p:cNvSpPr>
              <p:nvPr/>
            </p:nvSpPr>
            <p:spPr bwMode="auto">
              <a:xfrm>
                <a:off x="1715274" y="2939252"/>
                <a:ext cx="4988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R1</a:t>
                </a:r>
              </a:p>
            </p:txBody>
          </p:sp>
          <p:sp>
            <p:nvSpPr>
              <p:cNvPr id="44081" name="55 CuadroTexto"/>
              <p:cNvSpPr txBox="1">
                <a:spLocks noChangeArrowheads="1"/>
              </p:cNvSpPr>
              <p:nvPr/>
            </p:nvSpPr>
            <p:spPr bwMode="auto">
              <a:xfrm>
                <a:off x="3358348" y="2939252"/>
                <a:ext cx="4988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R2</a:t>
                </a:r>
              </a:p>
            </p:txBody>
          </p:sp>
          <p:sp>
            <p:nvSpPr>
              <p:cNvPr id="44082" name="56 CuadroTexto"/>
              <p:cNvSpPr txBox="1">
                <a:spLocks noChangeArrowheads="1"/>
              </p:cNvSpPr>
              <p:nvPr/>
            </p:nvSpPr>
            <p:spPr bwMode="auto">
              <a:xfrm>
                <a:off x="1715274" y="5110910"/>
                <a:ext cx="4988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R3</a:t>
                </a:r>
              </a:p>
            </p:txBody>
          </p:sp>
          <p:sp>
            <p:nvSpPr>
              <p:cNvPr id="44083" name="57 CuadroTexto"/>
              <p:cNvSpPr txBox="1">
                <a:spLocks noChangeArrowheads="1"/>
              </p:cNvSpPr>
              <p:nvPr/>
            </p:nvSpPr>
            <p:spPr bwMode="auto">
              <a:xfrm>
                <a:off x="3358348" y="5110910"/>
                <a:ext cx="4988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R4</a:t>
                </a:r>
              </a:p>
            </p:txBody>
          </p:sp>
          <p:sp>
            <p:nvSpPr>
              <p:cNvPr id="44084" name="58 CuadroTexto"/>
              <p:cNvSpPr txBox="1">
                <a:spLocks noChangeArrowheads="1"/>
              </p:cNvSpPr>
              <p:nvPr/>
            </p:nvSpPr>
            <p:spPr bwMode="auto">
              <a:xfrm>
                <a:off x="6573058" y="4439450"/>
                <a:ext cx="4988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R6</a:t>
                </a:r>
              </a:p>
            </p:txBody>
          </p:sp>
          <p:sp>
            <p:nvSpPr>
              <p:cNvPr id="44085" name="59 CuadroTexto"/>
              <p:cNvSpPr txBox="1">
                <a:spLocks noChangeArrowheads="1"/>
              </p:cNvSpPr>
              <p:nvPr/>
            </p:nvSpPr>
            <p:spPr bwMode="auto">
              <a:xfrm>
                <a:off x="5215736" y="4439450"/>
                <a:ext cx="4988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R5</a:t>
                </a:r>
              </a:p>
            </p:txBody>
          </p:sp>
          <p:sp>
            <p:nvSpPr>
              <p:cNvPr id="44086" name="60 CuadroTexto"/>
              <p:cNvSpPr txBox="1">
                <a:spLocks noChangeArrowheads="1"/>
              </p:cNvSpPr>
              <p:nvPr/>
            </p:nvSpPr>
            <p:spPr bwMode="auto">
              <a:xfrm>
                <a:off x="357952" y="3582194"/>
                <a:ext cx="655949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PC1</a:t>
                </a:r>
              </a:p>
            </p:txBody>
          </p:sp>
          <p:sp>
            <p:nvSpPr>
              <p:cNvPr id="44087" name="61 CuadroTexto"/>
              <p:cNvSpPr txBox="1">
                <a:spLocks noChangeArrowheads="1"/>
              </p:cNvSpPr>
              <p:nvPr/>
            </p:nvSpPr>
            <p:spPr bwMode="auto">
              <a:xfrm>
                <a:off x="357952" y="5439582"/>
                <a:ext cx="655949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PC2</a:t>
                </a:r>
              </a:p>
            </p:txBody>
          </p:sp>
          <p:sp>
            <p:nvSpPr>
              <p:cNvPr id="44088" name="62 CuadroTexto"/>
              <p:cNvSpPr txBox="1">
                <a:spLocks noChangeArrowheads="1"/>
              </p:cNvSpPr>
              <p:nvPr/>
            </p:nvSpPr>
            <p:spPr bwMode="auto">
              <a:xfrm>
                <a:off x="7716066" y="4439450"/>
                <a:ext cx="655949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PC3</a:t>
                </a:r>
              </a:p>
            </p:txBody>
          </p:sp>
          <p:sp>
            <p:nvSpPr>
              <p:cNvPr id="64" name="63 Bisel"/>
              <p:cNvSpPr>
                <a:spLocks noChangeArrowheads="1"/>
              </p:cNvSpPr>
              <p:nvPr/>
            </p:nvSpPr>
            <p:spPr bwMode="auto">
              <a:xfrm>
                <a:off x="2715340" y="5582920"/>
                <a:ext cx="5073552" cy="1142546"/>
              </a:xfrm>
              <a:prstGeom prst="bevel">
                <a:avLst>
                  <a:gd name="adj" fmla="val 125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23925">
                  <a:defRPr/>
                </a:pPr>
                <a:r>
                  <a:rPr lang="es-PE" sz="1800" b="1" dirty="0"/>
                  <a:t>R5#</a:t>
                </a:r>
                <a:r>
                  <a:rPr lang="es-PE" sz="1800" dirty="0"/>
                  <a:t>configure terminal</a:t>
                </a:r>
              </a:p>
              <a:p>
                <a:pPr defTabSz="923925">
                  <a:defRPr/>
                </a:pPr>
                <a:r>
                  <a:rPr lang="es-PE" sz="1800" b="1" dirty="0"/>
                  <a:t>R5(</a:t>
                </a:r>
                <a:r>
                  <a:rPr lang="es-PE" sz="1800" b="1" dirty="0" err="1"/>
                  <a:t>config</a:t>
                </a:r>
                <a:r>
                  <a:rPr lang="es-PE" sz="1800" b="1" dirty="0"/>
                  <a:t>)#</a:t>
                </a:r>
                <a:r>
                  <a:rPr lang="es-PE" sz="1800" dirty="0"/>
                  <a:t>router rip</a:t>
                </a:r>
              </a:p>
              <a:p>
                <a:pPr defTabSz="923925">
                  <a:defRPr/>
                </a:pPr>
                <a:r>
                  <a:rPr lang="es-PE" sz="1800" b="1" dirty="0"/>
                  <a:t>R5(</a:t>
                </a:r>
                <a:r>
                  <a:rPr lang="es-PE" sz="1800" b="1" dirty="0" err="1"/>
                  <a:t>config-router</a:t>
                </a:r>
                <a:r>
                  <a:rPr lang="es-PE" sz="1800" b="1" dirty="0"/>
                  <a:t>)#</a:t>
                </a:r>
                <a:r>
                  <a:rPr lang="es-PE" sz="1800" dirty="0"/>
                  <a:t>default-information originate</a:t>
                </a:r>
              </a:p>
            </p:txBody>
          </p:sp>
        </p:grpSp>
        <p:sp>
          <p:nvSpPr>
            <p:cNvPr id="44038" name="66 Forma libre"/>
            <p:cNvSpPr>
              <a:spLocks noChangeArrowheads="1"/>
            </p:cNvSpPr>
            <p:nvPr/>
          </p:nvSpPr>
          <p:spPr bwMode="auto">
            <a:xfrm>
              <a:off x="4414345" y="4430110"/>
              <a:ext cx="1505606" cy="1150883"/>
            </a:xfrm>
            <a:custGeom>
              <a:avLst/>
              <a:gdLst>
                <a:gd name="T0" fmla="*/ 0 w 1505606"/>
                <a:gd name="T1" fmla="*/ 1150883 h 1150883"/>
                <a:gd name="T2" fmla="*/ 1198179 w 1505606"/>
                <a:gd name="T3" fmla="*/ 1056290 h 1150883"/>
                <a:gd name="T4" fmla="*/ 819807 w 1505606"/>
                <a:gd name="T5" fmla="*/ 882869 h 1150883"/>
                <a:gd name="T6" fmla="*/ 1387365 w 1505606"/>
                <a:gd name="T7" fmla="*/ 646387 h 1150883"/>
                <a:gd name="T8" fmla="*/ 1481958 w 1505606"/>
                <a:gd name="T9" fmla="*/ 299545 h 1150883"/>
                <a:gd name="T10" fmla="*/ 1245476 w 1505606"/>
                <a:gd name="T11" fmla="*/ 126124 h 1150883"/>
                <a:gd name="T12" fmla="*/ 914400 w 1505606"/>
                <a:gd name="T13" fmla="*/ 0 h 11508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05606"/>
                <a:gd name="T22" fmla="*/ 0 h 1150883"/>
                <a:gd name="T23" fmla="*/ 1505606 w 1505606"/>
                <a:gd name="T24" fmla="*/ 1150883 h 11508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05606" h="1150883">
                  <a:moveTo>
                    <a:pt x="0" y="1150883"/>
                  </a:moveTo>
                  <a:cubicBezTo>
                    <a:pt x="530772" y="1125921"/>
                    <a:pt x="1061545" y="1100959"/>
                    <a:pt x="1198179" y="1056290"/>
                  </a:cubicBezTo>
                  <a:cubicBezTo>
                    <a:pt x="1334813" y="1011621"/>
                    <a:pt x="788276" y="951186"/>
                    <a:pt x="819807" y="882869"/>
                  </a:cubicBezTo>
                  <a:cubicBezTo>
                    <a:pt x="851338" y="814552"/>
                    <a:pt x="1277007" y="743608"/>
                    <a:pt x="1387365" y="646387"/>
                  </a:cubicBezTo>
                  <a:cubicBezTo>
                    <a:pt x="1497724" y="549166"/>
                    <a:pt x="1505606" y="386256"/>
                    <a:pt x="1481958" y="299545"/>
                  </a:cubicBezTo>
                  <a:cubicBezTo>
                    <a:pt x="1458310" y="212835"/>
                    <a:pt x="1340069" y="176048"/>
                    <a:pt x="1245476" y="126124"/>
                  </a:cubicBezTo>
                  <a:cubicBezTo>
                    <a:pt x="1150883" y="76200"/>
                    <a:pt x="1032641" y="38100"/>
                    <a:pt x="914400" y="0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s-MX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25438" y="631825"/>
            <a:ext cx="841533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63" tIns="46181" rIns="92363" bIns="46181">
            <a:spAutoFit/>
          </a:bodyPr>
          <a:lstStyle/>
          <a:p>
            <a:pPr marL="192088" lvl="1" algn="ctr"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PROPAGACIÓN DE RUTA POR DEFECTO</a:t>
            </a:r>
          </a:p>
        </p:txBody>
      </p:sp>
      <p:grpSp>
        <p:nvGrpSpPr>
          <p:cNvPr id="2" name="63 Grupo"/>
          <p:cNvGrpSpPr>
            <a:grpSpLocks/>
          </p:cNvGrpSpPr>
          <p:nvPr/>
        </p:nvGrpSpPr>
        <p:grpSpPr bwMode="auto">
          <a:xfrm>
            <a:off x="214313" y="1152525"/>
            <a:ext cx="8566150" cy="2573338"/>
            <a:chOff x="215076" y="2939252"/>
            <a:chExt cx="8565984" cy="2571768"/>
          </a:xfrm>
        </p:grpSpPr>
        <p:pic>
          <p:nvPicPr>
            <p:cNvPr id="45067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15274" y="3296442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68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8348" y="3296442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69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15274" y="479664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70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8348" y="479664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71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73058" y="408226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72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29984" y="408226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73" name="Picture 105" descr="laptop%2520hp%2520pavilion%252050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16066" y="4001178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74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828" y="3225004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75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828" y="4715558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5076" name="16 Conector recto"/>
            <p:cNvCxnSpPr>
              <a:cxnSpLocks noChangeShapeType="1"/>
            </p:cNvCxnSpPr>
            <p:nvPr/>
          </p:nvCxnSpPr>
          <p:spPr bwMode="auto">
            <a:xfrm>
              <a:off x="2215340" y="3509168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77" name="17 Conector recto"/>
            <p:cNvCxnSpPr>
              <a:cxnSpLocks noChangeShapeType="1"/>
            </p:cNvCxnSpPr>
            <p:nvPr/>
          </p:nvCxnSpPr>
          <p:spPr bwMode="auto">
            <a:xfrm>
              <a:off x="2215340" y="5010954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78" name="18 Conector recto"/>
            <p:cNvCxnSpPr>
              <a:cxnSpLocks noChangeShapeType="1"/>
            </p:cNvCxnSpPr>
            <p:nvPr/>
          </p:nvCxnSpPr>
          <p:spPr bwMode="auto">
            <a:xfrm>
              <a:off x="5430050" y="4294986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79" name="19 Conector recto"/>
            <p:cNvCxnSpPr>
              <a:cxnSpLocks noChangeShapeType="1"/>
            </p:cNvCxnSpPr>
            <p:nvPr/>
          </p:nvCxnSpPr>
          <p:spPr bwMode="auto">
            <a:xfrm>
              <a:off x="3858414" y="3510756"/>
              <a:ext cx="1143008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80" name="24 Conector recto"/>
            <p:cNvCxnSpPr>
              <a:cxnSpLocks noChangeShapeType="1"/>
            </p:cNvCxnSpPr>
            <p:nvPr/>
          </p:nvCxnSpPr>
          <p:spPr bwMode="auto">
            <a:xfrm flipV="1">
              <a:off x="3858414" y="4368012"/>
              <a:ext cx="1143008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81" name="26 Conector recto"/>
            <p:cNvCxnSpPr>
              <a:cxnSpLocks noChangeShapeType="1"/>
            </p:cNvCxnSpPr>
            <p:nvPr/>
          </p:nvCxnSpPr>
          <p:spPr bwMode="auto">
            <a:xfrm>
              <a:off x="929456" y="3509168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82" name="28 Conector recto"/>
            <p:cNvCxnSpPr>
              <a:cxnSpLocks noChangeShapeType="1"/>
            </p:cNvCxnSpPr>
            <p:nvPr/>
          </p:nvCxnSpPr>
          <p:spPr bwMode="auto">
            <a:xfrm>
              <a:off x="929456" y="5010954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83" name="29 Conector recto"/>
            <p:cNvCxnSpPr>
              <a:cxnSpLocks noChangeShapeType="1"/>
            </p:cNvCxnSpPr>
            <p:nvPr/>
          </p:nvCxnSpPr>
          <p:spPr bwMode="auto">
            <a:xfrm>
              <a:off x="7001686" y="4296574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5084" name="30 CuadroTexto"/>
            <p:cNvSpPr txBox="1">
              <a:spLocks noChangeArrowheads="1"/>
            </p:cNvSpPr>
            <p:nvPr/>
          </p:nvSpPr>
          <p:spPr bwMode="auto">
            <a:xfrm>
              <a:off x="2243940" y="3082128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50.5.5.0/30</a:t>
              </a:r>
            </a:p>
          </p:txBody>
        </p:sp>
        <p:sp>
          <p:nvSpPr>
            <p:cNvPr id="45085" name="31 CuadroTexto"/>
            <p:cNvSpPr txBox="1">
              <a:spLocks noChangeArrowheads="1"/>
            </p:cNvSpPr>
            <p:nvPr/>
          </p:nvSpPr>
          <p:spPr bwMode="auto">
            <a:xfrm>
              <a:off x="2286778" y="5082392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50.5.5.4/30</a:t>
              </a:r>
            </a:p>
          </p:txBody>
        </p:sp>
        <p:sp>
          <p:nvSpPr>
            <p:cNvPr id="45086" name="32 CuadroTexto"/>
            <p:cNvSpPr txBox="1">
              <a:spLocks noChangeArrowheads="1"/>
            </p:cNvSpPr>
            <p:nvPr/>
          </p:nvSpPr>
          <p:spPr bwMode="auto">
            <a:xfrm>
              <a:off x="4292783" y="3510756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50.5.8.0/30</a:t>
              </a:r>
            </a:p>
          </p:txBody>
        </p:sp>
        <p:sp>
          <p:nvSpPr>
            <p:cNvPr id="45087" name="33 CuadroTexto"/>
            <p:cNvSpPr txBox="1">
              <a:spLocks noChangeArrowheads="1"/>
            </p:cNvSpPr>
            <p:nvPr/>
          </p:nvSpPr>
          <p:spPr bwMode="auto">
            <a:xfrm rot="-1678758">
              <a:off x="3796713" y="4414383"/>
              <a:ext cx="1217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50.5.12.0/30</a:t>
              </a:r>
            </a:p>
          </p:txBody>
        </p:sp>
        <p:sp>
          <p:nvSpPr>
            <p:cNvPr id="45088" name="34 CuadroTexto"/>
            <p:cNvSpPr txBox="1">
              <a:spLocks noChangeArrowheads="1"/>
            </p:cNvSpPr>
            <p:nvPr/>
          </p:nvSpPr>
          <p:spPr bwMode="auto">
            <a:xfrm>
              <a:off x="2143902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5089" name="35 CuadroTexto"/>
            <p:cNvSpPr txBox="1">
              <a:spLocks noChangeArrowheads="1"/>
            </p:cNvSpPr>
            <p:nvPr/>
          </p:nvSpPr>
          <p:spPr bwMode="auto">
            <a:xfrm>
              <a:off x="3144034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5090" name="36 CuadroTexto"/>
            <p:cNvSpPr txBox="1">
              <a:spLocks noChangeArrowheads="1"/>
            </p:cNvSpPr>
            <p:nvPr/>
          </p:nvSpPr>
          <p:spPr bwMode="auto">
            <a:xfrm>
              <a:off x="2143902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.5</a:t>
              </a:r>
            </a:p>
          </p:txBody>
        </p:sp>
        <p:sp>
          <p:nvSpPr>
            <p:cNvPr id="45091" name="37 CuadroTexto"/>
            <p:cNvSpPr txBox="1">
              <a:spLocks noChangeArrowheads="1"/>
            </p:cNvSpPr>
            <p:nvPr/>
          </p:nvSpPr>
          <p:spPr bwMode="auto">
            <a:xfrm>
              <a:off x="3144034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.6</a:t>
              </a:r>
            </a:p>
          </p:txBody>
        </p:sp>
        <p:sp>
          <p:nvSpPr>
            <p:cNvPr id="45092" name="38 CuadroTexto"/>
            <p:cNvSpPr txBox="1">
              <a:spLocks noChangeArrowheads="1"/>
            </p:cNvSpPr>
            <p:nvPr/>
          </p:nvSpPr>
          <p:spPr bwMode="auto">
            <a:xfrm>
              <a:off x="3805612" y="329644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.9</a:t>
              </a:r>
            </a:p>
          </p:txBody>
        </p:sp>
        <p:sp>
          <p:nvSpPr>
            <p:cNvPr id="45093" name="39 CuadroTexto"/>
            <p:cNvSpPr txBox="1">
              <a:spLocks noChangeArrowheads="1"/>
            </p:cNvSpPr>
            <p:nvPr/>
          </p:nvSpPr>
          <p:spPr bwMode="auto">
            <a:xfrm>
              <a:off x="4858546" y="3867946"/>
              <a:ext cx="4411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.10</a:t>
              </a:r>
            </a:p>
          </p:txBody>
        </p:sp>
        <p:sp>
          <p:nvSpPr>
            <p:cNvPr id="45094" name="40 CuadroTexto"/>
            <p:cNvSpPr txBox="1">
              <a:spLocks noChangeArrowheads="1"/>
            </p:cNvSpPr>
            <p:nvPr/>
          </p:nvSpPr>
          <p:spPr bwMode="auto">
            <a:xfrm>
              <a:off x="4787108" y="4368012"/>
              <a:ext cx="4411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.13</a:t>
              </a:r>
            </a:p>
          </p:txBody>
        </p:sp>
        <p:sp>
          <p:nvSpPr>
            <p:cNvPr id="45095" name="41 CuadroTexto"/>
            <p:cNvSpPr txBox="1">
              <a:spLocks noChangeArrowheads="1"/>
            </p:cNvSpPr>
            <p:nvPr/>
          </p:nvSpPr>
          <p:spPr bwMode="auto">
            <a:xfrm>
              <a:off x="3786976" y="4939516"/>
              <a:ext cx="4411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.14</a:t>
              </a:r>
            </a:p>
          </p:txBody>
        </p:sp>
        <p:sp>
          <p:nvSpPr>
            <p:cNvPr id="45096" name="42 CuadroTexto"/>
            <p:cNvSpPr txBox="1">
              <a:spLocks noChangeArrowheads="1"/>
            </p:cNvSpPr>
            <p:nvPr/>
          </p:nvSpPr>
          <p:spPr bwMode="auto">
            <a:xfrm>
              <a:off x="5377248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5097" name="43 CuadroTexto"/>
            <p:cNvSpPr txBox="1">
              <a:spLocks noChangeArrowheads="1"/>
            </p:cNvSpPr>
            <p:nvPr/>
          </p:nvSpPr>
          <p:spPr bwMode="auto">
            <a:xfrm>
              <a:off x="6358744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5098" name="44 CuadroTexto"/>
            <p:cNvSpPr txBox="1">
              <a:spLocks noChangeArrowheads="1"/>
            </p:cNvSpPr>
            <p:nvPr/>
          </p:nvSpPr>
          <p:spPr bwMode="auto">
            <a:xfrm>
              <a:off x="5501488" y="3796508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60.6.6.0/30</a:t>
              </a:r>
            </a:p>
          </p:txBody>
        </p:sp>
        <p:sp>
          <p:nvSpPr>
            <p:cNvPr id="45099" name="45 CuadroTexto"/>
            <p:cNvSpPr txBox="1">
              <a:spLocks noChangeArrowheads="1"/>
            </p:cNvSpPr>
            <p:nvPr/>
          </p:nvSpPr>
          <p:spPr bwMode="auto">
            <a:xfrm>
              <a:off x="215076" y="2957888"/>
              <a:ext cx="1217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200.2.2.0/24</a:t>
              </a:r>
            </a:p>
          </p:txBody>
        </p:sp>
        <p:sp>
          <p:nvSpPr>
            <p:cNvPr id="45100" name="46 CuadroTexto"/>
            <p:cNvSpPr txBox="1">
              <a:spLocks noChangeArrowheads="1"/>
            </p:cNvSpPr>
            <p:nvPr/>
          </p:nvSpPr>
          <p:spPr bwMode="auto">
            <a:xfrm>
              <a:off x="215076" y="5101028"/>
              <a:ext cx="1217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200.2.3.0/24</a:t>
              </a:r>
            </a:p>
          </p:txBody>
        </p:sp>
        <p:sp>
          <p:nvSpPr>
            <p:cNvPr id="45101" name="47 CuadroTexto"/>
            <p:cNvSpPr txBox="1">
              <a:spLocks noChangeArrowheads="1"/>
            </p:cNvSpPr>
            <p:nvPr/>
          </p:nvSpPr>
          <p:spPr bwMode="auto">
            <a:xfrm>
              <a:off x="1500960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5102" name="48 CuadroTexto"/>
            <p:cNvSpPr txBox="1">
              <a:spLocks noChangeArrowheads="1"/>
            </p:cNvSpPr>
            <p:nvPr/>
          </p:nvSpPr>
          <p:spPr bwMode="auto">
            <a:xfrm>
              <a:off x="929456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5103" name="49 CuadroTexto"/>
            <p:cNvSpPr txBox="1">
              <a:spLocks noChangeArrowheads="1"/>
            </p:cNvSpPr>
            <p:nvPr/>
          </p:nvSpPr>
          <p:spPr bwMode="auto">
            <a:xfrm>
              <a:off x="1500960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5104" name="50 CuadroTexto"/>
            <p:cNvSpPr txBox="1">
              <a:spLocks noChangeArrowheads="1"/>
            </p:cNvSpPr>
            <p:nvPr/>
          </p:nvSpPr>
          <p:spPr bwMode="auto">
            <a:xfrm>
              <a:off x="929456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5105" name="51 CuadroTexto"/>
            <p:cNvSpPr txBox="1">
              <a:spLocks noChangeArrowheads="1"/>
            </p:cNvSpPr>
            <p:nvPr/>
          </p:nvSpPr>
          <p:spPr bwMode="auto">
            <a:xfrm>
              <a:off x="7001686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5106" name="52 CuadroTexto"/>
            <p:cNvSpPr txBox="1">
              <a:spLocks noChangeArrowheads="1"/>
            </p:cNvSpPr>
            <p:nvPr/>
          </p:nvSpPr>
          <p:spPr bwMode="auto">
            <a:xfrm>
              <a:off x="7573190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5107" name="53 CuadroTexto"/>
            <p:cNvSpPr txBox="1">
              <a:spLocks noChangeArrowheads="1"/>
            </p:cNvSpPr>
            <p:nvPr/>
          </p:nvSpPr>
          <p:spPr bwMode="auto">
            <a:xfrm>
              <a:off x="7358876" y="3672268"/>
              <a:ext cx="14221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210.10.10.0/24</a:t>
              </a:r>
            </a:p>
          </p:txBody>
        </p:sp>
        <p:sp>
          <p:nvSpPr>
            <p:cNvPr id="45108" name="54 CuadroTexto"/>
            <p:cNvSpPr txBox="1">
              <a:spLocks noChangeArrowheads="1"/>
            </p:cNvSpPr>
            <p:nvPr/>
          </p:nvSpPr>
          <p:spPr bwMode="auto">
            <a:xfrm>
              <a:off x="1715274" y="2939252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R1</a:t>
              </a:r>
            </a:p>
          </p:txBody>
        </p:sp>
        <p:sp>
          <p:nvSpPr>
            <p:cNvPr id="45109" name="55 CuadroTexto"/>
            <p:cNvSpPr txBox="1">
              <a:spLocks noChangeArrowheads="1"/>
            </p:cNvSpPr>
            <p:nvPr/>
          </p:nvSpPr>
          <p:spPr bwMode="auto">
            <a:xfrm>
              <a:off x="3358348" y="2939252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R2</a:t>
              </a:r>
            </a:p>
          </p:txBody>
        </p:sp>
        <p:sp>
          <p:nvSpPr>
            <p:cNvPr id="45110" name="56 CuadroTexto"/>
            <p:cNvSpPr txBox="1">
              <a:spLocks noChangeArrowheads="1"/>
            </p:cNvSpPr>
            <p:nvPr/>
          </p:nvSpPr>
          <p:spPr bwMode="auto">
            <a:xfrm>
              <a:off x="1715274" y="511091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R3</a:t>
              </a:r>
            </a:p>
          </p:txBody>
        </p:sp>
        <p:sp>
          <p:nvSpPr>
            <p:cNvPr id="45111" name="57 CuadroTexto"/>
            <p:cNvSpPr txBox="1">
              <a:spLocks noChangeArrowheads="1"/>
            </p:cNvSpPr>
            <p:nvPr/>
          </p:nvSpPr>
          <p:spPr bwMode="auto">
            <a:xfrm>
              <a:off x="3358348" y="511091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R4</a:t>
              </a:r>
            </a:p>
          </p:txBody>
        </p:sp>
        <p:sp>
          <p:nvSpPr>
            <p:cNvPr id="45112" name="58 CuadroTexto"/>
            <p:cNvSpPr txBox="1">
              <a:spLocks noChangeArrowheads="1"/>
            </p:cNvSpPr>
            <p:nvPr/>
          </p:nvSpPr>
          <p:spPr bwMode="auto">
            <a:xfrm>
              <a:off x="6573058" y="443945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R6</a:t>
              </a:r>
            </a:p>
          </p:txBody>
        </p:sp>
        <p:sp>
          <p:nvSpPr>
            <p:cNvPr id="45113" name="59 CuadroTexto"/>
            <p:cNvSpPr txBox="1">
              <a:spLocks noChangeArrowheads="1"/>
            </p:cNvSpPr>
            <p:nvPr/>
          </p:nvSpPr>
          <p:spPr bwMode="auto">
            <a:xfrm>
              <a:off x="5215736" y="443945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R5</a:t>
              </a:r>
            </a:p>
          </p:txBody>
        </p:sp>
        <p:sp>
          <p:nvSpPr>
            <p:cNvPr id="45114" name="60 CuadroTexto"/>
            <p:cNvSpPr txBox="1">
              <a:spLocks noChangeArrowheads="1"/>
            </p:cNvSpPr>
            <p:nvPr/>
          </p:nvSpPr>
          <p:spPr bwMode="auto">
            <a:xfrm>
              <a:off x="357952" y="3582194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PC1</a:t>
              </a:r>
            </a:p>
          </p:txBody>
        </p:sp>
        <p:sp>
          <p:nvSpPr>
            <p:cNvPr id="45115" name="61 CuadroTexto"/>
            <p:cNvSpPr txBox="1">
              <a:spLocks noChangeArrowheads="1"/>
            </p:cNvSpPr>
            <p:nvPr/>
          </p:nvSpPr>
          <p:spPr bwMode="auto">
            <a:xfrm>
              <a:off x="357952" y="4396530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PC2</a:t>
              </a:r>
            </a:p>
          </p:txBody>
        </p:sp>
        <p:sp>
          <p:nvSpPr>
            <p:cNvPr id="45116" name="62 CuadroTexto"/>
            <p:cNvSpPr txBox="1">
              <a:spLocks noChangeArrowheads="1"/>
            </p:cNvSpPr>
            <p:nvPr/>
          </p:nvSpPr>
          <p:spPr bwMode="auto">
            <a:xfrm>
              <a:off x="7716066" y="4439450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PC3</a:t>
              </a:r>
            </a:p>
          </p:txBody>
        </p:sp>
      </p:grpSp>
      <p:sp>
        <p:nvSpPr>
          <p:cNvPr id="64" name="63 CuadroTexto"/>
          <p:cNvSpPr txBox="1"/>
          <p:nvPr/>
        </p:nvSpPr>
        <p:spPr>
          <a:xfrm>
            <a:off x="642938" y="3654425"/>
            <a:ext cx="5784850" cy="3046413"/>
          </a:xfrm>
          <a:prstGeom prst="rect">
            <a:avLst/>
          </a:prstGeom>
          <a:solidFill>
            <a:srgbClr val="FFFF00"/>
          </a:solidFill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600" b="1" dirty="0"/>
              <a:t>R2#show ip route</a:t>
            </a:r>
          </a:p>
          <a:p>
            <a:pPr>
              <a:defRPr/>
            </a:pPr>
            <a:r>
              <a:rPr lang="es-PE" sz="1600" dirty="0"/>
              <a:t>     50.0.0.0/30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subnetted</a:t>
            </a:r>
            <a:r>
              <a:rPr lang="es-PE" sz="1600" dirty="0"/>
              <a:t>, 4 </a:t>
            </a:r>
            <a:r>
              <a:rPr lang="es-PE" sz="1600" dirty="0" err="1"/>
              <a:t>subnets</a:t>
            </a:r>
            <a:endParaRPr lang="es-PE" sz="1600" dirty="0"/>
          </a:p>
          <a:p>
            <a:pPr>
              <a:defRPr/>
            </a:pPr>
            <a:r>
              <a:rPr lang="es-PE" sz="1600" dirty="0"/>
              <a:t>C       50.5.5.0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FastEthernet0/0</a:t>
            </a:r>
          </a:p>
          <a:p>
            <a:pPr>
              <a:defRPr/>
            </a:pPr>
            <a:r>
              <a:rPr lang="es-PE" sz="1600" dirty="0"/>
              <a:t>R       50.5.5.4 [120/2] </a:t>
            </a:r>
            <a:r>
              <a:rPr lang="es-PE" sz="1600" dirty="0" err="1"/>
              <a:t>via</a:t>
            </a:r>
            <a:r>
              <a:rPr lang="es-PE" sz="1600" dirty="0"/>
              <a:t> 50.5.5.10, 00:00:05, FastEthernet0/1</a:t>
            </a:r>
          </a:p>
          <a:p>
            <a:pPr>
              <a:defRPr/>
            </a:pPr>
            <a:r>
              <a:rPr lang="es-PE" sz="1600" dirty="0"/>
              <a:t>C       50.5.5.8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FastEthernet0/1</a:t>
            </a:r>
          </a:p>
          <a:p>
            <a:pPr>
              <a:defRPr/>
            </a:pPr>
            <a:r>
              <a:rPr lang="es-PE" sz="1600" dirty="0"/>
              <a:t>R       50.5.5.12 [120/1] </a:t>
            </a:r>
            <a:r>
              <a:rPr lang="es-PE" sz="1600" dirty="0" err="1"/>
              <a:t>via</a:t>
            </a:r>
            <a:r>
              <a:rPr lang="es-PE" sz="1600" dirty="0"/>
              <a:t> 50.5.5.10, 00:00:05, FastEthernet0/1</a:t>
            </a:r>
          </a:p>
          <a:p>
            <a:pPr>
              <a:defRPr/>
            </a:pPr>
            <a:r>
              <a:rPr lang="es-PE" sz="1600" dirty="0"/>
              <a:t>R    210.10.10.0/24 [120/2] </a:t>
            </a:r>
            <a:r>
              <a:rPr lang="es-PE" sz="1600" dirty="0" err="1"/>
              <a:t>via</a:t>
            </a:r>
            <a:r>
              <a:rPr lang="es-PE" sz="1600" dirty="0"/>
              <a:t> 50.5.5.10, 00:00:05, FastEthernet0/1</a:t>
            </a:r>
          </a:p>
          <a:p>
            <a:pPr>
              <a:defRPr/>
            </a:pPr>
            <a:r>
              <a:rPr lang="es-PE" sz="1600" dirty="0"/>
              <a:t>R    200.2.2.0/24 [120/1] </a:t>
            </a:r>
            <a:r>
              <a:rPr lang="es-PE" sz="1600" dirty="0" err="1"/>
              <a:t>via</a:t>
            </a:r>
            <a:r>
              <a:rPr lang="es-PE" sz="1600" dirty="0"/>
              <a:t> 50.5.5.1, 00:00:04, FastEthernet0/0</a:t>
            </a:r>
          </a:p>
          <a:p>
            <a:pPr>
              <a:defRPr/>
            </a:pPr>
            <a:r>
              <a:rPr lang="es-PE" sz="1600" dirty="0"/>
              <a:t>R    200.2.3.0/24 [120/3] </a:t>
            </a:r>
            <a:r>
              <a:rPr lang="es-PE" sz="1600" dirty="0" err="1"/>
              <a:t>via</a:t>
            </a:r>
            <a:r>
              <a:rPr lang="es-PE" sz="1600" dirty="0"/>
              <a:t> 50.5.5.10, 00:00:05, FastEthernet0/1</a:t>
            </a:r>
          </a:p>
          <a:p>
            <a:pPr>
              <a:defRPr/>
            </a:pPr>
            <a:r>
              <a:rPr lang="es-PE" sz="1600" dirty="0"/>
              <a:t>R    60.0.0.0/8 [120/1] </a:t>
            </a:r>
            <a:r>
              <a:rPr lang="es-PE" sz="1600" dirty="0" err="1"/>
              <a:t>via</a:t>
            </a:r>
            <a:r>
              <a:rPr lang="es-PE" sz="1600" dirty="0"/>
              <a:t> 50.5.5.10, 00:00:05, FastEthernet0/1</a:t>
            </a:r>
          </a:p>
          <a:p>
            <a:pPr>
              <a:defRPr/>
            </a:pPr>
            <a:r>
              <a:rPr lang="es-PE" sz="1600" b="1" dirty="0">
                <a:solidFill>
                  <a:srgbClr val="FF0000"/>
                </a:solidFill>
              </a:rPr>
              <a:t>R*   0.0.0.0/0 [120/1] </a:t>
            </a:r>
            <a:r>
              <a:rPr lang="es-PE" sz="1600" b="1" dirty="0" err="1">
                <a:solidFill>
                  <a:srgbClr val="FF0000"/>
                </a:solidFill>
              </a:rPr>
              <a:t>via</a:t>
            </a:r>
            <a:r>
              <a:rPr lang="es-PE" sz="1600" b="1" dirty="0">
                <a:solidFill>
                  <a:srgbClr val="FF0000"/>
                </a:solidFill>
              </a:rPr>
              <a:t> 50.5.5.10</a:t>
            </a:r>
            <a:r>
              <a:rPr lang="es-PE" sz="1600" dirty="0"/>
              <a:t>, 00:00:05, FastEthernet0/1</a:t>
            </a:r>
          </a:p>
          <a:p>
            <a:pPr>
              <a:defRPr/>
            </a:pPr>
            <a:r>
              <a:rPr lang="es-PE" sz="1600" dirty="0"/>
              <a:t>R2#</a:t>
            </a:r>
          </a:p>
        </p:txBody>
      </p:sp>
      <p:sp>
        <p:nvSpPr>
          <p:cNvPr id="70" name="69 CuadroTexto"/>
          <p:cNvSpPr txBox="1"/>
          <p:nvPr/>
        </p:nvSpPr>
        <p:spPr>
          <a:xfrm>
            <a:off x="1000125" y="3725863"/>
            <a:ext cx="5681663" cy="3046412"/>
          </a:xfrm>
          <a:prstGeom prst="rect">
            <a:avLst/>
          </a:prstGeom>
          <a:solidFill>
            <a:srgbClr val="FFC000"/>
          </a:solidFill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600" b="1" dirty="0"/>
              <a:t>R1#show ip route</a:t>
            </a:r>
          </a:p>
          <a:p>
            <a:pPr>
              <a:defRPr/>
            </a:pPr>
            <a:r>
              <a:rPr lang="es-PE" sz="1600" dirty="0"/>
              <a:t>     50.0.0.0/30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subnetted</a:t>
            </a:r>
            <a:r>
              <a:rPr lang="es-PE" sz="1600" dirty="0"/>
              <a:t>, 4 </a:t>
            </a:r>
            <a:r>
              <a:rPr lang="es-PE" sz="1600" dirty="0" err="1"/>
              <a:t>subnets</a:t>
            </a:r>
            <a:endParaRPr lang="es-PE" sz="1600" dirty="0"/>
          </a:p>
          <a:p>
            <a:pPr>
              <a:defRPr/>
            </a:pPr>
            <a:r>
              <a:rPr lang="es-PE" sz="1600" dirty="0"/>
              <a:t>C       50.5.5.0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FastEthernet0/1</a:t>
            </a:r>
          </a:p>
          <a:p>
            <a:pPr>
              <a:defRPr/>
            </a:pPr>
            <a:r>
              <a:rPr lang="es-PE" sz="1600" dirty="0"/>
              <a:t>R       50.5.5.4 [120/3] </a:t>
            </a:r>
            <a:r>
              <a:rPr lang="es-PE" sz="1600" dirty="0" err="1"/>
              <a:t>via</a:t>
            </a:r>
            <a:r>
              <a:rPr lang="es-PE" sz="1600" dirty="0"/>
              <a:t> 50.5.5.2, 00:00:24, FastEthernet0/1</a:t>
            </a:r>
          </a:p>
          <a:p>
            <a:pPr>
              <a:defRPr/>
            </a:pPr>
            <a:r>
              <a:rPr lang="es-PE" sz="1600" dirty="0"/>
              <a:t>R       50.5.5.8 [120/1] </a:t>
            </a:r>
            <a:r>
              <a:rPr lang="es-PE" sz="1600" dirty="0" err="1"/>
              <a:t>via</a:t>
            </a:r>
            <a:r>
              <a:rPr lang="es-PE" sz="1600" dirty="0"/>
              <a:t> 50.5.5.2, 00:00:24, FastEthernet0/1</a:t>
            </a:r>
          </a:p>
          <a:p>
            <a:pPr>
              <a:defRPr/>
            </a:pPr>
            <a:r>
              <a:rPr lang="es-PE" sz="1600" dirty="0"/>
              <a:t>R       50.5.5.12 [120/2] </a:t>
            </a:r>
            <a:r>
              <a:rPr lang="es-PE" sz="1600" dirty="0" err="1"/>
              <a:t>via</a:t>
            </a:r>
            <a:r>
              <a:rPr lang="es-PE" sz="1600" dirty="0"/>
              <a:t> 50.5.5.2, 00:00:24, FastEthernet0/1</a:t>
            </a:r>
          </a:p>
          <a:p>
            <a:pPr>
              <a:defRPr/>
            </a:pPr>
            <a:r>
              <a:rPr lang="es-PE" sz="1600" dirty="0"/>
              <a:t>R    210.10.10.0/24 [120/3] </a:t>
            </a:r>
            <a:r>
              <a:rPr lang="es-PE" sz="1600" dirty="0" err="1"/>
              <a:t>via</a:t>
            </a:r>
            <a:r>
              <a:rPr lang="es-PE" sz="1600" dirty="0"/>
              <a:t> 50.5.5.2, 00:00:24, FastEthernet0/1</a:t>
            </a:r>
          </a:p>
          <a:p>
            <a:pPr>
              <a:defRPr/>
            </a:pPr>
            <a:r>
              <a:rPr lang="es-PE" sz="1600" dirty="0"/>
              <a:t>C    200.2.2.0/24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FastEthernet0/0</a:t>
            </a:r>
          </a:p>
          <a:p>
            <a:pPr>
              <a:defRPr/>
            </a:pPr>
            <a:r>
              <a:rPr lang="es-PE" sz="1600" dirty="0"/>
              <a:t>R    200.2.3.0/24 [120/4] </a:t>
            </a:r>
            <a:r>
              <a:rPr lang="es-PE" sz="1600" dirty="0" err="1"/>
              <a:t>via</a:t>
            </a:r>
            <a:r>
              <a:rPr lang="es-PE" sz="1600" dirty="0"/>
              <a:t> 50.5.5.2, 00:00:24, FastEthernet0/1</a:t>
            </a:r>
          </a:p>
          <a:p>
            <a:pPr>
              <a:defRPr/>
            </a:pPr>
            <a:r>
              <a:rPr lang="es-PE" sz="1600" dirty="0"/>
              <a:t>R    60.0.0.0/8 [120/2] </a:t>
            </a:r>
            <a:r>
              <a:rPr lang="es-PE" sz="1600" dirty="0" err="1"/>
              <a:t>via</a:t>
            </a:r>
            <a:r>
              <a:rPr lang="es-PE" sz="1600" dirty="0"/>
              <a:t> 50.5.5.2, 00:00:24, FastEthernet0/1</a:t>
            </a:r>
          </a:p>
          <a:p>
            <a:pPr>
              <a:defRPr/>
            </a:pPr>
            <a:r>
              <a:rPr lang="es-PE" sz="1600" b="1" dirty="0">
                <a:solidFill>
                  <a:srgbClr val="FF0000"/>
                </a:solidFill>
              </a:rPr>
              <a:t>R*   0.0.0.0/0 [120/2] </a:t>
            </a:r>
            <a:r>
              <a:rPr lang="es-PE" sz="1600" b="1" dirty="0" err="1">
                <a:solidFill>
                  <a:srgbClr val="FF0000"/>
                </a:solidFill>
              </a:rPr>
              <a:t>via</a:t>
            </a:r>
            <a:r>
              <a:rPr lang="es-PE" sz="1600" b="1" dirty="0">
                <a:solidFill>
                  <a:srgbClr val="FF0000"/>
                </a:solidFill>
              </a:rPr>
              <a:t> 50.5.5.2</a:t>
            </a:r>
            <a:r>
              <a:rPr lang="es-PE" sz="1600" dirty="0"/>
              <a:t>, 00:00:24, FastEthernet0/1</a:t>
            </a:r>
          </a:p>
          <a:p>
            <a:pPr>
              <a:defRPr/>
            </a:pPr>
            <a:r>
              <a:rPr lang="es-PE" sz="1600" dirty="0"/>
              <a:t>R1#</a:t>
            </a:r>
          </a:p>
        </p:txBody>
      </p:sp>
      <p:sp>
        <p:nvSpPr>
          <p:cNvPr id="71" name="70 CuadroTexto"/>
          <p:cNvSpPr txBox="1"/>
          <p:nvPr/>
        </p:nvSpPr>
        <p:spPr>
          <a:xfrm>
            <a:off x="1360488" y="3725863"/>
            <a:ext cx="5784850" cy="3046412"/>
          </a:xfrm>
          <a:prstGeom prst="rect">
            <a:avLst/>
          </a:prstGeom>
          <a:solidFill>
            <a:srgbClr val="FF99CC"/>
          </a:solidFill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600" b="1" dirty="0"/>
              <a:t>R4#show ip route</a:t>
            </a:r>
          </a:p>
          <a:p>
            <a:pPr>
              <a:defRPr/>
            </a:pPr>
            <a:r>
              <a:rPr lang="es-PE" sz="1600" dirty="0"/>
              <a:t>     50.0.0.0/30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subnetted</a:t>
            </a:r>
            <a:r>
              <a:rPr lang="es-PE" sz="1600" dirty="0"/>
              <a:t>, 4 </a:t>
            </a:r>
            <a:r>
              <a:rPr lang="es-PE" sz="1600" dirty="0" err="1"/>
              <a:t>subnets</a:t>
            </a:r>
            <a:endParaRPr lang="es-PE" sz="1600" dirty="0"/>
          </a:p>
          <a:p>
            <a:pPr>
              <a:defRPr/>
            </a:pPr>
            <a:r>
              <a:rPr lang="es-PE" sz="1600" dirty="0"/>
              <a:t>R       50.5.5.0 [120/2] </a:t>
            </a:r>
            <a:r>
              <a:rPr lang="es-PE" sz="1600" dirty="0" err="1"/>
              <a:t>via</a:t>
            </a:r>
            <a:r>
              <a:rPr lang="es-PE" sz="1600" dirty="0"/>
              <a:t> 50.5.5.13, 00:00:02, FastEthernet0/1</a:t>
            </a:r>
          </a:p>
          <a:p>
            <a:pPr>
              <a:defRPr/>
            </a:pPr>
            <a:r>
              <a:rPr lang="es-PE" sz="1600" dirty="0"/>
              <a:t>C       50.5.5.4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FastEthernet0/0</a:t>
            </a:r>
          </a:p>
          <a:p>
            <a:pPr>
              <a:defRPr/>
            </a:pPr>
            <a:r>
              <a:rPr lang="es-PE" sz="1600" dirty="0"/>
              <a:t>R       50.5.5.8 [120/1] </a:t>
            </a:r>
            <a:r>
              <a:rPr lang="es-PE" sz="1600" dirty="0" err="1"/>
              <a:t>via</a:t>
            </a:r>
            <a:r>
              <a:rPr lang="es-PE" sz="1600" dirty="0"/>
              <a:t> 50.5.5.13, 00:00:02, FastEthernet0/1</a:t>
            </a:r>
          </a:p>
          <a:p>
            <a:pPr>
              <a:defRPr/>
            </a:pPr>
            <a:r>
              <a:rPr lang="es-PE" sz="1600" dirty="0"/>
              <a:t>C       50.5.5.12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FastEthernet0/1</a:t>
            </a:r>
          </a:p>
          <a:p>
            <a:pPr>
              <a:defRPr/>
            </a:pPr>
            <a:r>
              <a:rPr lang="es-PE" sz="1600" dirty="0"/>
              <a:t>R    210.10.10.0/24 [120/2] </a:t>
            </a:r>
            <a:r>
              <a:rPr lang="es-PE" sz="1600" dirty="0" err="1"/>
              <a:t>via</a:t>
            </a:r>
            <a:r>
              <a:rPr lang="es-PE" sz="1600" dirty="0"/>
              <a:t> 50.5.5.13, 00:00:02, FastEthernet0/1</a:t>
            </a:r>
          </a:p>
          <a:p>
            <a:pPr>
              <a:defRPr/>
            </a:pPr>
            <a:r>
              <a:rPr lang="es-PE" sz="1600" dirty="0"/>
              <a:t>R    200.2.2.0/24 [120/3] </a:t>
            </a:r>
            <a:r>
              <a:rPr lang="es-PE" sz="1600" dirty="0" err="1"/>
              <a:t>via</a:t>
            </a:r>
            <a:r>
              <a:rPr lang="es-PE" sz="1600" dirty="0"/>
              <a:t> 50.5.5.13, 00:00:02, FastEthernet0/1</a:t>
            </a:r>
          </a:p>
          <a:p>
            <a:pPr>
              <a:defRPr/>
            </a:pPr>
            <a:r>
              <a:rPr lang="es-PE" sz="1600" dirty="0"/>
              <a:t>R    200.2.3.0/24 [120/1] </a:t>
            </a:r>
            <a:r>
              <a:rPr lang="es-PE" sz="1600" dirty="0" err="1"/>
              <a:t>via</a:t>
            </a:r>
            <a:r>
              <a:rPr lang="es-PE" sz="1600" dirty="0"/>
              <a:t> 50.5.5.5, 00:00:02, FastEthernet0/0</a:t>
            </a:r>
          </a:p>
          <a:p>
            <a:pPr>
              <a:defRPr/>
            </a:pPr>
            <a:r>
              <a:rPr lang="es-PE" sz="1600" dirty="0"/>
              <a:t>R    60.0.0.0/8 [120/1] </a:t>
            </a:r>
            <a:r>
              <a:rPr lang="es-PE" sz="1600" dirty="0" err="1"/>
              <a:t>via</a:t>
            </a:r>
            <a:r>
              <a:rPr lang="es-PE" sz="1600" dirty="0"/>
              <a:t> 50.5.5.13, 00:00:02, FastEthernet0/1</a:t>
            </a:r>
          </a:p>
          <a:p>
            <a:pPr>
              <a:defRPr/>
            </a:pPr>
            <a:r>
              <a:rPr lang="es-PE" sz="1600" b="1" dirty="0">
                <a:solidFill>
                  <a:srgbClr val="FF0000"/>
                </a:solidFill>
              </a:rPr>
              <a:t>R*   0.0.0.0/0 [120/1] </a:t>
            </a:r>
            <a:r>
              <a:rPr lang="es-PE" sz="1600" b="1" dirty="0" err="1">
                <a:solidFill>
                  <a:srgbClr val="FF0000"/>
                </a:solidFill>
              </a:rPr>
              <a:t>via</a:t>
            </a:r>
            <a:r>
              <a:rPr lang="es-PE" sz="1600" b="1" dirty="0">
                <a:solidFill>
                  <a:srgbClr val="FF0000"/>
                </a:solidFill>
              </a:rPr>
              <a:t> 50.5.5.13</a:t>
            </a:r>
            <a:r>
              <a:rPr lang="es-PE" sz="1600" dirty="0"/>
              <a:t>, 00:00:02, FastEthernet0/1</a:t>
            </a:r>
          </a:p>
          <a:p>
            <a:pPr>
              <a:defRPr/>
            </a:pPr>
            <a:r>
              <a:rPr lang="es-PE" sz="1600" dirty="0"/>
              <a:t>R4#</a:t>
            </a:r>
          </a:p>
        </p:txBody>
      </p:sp>
      <p:sp>
        <p:nvSpPr>
          <p:cNvPr id="72" name="71 CuadroTexto"/>
          <p:cNvSpPr txBox="1"/>
          <p:nvPr/>
        </p:nvSpPr>
        <p:spPr>
          <a:xfrm>
            <a:off x="1785938" y="3797300"/>
            <a:ext cx="5681662" cy="3046413"/>
          </a:xfrm>
          <a:prstGeom prst="rect">
            <a:avLst/>
          </a:prstGeom>
          <a:solidFill>
            <a:srgbClr val="D09E00"/>
          </a:solidFill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600" b="1" dirty="0"/>
              <a:t>R3#show ip route</a:t>
            </a:r>
          </a:p>
          <a:p>
            <a:pPr>
              <a:defRPr/>
            </a:pPr>
            <a:r>
              <a:rPr lang="es-PE" sz="1600" dirty="0"/>
              <a:t>     50.0.0.0/30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subnetted</a:t>
            </a:r>
            <a:r>
              <a:rPr lang="es-PE" sz="1600" dirty="0"/>
              <a:t>, 4 </a:t>
            </a:r>
            <a:r>
              <a:rPr lang="es-PE" sz="1600" dirty="0" err="1"/>
              <a:t>subnets</a:t>
            </a:r>
            <a:endParaRPr lang="es-PE" sz="1600" dirty="0"/>
          </a:p>
          <a:p>
            <a:pPr>
              <a:defRPr/>
            </a:pPr>
            <a:r>
              <a:rPr lang="es-PE" sz="1600" dirty="0"/>
              <a:t>R       50.5.5.0 [120/3] </a:t>
            </a:r>
            <a:r>
              <a:rPr lang="es-PE" sz="1600" dirty="0" err="1"/>
              <a:t>via</a:t>
            </a:r>
            <a:r>
              <a:rPr lang="es-PE" sz="1600" dirty="0"/>
              <a:t> 50.5.5.6, 00:00:00, FastEthernet0/1</a:t>
            </a:r>
          </a:p>
          <a:p>
            <a:pPr>
              <a:defRPr/>
            </a:pPr>
            <a:r>
              <a:rPr lang="es-PE" sz="1600" dirty="0"/>
              <a:t>C       50.5.5.4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FastEthernet0/1</a:t>
            </a:r>
          </a:p>
          <a:p>
            <a:pPr>
              <a:defRPr/>
            </a:pPr>
            <a:r>
              <a:rPr lang="es-PE" sz="1600" dirty="0"/>
              <a:t>R       50.5.5.8 [120/2] </a:t>
            </a:r>
            <a:r>
              <a:rPr lang="es-PE" sz="1600" dirty="0" err="1"/>
              <a:t>via</a:t>
            </a:r>
            <a:r>
              <a:rPr lang="es-PE" sz="1600" dirty="0"/>
              <a:t> 50.5.5.6, 00:00:00, FastEthernet0/1</a:t>
            </a:r>
          </a:p>
          <a:p>
            <a:pPr>
              <a:defRPr/>
            </a:pPr>
            <a:r>
              <a:rPr lang="es-PE" sz="1600" dirty="0"/>
              <a:t>R       50.5.5.12 [120/1] </a:t>
            </a:r>
            <a:r>
              <a:rPr lang="es-PE" sz="1600" dirty="0" err="1"/>
              <a:t>via</a:t>
            </a:r>
            <a:r>
              <a:rPr lang="es-PE" sz="1600" dirty="0"/>
              <a:t> 50.5.5.6, 00:00:00, FastEthernet0/1</a:t>
            </a:r>
          </a:p>
          <a:p>
            <a:pPr>
              <a:defRPr/>
            </a:pPr>
            <a:r>
              <a:rPr lang="es-PE" sz="1600" dirty="0"/>
              <a:t>R    210.10.10.0/24 [120/3] </a:t>
            </a:r>
            <a:r>
              <a:rPr lang="es-PE" sz="1600" dirty="0" err="1"/>
              <a:t>via</a:t>
            </a:r>
            <a:r>
              <a:rPr lang="es-PE" sz="1600" dirty="0"/>
              <a:t> 50.5.5.6, 00:00:00, FastEthernet0/1</a:t>
            </a:r>
          </a:p>
          <a:p>
            <a:pPr>
              <a:defRPr/>
            </a:pPr>
            <a:r>
              <a:rPr lang="es-PE" sz="1600" dirty="0"/>
              <a:t>R    200.2.2.0/24 [120/4] </a:t>
            </a:r>
            <a:r>
              <a:rPr lang="es-PE" sz="1600" dirty="0" err="1"/>
              <a:t>via</a:t>
            </a:r>
            <a:r>
              <a:rPr lang="es-PE" sz="1600" dirty="0"/>
              <a:t> 50.5.5.6, 00:00:00, FastEthernet0/1</a:t>
            </a:r>
          </a:p>
          <a:p>
            <a:pPr>
              <a:defRPr/>
            </a:pPr>
            <a:r>
              <a:rPr lang="es-PE" sz="1600" dirty="0"/>
              <a:t>C    200.2.3.0/24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FastEthernet0/0</a:t>
            </a:r>
          </a:p>
          <a:p>
            <a:pPr>
              <a:defRPr/>
            </a:pPr>
            <a:r>
              <a:rPr lang="es-PE" sz="1600" dirty="0"/>
              <a:t>R    60.0.0.0/8 [120/2] </a:t>
            </a:r>
            <a:r>
              <a:rPr lang="es-PE" sz="1600" dirty="0" err="1"/>
              <a:t>via</a:t>
            </a:r>
            <a:r>
              <a:rPr lang="es-PE" sz="1600" dirty="0"/>
              <a:t> 50.5.5.6, 00:00:00, FastEthernet0/1</a:t>
            </a:r>
          </a:p>
          <a:p>
            <a:pPr>
              <a:defRPr/>
            </a:pPr>
            <a:r>
              <a:rPr lang="es-PE" sz="1600" b="1" dirty="0">
                <a:solidFill>
                  <a:srgbClr val="FF0000"/>
                </a:solidFill>
              </a:rPr>
              <a:t>R*   0.0.0.0/0 [120/2] </a:t>
            </a:r>
            <a:r>
              <a:rPr lang="es-PE" sz="1600" b="1" dirty="0" err="1">
                <a:solidFill>
                  <a:srgbClr val="FF0000"/>
                </a:solidFill>
              </a:rPr>
              <a:t>via</a:t>
            </a:r>
            <a:r>
              <a:rPr lang="es-PE" sz="1600" b="1" dirty="0">
                <a:solidFill>
                  <a:srgbClr val="FF0000"/>
                </a:solidFill>
              </a:rPr>
              <a:t> 50.5.5.6</a:t>
            </a:r>
            <a:r>
              <a:rPr lang="es-PE" sz="1600" dirty="0"/>
              <a:t>, 00:00:00, FastEthernet0/1</a:t>
            </a:r>
          </a:p>
          <a:p>
            <a:pPr>
              <a:defRPr/>
            </a:pPr>
            <a:r>
              <a:rPr lang="es-PE" sz="1600" dirty="0"/>
              <a:t>R3#</a:t>
            </a:r>
          </a:p>
        </p:txBody>
      </p:sp>
      <p:sp>
        <p:nvSpPr>
          <p:cNvPr id="73" name="72 CuadroTexto"/>
          <p:cNvSpPr txBox="1"/>
          <p:nvPr/>
        </p:nvSpPr>
        <p:spPr>
          <a:xfrm>
            <a:off x="3286125" y="3940175"/>
            <a:ext cx="5476875" cy="28003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600" b="1" dirty="0"/>
              <a:t>R6#show ip route</a:t>
            </a:r>
          </a:p>
          <a:p>
            <a:pPr>
              <a:defRPr/>
            </a:pPr>
            <a:endParaRPr lang="es-PE" sz="1600" dirty="0"/>
          </a:p>
          <a:p>
            <a:pPr>
              <a:defRPr/>
            </a:pPr>
            <a:r>
              <a:rPr lang="es-PE" sz="1600" dirty="0"/>
              <a:t>R    50.0.0.0/8 [120/1] </a:t>
            </a:r>
            <a:r>
              <a:rPr lang="es-PE" sz="1600" dirty="0" err="1"/>
              <a:t>via</a:t>
            </a:r>
            <a:r>
              <a:rPr lang="es-PE" sz="1600" dirty="0"/>
              <a:t> 60.6.6.1, 00:00:04, FastEthernet0/1</a:t>
            </a:r>
          </a:p>
          <a:p>
            <a:pPr>
              <a:defRPr/>
            </a:pPr>
            <a:r>
              <a:rPr lang="es-PE" sz="1600" dirty="0"/>
              <a:t>C    210.10.10.0/24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FastEthernet0/0</a:t>
            </a:r>
          </a:p>
          <a:p>
            <a:pPr>
              <a:defRPr/>
            </a:pPr>
            <a:r>
              <a:rPr lang="es-PE" sz="1600" dirty="0"/>
              <a:t>R    200.2.2.0/24 [120/3] </a:t>
            </a:r>
            <a:r>
              <a:rPr lang="es-PE" sz="1600" dirty="0" err="1"/>
              <a:t>via</a:t>
            </a:r>
            <a:r>
              <a:rPr lang="es-PE" sz="1600" dirty="0"/>
              <a:t> 60.6.6.1, 00:00:04, FastEthernet0/1</a:t>
            </a:r>
          </a:p>
          <a:p>
            <a:pPr>
              <a:defRPr/>
            </a:pPr>
            <a:r>
              <a:rPr lang="es-PE" sz="1600" dirty="0"/>
              <a:t>R    200.2.3.0/24 [120/3] </a:t>
            </a:r>
            <a:r>
              <a:rPr lang="es-PE" sz="1600" dirty="0" err="1"/>
              <a:t>via</a:t>
            </a:r>
            <a:r>
              <a:rPr lang="es-PE" sz="1600" dirty="0"/>
              <a:t> 60.6.6.1, 00:00:04, FastEthernet0/1</a:t>
            </a:r>
          </a:p>
          <a:p>
            <a:pPr>
              <a:defRPr/>
            </a:pPr>
            <a:r>
              <a:rPr lang="es-PE" sz="1600" dirty="0"/>
              <a:t>     60.0.0.0/30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subnetted</a:t>
            </a:r>
            <a:r>
              <a:rPr lang="es-PE" sz="1600" dirty="0"/>
              <a:t>, 1 </a:t>
            </a:r>
            <a:r>
              <a:rPr lang="es-PE" sz="1600" dirty="0" err="1"/>
              <a:t>subnets</a:t>
            </a:r>
            <a:endParaRPr lang="es-PE" sz="1600" dirty="0"/>
          </a:p>
          <a:p>
            <a:pPr>
              <a:defRPr/>
            </a:pPr>
            <a:r>
              <a:rPr lang="es-PE" sz="1600" dirty="0"/>
              <a:t>C       60.6.6.0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FastEthernet0/1</a:t>
            </a:r>
          </a:p>
          <a:p>
            <a:pPr>
              <a:defRPr/>
            </a:pPr>
            <a:r>
              <a:rPr lang="es-PE" sz="1600" b="1" dirty="0">
                <a:solidFill>
                  <a:srgbClr val="FF0000"/>
                </a:solidFill>
              </a:rPr>
              <a:t>R*   0.0.0.0/0 [120/1] </a:t>
            </a:r>
            <a:r>
              <a:rPr lang="es-PE" sz="1600" b="1" dirty="0" err="1">
                <a:solidFill>
                  <a:srgbClr val="FF0000"/>
                </a:solidFill>
              </a:rPr>
              <a:t>via</a:t>
            </a:r>
            <a:r>
              <a:rPr lang="es-PE" sz="1600" b="1" dirty="0">
                <a:solidFill>
                  <a:srgbClr val="FF0000"/>
                </a:solidFill>
              </a:rPr>
              <a:t> 60.6.6.1</a:t>
            </a:r>
            <a:r>
              <a:rPr lang="es-PE" sz="1600" dirty="0"/>
              <a:t>, 00:00:04, FastEthernet0/1</a:t>
            </a:r>
          </a:p>
          <a:p>
            <a:pPr>
              <a:defRPr/>
            </a:pPr>
            <a:r>
              <a:rPr lang="es-PE" sz="1600" dirty="0"/>
              <a:t>R6#</a:t>
            </a:r>
          </a:p>
          <a:p>
            <a:pPr>
              <a:defRPr/>
            </a:pPr>
            <a:endParaRPr lang="es-PE" sz="1600" dirty="0"/>
          </a:p>
        </p:txBody>
      </p:sp>
      <p:sp>
        <p:nvSpPr>
          <p:cNvPr id="74" name="73 CuadroTexto"/>
          <p:cNvSpPr txBox="1">
            <a:spLocks noChangeArrowheads="1"/>
          </p:cNvSpPr>
          <p:nvPr/>
        </p:nvSpPr>
        <p:spPr bwMode="auto">
          <a:xfrm>
            <a:off x="4341813" y="3009900"/>
            <a:ext cx="4697412" cy="58578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PE" sz="1600" b="1">
                <a:solidFill>
                  <a:schemeClr val="bg1"/>
                </a:solidFill>
              </a:rPr>
              <a:t>Desde RI, R2, R3, R4 y R6 se podrá ir a cualquier</a:t>
            </a:r>
          </a:p>
          <a:p>
            <a:r>
              <a:rPr lang="es-PE" sz="1600" b="1">
                <a:solidFill>
                  <a:schemeClr val="bg1"/>
                </a:solidFill>
              </a:rPr>
              <a:t>   red, debido que sus tablas tiene la red  0.0.0.0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4214813" y="6154738"/>
            <a:ext cx="4502150" cy="584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s-PE" sz="1600" dirty="0"/>
              <a:t>Observar que </a:t>
            </a:r>
            <a:r>
              <a:rPr lang="es-PE" sz="1600" b="1" dirty="0"/>
              <a:t>R5</a:t>
            </a:r>
            <a:r>
              <a:rPr lang="es-PE" sz="1600" dirty="0"/>
              <a:t> falta adicionar: </a:t>
            </a:r>
            <a:r>
              <a:rPr lang="es-PE" sz="1600" i="1" dirty="0">
                <a:solidFill>
                  <a:srgbClr val="C00000"/>
                </a:solidFill>
              </a:rPr>
              <a:t>no- auto-</a:t>
            </a:r>
            <a:r>
              <a:rPr lang="es-PE" sz="1600" i="1" dirty="0" err="1">
                <a:solidFill>
                  <a:srgbClr val="C00000"/>
                </a:solidFill>
              </a:rPr>
              <a:t>summary</a:t>
            </a:r>
            <a:r>
              <a:rPr lang="es-PE" sz="1600" i="1" dirty="0">
                <a:solidFill>
                  <a:srgbClr val="C00000"/>
                </a:solidFill>
              </a:rPr>
              <a:t> </a:t>
            </a:r>
            <a:r>
              <a:rPr lang="es-PE" sz="1600" dirty="0"/>
              <a:t>De allí que aparezca en R1, R2, R3 y R4</a:t>
            </a:r>
            <a:r>
              <a:rPr lang="es-PE" sz="1600" b="1" dirty="0"/>
              <a:t>:  60.0.0.0/8</a:t>
            </a:r>
            <a:endParaRPr lang="es-PE" sz="1600" b="1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325438" y="631825"/>
            <a:ext cx="841533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63" tIns="46181" rIns="92363" bIns="46181">
            <a:spAutoFit/>
          </a:bodyPr>
          <a:lstStyle/>
          <a:p>
            <a:pPr marL="192088" lvl="1" algn="ctr"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PROPAGACIÓN DE RUTA POR DEFECTO</a:t>
            </a:r>
          </a:p>
        </p:txBody>
      </p:sp>
      <p:grpSp>
        <p:nvGrpSpPr>
          <p:cNvPr id="2" name="63 Grupo"/>
          <p:cNvGrpSpPr>
            <a:grpSpLocks/>
          </p:cNvGrpSpPr>
          <p:nvPr/>
        </p:nvGrpSpPr>
        <p:grpSpPr bwMode="auto">
          <a:xfrm>
            <a:off x="214313" y="1152525"/>
            <a:ext cx="8566150" cy="2573338"/>
            <a:chOff x="215076" y="2939252"/>
            <a:chExt cx="8565984" cy="2571768"/>
          </a:xfrm>
        </p:grpSpPr>
        <p:pic>
          <p:nvPicPr>
            <p:cNvPr id="46104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15274" y="3296442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105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8348" y="3296442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106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15274" y="479664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107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8348" y="479664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108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73058" y="408226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109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29984" y="408226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110" name="Picture 105" descr="laptop%2520hp%2520pavilion%252050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16066" y="4001178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111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828" y="3225004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112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828" y="4715558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6113" name="16 Conector recto"/>
            <p:cNvCxnSpPr>
              <a:cxnSpLocks noChangeShapeType="1"/>
            </p:cNvCxnSpPr>
            <p:nvPr/>
          </p:nvCxnSpPr>
          <p:spPr bwMode="auto">
            <a:xfrm>
              <a:off x="2215340" y="3509168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6114" name="17 Conector recto"/>
            <p:cNvCxnSpPr>
              <a:cxnSpLocks noChangeShapeType="1"/>
            </p:cNvCxnSpPr>
            <p:nvPr/>
          </p:nvCxnSpPr>
          <p:spPr bwMode="auto">
            <a:xfrm>
              <a:off x="2215340" y="5010954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6115" name="18 Conector recto"/>
            <p:cNvCxnSpPr>
              <a:cxnSpLocks noChangeShapeType="1"/>
            </p:cNvCxnSpPr>
            <p:nvPr/>
          </p:nvCxnSpPr>
          <p:spPr bwMode="auto">
            <a:xfrm>
              <a:off x="5430050" y="4294986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6116" name="19 Conector recto"/>
            <p:cNvCxnSpPr>
              <a:cxnSpLocks noChangeShapeType="1"/>
            </p:cNvCxnSpPr>
            <p:nvPr/>
          </p:nvCxnSpPr>
          <p:spPr bwMode="auto">
            <a:xfrm>
              <a:off x="3858414" y="3510756"/>
              <a:ext cx="1143008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6117" name="24 Conector recto"/>
            <p:cNvCxnSpPr>
              <a:cxnSpLocks noChangeShapeType="1"/>
            </p:cNvCxnSpPr>
            <p:nvPr/>
          </p:nvCxnSpPr>
          <p:spPr bwMode="auto">
            <a:xfrm flipV="1">
              <a:off x="3858414" y="4368012"/>
              <a:ext cx="1143008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6118" name="26 Conector recto"/>
            <p:cNvCxnSpPr>
              <a:cxnSpLocks noChangeShapeType="1"/>
            </p:cNvCxnSpPr>
            <p:nvPr/>
          </p:nvCxnSpPr>
          <p:spPr bwMode="auto">
            <a:xfrm>
              <a:off x="929456" y="3509168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6119" name="28 Conector recto"/>
            <p:cNvCxnSpPr>
              <a:cxnSpLocks noChangeShapeType="1"/>
            </p:cNvCxnSpPr>
            <p:nvPr/>
          </p:nvCxnSpPr>
          <p:spPr bwMode="auto">
            <a:xfrm>
              <a:off x="929456" y="5010954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6120" name="29 Conector recto"/>
            <p:cNvCxnSpPr>
              <a:cxnSpLocks noChangeShapeType="1"/>
            </p:cNvCxnSpPr>
            <p:nvPr/>
          </p:nvCxnSpPr>
          <p:spPr bwMode="auto">
            <a:xfrm>
              <a:off x="7001686" y="4296574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6121" name="30 CuadroTexto"/>
            <p:cNvSpPr txBox="1">
              <a:spLocks noChangeArrowheads="1"/>
            </p:cNvSpPr>
            <p:nvPr/>
          </p:nvSpPr>
          <p:spPr bwMode="auto">
            <a:xfrm>
              <a:off x="2243940" y="3082128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50.5.5.0/30</a:t>
              </a:r>
            </a:p>
          </p:txBody>
        </p:sp>
        <p:sp>
          <p:nvSpPr>
            <p:cNvPr id="46122" name="31 CuadroTexto"/>
            <p:cNvSpPr txBox="1">
              <a:spLocks noChangeArrowheads="1"/>
            </p:cNvSpPr>
            <p:nvPr/>
          </p:nvSpPr>
          <p:spPr bwMode="auto">
            <a:xfrm>
              <a:off x="2286778" y="5082392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50.5.5.4/30</a:t>
              </a:r>
            </a:p>
          </p:txBody>
        </p:sp>
        <p:sp>
          <p:nvSpPr>
            <p:cNvPr id="46123" name="32 CuadroTexto"/>
            <p:cNvSpPr txBox="1">
              <a:spLocks noChangeArrowheads="1"/>
            </p:cNvSpPr>
            <p:nvPr/>
          </p:nvSpPr>
          <p:spPr bwMode="auto">
            <a:xfrm>
              <a:off x="4292783" y="3510756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50.5.8.0/30</a:t>
              </a:r>
            </a:p>
          </p:txBody>
        </p:sp>
        <p:sp>
          <p:nvSpPr>
            <p:cNvPr id="46124" name="33 CuadroTexto"/>
            <p:cNvSpPr txBox="1">
              <a:spLocks noChangeArrowheads="1"/>
            </p:cNvSpPr>
            <p:nvPr/>
          </p:nvSpPr>
          <p:spPr bwMode="auto">
            <a:xfrm rot="-1770311">
              <a:off x="3791430" y="4394665"/>
              <a:ext cx="1217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50.5.12.0/30</a:t>
              </a:r>
            </a:p>
          </p:txBody>
        </p:sp>
        <p:sp>
          <p:nvSpPr>
            <p:cNvPr id="46125" name="34 CuadroTexto"/>
            <p:cNvSpPr txBox="1">
              <a:spLocks noChangeArrowheads="1"/>
            </p:cNvSpPr>
            <p:nvPr/>
          </p:nvSpPr>
          <p:spPr bwMode="auto">
            <a:xfrm>
              <a:off x="2143902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6126" name="35 CuadroTexto"/>
            <p:cNvSpPr txBox="1">
              <a:spLocks noChangeArrowheads="1"/>
            </p:cNvSpPr>
            <p:nvPr/>
          </p:nvSpPr>
          <p:spPr bwMode="auto">
            <a:xfrm>
              <a:off x="3144034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6127" name="36 CuadroTexto"/>
            <p:cNvSpPr txBox="1">
              <a:spLocks noChangeArrowheads="1"/>
            </p:cNvSpPr>
            <p:nvPr/>
          </p:nvSpPr>
          <p:spPr bwMode="auto">
            <a:xfrm>
              <a:off x="2143902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.5</a:t>
              </a:r>
            </a:p>
          </p:txBody>
        </p:sp>
        <p:sp>
          <p:nvSpPr>
            <p:cNvPr id="46128" name="37 CuadroTexto"/>
            <p:cNvSpPr txBox="1">
              <a:spLocks noChangeArrowheads="1"/>
            </p:cNvSpPr>
            <p:nvPr/>
          </p:nvSpPr>
          <p:spPr bwMode="auto">
            <a:xfrm>
              <a:off x="3144034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.6</a:t>
              </a:r>
            </a:p>
          </p:txBody>
        </p:sp>
        <p:sp>
          <p:nvSpPr>
            <p:cNvPr id="46129" name="38 CuadroTexto"/>
            <p:cNvSpPr txBox="1">
              <a:spLocks noChangeArrowheads="1"/>
            </p:cNvSpPr>
            <p:nvPr/>
          </p:nvSpPr>
          <p:spPr bwMode="auto">
            <a:xfrm>
              <a:off x="3805612" y="329644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.9</a:t>
              </a:r>
            </a:p>
          </p:txBody>
        </p:sp>
        <p:sp>
          <p:nvSpPr>
            <p:cNvPr id="46130" name="39 CuadroTexto"/>
            <p:cNvSpPr txBox="1">
              <a:spLocks noChangeArrowheads="1"/>
            </p:cNvSpPr>
            <p:nvPr/>
          </p:nvSpPr>
          <p:spPr bwMode="auto">
            <a:xfrm>
              <a:off x="4858546" y="3867946"/>
              <a:ext cx="4411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.10</a:t>
              </a:r>
            </a:p>
          </p:txBody>
        </p:sp>
        <p:sp>
          <p:nvSpPr>
            <p:cNvPr id="46131" name="40 CuadroTexto"/>
            <p:cNvSpPr txBox="1">
              <a:spLocks noChangeArrowheads="1"/>
            </p:cNvSpPr>
            <p:nvPr/>
          </p:nvSpPr>
          <p:spPr bwMode="auto">
            <a:xfrm>
              <a:off x="4787108" y="4368012"/>
              <a:ext cx="4411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.13</a:t>
              </a:r>
            </a:p>
          </p:txBody>
        </p:sp>
        <p:sp>
          <p:nvSpPr>
            <p:cNvPr id="46132" name="41 CuadroTexto"/>
            <p:cNvSpPr txBox="1">
              <a:spLocks noChangeArrowheads="1"/>
            </p:cNvSpPr>
            <p:nvPr/>
          </p:nvSpPr>
          <p:spPr bwMode="auto">
            <a:xfrm>
              <a:off x="3786976" y="4939516"/>
              <a:ext cx="4411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.14</a:t>
              </a:r>
            </a:p>
          </p:txBody>
        </p:sp>
        <p:sp>
          <p:nvSpPr>
            <p:cNvPr id="46133" name="42 CuadroTexto"/>
            <p:cNvSpPr txBox="1">
              <a:spLocks noChangeArrowheads="1"/>
            </p:cNvSpPr>
            <p:nvPr/>
          </p:nvSpPr>
          <p:spPr bwMode="auto">
            <a:xfrm>
              <a:off x="5377248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6134" name="43 CuadroTexto"/>
            <p:cNvSpPr txBox="1">
              <a:spLocks noChangeArrowheads="1"/>
            </p:cNvSpPr>
            <p:nvPr/>
          </p:nvSpPr>
          <p:spPr bwMode="auto">
            <a:xfrm>
              <a:off x="6358744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6135" name="44 CuadroTexto"/>
            <p:cNvSpPr txBox="1">
              <a:spLocks noChangeArrowheads="1"/>
            </p:cNvSpPr>
            <p:nvPr/>
          </p:nvSpPr>
          <p:spPr bwMode="auto">
            <a:xfrm>
              <a:off x="5501488" y="3796508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60.6.6.0/30</a:t>
              </a:r>
            </a:p>
          </p:txBody>
        </p:sp>
        <p:sp>
          <p:nvSpPr>
            <p:cNvPr id="46136" name="45 CuadroTexto"/>
            <p:cNvSpPr txBox="1">
              <a:spLocks noChangeArrowheads="1"/>
            </p:cNvSpPr>
            <p:nvPr/>
          </p:nvSpPr>
          <p:spPr bwMode="auto">
            <a:xfrm>
              <a:off x="215076" y="2957888"/>
              <a:ext cx="1217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200.2.2.0/24</a:t>
              </a:r>
            </a:p>
          </p:txBody>
        </p:sp>
        <p:sp>
          <p:nvSpPr>
            <p:cNvPr id="46137" name="46 CuadroTexto"/>
            <p:cNvSpPr txBox="1">
              <a:spLocks noChangeArrowheads="1"/>
            </p:cNvSpPr>
            <p:nvPr/>
          </p:nvSpPr>
          <p:spPr bwMode="auto">
            <a:xfrm>
              <a:off x="215076" y="5101028"/>
              <a:ext cx="1217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200.2.3.0/24</a:t>
              </a:r>
            </a:p>
          </p:txBody>
        </p:sp>
        <p:sp>
          <p:nvSpPr>
            <p:cNvPr id="46138" name="47 CuadroTexto"/>
            <p:cNvSpPr txBox="1">
              <a:spLocks noChangeArrowheads="1"/>
            </p:cNvSpPr>
            <p:nvPr/>
          </p:nvSpPr>
          <p:spPr bwMode="auto">
            <a:xfrm>
              <a:off x="1500960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6139" name="48 CuadroTexto"/>
            <p:cNvSpPr txBox="1">
              <a:spLocks noChangeArrowheads="1"/>
            </p:cNvSpPr>
            <p:nvPr/>
          </p:nvSpPr>
          <p:spPr bwMode="auto">
            <a:xfrm>
              <a:off x="929456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6140" name="49 CuadroTexto"/>
            <p:cNvSpPr txBox="1">
              <a:spLocks noChangeArrowheads="1"/>
            </p:cNvSpPr>
            <p:nvPr/>
          </p:nvSpPr>
          <p:spPr bwMode="auto">
            <a:xfrm>
              <a:off x="1500960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6141" name="50 CuadroTexto"/>
            <p:cNvSpPr txBox="1">
              <a:spLocks noChangeArrowheads="1"/>
            </p:cNvSpPr>
            <p:nvPr/>
          </p:nvSpPr>
          <p:spPr bwMode="auto">
            <a:xfrm>
              <a:off x="929456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6142" name="51 CuadroTexto"/>
            <p:cNvSpPr txBox="1">
              <a:spLocks noChangeArrowheads="1"/>
            </p:cNvSpPr>
            <p:nvPr/>
          </p:nvSpPr>
          <p:spPr bwMode="auto">
            <a:xfrm>
              <a:off x="7001686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6143" name="52 CuadroTexto"/>
            <p:cNvSpPr txBox="1">
              <a:spLocks noChangeArrowheads="1"/>
            </p:cNvSpPr>
            <p:nvPr/>
          </p:nvSpPr>
          <p:spPr bwMode="auto">
            <a:xfrm>
              <a:off x="7573190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6144" name="53 CuadroTexto"/>
            <p:cNvSpPr txBox="1">
              <a:spLocks noChangeArrowheads="1"/>
            </p:cNvSpPr>
            <p:nvPr/>
          </p:nvSpPr>
          <p:spPr bwMode="auto">
            <a:xfrm>
              <a:off x="7358876" y="3672268"/>
              <a:ext cx="14221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210.10.10.0/24</a:t>
              </a:r>
            </a:p>
          </p:txBody>
        </p:sp>
        <p:sp>
          <p:nvSpPr>
            <p:cNvPr id="46145" name="54 CuadroTexto"/>
            <p:cNvSpPr txBox="1">
              <a:spLocks noChangeArrowheads="1"/>
            </p:cNvSpPr>
            <p:nvPr/>
          </p:nvSpPr>
          <p:spPr bwMode="auto">
            <a:xfrm>
              <a:off x="1715274" y="2939252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R1</a:t>
              </a:r>
            </a:p>
          </p:txBody>
        </p:sp>
        <p:sp>
          <p:nvSpPr>
            <p:cNvPr id="46146" name="55 CuadroTexto"/>
            <p:cNvSpPr txBox="1">
              <a:spLocks noChangeArrowheads="1"/>
            </p:cNvSpPr>
            <p:nvPr/>
          </p:nvSpPr>
          <p:spPr bwMode="auto">
            <a:xfrm>
              <a:off x="3358348" y="2939252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R2</a:t>
              </a:r>
            </a:p>
          </p:txBody>
        </p:sp>
        <p:sp>
          <p:nvSpPr>
            <p:cNvPr id="46147" name="56 CuadroTexto"/>
            <p:cNvSpPr txBox="1">
              <a:spLocks noChangeArrowheads="1"/>
            </p:cNvSpPr>
            <p:nvPr/>
          </p:nvSpPr>
          <p:spPr bwMode="auto">
            <a:xfrm>
              <a:off x="1715274" y="511091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R3</a:t>
              </a:r>
            </a:p>
          </p:txBody>
        </p:sp>
        <p:sp>
          <p:nvSpPr>
            <p:cNvPr id="46148" name="57 CuadroTexto"/>
            <p:cNvSpPr txBox="1">
              <a:spLocks noChangeArrowheads="1"/>
            </p:cNvSpPr>
            <p:nvPr/>
          </p:nvSpPr>
          <p:spPr bwMode="auto">
            <a:xfrm>
              <a:off x="3358348" y="511091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R4</a:t>
              </a:r>
            </a:p>
          </p:txBody>
        </p:sp>
        <p:sp>
          <p:nvSpPr>
            <p:cNvPr id="46149" name="58 CuadroTexto"/>
            <p:cNvSpPr txBox="1">
              <a:spLocks noChangeArrowheads="1"/>
            </p:cNvSpPr>
            <p:nvPr/>
          </p:nvSpPr>
          <p:spPr bwMode="auto">
            <a:xfrm>
              <a:off x="6573058" y="443945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R6</a:t>
              </a:r>
            </a:p>
          </p:txBody>
        </p:sp>
        <p:sp>
          <p:nvSpPr>
            <p:cNvPr id="46150" name="59 CuadroTexto"/>
            <p:cNvSpPr txBox="1">
              <a:spLocks noChangeArrowheads="1"/>
            </p:cNvSpPr>
            <p:nvPr/>
          </p:nvSpPr>
          <p:spPr bwMode="auto">
            <a:xfrm>
              <a:off x="5215736" y="443945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R5</a:t>
              </a:r>
            </a:p>
          </p:txBody>
        </p:sp>
        <p:sp>
          <p:nvSpPr>
            <p:cNvPr id="46151" name="60 CuadroTexto"/>
            <p:cNvSpPr txBox="1">
              <a:spLocks noChangeArrowheads="1"/>
            </p:cNvSpPr>
            <p:nvPr/>
          </p:nvSpPr>
          <p:spPr bwMode="auto">
            <a:xfrm>
              <a:off x="357952" y="3582194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PC1</a:t>
              </a:r>
            </a:p>
          </p:txBody>
        </p:sp>
        <p:sp>
          <p:nvSpPr>
            <p:cNvPr id="46152" name="61 CuadroTexto"/>
            <p:cNvSpPr txBox="1">
              <a:spLocks noChangeArrowheads="1"/>
            </p:cNvSpPr>
            <p:nvPr/>
          </p:nvSpPr>
          <p:spPr bwMode="auto">
            <a:xfrm>
              <a:off x="357952" y="4396530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PC2</a:t>
              </a:r>
            </a:p>
          </p:txBody>
        </p:sp>
        <p:sp>
          <p:nvSpPr>
            <p:cNvPr id="46153" name="62 CuadroTexto"/>
            <p:cNvSpPr txBox="1">
              <a:spLocks noChangeArrowheads="1"/>
            </p:cNvSpPr>
            <p:nvPr/>
          </p:nvSpPr>
          <p:spPr bwMode="auto">
            <a:xfrm>
              <a:off x="7716066" y="4439450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PC3</a:t>
              </a:r>
            </a:p>
          </p:txBody>
        </p:sp>
      </p:grpSp>
      <p:sp>
        <p:nvSpPr>
          <p:cNvPr id="74" name="73 Pentágono"/>
          <p:cNvSpPr>
            <a:spLocks noChangeArrowheads="1"/>
          </p:cNvSpPr>
          <p:nvPr/>
        </p:nvSpPr>
        <p:spPr bwMode="auto">
          <a:xfrm flipH="1">
            <a:off x="2357438" y="1938338"/>
            <a:ext cx="928687" cy="357187"/>
          </a:xfrm>
          <a:prstGeom prst="homePlate">
            <a:avLst>
              <a:gd name="adj" fmla="val 50002"/>
            </a:avLst>
          </a:prstGeom>
          <a:solidFill>
            <a:srgbClr val="FFFF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algn="ctr" defTabSz="923925"/>
            <a:r>
              <a:rPr lang="es-PE" sz="2000" b="1"/>
              <a:t>RIP</a:t>
            </a:r>
          </a:p>
        </p:txBody>
      </p:sp>
      <p:grpSp>
        <p:nvGrpSpPr>
          <p:cNvPr id="3" name="69 Grupo"/>
          <p:cNvGrpSpPr>
            <a:grpSpLocks/>
          </p:cNvGrpSpPr>
          <p:nvPr/>
        </p:nvGrpSpPr>
        <p:grpSpPr bwMode="auto">
          <a:xfrm>
            <a:off x="966788" y="3614738"/>
            <a:ext cx="6892925" cy="3182937"/>
            <a:chOff x="966215" y="3614377"/>
            <a:chExt cx="6892727" cy="3182527"/>
          </a:xfrm>
        </p:grpSpPr>
        <p:pic>
          <p:nvPicPr>
            <p:cNvPr id="46099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358084" y="3614377"/>
              <a:ext cx="6500858" cy="3182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6100" name="72 Grupo"/>
            <p:cNvGrpSpPr>
              <a:grpSpLocks/>
            </p:cNvGrpSpPr>
            <p:nvPr/>
          </p:nvGrpSpPr>
          <p:grpSpPr bwMode="auto">
            <a:xfrm>
              <a:off x="966215" y="3725070"/>
              <a:ext cx="4035207" cy="1857388"/>
              <a:chOff x="71438" y="3725070"/>
              <a:chExt cx="4035207" cy="1857388"/>
            </a:xfrm>
          </p:grpSpPr>
          <p:sp>
            <p:nvSpPr>
              <p:cNvPr id="46101" name="63 Rectángulo redondeado"/>
              <p:cNvSpPr>
                <a:spLocks noChangeArrowheads="1"/>
              </p:cNvSpPr>
              <p:nvPr/>
            </p:nvSpPr>
            <p:spPr bwMode="auto">
              <a:xfrm>
                <a:off x="534745" y="4868078"/>
                <a:ext cx="2428892" cy="714380"/>
              </a:xfrm>
              <a:prstGeom prst="roundRect">
                <a:avLst>
                  <a:gd name="adj" fmla="val 16667"/>
                </a:avLst>
              </a:prstGeom>
              <a:solidFill>
                <a:srgbClr val="FFFF00">
                  <a:alpha val="32156"/>
                </a:srgbClr>
              </a:solidFill>
              <a:ln w="19050" algn="ctr">
                <a:solidFill>
                  <a:srgbClr val="FFC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pPr defTabSz="923925"/>
                <a:endParaRPr lang="es-PE"/>
              </a:p>
            </p:txBody>
          </p:sp>
          <p:sp>
            <p:nvSpPr>
              <p:cNvPr id="46102" name="70 Flecha derecha"/>
              <p:cNvSpPr>
                <a:spLocks noChangeArrowheads="1"/>
              </p:cNvSpPr>
              <p:nvPr/>
            </p:nvSpPr>
            <p:spPr bwMode="auto">
              <a:xfrm>
                <a:off x="71438" y="3725070"/>
                <a:ext cx="357952" cy="142876"/>
              </a:xfrm>
              <a:prstGeom prst="rightArrow">
                <a:avLst>
                  <a:gd name="adj1" fmla="val 50000"/>
                  <a:gd name="adj2" fmla="val 50002"/>
                </a:avLst>
              </a:prstGeom>
              <a:solidFill>
                <a:srgbClr val="FFFF00"/>
              </a:solidFill>
              <a:ln w="9525" algn="ctr">
                <a:solidFill>
                  <a:srgbClr val="FFC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23925"/>
                <a:endParaRPr lang="es-PE"/>
              </a:p>
            </p:txBody>
          </p:sp>
          <p:sp>
            <p:nvSpPr>
              <p:cNvPr id="46103" name="71 CuadroTexto"/>
              <p:cNvSpPr txBox="1">
                <a:spLocks noChangeArrowheads="1"/>
              </p:cNvSpPr>
              <p:nvPr/>
            </p:nvSpPr>
            <p:spPr bwMode="auto">
              <a:xfrm>
                <a:off x="2929720" y="4796640"/>
                <a:ext cx="1176925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D09E00"/>
                    </a:solidFill>
                  </a:rPr>
                  <a:t>Redes </a:t>
                </a:r>
              </a:p>
              <a:p>
                <a:r>
                  <a:rPr lang="es-PE" sz="1600" b="1">
                    <a:solidFill>
                      <a:srgbClr val="D09E00"/>
                    </a:solidFill>
                  </a:rPr>
                  <a:t>anunciadas</a:t>
                </a:r>
              </a:p>
            </p:txBody>
          </p:sp>
        </p:grpSp>
      </p:grpSp>
      <p:grpSp>
        <p:nvGrpSpPr>
          <p:cNvPr id="5" name="68 Grupo"/>
          <p:cNvGrpSpPr>
            <a:grpSpLocks/>
          </p:cNvGrpSpPr>
          <p:nvPr/>
        </p:nvGrpSpPr>
        <p:grpSpPr bwMode="auto">
          <a:xfrm>
            <a:off x="338138" y="4773613"/>
            <a:ext cx="1162050" cy="523875"/>
            <a:chOff x="338045" y="4773486"/>
            <a:chExt cx="1162915" cy="523220"/>
          </a:xfrm>
        </p:grpSpPr>
        <p:sp>
          <p:nvSpPr>
            <p:cNvPr id="46097" name="65 Flecha derecha"/>
            <p:cNvSpPr>
              <a:spLocks noChangeArrowheads="1"/>
            </p:cNvSpPr>
            <p:nvPr/>
          </p:nvSpPr>
          <p:spPr bwMode="auto">
            <a:xfrm>
              <a:off x="1143008" y="4868078"/>
              <a:ext cx="357952" cy="142876"/>
            </a:xfrm>
            <a:prstGeom prst="rightArrow">
              <a:avLst>
                <a:gd name="adj1" fmla="val 50000"/>
                <a:gd name="adj2" fmla="val 50002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sp>
          <p:nvSpPr>
            <p:cNvPr id="46098" name="67 CuadroTexto"/>
            <p:cNvSpPr txBox="1">
              <a:spLocks noChangeArrowheads="1"/>
            </p:cNvSpPr>
            <p:nvPr/>
          </p:nvSpPr>
          <p:spPr bwMode="auto">
            <a:xfrm>
              <a:off x="338045" y="4773486"/>
              <a:ext cx="87716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FF0000"/>
                  </a:solidFill>
                </a:rPr>
                <a:t>Ruta por</a:t>
              </a:r>
            </a:p>
            <a:p>
              <a:r>
                <a:rPr lang="es-PE" sz="1400" b="1">
                  <a:solidFill>
                    <a:srgbClr val="FF0000"/>
                  </a:solidFill>
                </a:rPr>
                <a:t>defecto</a:t>
              </a:r>
            </a:p>
          </p:txBody>
        </p:sp>
      </p:grpSp>
      <p:grpSp>
        <p:nvGrpSpPr>
          <p:cNvPr id="6" name="82 Grupo"/>
          <p:cNvGrpSpPr>
            <a:grpSpLocks/>
          </p:cNvGrpSpPr>
          <p:nvPr/>
        </p:nvGrpSpPr>
        <p:grpSpPr bwMode="auto">
          <a:xfrm>
            <a:off x="3405188" y="3509963"/>
            <a:ext cx="5526087" cy="3287712"/>
            <a:chOff x="3405352" y="3510756"/>
            <a:chExt cx="5525160" cy="3286148"/>
          </a:xfrm>
        </p:grpSpPr>
        <p:grpSp>
          <p:nvGrpSpPr>
            <p:cNvPr id="46088" name="74 Grupo"/>
            <p:cNvGrpSpPr>
              <a:grpSpLocks/>
            </p:cNvGrpSpPr>
            <p:nvPr/>
          </p:nvGrpSpPr>
          <p:grpSpPr bwMode="auto">
            <a:xfrm>
              <a:off x="5715802" y="3510756"/>
              <a:ext cx="3214710" cy="1357322"/>
              <a:chOff x="5715802" y="296046"/>
              <a:chExt cx="3214710" cy="1357322"/>
            </a:xfrm>
          </p:grpSpPr>
          <p:sp>
            <p:nvSpPr>
              <p:cNvPr id="46095" name="72 Rectángulo"/>
              <p:cNvSpPr>
                <a:spLocks noChangeArrowheads="1"/>
              </p:cNvSpPr>
              <p:nvPr/>
            </p:nvSpPr>
            <p:spPr bwMode="auto">
              <a:xfrm>
                <a:off x="5715802" y="296046"/>
                <a:ext cx="3214710" cy="1357322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23925"/>
                <a:endParaRPr lang="es-PE"/>
              </a:p>
            </p:txBody>
          </p:sp>
          <p:pic>
            <p:nvPicPr>
              <p:cNvPr id="46096" name="Picture 3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787241" y="339221"/>
                <a:ext cx="3071834" cy="122841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6089" name="76 Grupo"/>
            <p:cNvGrpSpPr>
              <a:grpSpLocks/>
            </p:cNvGrpSpPr>
            <p:nvPr/>
          </p:nvGrpSpPr>
          <p:grpSpPr bwMode="auto">
            <a:xfrm>
              <a:off x="4643470" y="5368144"/>
              <a:ext cx="4287042" cy="1428760"/>
              <a:chOff x="4858546" y="510360"/>
              <a:chExt cx="4287042" cy="1428760"/>
            </a:xfrm>
          </p:grpSpPr>
          <p:sp>
            <p:nvSpPr>
              <p:cNvPr id="46093" name="75 Rectángulo"/>
              <p:cNvSpPr>
                <a:spLocks noChangeArrowheads="1"/>
              </p:cNvSpPr>
              <p:nvPr/>
            </p:nvSpPr>
            <p:spPr bwMode="auto">
              <a:xfrm>
                <a:off x="4858546" y="510360"/>
                <a:ext cx="4287042" cy="142876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23925"/>
                <a:endParaRPr lang="es-PE"/>
              </a:p>
            </p:txBody>
          </p:sp>
          <p:pic>
            <p:nvPicPr>
              <p:cNvPr id="46094" name="Picture 4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891640" y="534227"/>
                <a:ext cx="4182510" cy="13334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6090" name="78 Forma libre"/>
            <p:cNvSpPr>
              <a:spLocks noChangeArrowheads="1"/>
            </p:cNvSpPr>
            <p:nvPr/>
          </p:nvSpPr>
          <p:spPr bwMode="auto">
            <a:xfrm>
              <a:off x="3405352" y="3531476"/>
              <a:ext cx="2333296" cy="1387365"/>
            </a:xfrm>
            <a:custGeom>
              <a:avLst/>
              <a:gdLst>
                <a:gd name="T0" fmla="*/ 0 w 2333296"/>
                <a:gd name="T1" fmla="*/ 1387365 h 1387365"/>
                <a:gd name="T2" fmla="*/ 1481958 w 2333296"/>
                <a:gd name="T3" fmla="*/ 1135117 h 1387365"/>
                <a:gd name="T4" fmla="*/ 1876096 w 2333296"/>
                <a:gd name="T5" fmla="*/ 851338 h 1387365"/>
                <a:gd name="T6" fmla="*/ 2222938 w 2333296"/>
                <a:gd name="T7" fmla="*/ 283779 h 1387365"/>
                <a:gd name="T8" fmla="*/ 2333296 w 2333296"/>
                <a:gd name="T9" fmla="*/ 0 h 13873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3296"/>
                <a:gd name="T16" fmla="*/ 0 h 1387365"/>
                <a:gd name="T17" fmla="*/ 2333296 w 2333296"/>
                <a:gd name="T18" fmla="*/ 1387365 h 13873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3296" h="1387365">
                  <a:moveTo>
                    <a:pt x="0" y="1387365"/>
                  </a:moveTo>
                  <a:cubicBezTo>
                    <a:pt x="584637" y="1305910"/>
                    <a:pt x="1169275" y="1224455"/>
                    <a:pt x="1481958" y="1135117"/>
                  </a:cubicBezTo>
                  <a:cubicBezTo>
                    <a:pt x="1794641" y="1045779"/>
                    <a:pt x="1752599" y="993228"/>
                    <a:pt x="1876096" y="851338"/>
                  </a:cubicBezTo>
                  <a:cubicBezTo>
                    <a:pt x="1999593" y="709448"/>
                    <a:pt x="2146738" y="425669"/>
                    <a:pt x="2222938" y="283779"/>
                  </a:cubicBezTo>
                  <a:cubicBezTo>
                    <a:pt x="2299138" y="141889"/>
                    <a:pt x="2312275" y="49924"/>
                    <a:pt x="2333296" y="0"/>
                  </a:cubicBezTo>
                </a:path>
              </a:pathLst>
            </a:custGeom>
            <a:noFill/>
            <a:ln w="952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6091" name="80 Forma libre"/>
            <p:cNvSpPr>
              <a:spLocks noChangeArrowheads="1"/>
            </p:cNvSpPr>
            <p:nvPr/>
          </p:nvSpPr>
          <p:spPr bwMode="auto">
            <a:xfrm>
              <a:off x="4524703" y="4653456"/>
              <a:ext cx="1198180" cy="202323"/>
            </a:xfrm>
            <a:custGeom>
              <a:avLst/>
              <a:gdLst>
                <a:gd name="T0" fmla="*/ 0 w 1198180"/>
                <a:gd name="T1" fmla="*/ 107730 h 202323"/>
                <a:gd name="T2" fmla="*/ 662152 w 1198180"/>
                <a:gd name="T3" fmla="*/ 28903 h 202323"/>
                <a:gd name="T4" fmla="*/ 914400 w 1198180"/>
                <a:gd name="T5" fmla="*/ 28903 h 202323"/>
                <a:gd name="T6" fmla="*/ 1198180 w 1198180"/>
                <a:gd name="T7" fmla="*/ 202323 h 202323"/>
                <a:gd name="T8" fmla="*/ 1198180 w 1198180"/>
                <a:gd name="T9" fmla="*/ 202323 h 2023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8180"/>
                <a:gd name="T16" fmla="*/ 0 h 202323"/>
                <a:gd name="T17" fmla="*/ 1198180 w 1198180"/>
                <a:gd name="T18" fmla="*/ 202323 h 2023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8180" h="202323">
                  <a:moveTo>
                    <a:pt x="0" y="107730"/>
                  </a:moveTo>
                  <a:lnTo>
                    <a:pt x="662152" y="28903"/>
                  </a:lnTo>
                  <a:cubicBezTo>
                    <a:pt x="814552" y="15765"/>
                    <a:pt x="825062" y="0"/>
                    <a:pt x="914400" y="28903"/>
                  </a:cubicBezTo>
                  <a:cubicBezTo>
                    <a:pt x="1003738" y="57806"/>
                    <a:pt x="1198180" y="202323"/>
                    <a:pt x="1198180" y="202323"/>
                  </a:cubicBezTo>
                </a:path>
              </a:pathLst>
            </a:custGeom>
            <a:noFill/>
            <a:ln w="952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6092" name="81 Flecha abajo"/>
            <p:cNvSpPr>
              <a:spLocks noChangeArrowheads="1"/>
            </p:cNvSpPr>
            <p:nvPr/>
          </p:nvSpPr>
          <p:spPr bwMode="auto">
            <a:xfrm>
              <a:off x="7001686" y="4868078"/>
              <a:ext cx="785818" cy="50006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99CC"/>
            </a:solidFill>
            <a:ln w="2857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5 Grupo"/>
          <p:cNvGrpSpPr>
            <a:grpSpLocks/>
          </p:cNvGrpSpPr>
          <p:nvPr/>
        </p:nvGrpSpPr>
        <p:grpSpPr bwMode="auto">
          <a:xfrm>
            <a:off x="196850" y="1110580"/>
            <a:ext cx="8731250" cy="2616200"/>
            <a:chOff x="197069" y="1129862"/>
            <a:chExt cx="8731469" cy="2617076"/>
          </a:xfrm>
        </p:grpSpPr>
        <p:sp>
          <p:nvSpPr>
            <p:cNvPr id="47183" name="104 Forma libre"/>
            <p:cNvSpPr>
              <a:spLocks noChangeArrowheads="1"/>
            </p:cNvSpPr>
            <p:nvPr/>
          </p:nvSpPr>
          <p:spPr bwMode="auto">
            <a:xfrm>
              <a:off x="197069" y="1129862"/>
              <a:ext cx="8731469" cy="2617076"/>
            </a:xfrm>
            <a:custGeom>
              <a:avLst/>
              <a:gdLst>
                <a:gd name="T0" fmla="*/ 764628 w 8731469"/>
                <a:gd name="T1" fmla="*/ 5255 h 2617076"/>
                <a:gd name="T2" fmla="*/ 244365 w 8731469"/>
                <a:gd name="T3" fmla="*/ 36786 h 2617076"/>
                <a:gd name="T4" fmla="*/ 39414 w 8731469"/>
                <a:gd name="T5" fmla="*/ 162910 h 2617076"/>
                <a:gd name="T6" fmla="*/ 7883 w 8731469"/>
                <a:gd name="T7" fmla="*/ 493986 h 2617076"/>
                <a:gd name="T8" fmla="*/ 23648 w 8731469"/>
                <a:gd name="T9" fmla="*/ 1518745 h 2617076"/>
                <a:gd name="T10" fmla="*/ 23648 w 8731469"/>
                <a:gd name="T11" fmla="*/ 2149366 h 2617076"/>
                <a:gd name="T12" fmla="*/ 134007 w 8731469"/>
                <a:gd name="T13" fmla="*/ 2511972 h 2617076"/>
                <a:gd name="T14" fmla="*/ 670034 w 8731469"/>
                <a:gd name="T15" fmla="*/ 2590800 h 2617076"/>
                <a:gd name="T16" fmla="*/ 3192517 w 8731469"/>
                <a:gd name="T17" fmla="*/ 2590800 h 2617076"/>
                <a:gd name="T18" fmla="*/ 3854669 w 8731469"/>
                <a:gd name="T19" fmla="*/ 2433144 h 2617076"/>
                <a:gd name="T20" fmla="*/ 4296102 w 8731469"/>
                <a:gd name="T21" fmla="*/ 2023241 h 2617076"/>
                <a:gd name="T22" fmla="*/ 4627179 w 8731469"/>
                <a:gd name="T23" fmla="*/ 1597572 h 2617076"/>
                <a:gd name="T24" fmla="*/ 4895195 w 8731469"/>
                <a:gd name="T25" fmla="*/ 1471448 h 2617076"/>
                <a:gd name="T26" fmla="*/ 5399691 w 8731469"/>
                <a:gd name="T27" fmla="*/ 1487214 h 2617076"/>
                <a:gd name="T28" fmla="*/ 5856891 w 8731469"/>
                <a:gd name="T29" fmla="*/ 1566041 h 2617076"/>
                <a:gd name="T30" fmla="*/ 6392919 w 8731469"/>
                <a:gd name="T31" fmla="*/ 1818290 h 2617076"/>
                <a:gd name="T32" fmla="*/ 6787055 w 8731469"/>
                <a:gd name="T33" fmla="*/ 2007476 h 2617076"/>
                <a:gd name="T34" fmla="*/ 7985235 w 8731469"/>
                <a:gd name="T35" fmla="*/ 2054772 h 2617076"/>
                <a:gd name="T36" fmla="*/ 8615853 w 8731469"/>
                <a:gd name="T37" fmla="*/ 1849821 h 2617076"/>
                <a:gd name="T38" fmla="*/ 8678917 w 8731469"/>
                <a:gd name="T39" fmla="*/ 872359 h 2617076"/>
                <a:gd name="T40" fmla="*/ 8663157 w 8731469"/>
                <a:gd name="T41" fmla="*/ 415159 h 2617076"/>
                <a:gd name="T42" fmla="*/ 8473965 w 8731469"/>
                <a:gd name="T43" fmla="*/ 84083 h 2617076"/>
                <a:gd name="T44" fmla="*/ 8001003 w 8731469"/>
                <a:gd name="T45" fmla="*/ 21021 h 2617076"/>
                <a:gd name="T46" fmla="*/ 6424451 w 8731469"/>
                <a:gd name="T47" fmla="*/ 5255 h 2617076"/>
                <a:gd name="T48" fmla="*/ 3523593 w 8731469"/>
                <a:gd name="T49" fmla="*/ 21021 h 2617076"/>
                <a:gd name="T50" fmla="*/ 1868218 w 8731469"/>
                <a:gd name="T51" fmla="*/ 21021 h 2617076"/>
                <a:gd name="T52" fmla="*/ 1048407 w 8731469"/>
                <a:gd name="T53" fmla="*/ 5255 h 2617076"/>
                <a:gd name="T54" fmla="*/ 764628 w 8731469"/>
                <a:gd name="T55" fmla="*/ 5255 h 261707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731469"/>
                <a:gd name="T85" fmla="*/ 0 h 2617076"/>
                <a:gd name="T86" fmla="*/ 8731469 w 8731469"/>
                <a:gd name="T87" fmla="*/ 2617076 h 261707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731469" h="2617076">
                  <a:moveTo>
                    <a:pt x="764628" y="5255"/>
                  </a:moveTo>
                  <a:cubicBezTo>
                    <a:pt x="630621" y="10510"/>
                    <a:pt x="365234" y="10510"/>
                    <a:pt x="244365" y="36786"/>
                  </a:cubicBezTo>
                  <a:cubicBezTo>
                    <a:pt x="123496" y="63062"/>
                    <a:pt x="78828" y="86710"/>
                    <a:pt x="39414" y="162910"/>
                  </a:cubicBezTo>
                  <a:cubicBezTo>
                    <a:pt x="0" y="239110"/>
                    <a:pt x="10511" y="268014"/>
                    <a:pt x="7883" y="493986"/>
                  </a:cubicBezTo>
                  <a:cubicBezTo>
                    <a:pt x="5255" y="719958"/>
                    <a:pt x="21021" y="1242848"/>
                    <a:pt x="23648" y="1518745"/>
                  </a:cubicBezTo>
                  <a:cubicBezTo>
                    <a:pt x="26275" y="1794642"/>
                    <a:pt x="5255" y="1983828"/>
                    <a:pt x="23648" y="2149366"/>
                  </a:cubicBezTo>
                  <a:cubicBezTo>
                    <a:pt x="42041" y="2314904"/>
                    <a:pt x="26276" y="2438400"/>
                    <a:pt x="134007" y="2511972"/>
                  </a:cubicBezTo>
                  <a:cubicBezTo>
                    <a:pt x="241738" y="2585544"/>
                    <a:pt x="160282" y="2577662"/>
                    <a:pt x="670034" y="2590800"/>
                  </a:cubicBezTo>
                  <a:cubicBezTo>
                    <a:pt x="1179786" y="2603938"/>
                    <a:pt x="2661745" y="2617076"/>
                    <a:pt x="3192517" y="2590800"/>
                  </a:cubicBezTo>
                  <a:cubicBezTo>
                    <a:pt x="3723289" y="2564524"/>
                    <a:pt x="3670738" y="2527738"/>
                    <a:pt x="3854669" y="2433145"/>
                  </a:cubicBezTo>
                  <a:cubicBezTo>
                    <a:pt x="4038600" y="2338552"/>
                    <a:pt x="4167351" y="2162503"/>
                    <a:pt x="4296103" y="2023241"/>
                  </a:cubicBezTo>
                  <a:cubicBezTo>
                    <a:pt x="4424855" y="1883979"/>
                    <a:pt x="4527331" y="1689537"/>
                    <a:pt x="4627179" y="1597572"/>
                  </a:cubicBezTo>
                  <a:cubicBezTo>
                    <a:pt x="4727027" y="1505607"/>
                    <a:pt x="4766441" y="1489841"/>
                    <a:pt x="4895193" y="1471448"/>
                  </a:cubicBezTo>
                  <a:cubicBezTo>
                    <a:pt x="5023945" y="1453055"/>
                    <a:pt x="5239407" y="1471449"/>
                    <a:pt x="5399690" y="1487214"/>
                  </a:cubicBezTo>
                  <a:cubicBezTo>
                    <a:pt x="5559973" y="1502979"/>
                    <a:pt x="5691352" y="1510862"/>
                    <a:pt x="5856890" y="1566041"/>
                  </a:cubicBezTo>
                  <a:cubicBezTo>
                    <a:pt x="6022428" y="1621220"/>
                    <a:pt x="6392917" y="1818290"/>
                    <a:pt x="6392917" y="1818290"/>
                  </a:cubicBezTo>
                  <a:cubicBezTo>
                    <a:pt x="6547944" y="1891862"/>
                    <a:pt x="6521669" y="1968062"/>
                    <a:pt x="6787055" y="2007476"/>
                  </a:cubicBezTo>
                  <a:cubicBezTo>
                    <a:pt x="7052441" y="2046890"/>
                    <a:pt x="7680434" y="2081048"/>
                    <a:pt x="7985234" y="2054772"/>
                  </a:cubicBezTo>
                  <a:cubicBezTo>
                    <a:pt x="8290034" y="2028496"/>
                    <a:pt x="8500241" y="2046890"/>
                    <a:pt x="8615855" y="1849821"/>
                  </a:cubicBezTo>
                  <a:cubicBezTo>
                    <a:pt x="8731469" y="1652752"/>
                    <a:pt x="8671034" y="1111469"/>
                    <a:pt x="8678917" y="872359"/>
                  </a:cubicBezTo>
                  <a:cubicBezTo>
                    <a:pt x="8686800" y="633249"/>
                    <a:pt x="8697311" y="546538"/>
                    <a:pt x="8663152" y="415159"/>
                  </a:cubicBezTo>
                  <a:cubicBezTo>
                    <a:pt x="8628993" y="283780"/>
                    <a:pt x="8584324" y="149773"/>
                    <a:pt x="8473965" y="84083"/>
                  </a:cubicBezTo>
                  <a:cubicBezTo>
                    <a:pt x="8363606" y="18393"/>
                    <a:pt x="8342586" y="34159"/>
                    <a:pt x="8001000" y="21021"/>
                  </a:cubicBezTo>
                  <a:cubicBezTo>
                    <a:pt x="7659414" y="7883"/>
                    <a:pt x="6424448" y="5255"/>
                    <a:pt x="6424448" y="5255"/>
                  </a:cubicBezTo>
                  <a:lnTo>
                    <a:pt x="3523593" y="21021"/>
                  </a:lnTo>
                  <a:lnTo>
                    <a:pt x="1868214" y="21021"/>
                  </a:lnTo>
                  <a:cubicBezTo>
                    <a:pt x="1455683" y="18393"/>
                    <a:pt x="1232338" y="7883"/>
                    <a:pt x="1048407" y="5255"/>
                  </a:cubicBezTo>
                  <a:cubicBezTo>
                    <a:pt x="864476" y="2627"/>
                    <a:pt x="898635" y="0"/>
                    <a:pt x="764628" y="5255"/>
                  </a:cubicBezTo>
                  <a:close/>
                </a:path>
              </a:pathLst>
            </a:custGeom>
            <a:solidFill>
              <a:srgbClr val="FFCCFF"/>
            </a:solidFill>
            <a:ln w="19050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7184" name="101 CuadroTexto"/>
            <p:cNvSpPr txBox="1">
              <a:spLocks noChangeArrowheads="1"/>
            </p:cNvSpPr>
            <p:nvPr/>
          </p:nvSpPr>
          <p:spPr bwMode="auto">
            <a:xfrm>
              <a:off x="4501356" y="1224740"/>
              <a:ext cx="23262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800" b="1">
                  <a:solidFill>
                    <a:srgbClr val="C00000"/>
                  </a:solidFill>
                </a:rPr>
                <a:t>Habilitado con RIPv2</a:t>
              </a:r>
            </a:p>
          </p:txBody>
        </p:sp>
      </p:grpSp>
      <p:grpSp>
        <p:nvGrpSpPr>
          <p:cNvPr id="3" name="96 Grupo"/>
          <p:cNvGrpSpPr>
            <a:grpSpLocks/>
          </p:cNvGrpSpPr>
          <p:nvPr/>
        </p:nvGrpSpPr>
        <p:grpSpPr bwMode="auto">
          <a:xfrm>
            <a:off x="4445000" y="2652713"/>
            <a:ext cx="3302000" cy="2408237"/>
            <a:chOff x="4445552" y="2653500"/>
            <a:chExt cx="3302155" cy="2407010"/>
          </a:xfrm>
        </p:grpSpPr>
        <p:sp>
          <p:nvSpPr>
            <p:cNvPr id="47168" name="Cloud"/>
            <p:cNvSpPr>
              <a:spLocks noChangeAspect="1" noEditPoints="1" noChangeArrowheads="1"/>
            </p:cNvSpPr>
            <p:nvPr/>
          </p:nvSpPr>
          <p:spPr bwMode="auto">
            <a:xfrm rot="2034637">
              <a:off x="4445552" y="2886743"/>
              <a:ext cx="3302155" cy="2173767"/>
            </a:xfrm>
            <a:custGeom>
              <a:avLst/>
              <a:gdLst>
                <a:gd name="T0" fmla="*/ 4060428 w 21600"/>
                <a:gd name="T1" fmla="*/ 260883238 h 21600"/>
                <a:gd name="T2" fmla="*/ 654504702 w 21600"/>
                <a:gd name="T3" fmla="*/ 521210856 h 21600"/>
                <a:gd name="T4" fmla="*/ 1307918470 w 21600"/>
                <a:gd name="T5" fmla="*/ 260883238 h 21600"/>
                <a:gd name="T6" fmla="*/ 654504702 w 21600"/>
                <a:gd name="T7" fmla="*/ 2983243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FFFFFF"/>
              </a:outerShdw>
            </a:effectLst>
          </p:spPr>
          <p:txBody>
            <a:bodyPr lIns="87274" tIns="43636" rIns="87274" bIns="43636"/>
            <a:lstStyle/>
            <a:p>
              <a:pPr algn="ctr" defTabSz="873125"/>
              <a:r>
                <a:rPr lang="es-MX" sz="1900"/>
                <a:t>     </a:t>
              </a:r>
              <a:endParaRPr lang="es-ES" sz="1900"/>
            </a:p>
          </p:txBody>
        </p:sp>
        <p:grpSp>
          <p:nvGrpSpPr>
            <p:cNvPr id="47169" name="93 Grupo"/>
            <p:cNvGrpSpPr>
              <a:grpSpLocks/>
            </p:cNvGrpSpPr>
            <p:nvPr/>
          </p:nvGrpSpPr>
          <p:grpSpPr bwMode="auto">
            <a:xfrm>
              <a:off x="4645443" y="2653500"/>
              <a:ext cx="3012192" cy="1714512"/>
              <a:chOff x="4645443" y="2653500"/>
              <a:chExt cx="3012192" cy="1714512"/>
            </a:xfrm>
          </p:grpSpPr>
          <p:pic>
            <p:nvPicPr>
              <p:cNvPr id="47171" name="Picture 105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501620" y="3643988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7172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01422" y="3796508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47173" name="79 Conector recto"/>
              <p:cNvCxnSpPr>
                <a:cxnSpLocks noChangeShapeType="1"/>
              </p:cNvCxnSpPr>
              <p:nvPr/>
            </p:nvCxnSpPr>
            <p:spPr bwMode="auto">
              <a:xfrm rot="5400000">
                <a:off x="4609307" y="3259929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7174" name="82 Conector recto"/>
              <p:cNvCxnSpPr>
                <a:cxnSpLocks noChangeShapeType="1"/>
              </p:cNvCxnSpPr>
              <p:nvPr/>
            </p:nvCxnSpPr>
            <p:spPr bwMode="auto">
              <a:xfrm>
                <a:off x="5430050" y="3939384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47175" name="83 CuadroTexto"/>
              <p:cNvSpPr txBox="1">
                <a:spLocks noChangeArrowheads="1"/>
              </p:cNvSpPr>
              <p:nvPr/>
            </p:nvSpPr>
            <p:spPr bwMode="auto">
              <a:xfrm>
                <a:off x="7001686" y="3653632"/>
                <a:ext cx="655949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PC4</a:t>
                </a:r>
              </a:p>
            </p:txBody>
          </p:sp>
          <p:sp>
            <p:nvSpPr>
              <p:cNvPr id="47176" name="84 CuadroTexto"/>
              <p:cNvSpPr txBox="1">
                <a:spLocks noChangeArrowheads="1"/>
              </p:cNvSpPr>
              <p:nvPr/>
            </p:nvSpPr>
            <p:spPr bwMode="auto">
              <a:xfrm>
                <a:off x="4645443" y="3653632"/>
                <a:ext cx="4988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R7</a:t>
                </a:r>
              </a:p>
            </p:txBody>
          </p:sp>
          <p:sp>
            <p:nvSpPr>
              <p:cNvPr id="47177" name="85 CuadroTexto"/>
              <p:cNvSpPr txBox="1">
                <a:spLocks noChangeArrowheads="1"/>
              </p:cNvSpPr>
              <p:nvPr/>
            </p:nvSpPr>
            <p:spPr bwMode="auto">
              <a:xfrm>
                <a:off x="5144298" y="3386516"/>
                <a:ext cx="111440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60.6.6.4/30</a:t>
                </a:r>
              </a:p>
            </p:txBody>
          </p:sp>
          <p:sp>
            <p:nvSpPr>
              <p:cNvPr id="47178" name="86 CuadroTexto"/>
              <p:cNvSpPr txBox="1">
                <a:spLocks noChangeArrowheads="1"/>
              </p:cNvSpPr>
              <p:nvPr/>
            </p:nvSpPr>
            <p:spPr bwMode="auto">
              <a:xfrm>
                <a:off x="4929984" y="2867814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.5</a:t>
                </a:r>
              </a:p>
            </p:txBody>
          </p:sp>
          <p:sp>
            <p:nvSpPr>
              <p:cNvPr id="47179" name="87 CuadroTexto"/>
              <p:cNvSpPr txBox="1">
                <a:spLocks noChangeArrowheads="1"/>
              </p:cNvSpPr>
              <p:nvPr/>
            </p:nvSpPr>
            <p:spPr bwMode="auto">
              <a:xfrm>
                <a:off x="4929984" y="3510756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.6</a:t>
                </a:r>
              </a:p>
            </p:txBody>
          </p:sp>
          <p:sp>
            <p:nvSpPr>
              <p:cNvPr id="47180" name="88 CuadroTexto"/>
              <p:cNvSpPr txBox="1">
                <a:spLocks noChangeArrowheads="1"/>
              </p:cNvSpPr>
              <p:nvPr/>
            </p:nvSpPr>
            <p:spPr bwMode="auto">
              <a:xfrm>
                <a:off x="6144430" y="4029458"/>
                <a:ext cx="142218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220.20.20.0/24</a:t>
                </a:r>
              </a:p>
            </p:txBody>
          </p:sp>
          <p:sp>
            <p:nvSpPr>
              <p:cNvPr id="47181" name="91 CuadroTexto"/>
              <p:cNvSpPr txBox="1">
                <a:spLocks noChangeArrowheads="1"/>
              </p:cNvSpPr>
              <p:nvPr/>
            </p:nvSpPr>
            <p:spPr bwMode="auto">
              <a:xfrm>
                <a:off x="5501488" y="3653632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7182" name="92 CuadroTexto"/>
              <p:cNvSpPr txBox="1">
                <a:spLocks noChangeArrowheads="1"/>
              </p:cNvSpPr>
              <p:nvPr/>
            </p:nvSpPr>
            <p:spPr bwMode="auto">
              <a:xfrm>
                <a:off x="6377380" y="3653632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</p:grpSp>
        <p:sp>
          <p:nvSpPr>
            <p:cNvPr id="47170" name="95 CuadroTexto"/>
            <p:cNvSpPr txBox="1">
              <a:spLocks noChangeArrowheads="1"/>
            </p:cNvSpPr>
            <p:nvPr/>
          </p:nvSpPr>
          <p:spPr bwMode="auto">
            <a:xfrm>
              <a:off x="5215736" y="2925981"/>
              <a:ext cx="141737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PE" sz="1600" b="1">
                  <a:solidFill>
                    <a:schemeClr val="accent2"/>
                  </a:solidFill>
                </a:rPr>
                <a:t>Enrutamiento</a:t>
              </a:r>
            </a:p>
            <a:p>
              <a:pPr algn="ctr"/>
              <a:r>
                <a:rPr lang="es-PE" sz="1600" b="1">
                  <a:solidFill>
                    <a:schemeClr val="accent2"/>
                  </a:solidFill>
                </a:rPr>
                <a:t>estático</a:t>
              </a:r>
            </a:p>
          </p:txBody>
        </p:sp>
      </p:grp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325438" y="631825"/>
            <a:ext cx="841533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63" tIns="46181" rIns="92363" bIns="46181">
            <a:spAutoFit/>
          </a:bodyPr>
          <a:lstStyle/>
          <a:p>
            <a:pPr marL="192088" lvl="1" algn="ctr"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PROPAGACIÓN DE RUTA POR DEFECTO</a:t>
            </a:r>
          </a:p>
        </p:txBody>
      </p:sp>
      <p:grpSp>
        <p:nvGrpSpPr>
          <p:cNvPr id="5" name="63 Grupo"/>
          <p:cNvGrpSpPr>
            <a:grpSpLocks/>
          </p:cNvGrpSpPr>
          <p:nvPr/>
        </p:nvGrpSpPr>
        <p:grpSpPr bwMode="auto">
          <a:xfrm>
            <a:off x="214313" y="1152525"/>
            <a:ext cx="8566150" cy="2573338"/>
            <a:chOff x="215076" y="2939252"/>
            <a:chExt cx="8565984" cy="2571768"/>
          </a:xfrm>
        </p:grpSpPr>
        <p:pic>
          <p:nvPicPr>
            <p:cNvPr id="47118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15274" y="3296442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119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8348" y="3296442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120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15274" y="479664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121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8348" y="479664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122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73058" y="408226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123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29984" y="408226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124" name="Picture 105" descr="laptop%2520hp%2520pavilion%252050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716066" y="4001178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125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828" y="3225004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126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828" y="4715558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7127" name="16 Conector recto"/>
            <p:cNvCxnSpPr>
              <a:cxnSpLocks noChangeShapeType="1"/>
            </p:cNvCxnSpPr>
            <p:nvPr/>
          </p:nvCxnSpPr>
          <p:spPr bwMode="auto">
            <a:xfrm>
              <a:off x="2215340" y="3509168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28" name="17 Conector recto"/>
            <p:cNvCxnSpPr>
              <a:cxnSpLocks noChangeShapeType="1"/>
            </p:cNvCxnSpPr>
            <p:nvPr/>
          </p:nvCxnSpPr>
          <p:spPr bwMode="auto">
            <a:xfrm>
              <a:off x="2215340" y="5010954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29" name="18 Conector recto"/>
            <p:cNvCxnSpPr>
              <a:cxnSpLocks noChangeShapeType="1"/>
            </p:cNvCxnSpPr>
            <p:nvPr/>
          </p:nvCxnSpPr>
          <p:spPr bwMode="auto">
            <a:xfrm>
              <a:off x="5430050" y="4294986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30" name="19 Conector recto"/>
            <p:cNvCxnSpPr>
              <a:cxnSpLocks noChangeShapeType="1"/>
            </p:cNvCxnSpPr>
            <p:nvPr/>
          </p:nvCxnSpPr>
          <p:spPr bwMode="auto">
            <a:xfrm>
              <a:off x="3858414" y="3510756"/>
              <a:ext cx="1143008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31" name="24 Conector recto"/>
            <p:cNvCxnSpPr>
              <a:cxnSpLocks noChangeShapeType="1"/>
            </p:cNvCxnSpPr>
            <p:nvPr/>
          </p:nvCxnSpPr>
          <p:spPr bwMode="auto">
            <a:xfrm flipV="1">
              <a:off x="3858414" y="4368012"/>
              <a:ext cx="1143008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32" name="26 Conector recto"/>
            <p:cNvCxnSpPr>
              <a:cxnSpLocks noChangeShapeType="1"/>
            </p:cNvCxnSpPr>
            <p:nvPr/>
          </p:nvCxnSpPr>
          <p:spPr bwMode="auto">
            <a:xfrm>
              <a:off x="929456" y="3509168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33" name="28 Conector recto"/>
            <p:cNvCxnSpPr>
              <a:cxnSpLocks noChangeShapeType="1"/>
            </p:cNvCxnSpPr>
            <p:nvPr/>
          </p:nvCxnSpPr>
          <p:spPr bwMode="auto">
            <a:xfrm>
              <a:off x="929456" y="5010954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34" name="29 Conector recto"/>
            <p:cNvCxnSpPr>
              <a:cxnSpLocks noChangeShapeType="1"/>
            </p:cNvCxnSpPr>
            <p:nvPr/>
          </p:nvCxnSpPr>
          <p:spPr bwMode="auto">
            <a:xfrm>
              <a:off x="7001686" y="4296574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7135" name="30 CuadroTexto"/>
            <p:cNvSpPr txBox="1">
              <a:spLocks noChangeArrowheads="1"/>
            </p:cNvSpPr>
            <p:nvPr/>
          </p:nvSpPr>
          <p:spPr bwMode="auto">
            <a:xfrm>
              <a:off x="2243940" y="3082128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50.5.5.0/30</a:t>
              </a:r>
            </a:p>
          </p:txBody>
        </p:sp>
        <p:sp>
          <p:nvSpPr>
            <p:cNvPr id="47136" name="31 CuadroTexto"/>
            <p:cNvSpPr txBox="1">
              <a:spLocks noChangeArrowheads="1"/>
            </p:cNvSpPr>
            <p:nvPr/>
          </p:nvSpPr>
          <p:spPr bwMode="auto">
            <a:xfrm>
              <a:off x="2286778" y="5082392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50.5.5.4/30</a:t>
              </a:r>
            </a:p>
          </p:txBody>
        </p:sp>
        <p:sp>
          <p:nvSpPr>
            <p:cNvPr id="47137" name="32 CuadroTexto"/>
            <p:cNvSpPr txBox="1">
              <a:spLocks noChangeArrowheads="1"/>
            </p:cNvSpPr>
            <p:nvPr/>
          </p:nvSpPr>
          <p:spPr bwMode="auto">
            <a:xfrm>
              <a:off x="4292783" y="3510756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50.5.8.0/30</a:t>
              </a:r>
            </a:p>
          </p:txBody>
        </p:sp>
        <p:sp>
          <p:nvSpPr>
            <p:cNvPr id="47138" name="33 CuadroTexto"/>
            <p:cNvSpPr txBox="1">
              <a:spLocks noChangeArrowheads="1"/>
            </p:cNvSpPr>
            <p:nvPr/>
          </p:nvSpPr>
          <p:spPr bwMode="auto">
            <a:xfrm rot="-1768326">
              <a:off x="3794890" y="4420662"/>
              <a:ext cx="1217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50.5.12.0/30</a:t>
              </a:r>
            </a:p>
          </p:txBody>
        </p:sp>
        <p:sp>
          <p:nvSpPr>
            <p:cNvPr id="47139" name="34 CuadroTexto"/>
            <p:cNvSpPr txBox="1">
              <a:spLocks noChangeArrowheads="1"/>
            </p:cNvSpPr>
            <p:nvPr/>
          </p:nvSpPr>
          <p:spPr bwMode="auto">
            <a:xfrm>
              <a:off x="2143902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7140" name="35 CuadroTexto"/>
            <p:cNvSpPr txBox="1">
              <a:spLocks noChangeArrowheads="1"/>
            </p:cNvSpPr>
            <p:nvPr/>
          </p:nvSpPr>
          <p:spPr bwMode="auto">
            <a:xfrm>
              <a:off x="3144034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7141" name="36 CuadroTexto"/>
            <p:cNvSpPr txBox="1">
              <a:spLocks noChangeArrowheads="1"/>
            </p:cNvSpPr>
            <p:nvPr/>
          </p:nvSpPr>
          <p:spPr bwMode="auto">
            <a:xfrm>
              <a:off x="2143902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.5</a:t>
              </a:r>
            </a:p>
          </p:txBody>
        </p:sp>
        <p:sp>
          <p:nvSpPr>
            <p:cNvPr id="47142" name="37 CuadroTexto"/>
            <p:cNvSpPr txBox="1">
              <a:spLocks noChangeArrowheads="1"/>
            </p:cNvSpPr>
            <p:nvPr/>
          </p:nvSpPr>
          <p:spPr bwMode="auto">
            <a:xfrm>
              <a:off x="3144034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.6</a:t>
              </a:r>
            </a:p>
          </p:txBody>
        </p:sp>
        <p:sp>
          <p:nvSpPr>
            <p:cNvPr id="47143" name="38 CuadroTexto"/>
            <p:cNvSpPr txBox="1">
              <a:spLocks noChangeArrowheads="1"/>
            </p:cNvSpPr>
            <p:nvPr/>
          </p:nvSpPr>
          <p:spPr bwMode="auto">
            <a:xfrm>
              <a:off x="3805612" y="329644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.9</a:t>
              </a:r>
            </a:p>
          </p:txBody>
        </p:sp>
        <p:sp>
          <p:nvSpPr>
            <p:cNvPr id="47144" name="39 CuadroTexto"/>
            <p:cNvSpPr txBox="1">
              <a:spLocks noChangeArrowheads="1"/>
            </p:cNvSpPr>
            <p:nvPr/>
          </p:nvSpPr>
          <p:spPr bwMode="auto">
            <a:xfrm>
              <a:off x="4858546" y="3867946"/>
              <a:ext cx="4411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.10</a:t>
              </a:r>
            </a:p>
          </p:txBody>
        </p:sp>
        <p:sp>
          <p:nvSpPr>
            <p:cNvPr id="47145" name="40 CuadroTexto"/>
            <p:cNvSpPr txBox="1">
              <a:spLocks noChangeArrowheads="1"/>
            </p:cNvSpPr>
            <p:nvPr/>
          </p:nvSpPr>
          <p:spPr bwMode="auto">
            <a:xfrm>
              <a:off x="4787108" y="4368012"/>
              <a:ext cx="4411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.13</a:t>
              </a:r>
            </a:p>
          </p:txBody>
        </p:sp>
        <p:sp>
          <p:nvSpPr>
            <p:cNvPr id="47146" name="41 CuadroTexto"/>
            <p:cNvSpPr txBox="1">
              <a:spLocks noChangeArrowheads="1"/>
            </p:cNvSpPr>
            <p:nvPr/>
          </p:nvSpPr>
          <p:spPr bwMode="auto">
            <a:xfrm>
              <a:off x="3786976" y="4939516"/>
              <a:ext cx="4411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.14</a:t>
              </a:r>
            </a:p>
          </p:txBody>
        </p:sp>
        <p:sp>
          <p:nvSpPr>
            <p:cNvPr id="47147" name="42 CuadroTexto"/>
            <p:cNvSpPr txBox="1">
              <a:spLocks noChangeArrowheads="1"/>
            </p:cNvSpPr>
            <p:nvPr/>
          </p:nvSpPr>
          <p:spPr bwMode="auto">
            <a:xfrm>
              <a:off x="5377248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7148" name="43 CuadroTexto"/>
            <p:cNvSpPr txBox="1">
              <a:spLocks noChangeArrowheads="1"/>
            </p:cNvSpPr>
            <p:nvPr/>
          </p:nvSpPr>
          <p:spPr bwMode="auto">
            <a:xfrm>
              <a:off x="6358744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7149" name="44 CuadroTexto"/>
            <p:cNvSpPr txBox="1">
              <a:spLocks noChangeArrowheads="1"/>
            </p:cNvSpPr>
            <p:nvPr/>
          </p:nvSpPr>
          <p:spPr bwMode="auto">
            <a:xfrm>
              <a:off x="5501488" y="3796508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60.6.6.0/30</a:t>
              </a:r>
            </a:p>
          </p:txBody>
        </p:sp>
        <p:sp>
          <p:nvSpPr>
            <p:cNvPr id="47150" name="45 CuadroTexto"/>
            <p:cNvSpPr txBox="1">
              <a:spLocks noChangeArrowheads="1"/>
            </p:cNvSpPr>
            <p:nvPr/>
          </p:nvSpPr>
          <p:spPr bwMode="auto">
            <a:xfrm>
              <a:off x="283960" y="2957888"/>
              <a:ext cx="1217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200.2.2.0/24</a:t>
              </a:r>
            </a:p>
          </p:txBody>
        </p:sp>
        <p:sp>
          <p:nvSpPr>
            <p:cNvPr id="47151" name="46 CuadroTexto"/>
            <p:cNvSpPr txBox="1">
              <a:spLocks noChangeArrowheads="1"/>
            </p:cNvSpPr>
            <p:nvPr/>
          </p:nvSpPr>
          <p:spPr bwMode="auto">
            <a:xfrm>
              <a:off x="215076" y="5101028"/>
              <a:ext cx="1217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200.2.3.0/24</a:t>
              </a:r>
            </a:p>
          </p:txBody>
        </p:sp>
        <p:sp>
          <p:nvSpPr>
            <p:cNvPr id="47152" name="47 CuadroTexto"/>
            <p:cNvSpPr txBox="1">
              <a:spLocks noChangeArrowheads="1"/>
            </p:cNvSpPr>
            <p:nvPr/>
          </p:nvSpPr>
          <p:spPr bwMode="auto">
            <a:xfrm>
              <a:off x="1500960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7153" name="48 CuadroTexto"/>
            <p:cNvSpPr txBox="1">
              <a:spLocks noChangeArrowheads="1"/>
            </p:cNvSpPr>
            <p:nvPr/>
          </p:nvSpPr>
          <p:spPr bwMode="auto">
            <a:xfrm>
              <a:off x="929456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7154" name="49 CuadroTexto"/>
            <p:cNvSpPr txBox="1">
              <a:spLocks noChangeArrowheads="1"/>
            </p:cNvSpPr>
            <p:nvPr/>
          </p:nvSpPr>
          <p:spPr bwMode="auto">
            <a:xfrm>
              <a:off x="1500960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7155" name="50 CuadroTexto"/>
            <p:cNvSpPr txBox="1">
              <a:spLocks noChangeArrowheads="1"/>
            </p:cNvSpPr>
            <p:nvPr/>
          </p:nvSpPr>
          <p:spPr bwMode="auto">
            <a:xfrm>
              <a:off x="929456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7156" name="51 CuadroTexto"/>
            <p:cNvSpPr txBox="1">
              <a:spLocks noChangeArrowheads="1"/>
            </p:cNvSpPr>
            <p:nvPr/>
          </p:nvSpPr>
          <p:spPr bwMode="auto">
            <a:xfrm>
              <a:off x="7001686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7157" name="52 CuadroTexto"/>
            <p:cNvSpPr txBox="1">
              <a:spLocks noChangeArrowheads="1"/>
            </p:cNvSpPr>
            <p:nvPr/>
          </p:nvSpPr>
          <p:spPr bwMode="auto">
            <a:xfrm>
              <a:off x="7573190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7158" name="53 CuadroTexto"/>
            <p:cNvSpPr txBox="1">
              <a:spLocks noChangeArrowheads="1"/>
            </p:cNvSpPr>
            <p:nvPr/>
          </p:nvSpPr>
          <p:spPr bwMode="auto">
            <a:xfrm>
              <a:off x="7358876" y="3672268"/>
              <a:ext cx="14221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210.10.10.0/24</a:t>
              </a:r>
            </a:p>
          </p:txBody>
        </p:sp>
        <p:sp>
          <p:nvSpPr>
            <p:cNvPr id="47159" name="54 CuadroTexto"/>
            <p:cNvSpPr txBox="1">
              <a:spLocks noChangeArrowheads="1"/>
            </p:cNvSpPr>
            <p:nvPr/>
          </p:nvSpPr>
          <p:spPr bwMode="auto">
            <a:xfrm>
              <a:off x="1715274" y="2939252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R1</a:t>
              </a:r>
            </a:p>
          </p:txBody>
        </p:sp>
        <p:sp>
          <p:nvSpPr>
            <p:cNvPr id="47160" name="55 CuadroTexto"/>
            <p:cNvSpPr txBox="1">
              <a:spLocks noChangeArrowheads="1"/>
            </p:cNvSpPr>
            <p:nvPr/>
          </p:nvSpPr>
          <p:spPr bwMode="auto">
            <a:xfrm>
              <a:off x="3358348" y="2939252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R2</a:t>
              </a:r>
            </a:p>
          </p:txBody>
        </p:sp>
        <p:sp>
          <p:nvSpPr>
            <p:cNvPr id="47161" name="56 CuadroTexto"/>
            <p:cNvSpPr txBox="1">
              <a:spLocks noChangeArrowheads="1"/>
            </p:cNvSpPr>
            <p:nvPr/>
          </p:nvSpPr>
          <p:spPr bwMode="auto">
            <a:xfrm>
              <a:off x="1715274" y="511091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R3</a:t>
              </a:r>
            </a:p>
          </p:txBody>
        </p:sp>
        <p:sp>
          <p:nvSpPr>
            <p:cNvPr id="47162" name="57 CuadroTexto"/>
            <p:cNvSpPr txBox="1">
              <a:spLocks noChangeArrowheads="1"/>
            </p:cNvSpPr>
            <p:nvPr/>
          </p:nvSpPr>
          <p:spPr bwMode="auto">
            <a:xfrm>
              <a:off x="3358348" y="511091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R4</a:t>
              </a:r>
            </a:p>
          </p:txBody>
        </p:sp>
        <p:sp>
          <p:nvSpPr>
            <p:cNvPr id="47163" name="58 CuadroTexto"/>
            <p:cNvSpPr txBox="1">
              <a:spLocks noChangeArrowheads="1"/>
            </p:cNvSpPr>
            <p:nvPr/>
          </p:nvSpPr>
          <p:spPr bwMode="auto">
            <a:xfrm>
              <a:off x="6573058" y="443945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R6</a:t>
              </a:r>
            </a:p>
          </p:txBody>
        </p:sp>
        <p:sp>
          <p:nvSpPr>
            <p:cNvPr id="47164" name="59 CuadroTexto"/>
            <p:cNvSpPr txBox="1">
              <a:spLocks noChangeArrowheads="1"/>
            </p:cNvSpPr>
            <p:nvPr/>
          </p:nvSpPr>
          <p:spPr bwMode="auto">
            <a:xfrm>
              <a:off x="5215736" y="443945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R5</a:t>
              </a:r>
            </a:p>
          </p:txBody>
        </p:sp>
        <p:sp>
          <p:nvSpPr>
            <p:cNvPr id="47165" name="60 CuadroTexto"/>
            <p:cNvSpPr txBox="1">
              <a:spLocks noChangeArrowheads="1"/>
            </p:cNvSpPr>
            <p:nvPr/>
          </p:nvSpPr>
          <p:spPr bwMode="auto">
            <a:xfrm>
              <a:off x="357952" y="3582194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PC1</a:t>
              </a:r>
            </a:p>
          </p:txBody>
        </p:sp>
        <p:sp>
          <p:nvSpPr>
            <p:cNvPr id="47166" name="61 CuadroTexto"/>
            <p:cNvSpPr txBox="1">
              <a:spLocks noChangeArrowheads="1"/>
            </p:cNvSpPr>
            <p:nvPr/>
          </p:nvSpPr>
          <p:spPr bwMode="auto">
            <a:xfrm>
              <a:off x="357952" y="4396530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PC2</a:t>
              </a:r>
            </a:p>
          </p:txBody>
        </p:sp>
        <p:sp>
          <p:nvSpPr>
            <p:cNvPr id="47167" name="62 CuadroTexto"/>
            <p:cNvSpPr txBox="1">
              <a:spLocks noChangeArrowheads="1"/>
            </p:cNvSpPr>
            <p:nvPr/>
          </p:nvSpPr>
          <p:spPr bwMode="auto">
            <a:xfrm>
              <a:off x="7716066" y="4439450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PC3</a:t>
              </a:r>
            </a:p>
          </p:txBody>
        </p:sp>
      </p:grpSp>
      <p:grpSp>
        <p:nvGrpSpPr>
          <p:cNvPr id="6" name="109 Grupo"/>
          <p:cNvGrpSpPr>
            <a:grpSpLocks/>
          </p:cNvGrpSpPr>
          <p:nvPr/>
        </p:nvGrpSpPr>
        <p:grpSpPr bwMode="auto">
          <a:xfrm>
            <a:off x="214313" y="4011613"/>
            <a:ext cx="5216525" cy="2357437"/>
            <a:chOff x="215076" y="4010822"/>
            <a:chExt cx="5214974" cy="2357454"/>
          </a:xfrm>
        </p:grpSpPr>
        <p:sp>
          <p:nvSpPr>
            <p:cNvPr id="98" name="97 Bisel"/>
            <p:cNvSpPr>
              <a:spLocks noChangeArrowheads="1"/>
            </p:cNvSpPr>
            <p:nvPr/>
          </p:nvSpPr>
          <p:spPr bwMode="auto">
            <a:xfrm>
              <a:off x="215076" y="4010822"/>
              <a:ext cx="4572227" cy="1143008"/>
            </a:xfrm>
            <a:prstGeom prst="bevel">
              <a:avLst>
                <a:gd name="adj" fmla="val 1250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23925">
                <a:defRPr/>
              </a:pPr>
              <a:r>
                <a:rPr lang="es-PE" sz="1600" b="1" dirty="0"/>
                <a:t>R5#</a:t>
              </a:r>
              <a:r>
                <a:rPr lang="es-PE" sz="1600" dirty="0"/>
                <a:t>configure terminal</a:t>
              </a:r>
            </a:p>
            <a:p>
              <a:pPr defTabSz="923925">
                <a:defRPr/>
              </a:pPr>
              <a:r>
                <a:rPr lang="es-PE" sz="1600" b="1" dirty="0"/>
                <a:t>R5(</a:t>
              </a:r>
              <a:r>
                <a:rPr lang="es-PE" sz="1600" b="1" dirty="0" err="1"/>
                <a:t>config</a:t>
              </a:r>
              <a:r>
                <a:rPr lang="es-PE" sz="1600" b="1" dirty="0"/>
                <a:t>)#</a:t>
              </a:r>
              <a:r>
                <a:rPr lang="es-PE" sz="1600" dirty="0"/>
                <a:t>router rip</a:t>
              </a:r>
            </a:p>
            <a:p>
              <a:pPr defTabSz="923925">
                <a:defRPr/>
              </a:pPr>
              <a:r>
                <a:rPr lang="es-PE" sz="1600" b="1" dirty="0"/>
                <a:t>R5(</a:t>
              </a:r>
              <a:r>
                <a:rPr lang="es-PE" sz="1600" b="1" dirty="0" err="1"/>
                <a:t>config-router</a:t>
              </a:r>
              <a:r>
                <a:rPr lang="es-PE" sz="1600" b="1" dirty="0"/>
                <a:t>)#</a:t>
              </a:r>
              <a:r>
                <a:rPr lang="es-PE" sz="1600" dirty="0"/>
                <a:t>default-information originate</a:t>
              </a:r>
            </a:p>
          </p:txBody>
        </p:sp>
        <p:sp>
          <p:nvSpPr>
            <p:cNvPr id="99" name="98 Bisel"/>
            <p:cNvSpPr>
              <a:spLocks noChangeArrowheads="1"/>
            </p:cNvSpPr>
            <p:nvPr/>
          </p:nvSpPr>
          <p:spPr bwMode="auto">
            <a:xfrm>
              <a:off x="215076" y="5225268"/>
              <a:ext cx="5214974" cy="1143008"/>
            </a:xfrm>
            <a:prstGeom prst="bevel">
              <a:avLst>
                <a:gd name="adj" fmla="val 1250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23925">
                <a:defRPr/>
              </a:pPr>
              <a:r>
                <a:rPr lang="es-PE" sz="1600" b="1" dirty="0"/>
                <a:t>R5#</a:t>
              </a:r>
              <a:r>
                <a:rPr lang="es-PE" sz="1600" dirty="0"/>
                <a:t>configure terminal</a:t>
              </a:r>
            </a:p>
            <a:p>
              <a:pPr defTabSz="923925">
                <a:defRPr/>
              </a:pPr>
              <a:r>
                <a:rPr lang="es-PE" sz="1600" b="1" dirty="0"/>
                <a:t>R5(</a:t>
              </a:r>
              <a:r>
                <a:rPr lang="es-PE" sz="1600" b="1" dirty="0" err="1"/>
                <a:t>config</a:t>
              </a:r>
              <a:r>
                <a:rPr lang="es-PE" sz="1600" b="1" dirty="0"/>
                <a:t>)#</a:t>
              </a:r>
              <a:r>
                <a:rPr lang="es-PE" sz="1600" dirty="0"/>
                <a:t>ip route </a:t>
              </a:r>
              <a:r>
                <a:rPr lang="es-PE" sz="1600" b="1" dirty="0">
                  <a:solidFill>
                    <a:schemeClr val="accent2"/>
                  </a:solidFill>
                </a:rPr>
                <a:t>220.20.20.0</a:t>
              </a:r>
              <a:r>
                <a:rPr lang="es-PE" sz="1600" dirty="0"/>
                <a:t> 255.255.255.0  60.6.6.6</a:t>
              </a:r>
            </a:p>
            <a:p>
              <a:pPr defTabSz="923925">
                <a:defRPr/>
              </a:pPr>
              <a:r>
                <a:rPr lang="es-PE" sz="1600" b="1" dirty="0"/>
                <a:t>R5(</a:t>
              </a:r>
              <a:r>
                <a:rPr lang="es-PE" sz="1600" b="1" dirty="0" err="1"/>
                <a:t>config</a:t>
              </a:r>
              <a:r>
                <a:rPr lang="es-PE" sz="1600" b="1" dirty="0"/>
                <a:t>)#</a:t>
              </a:r>
              <a:r>
                <a:rPr lang="es-PE" sz="1600" dirty="0" err="1"/>
                <a:t>exit</a:t>
              </a:r>
              <a:endParaRPr lang="es-PE" sz="1600" dirty="0"/>
            </a:p>
          </p:txBody>
        </p:sp>
      </p:grpSp>
      <p:grpSp>
        <p:nvGrpSpPr>
          <p:cNvPr id="7" name="110 Grupo"/>
          <p:cNvGrpSpPr>
            <a:grpSpLocks/>
          </p:cNvGrpSpPr>
          <p:nvPr/>
        </p:nvGrpSpPr>
        <p:grpSpPr bwMode="auto">
          <a:xfrm>
            <a:off x="363538" y="5011738"/>
            <a:ext cx="8236140" cy="1753214"/>
            <a:chOff x="363515" y="5010954"/>
            <a:chExt cx="8236715" cy="1753473"/>
          </a:xfrm>
        </p:grpSpPr>
        <p:sp>
          <p:nvSpPr>
            <p:cNvPr id="107" name="Text Box 6"/>
            <p:cNvSpPr txBox="1">
              <a:spLocks noChangeArrowheads="1"/>
            </p:cNvSpPr>
            <p:nvPr/>
          </p:nvSpPr>
          <p:spPr bwMode="auto">
            <a:xfrm>
              <a:off x="5643908" y="5010954"/>
              <a:ext cx="2872703" cy="7037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0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000" dirty="0">
                  <a:latin typeface="+mj-lt"/>
                </a:rPr>
                <a:t>De </a:t>
              </a:r>
              <a:r>
                <a:rPr lang="es-MX" sz="2000" b="1" dirty="0">
                  <a:latin typeface="+mj-lt"/>
                </a:rPr>
                <a:t>R1 a R6 </a:t>
              </a:r>
              <a:r>
                <a:rPr lang="es-MX" sz="2000" dirty="0">
                  <a:latin typeface="+mj-lt"/>
                </a:rPr>
                <a:t>tienen la</a:t>
              </a:r>
            </a:p>
            <a:p>
              <a:pPr defTabSz="873125" eaLnBrk="0" hangingPunct="0">
                <a:defRPr/>
              </a:pPr>
              <a:r>
                <a:rPr lang="es-MX" sz="2000" dirty="0">
                  <a:solidFill>
                    <a:srgbClr val="FF3300"/>
                  </a:solidFill>
                  <a:latin typeface="+mj-lt"/>
                </a:rPr>
                <a:t>    </a:t>
              </a:r>
              <a:r>
                <a:rPr lang="es-MX" sz="2000" dirty="0">
                  <a:latin typeface="+mj-lt"/>
                </a:rPr>
                <a:t>ruta por defecto</a:t>
              </a:r>
            </a:p>
          </p:txBody>
        </p:sp>
        <p:sp>
          <p:nvSpPr>
            <p:cNvPr id="108" name="Text Box 6"/>
            <p:cNvSpPr txBox="1">
              <a:spLocks noChangeArrowheads="1"/>
            </p:cNvSpPr>
            <p:nvPr/>
          </p:nvSpPr>
          <p:spPr bwMode="auto">
            <a:xfrm>
              <a:off x="5643908" y="5725435"/>
              <a:ext cx="2956322" cy="7037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0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000" dirty="0">
                  <a:latin typeface="+mj-lt"/>
                </a:rPr>
                <a:t>“</a:t>
              </a:r>
              <a:r>
                <a:rPr lang="es-MX" sz="2000" i="1" dirty="0">
                  <a:latin typeface="+mj-lt"/>
                </a:rPr>
                <a:t>Todos</a:t>
              </a:r>
              <a:r>
                <a:rPr lang="es-MX" sz="2000" dirty="0">
                  <a:latin typeface="+mj-lt"/>
                </a:rPr>
                <a:t>” saben llegar a</a:t>
              </a:r>
            </a:p>
            <a:p>
              <a:pPr defTabSz="873125" eaLnBrk="0" hangingPunct="0">
                <a:defRPr/>
              </a:pPr>
              <a:r>
                <a:rPr lang="es-MX" sz="2000" dirty="0">
                  <a:latin typeface="+mj-lt"/>
                </a:rPr>
                <a:t>      R5</a:t>
              </a:r>
            </a:p>
          </p:txBody>
        </p:sp>
        <p:sp>
          <p:nvSpPr>
            <p:cNvPr id="109" name="Text Box 6"/>
            <p:cNvSpPr txBox="1">
              <a:spLocks noChangeArrowheads="1"/>
            </p:cNvSpPr>
            <p:nvPr/>
          </p:nvSpPr>
          <p:spPr bwMode="auto">
            <a:xfrm>
              <a:off x="363515" y="6368466"/>
              <a:ext cx="7538537" cy="395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0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000" dirty="0">
                  <a:latin typeface="+mj-lt"/>
                </a:rPr>
                <a:t>Cuando se llegue a </a:t>
              </a:r>
              <a:r>
                <a:rPr lang="es-MX" sz="2000" b="1" dirty="0">
                  <a:latin typeface="+mj-lt"/>
                </a:rPr>
                <a:t>R5</a:t>
              </a:r>
              <a:r>
                <a:rPr lang="es-MX" sz="2000" dirty="0">
                  <a:latin typeface="+mj-lt"/>
                </a:rPr>
                <a:t>, la tabla estática indicará </a:t>
              </a:r>
              <a:r>
                <a:rPr lang="es-MX" sz="2000" b="1" dirty="0">
                  <a:latin typeface="+mj-lt"/>
                </a:rPr>
                <a:t>220.20.20.0</a:t>
              </a:r>
            </a:p>
          </p:txBody>
        </p:sp>
      </p:grpSp>
      <p:sp>
        <p:nvSpPr>
          <p:cNvPr id="112" name="111 Bisel"/>
          <p:cNvSpPr>
            <a:spLocks noChangeArrowheads="1"/>
          </p:cNvSpPr>
          <p:nvPr/>
        </p:nvSpPr>
        <p:spPr bwMode="auto">
          <a:xfrm>
            <a:off x="4859338" y="4440238"/>
            <a:ext cx="4214812" cy="500062"/>
          </a:xfrm>
          <a:prstGeom prst="bevel">
            <a:avLst>
              <a:gd name="adj" fmla="val 12500"/>
            </a:avLst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23925">
              <a:defRPr/>
            </a:pPr>
            <a:r>
              <a:rPr lang="es-PE" sz="1600" b="1" dirty="0"/>
              <a:t>R7(</a:t>
            </a:r>
            <a:r>
              <a:rPr lang="es-PE" sz="1600" b="1" dirty="0" err="1"/>
              <a:t>config</a:t>
            </a:r>
            <a:r>
              <a:rPr lang="es-PE" sz="1600" b="1" dirty="0"/>
              <a:t>)#</a:t>
            </a:r>
            <a:r>
              <a:rPr lang="es-PE" sz="1600" dirty="0"/>
              <a:t>ip route 0.0.0.0  0.0.0.0  60.6.6.5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492250" y="631825"/>
            <a:ext cx="608171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63" tIns="46181" rIns="92363" bIns="46181">
            <a:spAutoFit/>
          </a:bodyPr>
          <a:lstStyle/>
          <a:p>
            <a:pPr marL="192088" lvl="1" algn="ctr"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REDISTRIBUCIÓN ESTÁTICA</a:t>
            </a:r>
          </a:p>
        </p:txBody>
      </p:sp>
      <p:grpSp>
        <p:nvGrpSpPr>
          <p:cNvPr id="2" name="80 Grupo"/>
          <p:cNvGrpSpPr>
            <a:grpSpLocks/>
          </p:cNvGrpSpPr>
          <p:nvPr/>
        </p:nvGrpSpPr>
        <p:grpSpPr bwMode="auto">
          <a:xfrm>
            <a:off x="196850" y="1130300"/>
            <a:ext cx="8731250" cy="3930650"/>
            <a:chOff x="197069" y="1129862"/>
            <a:chExt cx="8731469" cy="3930648"/>
          </a:xfrm>
        </p:grpSpPr>
        <p:grpSp>
          <p:nvGrpSpPr>
            <p:cNvPr id="48141" name="105 Grupo"/>
            <p:cNvGrpSpPr>
              <a:grpSpLocks/>
            </p:cNvGrpSpPr>
            <p:nvPr/>
          </p:nvGrpSpPr>
          <p:grpSpPr bwMode="auto">
            <a:xfrm>
              <a:off x="197069" y="1129862"/>
              <a:ext cx="8731469" cy="2617076"/>
              <a:chOff x="197069" y="1129862"/>
              <a:chExt cx="8731469" cy="2617076"/>
            </a:xfrm>
          </p:grpSpPr>
          <p:sp>
            <p:nvSpPr>
              <p:cNvPr id="48209" name="104 Forma libre"/>
              <p:cNvSpPr>
                <a:spLocks noChangeArrowheads="1"/>
              </p:cNvSpPr>
              <p:nvPr/>
            </p:nvSpPr>
            <p:spPr bwMode="auto">
              <a:xfrm>
                <a:off x="197069" y="1129862"/>
                <a:ext cx="8731469" cy="2617076"/>
              </a:xfrm>
              <a:custGeom>
                <a:avLst/>
                <a:gdLst>
                  <a:gd name="T0" fmla="*/ 764628 w 8731469"/>
                  <a:gd name="T1" fmla="*/ 5255 h 2617076"/>
                  <a:gd name="T2" fmla="*/ 244365 w 8731469"/>
                  <a:gd name="T3" fmla="*/ 36786 h 2617076"/>
                  <a:gd name="T4" fmla="*/ 39414 w 8731469"/>
                  <a:gd name="T5" fmla="*/ 162910 h 2617076"/>
                  <a:gd name="T6" fmla="*/ 7883 w 8731469"/>
                  <a:gd name="T7" fmla="*/ 493986 h 2617076"/>
                  <a:gd name="T8" fmla="*/ 23648 w 8731469"/>
                  <a:gd name="T9" fmla="*/ 1518745 h 2617076"/>
                  <a:gd name="T10" fmla="*/ 23648 w 8731469"/>
                  <a:gd name="T11" fmla="*/ 2149366 h 2617076"/>
                  <a:gd name="T12" fmla="*/ 134007 w 8731469"/>
                  <a:gd name="T13" fmla="*/ 2511972 h 2617076"/>
                  <a:gd name="T14" fmla="*/ 670034 w 8731469"/>
                  <a:gd name="T15" fmla="*/ 2590800 h 2617076"/>
                  <a:gd name="T16" fmla="*/ 3192517 w 8731469"/>
                  <a:gd name="T17" fmla="*/ 2590800 h 2617076"/>
                  <a:gd name="T18" fmla="*/ 3854669 w 8731469"/>
                  <a:gd name="T19" fmla="*/ 2433144 h 2617076"/>
                  <a:gd name="T20" fmla="*/ 4296102 w 8731469"/>
                  <a:gd name="T21" fmla="*/ 2023241 h 2617076"/>
                  <a:gd name="T22" fmla="*/ 4627179 w 8731469"/>
                  <a:gd name="T23" fmla="*/ 1597572 h 2617076"/>
                  <a:gd name="T24" fmla="*/ 4895195 w 8731469"/>
                  <a:gd name="T25" fmla="*/ 1471448 h 2617076"/>
                  <a:gd name="T26" fmla="*/ 5399691 w 8731469"/>
                  <a:gd name="T27" fmla="*/ 1487214 h 2617076"/>
                  <a:gd name="T28" fmla="*/ 5856891 w 8731469"/>
                  <a:gd name="T29" fmla="*/ 1566041 h 2617076"/>
                  <a:gd name="T30" fmla="*/ 6392919 w 8731469"/>
                  <a:gd name="T31" fmla="*/ 1818290 h 2617076"/>
                  <a:gd name="T32" fmla="*/ 6787055 w 8731469"/>
                  <a:gd name="T33" fmla="*/ 2007476 h 2617076"/>
                  <a:gd name="T34" fmla="*/ 7985235 w 8731469"/>
                  <a:gd name="T35" fmla="*/ 2054772 h 2617076"/>
                  <a:gd name="T36" fmla="*/ 8615853 w 8731469"/>
                  <a:gd name="T37" fmla="*/ 1849821 h 2617076"/>
                  <a:gd name="T38" fmla="*/ 8678917 w 8731469"/>
                  <a:gd name="T39" fmla="*/ 872359 h 2617076"/>
                  <a:gd name="T40" fmla="*/ 8663157 w 8731469"/>
                  <a:gd name="T41" fmla="*/ 415159 h 2617076"/>
                  <a:gd name="T42" fmla="*/ 8473965 w 8731469"/>
                  <a:gd name="T43" fmla="*/ 84083 h 2617076"/>
                  <a:gd name="T44" fmla="*/ 8001003 w 8731469"/>
                  <a:gd name="T45" fmla="*/ 21021 h 2617076"/>
                  <a:gd name="T46" fmla="*/ 6424451 w 8731469"/>
                  <a:gd name="T47" fmla="*/ 5255 h 2617076"/>
                  <a:gd name="T48" fmla="*/ 3523593 w 8731469"/>
                  <a:gd name="T49" fmla="*/ 21021 h 2617076"/>
                  <a:gd name="T50" fmla="*/ 1868218 w 8731469"/>
                  <a:gd name="T51" fmla="*/ 21021 h 2617076"/>
                  <a:gd name="T52" fmla="*/ 1048407 w 8731469"/>
                  <a:gd name="T53" fmla="*/ 5255 h 2617076"/>
                  <a:gd name="T54" fmla="*/ 764628 w 8731469"/>
                  <a:gd name="T55" fmla="*/ 5255 h 261707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8731469"/>
                  <a:gd name="T85" fmla="*/ 0 h 2617076"/>
                  <a:gd name="T86" fmla="*/ 8731469 w 8731469"/>
                  <a:gd name="T87" fmla="*/ 2617076 h 261707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8731469" h="2617076">
                    <a:moveTo>
                      <a:pt x="764628" y="5255"/>
                    </a:moveTo>
                    <a:cubicBezTo>
                      <a:pt x="630621" y="10510"/>
                      <a:pt x="365234" y="10510"/>
                      <a:pt x="244365" y="36786"/>
                    </a:cubicBezTo>
                    <a:cubicBezTo>
                      <a:pt x="123496" y="63062"/>
                      <a:pt x="78828" y="86710"/>
                      <a:pt x="39414" y="162910"/>
                    </a:cubicBezTo>
                    <a:cubicBezTo>
                      <a:pt x="0" y="239110"/>
                      <a:pt x="10511" y="268014"/>
                      <a:pt x="7883" y="493986"/>
                    </a:cubicBezTo>
                    <a:cubicBezTo>
                      <a:pt x="5255" y="719958"/>
                      <a:pt x="21021" y="1242848"/>
                      <a:pt x="23648" y="1518745"/>
                    </a:cubicBezTo>
                    <a:cubicBezTo>
                      <a:pt x="26275" y="1794642"/>
                      <a:pt x="5255" y="1983828"/>
                      <a:pt x="23648" y="2149366"/>
                    </a:cubicBezTo>
                    <a:cubicBezTo>
                      <a:pt x="42041" y="2314904"/>
                      <a:pt x="26276" y="2438400"/>
                      <a:pt x="134007" y="2511972"/>
                    </a:cubicBezTo>
                    <a:cubicBezTo>
                      <a:pt x="241738" y="2585544"/>
                      <a:pt x="160282" y="2577662"/>
                      <a:pt x="670034" y="2590800"/>
                    </a:cubicBezTo>
                    <a:cubicBezTo>
                      <a:pt x="1179786" y="2603938"/>
                      <a:pt x="2661745" y="2617076"/>
                      <a:pt x="3192517" y="2590800"/>
                    </a:cubicBezTo>
                    <a:cubicBezTo>
                      <a:pt x="3723289" y="2564524"/>
                      <a:pt x="3670738" y="2527738"/>
                      <a:pt x="3854669" y="2433145"/>
                    </a:cubicBezTo>
                    <a:cubicBezTo>
                      <a:pt x="4038600" y="2338552"/>
                      <a:pt x="4167351" y="2162503"/>
                      <a:pt x="4296103" y="2023241"/>
                    </a:cubicBezTo>
                    <a:cubicBezTo>
                      <a:pt x="4424855" y="1883979"/>
                      <a:pt x="4527331" y="1689537"/>
                      <a:pt x="4627179" y="1597572"/>
                    </a:cubicBezTo>
                    <a:cubicBezTo>
                      <a:pt x="4727027" y="1505607"/>
                      <a:pt x="4766441" y="1489841"/>
                      <a:pt x="4895193" y="1471448"/>
                    </a:cubicBezTo>
                    <a:cubicBezTo>
                      <a:pt x="5023945" y="1453055"/>
                      <a:pt x="5239407" y="1471449"/>
                      <a:pt x="5399690" y="1487214"/>
                    </a:cubicBezTo>
                    <a:cubicBezTo>
                      <a:pt x="5559973" y="1502979"/>
                      <a:pt x="5691352" y="1510862"/>
                      <a:pt x="5856890" y="1566041"/>
                    </a:cubicBezTo>
                    <a:cubicBezTo>
                      <a:pt x="6022428" y="1621220"/>
                      <a:pt x="6392917" y="1818290"/>
                      <a:pt x="6392917" y="1818290"/>
                    </a:cubicBezTo>
                    <a:cubicBezTo>
                      <a:pt x="6547944" y="1891862"/>
                      <a:pt x="6521669" y="1968062"/>
                      <a:pt x="6787055" y="2007476"/>
                    </a:cubicBezTo>
                    <a:cubicBezTo>
                      <a:pt x="7052441" y="2046890"/>
                      <a:pt x="7680434" y="2081048"/>
                      <a:pt x="7985234" y="2054772"/>
                    </a:cubicBezTo>
                    <a:cubicBezTo>
                      <a:pt x="8290034" y="2028496"/>
                      <a:pt x="8500241" y="2046890"/>
                      <a:pt x="8615855" y="1849821"/>
                    </a:cubicBezTo>
                    <a:cubicBezTo>
                      <a:pt x="8731469" y="1652752"/>
                      <a:pt x="8671034" y="1111469"/>
                      <a:pt x="8678917" y="872359"/>
                    </a:cubicBezTo>
                    <a:cubicBezTo>
                      <a:pt x="8686800" y="633249"/>
                      <a:pt x="8697311" y="546538"/>
                      <a:pt x="8663152" y="415159"/>
                    </a:cubicBezTo>
                    <a:cubicBezTo>
                      <a:pt x="8628993" y="283780"/>
                      <a:pt x="8584324" y="149773"/>
                      <a:pt x="8473965" y="84083"/>
                    </a:cubicBezTo>
                    <a:cubicBezTo>
                      <a:pt x="8363606" y="18393"/>
                      <a:pt x="8342586" y="34159"/>
                      <a:pt x="8001000" y="21021"/>
                    </a:cubicBezTo>
                    <a:cubicBezTo>
                      <a:pt x="7659414" y="7883"/>
                      <a:pt x="6424448" y="5255"/>
                      <a:pt x="6424448" y="5255"/>
                    </a:cubicBezTo>
                    <a:lnTo>
                      <a:pt x="3523593" y="21021"/>
                    </a:lnTo>
                    <a:lnTo>
                      <a:pt x="1868214" y="21021"/>
                    </a:lnTo>
                    <a:cubicBezTo>
                      <a:pt x="1455683" y="18393"/>
                      <a:pt x="1232338" y="7883"/>
                      <a:pt x="1048407" y="5255"/>
                    </a:cubicBezTo>
                    <a:cubicBezTo>
                      <a:pt x="864476" y="2627"/>
                      <a:pt x="898635" y="0"/>
                      <a:pt x="764628" y="5255"/>
                    </a:cubicBezTo>
                    <a:close/>
                  </a:path>
                </a:pathLst>
              </a:custGeom>
              <a:solidFill>
                <a:srgbClr val="FFCCFF"/>
              </a:solidFill>
              <a:ln w="19050" algn="ctr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48210" name="101 CuadroTexto"/>
              <p:cNvSpPr txBox="1">
                <a:spLocks noChangeArrowheads="1"/>
              </p:cNvSpPr>
              <p:nvPr/>
            </p:nvSpPr>
            <p:spPr bwMode="auto">
              <a:xfrm>
                <a:off x="4501356" y="1224740"/>
                <a:ext cx="232627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800" b="1">
                    <a:solidFill>
                      <a:srgbClr val="C00000"/>
                    </a:solidFill>
                  </a:rPr>
                  <a:t>Habilitado con RIPv2</a:t>
                </a:r>
              </a:p>
            </p:txBody>
          </p:sp>
        </p:grpSp>
        <p:grpSp>
          <p:nvGrpSpPr>
            <p:cNvPr id="48142" name="96 Grupo"/>
            <p:cNvGrpSpPr>
              <a:grpSpLocks/>
            </p:cNvGrpSpPr>
            <p:nvPr/>
          </p:nvGrpSpPr>
          <p:grpSpPr bwMode="auto">
            <a:xfrm>
              <a:off x="4445552" y="2653500"/>
              <a:ext cx="3302155" cy="2407010"/>
              <a:chOff x="4445552" y="2653500"/>
              <a:chExt cx="3302155" cy="2407010"/>
            </a:xfrm>
          </p:grpSpPr>
          <p:sp>
            <p:nvSpPr>
              <p:cNvPr id="48194" name="Cloud"/>
              <p:cNvSpPr>
                <a:spLocks noChangeAspect="1" noEditPoints="1" noChangeArrowheads="1"/>
              </p:cNvSpPr>
              <p:nvPr/>
            </p:nvSpPr>
            <p:spPr bwMode="auto">
              <a:xfrm rot="2034637">
                <a:off x="4445326" y="2887224"/>
                <a:ext cx="3302083" cy="2173286"/>
              </a:xfrm>
              <a:custGeom>
                <a:avLst/>
                <a:gdLst>
                  <a:gd name="T0" fmla="*/ 4060339 w 21600"/>
                  <a:gd name="T1" fmla="*/ 260825511 h 21600"/>
                  <a:gd name="T2" fmla="*/ 654490431 w 21600"/>
                  <a:gd name="T3" fmla="*/ 521095525 h 21600"/>
                  <a:gd name="T4" fmla="*/ 1307889952 w 21600"/>
                  <a:gd name="T5" fmla="*/ 260825511 h 21600"/>
                  <a:gd name="T6" fmla="*/ 654490431 w 21600"/>
                  <a:gd name="T7" fmla="*/ 29825835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77 w 21600"/>
                  <a:gd name="T13" fmla="*/ 3262 h 21600"/>
                  <a:gd name="T14" fmla="*/ 17087 w 21600"/>
                  <a:gd name="T15" fmla="*/ 1733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FFFFFF"/>
                </a:outerShdw>
              </a:effectLst>
            </p:spPr>
            <p:txBody>
              <a:bodyPr lIns="87274" tIns="43636" rIns="87274" bIns="43636"/>
              <a:lstStyle/>
              <a:p>
                <a:pPr algn="ctr" defTabSz="873125"/>
                <a:r>
                  <a:rPr lang="es-MX" sz="1900"/>
                  <a:t>     </a:t>
                </a:r>
                <a:endParaRPr lang="es-ES" sz="1900"/>
              </a:p>
            </p:txBody>
          </p:sp>
          <p:grpSp>
            <p:nvGrpSpPr>
              <p:cNvPr id="48195" name="93 Grupo"/>
              <p:cNvGrpSpPr>
                <a:grpSpLocks/>
              </p:cNvGrpSpPr>
              <p:nvPr/>
            </p:nvGrpSpPr>
            <p:grpSpPr bwMode="auto">
              <a:xfrm>
                <a:off x="4645443" y="2653500"/>
                <a:ext cx="3012192" cy="1714512"/>
                <a:chOff x="4645443" y="2653500"/>
                <a:chExt cx="3012192" cy="1714512"/>
              </a:xfrm>
            </p:grpSpPr>
            <p:pic>
              <p:nvPicPr>
                <p:cNvPr id="48197" name="Picture 105" descr="laptop%2520hp%2520pavilion%2520500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501620" y="3643988"/>
                  <a:ext cx="576311" cy="4382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8198" name="Picture 138" descr="router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5001422" y="3796508"/>
                  <a:ext cx="535927" cy="3835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cxnSp>
              <p:nvCxnSpPr>
                <p:cNvPr id="48199" name="79 Conector recto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609307" y="3259929"/>
                  <a:ext cx="1214446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48200" name="82 Conector recto"/>
                <p:cNvCxnSpPr>
                  <a:cxnSpLocks noChangeShapeType="1"/>
                </p:cNvCxnSpPr>
                <p:nvPr/>
              </p:nvCxnSpPr>
              <p:spPr bwMode="auto">
                <a:xfrm>
                  <a:off x="5430050" y="3939384"/>
                  <a:ext cx="1214446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sp>
              <p:nvSpPr>
                <p:cNvPr id="48201" name="83 CuadroTexto"/>
                <p:cNvSpPr txBox="1">
                  <a:spLocks noChangeArrowheads="1"/>
                </p:cNvSpPr>
                <p:nvPr/>
              </p:nvSpPr>
              <p:spPr bwMode="auto">
                <a:xfrm>
                  <a:off x="7001686" y="3653632"/>
                  <a:ext cx="655949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2000" b="1"/>
                    <a:t>PC4</a:t>
                  </a:r>
                </a:p>
              </p:txBody>
            </p:sp>
            <p:sp>
              <p:nvSpPr>
                <p:cNvPr id="48202" name="84 CuadroTexto"/>
                <p:cNvSpPr txBox="1">
                  <a:spLocks noChangeArrowheads="1"/>
                </p:cNvSpPr>
                <p:nvPr/>
              </p:nvSpPr>
              <p:spPr bwMode="auto">
                <a:xfrm>
                  <a:off x="4645443" y="3653632"/>
                  <a:ext cx="498855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2000" b="1"/>
                    <a:t>R7</a:t>
                  </a:r>
                </a:p>
              </p:txBody>
            </p:sp>
            <p:sp>
              <p:nvSpPr>
                <p:cNvPr id="48203" name="85 CuadroTexto"/>
                <p:cNvSpPr txBox="1">
                  <a:spLocks noChangeArrowheads="1"/>
                </p:cNvSpPr>
                <p:nvPr/>
              </p:nvSpPr>
              <p:spPr bwMode="auto">
                <a:xfrm>
                  <a:off x="5144298" y="3386516"/>
                  <a:ext cx="1114408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600" b="1">
                      <a:solidFill>
                        <a:srgbClr val="FF0000"/>
                      </a:solidFill>
                    </a:rPr>
                    <a:t>60.6.6.4/30</a:t>
                  </a:r>
                </a:p>
              </p:txBody>
            </p:sp>
            <p:sp>
              <p:nvSpPr>
                <p:cNvPr id="48204" name="86 CuadroTexto"/>
                <p:cNvSpPr txBox="1">
                  <a:spLocks noChangeArrowheads="1"/>
                </p:cNvSpPr>
                <p:nvPr/>
              </p:nvSpPr>
              <p:spPr bwMode="auto">
                <a:xfrm>
                  <a:off x="4929984" y="2867814"/>
                  <a:ext cx="338554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600" b="1">
                      <a:solidFill>
                        <a:srgbClr val="0000FF"/>
                      </a:solidFill>
                    </a:rPr>
                    <a:t>.5</a:t>
                  </a:r>
                </a:p>
              </p:txBody>
            </p:sp>
            <p:sp>
              <p:nvSpPr>
                <p:cNvPr id="48205" name="87 CuadroTexto"/>
                <p:cNvSpPr txBox="1">
                  <a:spLocks noChangeArrowheads="1"/>
                </p:cNvSpPr>
                <p:nvPr/>
              </p:nvSpPr>
              <p:spPr bwMode="auto">
                <a:xfrm>
                  <a:off x="4929984" y="3510756"/>
                  <a:ext cx="338554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600" b="1">
                      <a:solidFill>
                        <a:srgbClr val="0000FF"/>
                      </a:solidFill>
                    </a:rPr>
                    <a:t>.6</a:t>
                  </a:r>
                </a:p>
              </p:txBody>
            </p:sp>
            <p:sp>
              <p:nvSpPr>
                <p:cNvPr id="48206" name="88 CuadroTexto"/>
                <p:cNvSpPr txBox="1">
                  <a:spLocks noChangeArrowheads="1"/>
                </p:cNvSpPr>
                <p:nvPr/>
              </p:nvSpPr>
              <p:spPr bwMode="auto">
                <a:xfrm>
                  <a:off x="6144430" y="4029458"/>
                  <a:ext cx="1422184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600" b="1">
                      <a:solidFill>
                        <a:srgbClr val="FF0000"/>
                      </a:solidFill>
                    </a:rPr>
                    <a:t>220.20.20.0/24</a:t>
                  </a:r>
                </a:p>
              </p:txBody>
            </p:sp>
            <p:sp>
              <p:nvSpPr>
                <p:cNvPr id="48207" name="91 CuadroTexto"/>
                <p:cNvSpPr txBox="1">
                  <a:spLocks noChangeArrowheads="1"/>
                </p:cNvSpPr>
                <p:nvPr/>
              </p:nvSpPr>
              <p:spPr bwMode="auto">
                <a:xfrm>
                  <a:off x="5501488" y="3653632"/>
                  <a:ext cx="338554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600" b="1">
                      <a:solidFill>
                        <a:srgbClr val="0000FF"/>
                      </a:solidFill>
                    </a:rPr>
                    <a:t>.1</a:t>
                  </a:r>
                </a:p>
              </p:txBody>
            </p:sp>
            <p:sp>
              <p:nvSpPr>
                <p:cNvPr id="48208" name="92 CuadroTexto"/>
                <p:cNvSpPr txBox="1">
                  <a:spLocks noChangeArrowheads="1"/>
                </p:cNvSpPr>
                <p:nvPr/>
              </p:nvSpPr>
              <p:spPr bwMode="auto">
                <a:xfrm>
                  <a:off x="6377380" y="3653632"/>
                  <a:ext cx="338554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600" b="1">
                      <a:solidFill>
                        <a:srgbClr val="0000FF"/>
                      </a:solidFill>
                    </a:rPr>
                    <a:t>.2</a:t>
                  </a:r>
                </a:p>
              </p:txBody>
            </p:sp>
          </p:grpSp>
          <p:sp>
            <p:nvSpPr>
              <p:cNvPr id="48196" name="95 CuadroTexto"/>
              <p:cNvSpPr txBox="1">
                <a:spLocks noChangeArrowheads="1"/>
              </p:cNvSpPr>
              <p:nvPr/>
            </p:nvSpPr>
            <p:spPr bwMode="auto">
              <a:xfrm>
                <a:off x="5215736" y="2925981"/>
                <a:ext cx="1417376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PE" sz="1600" b="1">
                    <a:solidFill>
                      <a:schemeClr val="accent2"/>
                    </a:solidFill>
                  </a:rPr>
                  <a:t>Enrutamiento</a:t>
                </a:r>
              </a:p>
              <a:p>
                <a:pPr algn="ctr"/>
                <a:r>
                  <a:rPr lang="es-PE" sz="1600" b="1">
                    <a:solidFill>
                      <a:schemeClr val="accent2"/>
                    </a:solidFill>
                  </a:rPr>
                  <a:t>estático</a:t>
                </a:r>
              </a:p>
            </p:txBody>
          </p:sp>
        </p:grpSp>
        <p:grpSp>
          <p:nvGrpSpPr>
            <p:cNvPr id="48143" name="63 Grupo"/>
            <p:cNvGrpSpPr>
              <a:grpSpLocks/>
            </p:cNvGrpSpPr>
            <p:nvPr/>
          </p:nvGrpSpPr>
          <p:grpSpPr bwMode="auto">
            <a:xfrm>
              <a:off x="215076" y="1153302"/>
              <a:ext cx="8565984" cy="2571768"/>
              <a:chOff x="215076" y="2939252"/>
              <a:chExt cx="8565984" cy="2571768"/>
            </a:xfrm>
          </p:grpSpPr>
          <p:pic>
            <p:nvPicPr>
              <p:cNvPr id="48144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15274" y="3296442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8145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58348" y="3296442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8146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15274" y="479664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8147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58348" y="479664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8148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573058" y="408226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8149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929984" y="408226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8150" name="Picture 105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716066" y="4001178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8151" name="Picture 104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00828" y="3225004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8152" name="Picture 104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00828" y="4715558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48153" name="16 Conector recto"/>
              <p:cNvCxnSpPr>
                <a:cxnSpLocks noChangeShapeType="1"/>
              </p:cNvCxnSpPr>
              <p:nvPr/>
            </p:nvCxnSpPr>
            <p:spPr bwMode="auto">
              <a:xfrm>
                <a:off x="2215340" y="3509168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8154" name="17 Conector recto"/>
              <p:cNvCxnSpPr>
                <a:cxnSpLocks noChangeShapeType="1"/>
              </p:cNvCxnSpPr>
              <p:nvPr/>
            </p:nvCxnSpPr>
            <p:spPr bwMode="auto">
              <a:xfrm>
                <a:off x="2215340" y="5010954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8155" name="18 Conector recto"/>
              <p:cNvCxnSpPr>
                <a:cxnSpLocks noChangeShapeType="1"/>
              </p:cNvCxnSpPr>
              <p:nvPr/>
            </p:nvCxnSpPr>
            <p:spPr bwMode="auto">
              <a:xfrm>
                <a:off x="5430050" y="4294986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8156" name="19 Conector recto"/>
              <p:cNvCxnSpPr>
                <a:cxnSpLocks noChangeShapeType="1"/>
              </p:cNvCxnSpPr>
              <p:nvPr/>
            </p:nvCxnSpPr>
            <p:spPr bwMode="auto">
              <a:xfrm>
                <a:off x="3858414" y="3510756"/>
                <a:ext cx="1143008" cy="64294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8157" name="24 Conector recto"/>
              <p:cNvCxnSpPr>
                <a:cxnSpLocks noChangeShapeType="1"/>
              </p:cNvCxnSpPr>
              <p:nvPr/>
            </p:nvCxnSpPr>
            <p:spPr bwMode="auto">
              <a:xfrm flipV="1">
                <a:off x="3858414" y="4368012"/>
                <a:ext cx="1143008" cy="64294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8158" name="26 Conector recto"/>
              <p:cNvCxnSpPr>
                <a:cxnSpLocks noChangeShapeType="1"/>
              </p:cNvCxnSpPr>
              <p:nvPr/>
            </p:nvCxnSpPr>
            <p:spPr bwMode="auto">
              <a:xfrm>
                <a:off x="929456" y="3509168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8159" name="28 Conector recto"/>
              <p:cNvCxnSpPr>
                <a:cxnSpLocks noChangeShapeType="1"/>
              </p:cNvCxnSpPr>
              <p:nvPr/>
            </p:nvCxnSpPr>
            <p:spPr bwMode="auto">
              <a:xfrm>
                <a:off x="929456" y="5010954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8160" name="29 Conector recto"/>
              <p:cNvCxnSpPr>
                <a:cxnSpLocks noChangeShapeType="1"/>
              </p:cNvCxnSpPr>
              <p:nvPr/>
            </p:nvCxnSpPr>
            <p:spPr bwMode="auto">
              <a:xfrm>
                <a:off x="7001686" y="4296574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48161" name="30 CuadroTexto"/>
              <p:cNvSpPr txBox="1">
                <a:spLocks noChangeArrowheads="1"/>
              </p:cNvSpPr>
              <p:nvPr/>
            </p:nvSpPr>
            <p:spPr bwMode="auto">
              <a:xfrm>
                <a:off x="2243940" y="3082128"/>
                <a:ext cx="111440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50.5.5.0/30</a:t>
                </a:r>
              </a:p>
            </p:txBody>
          </p:sp>
          <p:sp>
            <p:nvSpPr>
              <p:cNvPr id="48162" name="31 CuadroTexto"/>
              <p:cNvSpPr txBox="1">
                <a:spLocks noChangeArrowheads="1"/>
              </p:cNvSpPr>
              <p:nvPr/>
            </p:nvSpPr>
            <p:spPr bwMode="auto">
              <a:xfrm>
                <a:off x="2286778" y="5082392"/>
                <a:ext cx="111440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50.5.5.4/30</a:t>
                </a:r>
              </a:p>
            </p:txBody>
          </p:sp>
          <p:sp>
            <p:nvSpPr>
              <p:cNvPr id="48163" name="32 CuadroTexto"/>
              <p:cNvSpPr txBox="1">
                <a:spLocks noChangeArrowheads="1"/>
              </p:cNvSpPr>
              <p:nvPr/>
            </p:nvSpPr>
            <p:spPr bwMode="auto">
              <a:xfrm>
                <a:off x="4292783" y="3510756"/>
                <a:ext cx="111440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50.5.8.0/30</a:t>
                </a:r>
              </a:p>
            </p:txBody>
          </p:sp>
          <p:sp>
            <p:nvSpPr>
              <p:cNvPr id="48164" name="33 CuadroTexto"/>
              <p:cNvSpPr txBox="1">
                <a:spLocks noChangeArrowheads="1"/>
              </p:cNvSpPr>
              <p:nvPr/>
            </p:nvSpPr>
            <p:spPr bwMode="auto">
              <a:xfrm rot="-1768326">
                <a:off x="3794890" y="4420662"/>
                <a:ext cx="12170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50.5.12.0/30</a:t>
                </a:r>
              </a:p>
            </p:txBody>
          </p:sp>
          <p:sp>
            <p:nvSpPr>
              <p:cNvPr id="48165" name="34 CuadroTexto"/>
              <p:cNvSpPr txBox="1">
                <a:spLocks noChangeArrowheads="1"/>
              </p:cNvSpPr>
              <p:nvPr/>
            </p:nvSpPr>
            <p:spPr bwMode="auto">
              <a:xfrm>
                <a:off x="2143902" y="3457954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8166" name="35 CuadroTexto"/>
              <p:cNvSpPr txBox="1">
                <a:spLocks noChangeArrowheads="1"/>
              </p:cNvSpPr>
              <p:nvPr/>
            </p:nvSpPr>
            <p:spPr bwMode="auto">
              <a:xfrm>
                <a:off x="3144034" y="3457954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8167" name="36 CuadroTexto"/>
              <p:cNvSpPr txBox="1">
                <a:spLocks noChangeArrowheads="1"/>
              </p:cNvSpPr>
              <p:nvPr/>
            </p:nvSpPr>
            <p:spPr bwMode="auto">
              <a:xfrm>
                <a:off x="2143902" y="4743838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.5</a:t>
                </a:r>
              </a:p>
            </p:txBody>
          </p:sp>
          <p:sp>
            <p:nvSpPr>
              <p:cNvPr id="48168" name="37 CuadroTexto"/>
              <p:cNvSpPr txBox="1">
                <a:spLocks noChangeArrowheads="1"/>
              </p:cNvSpPr>
              <p:nvPr/>
            </p:nvSpPr>
            <p:spPr bwMode="auto">
              <a:xfrm>
                <a:off x="3144034" y="4743838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.6</a:t>
                </a:r>
              </a:p>
            </p:txBody>
          </p:sp>
          <p:sp>
            <p:nvSpPr>
              <p:cNvPr id="48169" name="38 CuadroTexto"/>
              <p:cNvSpPr txBox="1">
                <a:spLocks noChangeArrowheads="1"/>
              </p:cNvSpPr>
              <p:nvPr/>
            </p:nvSpPr>
            <p:spPr bwMode="auto">
              <a:xfrm>
                <a:off x="3805612" y="3296442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.9</a:t>
                </a:r>
              </a:p>
            </p:txBody>
          </p:sp>
          <p:sp>
            <p:nvSpPr>
              <p:cNvPr id="48170" name="39 CuadroTexto"/>
              <p:cNvSpPr txBox="1">
                <a:spLocks noChangeArrowheads="1"/>
              </p:cNvSpPr>
              <p:nvPr/>
            </p:nvSpPr>
            <p:spPr bwMode="auto">
              <a:xfrm>
                <a:off x="4858546" y="3867946"/>
                <a:ext cx="44114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.10</a:t>
                </a:r>
              </a:p>
            </p:txBody>
          </p:sp>
          <p:sp>
            <p:nvSpPr>
              <p:cNvPr id="48171" name="40 CuadroTexto"/>
              <p:cNvSpPr txBox="1">
                <a:spLocks noChangeArrowheads="1"/>
              </p:cNvSpPr>
              <p:nvPr/>
            </p:nvSpPr>
            <p:spPr bwMode="auto">
              <a:xfrm>
                <a:off x="4787108" y="4368012"/>
                <a:ext cx="44114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.13</a:t>
                </a:r>
              </a:p>
            </p:txBody>
          </p:sp>
          <p:sp>
            <p:nvSpPr>
              <p:cNvPr id="48172" name="41 CuadroTexto"/>
              <p:cNvSpPr txBox="1">
                <a:spLocks noChangeArrowheads="1"/>
              </p:cNvSpPr>
              <p:nvPr/>
            </p:nvSpPr>
            <p:spPr bwMode="auto">
              <a:xfrm>
                <a:off x="3786976" y="4939516"/>
                <a:ext cx="44114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.14</a:t>
                </a:r>
              </a:p>
            </p:txBody>
          </p:sp>
          <p:sp>
            <p:nvSpPr>
              <p:cNvPr id="48173" name="42 CuadroTexto"/>
              <p:cNvSpPr txBox="1">
                <a:spLocks noChangeArrowheads="1"/>
              </p:cNvSpPr>
              <p:nvPr/>
            </p:nvSpPr>
            <p:spPr bwMode="auto">
              <a:xfrm>
                <a:off x="5377248" y="4010822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8174" name="43 CuadroTexto"/>
              <p:cNvSpPr txBox="1">
                <a:spLocks noChangeArrowheads="1"/>
              </p:cNvSpPr>
              <p:nvPr/>
            </p:nvSpPr>
            <p:spPr bwMode="auto">
              <a:xfrm>
                <a:off x="6358744" y="4010822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8175" name="44 CuadroTexto"/>
              <p:cNvSpPr txBox="1">
                <a:spLocks noChangeArrowheads="1"/>
              </p:cNvSpPr>
              <p:nvPr/>
            </p:nvSpPr>
            <p:spPr bwMode="auto">
              <a:xfrm>
                <a:off x="5501488" y="3796508"/>
                <a:ext cx="111440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60.6.6.0/30</a:t>
                </a:r>
              </a:p>
            </p:txBody>
          </p:sp>
          <p:sp>
            <p:nvSpPr>
              <p:cNvPr id="48176" name="45 CuadroTexto"/>
              <p:cNvSpPr txBox="1">
                <a:spLocks noChangeArrowheads="1"/>
              </p:cNvSpPr>
              <p:nvPr/>
            </p:nvSpPr>
            <p:spPr bwMode="auto">
              <a:xfrm>
                <a:off x="283960" y="2957888"/>
                <a:ext cx="12170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200.2.2.0/24</a:t>
                </a:r>
              </a:p>
            </p:txBody>
          </p:sp>
          <p:sp>
            <p:nvSpPr>
              <p:cNvPr id="48177" name="46 CuadroTexto"/>
              <p:cNvSpPr txBox="1">
                <a:spLocks noChangeArrowheads="1"/>
              </p:cNvSpPr>
              <p:nvPr/>
            </p:nvSpPr>
            <p:spPr bwMode="auto">
              <a:xfrm>
                <a:off x="215076" y="5101028"/>
                <a:ext cx="12170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200.2.3.0/24</a:t>
                </a:r>
              </a:p>
            </p:txBody>
          </p:sp>
          <p:sp>
            <p:nvSpPr>
              <p:cNvPr id="48178" name="47 CuadroTexto"/>
              <p:cNvSpPr txBox="1">
                <a:spLocks noChangeArrowheads="1"/>
              </p:cNvSpPr>
              <p:nvPr/>
            </p:nvSpPr>
            <p:spPr bwMode="auto">
              <a:xfrm>
                <a:off x="1500960" y="3457954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8179" name="48 CuadroTexto"/>
              <p:cNvSpPr txBox="1">
                <a:spLocks noChangeArrowheads="1"/>
              </p:cNvSpPr>
              <p:nvPr/>
            </p:nvSpPr>
            <p:spPr bwMode="auto">
              <a:xfrm>
                <a:off x="929456" y="3457954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8180" name="49 CuadroTexto"/>
              <p:cNvSpPr txBox="1">
                <a:spLocks noChangeArrowheads="1"/>
              </p:cNvSpPr>
              <p:nvPr/>
            </p:nvSpPr>
            <p:spPr bwMode="auto">
              <a:xfrm>
                <a:off x="1500960" y="4743838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8181" name="50 CuadroTexto"/>
              <p:cNvSpPr txBox="1">
                <a:spLocks noChangeArrowheads="1"/>
              </p:cNvSpPr>
              <p:nvPr/>
            </p:nvSpPr>
            <p:spPr bwMode="auto">
              <a:xfrm>
                <a:off x="929456" y="4743838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8182" name="51 CuadroTexto"/>
              <p:cNvSpPr txBox="1">
                <a:spLocks noChangeArrowheads="1"/>
              </p:cNvSpPr>
              <p:nvPr/>
            </p:nvSpPr>
            <p:spPr bwMode="auto">
              <a:xfrm>
                <a:off x="7001686" y="4010822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8183" name="52 CuadroTexto"/>
              <p:cNvSpPr txBox="1">
                <a:spLocks noChangeArrowheads="1"/>
              </p:cNvSpPr>
              <p:nvPr/>
            </p:nvSpPr>
            <p:spPr bwMode="auto">
              <a:xfrm>
                <a:off x="7573190" y="4010822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8184" name="53 CuadroTexto"/>
              <p:cNvSpPr txBox="1">
                <a:spLocks noChangeArrowheads="1"/>
              </p:cNvSpPr>
              <p:nvPr/>
            </p:nvSpPr>
            <p:spPr bwMode="auto">
              <a:xfrm>
                <a:off x="7358876" y="3672268"/>
                <a:ext cx="142218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210.10.10.0/24</a:t>
                </a:r>
              </a:p>
            </p:txBody>
          </p:sp>
          <p:sp>
            <p:nvSpPr>
              <p:cNvPr id="48185" name="54 CuadroTexto"/>
              <p:cNvSpPr txBox="1">
                <a:spLocks noChangeArrowheads="1"/>
              </p:cNvSpPr>
              <p:nvPr/>
            </p:nvSpPr>
            <p:spPr bwMode="auto">
              <a:xfrm>
                <a:off x="1715274" y="2939252"/>
                <a:ext cx="4988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R1</a:t>
                </a:r>
              </a:p>
            </p:txBody>
          </p:sp>
          <p:sp>
            <p:nvSpPr>
              <p:cNvPr id="48186" name="55 CuadroTexto"/>
              <p:cNvSpPr txBox="1">
                <a:spLocks noChangeArrowheads="1"/>
              </p:cNvSpPr>
              <p:nvPr/>
            </p:nvSpPr>
            <p:spPr bwMode="auto">
              <a:xfrm>
                <a:off x="3358348" y="2939252"/>
                <a:ext cx="4988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R2</a:t>
                </a:r>
              </a:p>
            </p:txBody>
          </p:sp>
          <p:sp>
            <p:nvSpPr>
              <p:cNvPr id="48187" name="56 CuadroTexto"/>
              <p:cNvSpPr txBox="1">
                <a:spLocks noChangeArrowheads="1"/>
              </p:cNvSpPr>
              <p:nvPr/>
            </p:nvSpPr>
            <p:spPr bwMode="auto">
              <a:xfrm>
                <a:off x="1715274" y="5110910"/>
                <a:ext cx="4988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R3</a:t>
                </a:r>
              </a:p>
            </p:txBody>
          </p:sp>
          <p:sp>
            <p:nvSpPr>
              <p:cNvPr id="48188" name="57 CuadroTexto"/>
              <p:cNvSpPr txBox="1">
                <a:spLocks noChangeArrowheads="1"/>
              </p:cNvSpPr>
              <p:nvPr/>
            </p:nvSpPr>
            <p:spPr bwMode="auto">
              <a:xfrm>
                <a:off x="3358348" y="5110910"/>
                <a:ext cx="4988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R4</a:t>
                </a:r>
              </a:p>
            </p:txBody>
          </p:sp>
          <p:sp>
            <p:nvSpPr>
              <p:cNvPr id="48189" name="58 CuadroTexto"/>
              <p:cNvSpPr txBox="1">
                <a:spLocks noChangeArrowheads="1"/>
              </p:cNvSpPr>
              <p:nvPr/>
            </p:nvSpPr>
            <p:spPr bwMode="auto">
              <a:xfrm>
                <a:off x="6573058" y="4439450"/>
                <a:ext cx="4988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R6</a:t>
                </a:r>
              </a:p>
            </p:txBody>
          </p:sp>
          <p:sp>
            <p:nvSpPr>
              <p:cNvPr id="48190" name="59 CuadroTexto"/>
              <p:cNvSpPr txBox="1">
                <a:spLocks noChangeArrowheads="1"/>
              </p:cNvSpPr>
              <p:nvPr/>
            </p:nvSpPr>
            <p:spPr bwMode="auto">
              <a:xfrm>
                <a:off x="5215736" y="4439450"/>
                <a:ext cx="4988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R5</a:t>
                </a:r>
              </a:p>
            </p:txBody>
          </p:sp>
          <p:sp>
            <p:nvSpPr>
              <p:cNvPr id="48191" name="60 CuadroTexto"/>
              <p:cNvSpPr txBox="1">
                <a:spLocks noChangeArrowheads="1"/>
              </p:cNvSpPr>
              <p:nvPr/>
            </p:nvSpPr>
            <p:spPr bwMode="auto">
              <a:xfrm>
                <a:off x="357952" y="3582194"/>
                <a:ext cx="655949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PC1</a:t>
                </a:r>
              </a:p>
            </p:txBody>
          </p:sp>
          <p:sp>
            <p:nvSpPr>
              <p:cNvPr id="48192" name="61 CuadroTexto"/>
              <p:cNvSpPr txBox="1">
                <a:spLocks noChangeArrowheads="1"/>
              </p:cNvSpPr>
              <p:nvPr/>
            </p:nvSpPr>
            <p:spPr bwMode="auto">
              <a:xfrm>
                <a:off x="357952" y="4396530"/>
                <a:ext cx="655949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PC2</a:t>
                </a:r>
              </a:p>
            </p:txBody>
          </p:sp>
          <p:sp>
            <p:nvSpPr>
              <p:cNvPr id="48193" name="62 CuadroTexto"/>
              <p:cNvSpPr txBox="1">
                <a:spLocks noChangeArrowheads="1"/>
              </p:cNvSpPr>
              <p:nvPr/>
            </p:nvSpPr>
            <p:spPr bwMode="auto">
              <a:xfrm>
                <a:off x="7716066" y="4439450"/>
                <a:ext cx="655949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PC3</a:t>
                </a:r>
              </a:p>
            </p:txBody>
          </p:sp>
        </p:grpSp>
      </p:grpSp>
      <p:grpSp>
        <p:nvGrpSpPr>
          <p:cNvPr id="7" name="93 Grupo"/>
          <p:cNvGrpSpPr>
            <a:grpSpLocks/>
          </p:cNvGrpSpPr>
          <p:nvPr/>
        </p:nvGrpSpPr>
        <p:grpSpPr bwMode="auto">
          <a:xfrm>
            <a:off x="487363" y="3654425"/>
            <a:ext cx="4716919" cy="1793875"/>
            <a:chOff x="487363" y="3653632"/>
            <a:chExt cx="4717497" cy="1794130"/>
          </a:xfrm>
        </p:grpSpPr>
        <p:sp>
          <p:nvSpPr>
            <p:cNvPr id="82" name="Text Box 6"/>
            <p:cNvSpPr txBox="1">
              <a:spLocks noChangeArrowheads="1"/>
            </p:cNvSpPr>
            <p:nvPr/>
          </p:nvSpPr>
          <p:spPr bwMode="auto">
            <a:xfrm>
              <a:off x="487363" y="3653632"/>
              <a:ext cx="4216337" cy="1196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18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1800" dirty="0">
                  <a:latin typeface="+mj-lt"/>
                </a:rPr>
                <a:t>Verifiquemos que esté </a:t>
              </a:r>
            </a:p>
            <a:p>
              <a:pPr defTabSz="873125" eaLnBrk="0" hangingPunct="0">
                <a:defRPr/>
              </a:pPr>
              <a:r>
                <a:rPr lang="es-MX" sz="1800" dirty="0">
                  <a:latin typeface="+mj-lt"/>
                </a:rPr>
                <a:t>    deshabilitado la propagación de</a:t>
              </a:r>
            </a:p>
            <a:p>
              <a:pPr defTabSz="873125" eaLnBrk="0" hangingPunct="0">
                <a:defRPr/>
              </a:pPr>
              <a:r>
                <a:rPr lang="es-MX" sz="1800" dirty="0">
                  <a:latin typeface="+mj-lt"/>
                </a:rPr>
                <a:t>    ruta por defecto en el </a:t>
              </a:r>
              <a:r>
                <a:rPr lang="es-MX" sz="1800" dirty="0" err="1">
                  <a:latin typeface="+mj-lt"/>
                </a:rPr>
                <a:t>router</a:t>
              </a:r>
              <a:r>
                <a:rPr lang="es-MX" sz="1800" dirty="0">
                  <a:latin typeface="+mj-lt"/>
                </a:rPr>
                <a:t> </a:t>
              </a:r>
              <a:r>
                <a:rPr lang="es-MX" sz="1800" b="1" dirty="0">
                  <a:latin typeface="+mj-lt"/>
                </a:rPr>
                <a:t>R5</a:t>
              </a:r>
              <a:r>
                <a:rPr lang="es-MX" sz="1800" dirty="0">
                  <a:latin typeface="+mj-lt"/>
                </a:rPr>
                <a:t>.</a:t>
              </a:r>
            </a:p>
            <a:p>
              <a:pPr defTabSz="873125" eaLnBrk="0" hangingPunct="0">
                <a:defRPr/>
              </a:pPr>
              <a:r>
                <a:rPr lang="es-MX" sz="1800" dirty="0">
                  <a:latin typeface="+mj-lt"/>
                </a:rPr>
                <a:t>    </a:t>
              </a:r>
              <a:r>
                <a:rPr lang="es-MX" sz="1800" b="1" i="1" dirty="0">
                  <a:latin typeface="+mj-lt"/>
                </a:rPr>
                <a:t>no default-</a:t>
              </a:r>
              <a:r>
                <a:rPr lang="es-MX" sz="1800" b="1" i="1" dirty="0" err="1">
                  <a:latin typeface="+mj-lt"/>
                </a:rPr>
                <a:t>information</a:t>
              </a:r>
              <a:r>
                <a:rPr lang="es-MX" sz="1800" b="1" i="1" dirty="0">
                  <a:latin typeface="+mj-lt"/>
                </a:rPr>
                <a:t> </a:t>
              </a:r>
              <a:r>
                <a:rPr lang="es-MX" sz="1800" b="1" i="1" dirty="0" err="1">
                  <a:latin typeface="+mj-lt"/>
                </a:rPr>
                <a:t>originate</a:t>
              </a:r>
              <a:endParaRPr lang="es-MX" sz="1800" b="1" i="1" dirty="0">
                <a:latin typeface="+mj-lt"/>
              </a:endParaRPr>
            </a:p>
          </p:txBody>
        </p:sp>
        <p:sp>
          <p:nvSpPr>
            <p:cNvPr id="90" name="Text Box 6"/>
            <p:cNvSpPr txBox="1">
              <a:spLocks noChangeArrowheads="1"/>
            </p:cNvSpPr>
            <p:nvPr/>
          </p:nvSpPr>
          <p:spPr bwMode="auto">
            <a:xfrm>
              <a:off x="487363" y="5082585"/>
              <a:ext cx="4717497" cy="365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18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1800" dirty="0">
                  <a:latin typeface="+mj-lt"/>
                </a:rPr>
                <a:t>Todos los </a:t>
              </a:r>
              <a:r>
                <a:rPr lang="es-MX" sz="1800" dirty="0" err="1">
                  <a:latin typeface="+mj-lt"/>
                </a:rPr>
                <a:t>router</a:t>
              </a:r>
              <a:r>
                <a:rPr lang="es-MX" sz="1800" dirty="0">
                  <a:latin typeface="+mj-lt"/>
                </a:rPr>
                <a:t> tienen: </a:t>
              </a:r>
              <a:r>
                <a:rPr lang="es-PE" sz="1800" b="1" i="1" dirty="0">
                  <a:solidFill>
                    <a:srgbClr val="C00000"/>
                  </a:solidFill>
                </a:rPr>
                <a:t>no- auto-</a:t>
              </a:r>
              <a:r>
                <a:rPr lang="es-PE" sz="1800" b="1" i="1" dirty="0" err="1">
                  <a:solidFill>
                    <a:srgbClr val="C00000"/>
                  </a:solidFill>
                </a:rPr>
                <a:t>summary</a:t>
              </a:r>
              <a:r>
                <a:rPr lang="es-PE" sz="1800" b="1" i="1" dirty="0">
                  <a:solidFill>
                    <a:srgbClr val="C00000"/>
                  </a:solidFill>
                </a:rPr>
                <a:t> </a:t>
              </a:r>
              <a:endParaRPr lang="es-MX" sz="1800" b="1" i="1" dirty="0">
                <a:latin typeface="+mj-lt"/>
              </a:endParaRPr>
            </a:p>
          </p:txBody>
        </p:sp>
      </p:grpSp>
      <p:grpSp>
        <p:nvGrpSpPr>
          <p:cNvPr id="8" name="96 Grupo"/>
          <p:cNvGrpSpPr>
            <a:grpSpLocks/>
          </p:cNvGrpSpPr>
          <p:nvPr/>
        </p:nvGrpSpPr>
        <p:grpSpPr bwMode="auto">
          <a:xfrm>
            <a:off x="571500" y="5440363"/>
            <a:ext cx="8277225" cy="1343025"/>
            <a:chOff x="572266" y="5439582"/>
            <a:chExt cx="8277238" cy="1343025"/>
          </a:xfrm>
        </p:grpSpPr>
        <p:pic>
          <p:nvPicPr>
            <p:cNvPr id="48137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29654" y="5439582"/>
              <a:ext cx="6419850" cy="134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138" name="90 Flecha derecha"/>
            <p:cNvSpPr>
              <a:spLocks noChangeArrowheads="1"/>
            </p:cNvSpPr>
            <p:nvPr/>
          </p:nvSpPr>
          <p:spPr bwMode="auto">
            <a:xfrm>
              <a:off x="572266" y="5582458"/>
              <a:ext cx="1785950" cy="107157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23925"/>
              <a:r>
                <a:rPr lang="es-PE" sz="1600" b="1">
                  <a:solidFill>
                    <a:schemeClr val="bg1"/>
                  </a:solidFill>
                </a:rPr>
                <a:t>Tabla en R7</a:t>
              </a:r>
            </a:p>
          </p:txBody>
        </p:sp>
      </p:grpSp>
      <p:grpSp>
        <p:nvGrpSpPr>
          <p:cNvPr id="9" name="96 Grupo"/>
          <p:cNvGrpSpPr>
            <a:grpSpLocks/>
          </p:cNvGrpSpPr>
          <p:nvPr/>
        </p:nvGrpSpPr>
        <p:grpSpPr bwMode="auto">
          <a:xfrm>
            <a:off x="5324475" y="4117975"/>
            <a:ext cx="1573213" cy="857250"/>
            <a:chOff x="5324976" y="4118159"/>
            <a:chExt cx="1572398" cy="857256"/>
          </a:xfrm>
        </p:grpSpPr>
        <p:sp>
          <p:nvSpPr>
            <p:cNvPr id="48135" name="80 Flecha izquierda"/>
            <p:cNvSpPr>
              <a:spLocks noChangeArrowheads="1"/>
            </p:cNvSpPr>
            <p:nvPr/>
          </p:nvSpPr>
          <p:spPr bwMode="auto">
            <a:xfrm rot="1699089">
              <a:off x="5324976" y="4118159"/>
              <a:ext cx="1572398" cy="85725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sp>
          <p:nvSpPr>
            <p:cNvPr id="48136" name="93 CuadroTexto"/>
            <p:cNvSpPr txBox="1">
              <a:spLocks noChangeArrowheads="1"/>
            </p:cNvSpPr>
            <p:nvPr/>
          </p:nvSpPr>
          <p:spPr bwMode="auto">
            <a:xfrm rot="1693756">
              <a:off x="5478748" y="4368012"/>
              <a:ext cx="13131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/>
                <a:t>No tiene RIP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83B6F3CC364EF46B53D1BC0DE2D5140" ma:contentTypeVersion="2" ma:contentTypeDescription="Crear nuevo documento." ma:contentTypeScope="" ma:versionID="b540d3a62bac55d9fb230de51c9508e6">
  <xsd:schema xmlns:xsd="http://www.w3.org/2001/XMLSchema" xmlns:xs="http://www.w3.org/2001/XMLSchema" xmlns:p="http://schemas.microsoft.com/office/2006/metadata/properties" xmlns:ns2="80f1d09e-8a68-4652-9bf9-f2e1b42a39b4" targetNamespace="http://schemas.microsoft.com/office/2006/metadata/properties" ma:root="true" ma:fieldsID="e671a3572eac9fd8e6b449ae370d31fb" ns2:_="">
    <xsd:import namespace="80f1d09e-8a68-4652-9bf9-f2e1b42a39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1d09e-8a68-4652-9bf9-f2e1b42a39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865C5E-23A6-46D9-AEC2-93A6F13862B4}"/>
</file>

<file path=customXml/itemProps2.xml><?xml version="1.0" encoding="utf-8"?>
<ds:datastoreItem xmlns:ds="http://schemas.openxmlformats.org/officeDocument/2006/customXml" ds:itemID="{E8DFE3F1-0204-4410-9D7F-4AEF8E28EA47}"/>
</file>

<file path=customXml/itemProps3.xml><?xml version="1.0" encoding="utf-8"?>
<ds:datastoreItem xmlns:ds="http://schemas.openxmlformats.org/officeDocument/2006/customXml" ds:itemID="{1F257A17-C606-4707-AC22-8EB320871AD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19000</TotalTime>
  <Words>3168</Words>
  <Application>Microsoft Office PowerPoint</Application>
  <PresentationFormat>Personalizado</PresentationFormat>
  <Paragraphs>888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Times New Roman</vt:lpstr>
      <vt:lpstr>Wingdings</vt:lpstr>
      <vt:lpstr>Office Theme</vt:lpstr>
      <vt:lpstr>Presentación de PowerPoint</vt:lpstr>
      <vt:lpstr>Redistribución de rutas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Redistribución de rutas entre protocolos diferentes</vt:lpstr>
      <vt:lpstr>Redistribución de rutas entre protocolos diferentes</vt:lpstr>
      <vt:lpstr>Redistribución de rutas entre protocolos diferentes</vt:lpstr>
      <vt:lpstr>Redistribución de rutas entre protocolos… Los comandos básicos</vt:lpstr>
      <vt:lpstr>Redistribución de rutas entre protocolos… Los comandos básicos</vt:lpstr>
      <vt:lpstr>Los comandos básicos para redistribuir  en OSPF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Protocolo RIP</dc:title>
  <dc:subject>Técnica en Redes IP</dc:subject>
  <dc:creator>Danoel Díaz Ataucuri</dc:creator>
  <cp:lastModifiedBy>Leticia Henestrosa</cp:lastModifiedBy>
  <cp:revision>1447</cp:revision>
  <dcterms:created xsi:type="dcterms:W3CDTF">2002-07-22T11:37:47Z</dcterms:created>
  <dcterms:modified xsi:type="dcterms:W3CDTF">2022-03-02T23:05:38Z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0x010100383B6F3CC364EF46B53D1BC0DE2D5140</vt:lpwstr>
  </property>
</Properties>
</file>