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69" r:id="rId3"/>
    <p:sldId id="266" r:id="rId4"/>
    <p:sldId id="261" r:id="rId5"/>
    <p:sldId id="263" r:id="rId6"/>
    <p:sldId id="256" r:id="rId7"/>
    <p:sldId id="264" r:id="rId8"/>
    <p:sldId id="268" r:id="rId9"/>
    <p:sldId id="265" r:id="rId10"/>
    <p:sldId id="267" r:id="rId11"/>
    <p:sldId id="258" r:id="rId12"/>
    <p:sldId id="270" r:id="rId13"/>
    <p:sldId id="271" r:id="rId14"/>
    <p:sldId id="272" r:id="rId15"/>
    <p:sldId id="273" r:id="rId16"/>
    <p:sldId id="259" r:id="rId17"/>
    <p:sldId id="274" r:id="rId18"/>
    <p:sldId id="275" r:id="rId19"/>
    <p:sldId id="276" r:id="rId20"/>
    <p:sldId id="277" r:id="rId21"/>
    <p:sldId id="280" r:id="rId22"/>
    <p:sldId id="281" r:id="rId23"/>
    <p:sldId id="279" r:id="rId24"/>
    <p:sldId id="282" r:id="rId25"/>
    <p:sldId id="257" r:id="rId26"/>
    <p:sldId id="278" r:id="rId27"/>
    <p:sldId id="283" r:id="rId2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EC433-A151-40AC-89E3-CB4E46341CB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6359505A-7C67-4A3A-AAA2-EE8670EA29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9784251-B9CF-41FE-9829-65C733A6E78A}"/>
              </a:ext>
            </a:extLst>
          </p:cNvPr>
          <p:cNvSpPr>
            <a:spLocks noGrp="1"/>
          </p:cNvSpPr>
          <p:nvPr>
            <p:ph type="dt" sz="half" idx="10"/>
          </p:nvPr>
        </p:nvSpPr>
        <p:spPr/>
        <p:txBody>
          <a:bodyPr/>
          <a:lstStyle/>
          <a:p>
            <a:fld id="{2AF7CEAD-35B9-4594-8BFA-63A887D830D7}" type="datetimeFigureOut">
              <a:rPr lang="es-MX" smtClean="0"/>
              <a:t>29/04/2020</a:t>
            </a:fld>
            <a:endParaRPr lang="es-MX"/>
          </a:p>
        </p:txBody>
      </p:sp>
      <p:sp>
        <p:nvSpPr>
          <p:cNvPr id="5" name="Marcador de pie de página 4">
            <a:extLst>
              <a:ext uri="{FF2B5EF4-FFF2-40B4-BE49-F238E27FC236}">
                <a16:creationId xmlns:a16="http://schemas.microsoft.com/office/drawing/2014/main" id="{4684DF5B-52E3-4393-9380-34C9FEAA581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9B28CFF-65E5-418E-9DD7-16983741F356}"/>
              </a:ext>
            </a:extLst>
          </p:cNvPr>
          <p:cNvSpPr>
            <a:spLocks noGrp="1"/>
          </p:cNvSpPr>
          <p:nvPr>
            <p:ph type="sldNum" sz="quarter" idx="12"/>
          </p:nvPr>
        </p:nvSpPr>
        <p:spPr/>
        <p:txBody>
          <a:bodyPr/>
          <a:lstStyle/>
          <a:p>
            <a:fld id="{83007492-0D68-42EB-BB76-43B873826C62}" type="slidenum">
              <a:rPr lang="es-MX" smtClean="0"/>
              <a:t>‹Nº›</a:t>
            </a:fld>
            <a:endParaRPr lang="es-MX"/>
          </a:p>
        </p:txBody>
      </p:sp>
    </p:spTree>
    <p:extLst>
      <p:ext uri="{BB962C8B-B14F-4D97-AF65-F5344CB8AC3E}">
        <p14:creationId xmlns:p14="http://schemas.microsoft.com/office/powerpoint/2010/main" val="130343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0CBB-2E62-46C2-BC33-66D449CB2B9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5EE5D6D-FA3E-4F08-9EEB-92BC462323A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A3684A7-345C-4F3B-BEF8-37D13D626187}"/>
              </a:ext>
            </a:extLst>
          </p:cNvPr>
          <p:cNvSpPr>
            <a:spLocks noGrp="1"/>
          </p:cNvSpPr>
          <p:nvPr>
            <p:ph type="dt" sz="half" idx="10"/>
          </p:nvPr>
        </p:nvSpPr>
        <p:spPr/>
        <p:txBody>
          <a:bodyPr/>
          <a:lstStyle/>
          <a:p>
            <a:fld id="{2AF7CEAD-35B9-4594-8BFA-63A887D830D7}" type="datetimeFigureOut">
              <a:rPr lang="es-MX" smtClean="0"/>
              <a:t>29/04/2020</a:t>
            </a:fld>
            <a:endParaRPr lang="es-MX"/>
          </a:p>
        </p:txBody>
      </p:sp>
      <p:sp>
        <p:nvSpPr>
          <p:cNvPr id="5" name="Marcador de pie de página 4">
            <a:extLst>
              <a:ext uri="{FF2B5EF4-FFF2-40B4-BE49-F238E27FC236}">
                <a16:creationId xmlns:a16="http://schemas.microsoft.com/office/drawing/2014/main" id="{5D31B954-3107-4E08-A3F5-B7390B5D7C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0FEB2D4-6BC8-4AAF-94CF-51BBF82A41AB}"/>
              </a:ext>
            </a:extLst>
          </p:cNvPr>
          <p:cNvSpPr>
            <a:spLocks noGrp="1"/>
          </p:cNvSpPr>
          <p:nvPr>
            <p:ph type="sldNum" sz="quarter" idx="12"/>
          </p:nvPr>
        </p:nvSpPr>
        <p:spPr/>
        <p:txBody>
          <a:bodyPr/>
          <a:lstStyle/>
          <a:p>
            <a:fld id="{83007492-0D68-42EB-BB76-43B873826C62}" type="slidenum">
              <a:rPr lang="es-MX" smtClean="0"/>
              <a:t>‹Nº›</a:t>
            </a:fld>
            <a:endParaRPr lang="es-MX"/>
          </a:p>
        </p:txBody>
      </p:sp>
    </p:spTree>
    <p:extLst>
      <p:ext uri="{BB962C8B-B14F-4D97-AF65-F5344CB8AC3E}">
        <p14:creationId xmlns:p14="http://schemas.microsoft.com/office/powerpoint/2010/main" val="112701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FE6FDA3-D37F-41C5-B22B-5A1E6E894DE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1AAE424-D7EF-4694-926F-64F86A29A75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86258BB-9711-47D1-AE33-2F737B069DDA}"/>
              </a:ext>
            </a:extLst>
          </p:cNvPr>
          <p:cNvSpPr>
            <a:spLocks noGrp="1"/>
          </p:cNvSpPr>
          <p:nvPr>
            <p:ph type="dt" sz="half" idx="10"/>
          </p:nvPr>
        </p:nvSpPr>
        <p:spPr/>
        <p:txBody>
          <a:bodyPr/>
          <a:lstStyle/>
          <a:p>
            <a:fld id="{2AF7CEAD-35B9-4594-8BFA-63A887D830D7}" type="datetimeFigureOut">
              <a:rPr lang="es-MX" smtClean="0"/>
              <a:t>29/04/2020</a:t>
            </a:fld>
            <a:endParaRPr lang="es-MX"/>
          </a:p>
        </p:txBody>
      </p:sp>
      <p:sp>
        <p:nvSpPr>
          <p:cNvPr id="5" name="Marcador de pie de página 4">
            <a:extLst>
              <a:ext uri="{FF2B5EF4-FFF2-40B4-BE49-F238E27FC236}">
                <a16:creationId xmlns:a16="http://schemas.microsoft.com/office/drawing/2014/main" id="{F9D4C8A2-AF4A-4488-BC10-1661428DF38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FD76C7D-5655-4F66-B7FD-19E5B39C4427}"/>
              </a:ext>
            </a:extLst>
          </p:cNvPr>
          <p:cNvSpPr>
            <a:spLocks noGrp="1"/>
          </p:cNvSpPr>
          <p:nvPr>
            <p:ph type="sldNum" sz="quarter" idx="12"/>
          </p:nvPr>
        </p:nvSpPr>
        <p:spPr/>
        <p:txBody>
          <a:bodyPr/>
          <a:lstStyle/>
          <a:p>
            <a:fld id="{83007492-0D68-42EB-BB76-43B873826C62}" type="slidenum">
              <a:rPr lang="es-MX" smtClean="0"/>
              <a:t>‹Nº›</a:t>
            </a:fld>
            <a:endParaRPr lang="es-MX"/>
          </a:p>
        </p:txBody>
      </p:sp>
    </p:spTree>
    <p:extLst>
      <p:ext uri="{BB962C8B-B14F-4D97-AF65-F5344CB8AC3E}">
        <p14:creationId xmlns:p14="http://schemas.microsoft.com/office/powerpoint/2010/main" val="339649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606FE4-7805-48BF-8509-D27D35AD14E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924E2F4-9962-45F5-989B-FEF52D07400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391B16F-3BCD-438B-8B9A-9939B96A159D}"/>
              </a:ext>
            </a:extLst>
          </p:cNvPr>
          <p:cNvSpPr>
            <a:spLocks noGrp="1"/>
          </p:cNvSpPr>
          <p:nvPr>
            <p:ph type="dt" sz="half" idx="10"/>
          </p:nvPr>
        </p:nvSpPr>
        <p:spPr/>
        <p:txBody>
          <a:bodyPr/>
          <a:lstStyle/>
          <a:p>
            <a:fld id="{2AF7CEAD-35B9-4594-8BFA-63A887D830D7}" type="datetimeFigureOut">
              <a:rPr lang="es-MX" smtClean="0"/>
              <a:t>29/04/2020</a:t>
            </a:fld>
            <a:endParaRPr lang="es-MX"/>
          </a:p>
        </p:txBody>
      </p:sp>
      <p:sp>
        <p:nvSpPr>
          <p:cNvPr id="5" name="Marcador de pie de página 4">
            <a:extLst>
              <a:ext uri="{FF2B5EF4-FFF2-40B4-BE49-F238E27FC236}">
                <a16:creationId xmlns:a16="http://schemas.microsoft.com/office/drawing/2014/main" id="{AFCC2CDE-3851-47C6-BFEF-F8D44D9B3B4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A21C59F-65CB-4053-B031-4AF8BA0A5F0A}"/>
              </a:ext>
            </a:extLst>
          </p:cNvPr>
          <p:cNvSpPr>
            <a:spLocks noGrp="1"/>
          </p:cNvSpPr>
          <p:nvPr>
            <p:ph type="sldNum" sz="quarter" idx="12"/>
          </p:nvPr>
        </p:nvSpPr>
        <p:spPr/>
        <p:txBody>
          <a:bodyPr/>
          <a:lstStyle/>
          <a:p>
            <a:fld id="{83007492-0D68-42EB-BB76-43B873826C62}" type="slidenum">
              <a:rPr lang="es-MX" smtClean="0"/>
              <a:t>‹Nº›</a:t>
            </a:fld>
            <a:endParaRPr lang="es-MX"/>
          </a:p>
        </p:txBody>
      </p:sp>
    </p:spTree>
    <p:extLst>
      <p:ext uri="{BB962C8B-B14F-4D97-AF65-F5344CB8AC3E}">
        <p14:creationId xmlns:p14="http://schemas.microsoft.com/office/powerpoint/2010/main" val="4171202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90C257-6FB7-4985-9DDF-876063AFD1B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506C4D2-37CC-4934-A436-D286C8518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BD598CF-3106-49C0-970C-38855C2B1389}"/>
              </a:ext>
            </a:extLst>
          </p:cNvPr>
          <p:cNvSpPr>
            <a:spLocks noGrp="1"/>
          </p:cNvSpPr>
          <p:nvPr>
            <p:ph type="dt" sz="half" idx="10"/>
          </p:nvPr>
        </p:nvSpPr>
        <p:spPr/>
        <p:txBody>
          <a:bodyPr/>
          <a:lstStyle/>
          <a:p>
            <a:fld id="{2AF7CEAD-35B9-4594-8BFA-63A887D830D7}" type="datetimeFigureOut">
              <a:rPr lang="es-MX" smtClean="0"/>
              <a:t>29/04/2020</a:t>
            </a:fld>
            <a:endParaRPr lang="es-MX"/>
          </a:p>
        </p:txBody>
      </p:sp>
      <p:sp>
        <p:nvSpPr>
          <p:cNvPr id="5" name="Marcador de pie de página 4">
            <a:extLst>
              <a:ext uri="{FF2B5EF4-FFF2-40B4-BE49-F238E27FC236}">
                <a16:creationId xmlns:a16="http://schemas.microsoft.com/office/drawing/2014/main" id="{71DE03CD-D2A2-46A3-B208-CAAE85772D7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D72058D-83FD-46BA-A9C9-5929B3CC24B8}"/>
              </a:ext>
            </a:extLst>
          </p:cNvPr>
          <p:cNvSpPr>
            <a:spLocks noGrp="1"/>
          </p:cNvSpPr>
          <p:nvPr>
            <p:ph type="sldNum" sz="quarter" idx="12"/>
          </p:nvPr>
        </p:nvSpPr>
        <p:spPr/>
        <p:txBody>
          <a:bodyPr/>
          <a:lstStyle/>
          <a:p>
            <a:fld id="{83007492-0D68-42EB-BB76-43B873826C62}" type="slidenum">
              <a:rPr lang="es-MX" smtClean="0"/>
              <a:t>‹Nº›</a:t>
            </a:fld>
            <a:endParaRPr lang="es-MX"/>
          </a:p>
        </p:txBody>
      </p:sp>
    </p:spTree>
    <p:extLst>
      <p:ext uri="{BB962C8B-B14F-4D97-AF65-F5344CB8AC3E}">
        <p14:creationId xmlns:p14="http://schemas.microsoft.com/office/powerpoint/2010/main" val="53528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B43F0-6271-410A-8CF6-571FCD8885A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A818CBE-16A2-4783-9C63-AEEB839154B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9E8A1BD-9172-4FC3-8EBA-B544FADCEA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EF4E554-42CF-4360-967D-BCCDB9BD46E6}"/>
              </a:ext>
            </a:extLst>
          </p:cNvPr>
          <p:cNvSpPr>
            <a:spLocks noGrp="1"/>
          </p:cNvSpPr>
          <p:nvPr>
            <p:ph type="dt" sz="half" idx="10"/>
          </p:nvPr>
        </p:nvSpPr>
        <p:spPr/>
        <p:txBody>
          <a:bodyPr/>
          <a:lstStyle/>
          <a:p>
            <a:fld id="{2AF7CEAD-35B9-4594-8BFA-63A887D830D7}" type="datetimeFigureOut">
              <a:rPr lang="es-MX" smtClean="0"/>
              <a:t>29/04/2020</a:t>
            </a:fld>
            <a:endParaRPr lang="es-MX"/>
          </a:p>
        </p:txBody>
      </p:sp>
      <p:sp>
        <p:nvSpPr>
          <p:cNvPr id="6" name="Marcador de pie de página 5">
            <a:extLst>
              <a:ext uri="{FF2B5EF4-FFF2-40B4-BE49-F238E27FC236}">
                <a16:creationId xmlns:a16="http://schemas.microsoft.com/office/drawing/2014/main" id="{C5E1656C-2914-4177-9B4F-9578073DC1D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64EA690-4A97-40F6-A5F8-D9104884852B}"/>
              </a:ext>
            </a:extLst>
          </p:cNvPr>
          <p:cNvSpPr>
            <a:spLocks noGrp="1"/>
          </p:cNvSpPr>
          <p:nvPr>
            <p:ph type="sldNum" sz="quarter" idx="12"/>
          </p:nvPr>
        </p:nvSpPr>
        <p:spPr/>
        <p:txBody>
          <a:bodyPr/>
          <a:lstStyle/>
          <a:p>
            <a:fld id="{83007492-0D68-42EB-BB76-43B873826C62}" type="slidenum">
              <a:rPr lang="es-MX" smtClean="0"/>
              <a:t>‹Nº›</a:t>
            </a:fld>
            <a:endParaRPr lang="es-MX"/>
          </a:p>
        </p:txBody>
      </p:sp>
    </p:spTree>
    <p:extLst>
      <p:ext uri="{BB962C8B-B14F-4D97-AF65-F5344CB8AC3E}">
        <p14:creationId xmlns:p14="http://schemas.microsoft.com/office/powerpoint/2010/main" val="176386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35D777-5D5A-4196-A07A-61EC9FC8528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29AF991-40D4-4F33-90F9-AD93D5305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6379523-6C90-4E02-ABBF-1790D708807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67372AF9-9F8E-4B4E-BD54-6E77794FF3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D5FDB24-EEEF-41BD-85EF-243A64D1B60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4DBB4BE-1615-4B7E-A58F-95639AF365BA}"/>
              </a:ext>
            </a:extLst>
          </p:cNvPr>
          <p:cNvSpPr>
            <a:spLocks noGrp="1"/>
          </p:cNvSpPr>
          <p:nvPr>
            <p:ph type="dt" sz="half" idx="10"/>
          </p:nvPr>
        </p:nvSpPr>
        <p:spPr/>
        <p:txBody>
          <a:bodyPr/>
          <a:lstStyle/>
          <a:p>
            <a:fld id="{2AF7CEAD-35B9-4594-8BFA-63A887D830D7}" type="datetimeFigureOut">
              <a:rPr lang="es-MX" smtClean="0"/>
              <a:t>29/04/2020</a:t>
            </a:fld>
            <a:endParaRPr lang="es-MX"/>
          </a:p>
        </p:txBody>
      </p:sp>
      <p:sp>
        <p:nvSpPr>
          <p:cNvPr id="8" name="Marcador de pie de página 7">
            <a:extLst>
              <a:ext uri="{FF2B5EF4-FFF2-40B4-BE49-F238E27FC236}">
                <a16:creationId xmlns:a16="http://schemas.microsoft.com/office/drawing/2014/main" id="{80D000EA-EB34-4B01-9ED4-F4A58DC0529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0FC7DE10-6E70-40B3-82B1-D33DD134930D}"/>
              </a:ext>
            </a:extLst>
          </p:cNvPr>
          <p:cNvSpPr>
            <a:spLocks noGrp="1"/>
          </p:cNvSpPr>
          <p:nvPr>
            <p:ph type="sldNum" sz="quarter" idx="12"/>
          </p:nvPr>
        </p:nvSpPr>
        <p:spPr/>
        <p:txBody>
          <a:bodyPr/>
          <a:lstStyle/>
          <a:p>
            <a:fld id="{83007492-0D68-42EB-BB76-43B873826C62}" type="slidenum">
              <a:rPr lang="es-MX" smtClean="0"/>
              <a:t>‹Nº›</a:t>
            </a:fld>
            <a:endParaRPr lang="es-MX"/>
          </a:p>
        </p:txBody>
      </p:sp>
    </p:spTree>
    <p:extLst>
      <p:ext uri="{BB962C8B-B14F-4D97-AF65-F5344CB8AC3E}">
        <p14:creationId xmlns:p14="http://schemas.microsoft.com/office/powerpoint/2010/main" val="36222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B400B7-B082-4C0A-9930-14ABF7B26D9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950FF4A-846F-40EB-BE74-732D1E9F435D}"/>
              </a:ext>
            </a:extLst>
          </p:cNvPr>
          <p:cNvSpPr>
            <a:spLocks noGrp="1"/>
          </p:cNvSpPr>
          <p:nvPr>
            <p:ph type="dt" sz="half" idx="10"/>
          </p:nvPr>
        </p:nvSpPr>
        <p:spPr/>
        <p:txBody>
          <a:bodyPr/>
          <a:lstStyle/>
          <a:p>
            <a:fld id="{2AF7CEAD-35B9-4594-8BFA-63A887D830D7}" type="datetimeFigureOut">
              <a:rPr lang="es-MX" smtClean="0"/>
              <a:t>29/04/2020</a:t>
            </a:fld>
            <a:endParaRPr lang="es-MX"/>
          </a:p>
        </p:txBody>
      </p:sp>
      <p:sp>
        <p:nvSpPr>
          <p:cNvPr id="4" name="Marcador de pie de página 3">
            <a:extLst>
              <a:ext uri="{FF2B5EF4-FFF2-40B4-BE49-F238E27FC236}">
                <a16:creationId xmlns:a16="http://schemas.microsoft.com/office/drawing/2014/main" id="{7ACE7F7C-9CD2-4EF2-89D7-9364F6FDE0B9}"/>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3492EEB3-995C-43CA-8ECE-381C81BAA328}"/>
              </a:ext>
            </a:extLst>
          </p:cNvPr>
          <p:cNvSpPr>
            <a:spLocks noGrp="1"/>
          </p:cNvSpPr>
          <p:nvPr>
            <p:ph type="sldNum" sz="quarter" idx="12"/>
          </p:nvPr>
        </p:nvSpPr>
        <p:spPr/>
        <p:txBody>
          <a:bodyPr/>
          <a:lstStyle/>
          <a:p>
            <a:fld id="{83007492-0D68-42EB-BB76-43B873826C62}" type="slidenum">
              <a:rPr lang="es-MX" smtClean="0"/>
              <a:t>‹Nº›</a:t>
            </a:fld>
            <a:endParaRPr lang="es-MX"/>
          </a:p>
        </p:txBody>
      </p:sp>
    </p:spTree>
    <p:extLst>
      <p:ext uri="{BB962C8B-B14F-4D97-AF65-F5344CB8AC3E}">
        <p14:creationId xmlns:p14="http://schemas.microsoft.com/office/powerpoint/2010/main" val="160819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4D1B69F-1AEB-4959-A975-296894F04097}"/>
              </a:ext>
            </a:extLst>
          </p:cNvPr>
          <p:cNvSpPr>
            <a:spLocks noGrp="1"/>
          </p:cNvSpPr>
          <p:nvPr>
            <p:ph type="dt" sz="half" idx="10"/>
          </p:nvPr>
        </p:nvSpPr>
        <p:spPr/>
        <p:txBody>
          <a:bodyPr/>
          <a:lstStyle/>
          <a:p>
            <a:fld id="{2AF7CEAD-35B9-4594-8BFA-63A887D830D7}" type="datetimeFigureOut">
              <a:rPr lang="es-MX" smtClean="0"/>
              <a:t>29/04/2020</a:t>
            </a:fld>
            <a:endParaRPr lang="es-MX"/>
          </a:p>
        </p:txBody>
      </p:sp>
      <p:sp>
        <p:nvSpPr>
          <p:cNvPr id="3" name="Marcador de pie de página 2">
            <a:extLst>
              <a:ext uri="{FF2B5EF4-FFF2-40B4-BE49-F238E27FC236}">
                <a16:creationId xmlns:a16="http://schemas.microsoft.com/office/drawing/2014/main" id="{051E1283-0E7E-4A59-80F4-11320CB127A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2E5A4CF4-33E8-446E-838E-4AFB9A9E2F87}"/>
              </a:ext>
            </a:extLst>
          </p:cNvPr>
          <p:cNvSpPr>
            <a:spLocks noGrp="1"/>
          </p:cNvSpPr>
          <p:nvPr>
            <p:ph type="sldNum" sz="quarter" idx="12"/>
          </p:nvPr>
        </p:nvSpPr>
        <p:spPr/>
        <p:txBody>
          <a:bodyPr/>
          <a:lstStyle/>
          <a:p>
            <a:fld id="{83007492-0D68-42EB-BB76-43B873826C62}" type="slidenum">
              <a:rPr lang="es-MX" smtClean="0"/>
              <a:t>‹Nº›</a:t>
            </a:fld>
            <a:endParaRPr lang="es-MX"/>
          </a:p>
        </p:txBody>
      </p:sp>
    </p:spTree>
    <p:extLst>
      <p:ext uri="{BB962C8B-B14F-4D97-AF65-F5344CB8AC3E}">
        <p14:creationId xmlns:p14="http://schemas.microsoft.com/office/powerpoint/2010/main" val="394127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C359E-9F13-4AD4-80B6-7E476F62B4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FBC1968-A61B-4884-A6AB-C1F3CE3253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934DA5F-0FDE-4635-8539-6BEB330C7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3CCC14-2C08-45C9-9755-75D154138159}"/>
              </a:ext>
            </a:extLst>
          </p:cNvPr>
          <p:cNvSpPr>
            <a:spLocks noGrp="1"/>
          </p:cNvSpPr>
          <p:nvPr>
            <p:ph type="dt" sz="half" idx="10"/>
          </p:nvPr>
        </p:nvSpPr>
        <p:spPr/>
        <p:txBody>
          <a:bodyPr/>
          <a:lstStyle/>
          <a:p>
            <a:fld id="{2AF7CEAD-35B9-4594-8BFA-63A887D830D7}" type="datetimeFigureOut">
              <a:rPr lang="es-MX" smtClean="0"/>
              <a:t>29/04/2020</a:t>
            </a:fld>
            <a:endParaRPr lang="es-MX"/>
          </a:p>
        </p:txBody>
      </p:sp>
      <p:sp>
        <p:nvSpPr>
          <p:cNvPr id="6" name="Marcador de pie de página 5">
            <a:extLst>
              <a:ext uri="{FF2B5EF4-FFF2-40B4-BE49-F238E27FC236}">
                <a16:creationId xmlns:a16="http://schemas.microsoft.com/office/drawing/2014/main" id="{F132A439-9AC2-45A7-82FA-44A263C4CDC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4AFD3F8-1A55-4964-BF4D-819EF73BD5FE}"/>
              </a:ext>
            </a:extLst>
          </p:cNvPr>
          <p:cNvSpPr>
            <a:spLocks noGrp="1"/>
          </p:cNvSpPr>
          <p:nvPr>
            <p:ph type="sldNum" sz="quarter" idx="12"/>
          </p:nvPr>
        </p:nvSpPr>
        <p:spPr/>
        <p:txBody>
          <a:bodyPr/>
          <a:lstStyle/>
          <a:p>
            <a:fld id="{83007492-0D68-42EB-BB76-43B873826C62}" type="slidenum">
              <a:rPr lang="es-MX" smtClean="0"/>
              <a:t>‹Nº›</a:t>
            </a:fld>
            <a:endParaRPr lang="es-MX"/>
          </a:p>
        </p:txBody>
      </p:sp>
    </p:spTree>
    <p:extLst>
      <p:ext uri="{BB962C8B-B14F-4D97-AF65-F5344CB8AC3E}">
        <p14:creationId xmlns:p14="http://schemas.microsoft.com/office/powerpoint/2010/main" val="39005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B0EE02-2376-4EF6-A4A4-627C7D03D23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6E4F26A3-BDF3-4C6A-885D-30921E55B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A6C5FFC4-3718-444E-A244-AE8470DAE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0B81E20-318B-4216-9DD8-A5962DFA5527}"/>
              </a:ext>
            </a:extLst>
          </p:cNvPr>
          <p:cNvSpPr>
            <a:spLocks noGrp="1"/>
          </p:cNvSpPr>
          <p:nvPr>
            <p:ph type="dt" sz="half" idx="10"/>
          </p:nvPr>
        </p:nvSpPr>
        <p:spPr/>
        <p:txBody>
          <a:bodyPr/>
          <a:lstStyle/>
          <a:p>
            <a:fld id="{2AF7CEAD-35B9-4594-8BFA-63A887D830D7}" type="datetimeFigureOut">
              <a:rPr lang="es-MX" smtClean="0"/>
              <a:t>29/04/2020</a:t>
            </a:fld>
            <a:endParaRPr lang="es-MX"/>
          </a:p>
        </p:txBody>
      </p:sp>
      <p:sp>
        <p:nvSpPr>
          <p:cNvPr id="6" name="Marcador de pie de página 5">
            <a:extLst>
              <a:ext uri="{FF2B5EF4-FFF2-40B4-BE49-F238E27FC236}">
                <a16:creationId xmlns:a16="http://schemas.microsoft.com/office/drawing/2014/main" id="{8DEAECF3-7A83-4C1D-9930-5C166F69C23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DFD6CC3-880C-44FA-9EF0-996FD78FA069}"/>
              </a:ext>
            </a:extLst>
          </p:cNvPr>
          <p:cNvSpPr>
            <a:spLocks noGrp="1"/>
          </p:cNvSpPr>
          <p:nvPr>
            <p:ph type="sldNum" sz="quarter" idx="12"/>
          </p:nvPr>
        </p:nvSpPr>
        <p:spPr/>
        <p:txBody>
          <a:bodyPr/>
          <a:lstStyle/>
          <a:p>
            <a:fld id="{83007492-0D68-42EB-BB76-43B873826C62}" type="slidenum">
              <a:rPr lang="es-MX" smtClean="0"/>
              <a:t>‹Nº›</a:t>
            </a:fld>
            <a:endParaRPr lang="es-MX"/>
          </a:p>
        </p:txBody>
      </p:sp>
    </p:spTree>
    <p:extLst>
      <p:ext uri="{BB962C8B-B14F-4D97-AF65-F5344CB8AC3E}">
        <p14:creationId xmlns:p14="http://schemas.microsoft.com/office/powerpoint/2010/main" val="30180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CD981D1-710F-4701-929A-9EFDB8458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EECCB70-ED1D-402D-BC05-2DB43F77D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7BA9813-6A23-4743-A09F-2FA98020F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7CEAD-35B9-4594-8BFA-63A887D830D7}" type="datetimeFigureOut">
              <a:rPr lang="es-MX" smtClean="0"/>
              <a:t>29/04/2020</a:t>
            </a:fld>
            <a:endParaRPr lang="es-MX"/>
          </a:p>
        </p:txBody>
      </p:sp>
      <p:sp>
        <p:nvSpPr>
          <p:cNvPr id="5" name="Marcador de pie de página 4">
            <a:extLst>
              <a:ext uri="{FF2B5EF4-FFF2-40B4-BE49-F238E27FC236}">
                <a16:creationId xmlns:a16="http://schemas.microsoft.com/office/drawing/2014/main" id="{C866FEE9-6600-4E98-82B5-A6DA6464D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6C4A4EFD-FD3D-461F-80E7-C9780C1681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07492-0D68-42EB-BB76-43B873826C62}" type="slidenum">
              <a:rPr lang="es-MX" smtClean="0"/>
              <a:t>‹Nº›</a:t>
            </a:fld>
            <a:endParaRPr lang="es-MX"/>
          </a:p>
        </p:txBody>
      </p:sp>
    </p:spTree>
    <p:extLst>
      <p:ext uri="{BB962C8B-B14F-4D97-AF65-F5344CB8AC3E}">
        <p14:creationId xmlns:p14="http://schemas.microsoft.com/office/powerpoint/2010/main" val="68107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C099C-596C-4D97-8BD9-AE4118C40CC6}"/>
              </a:ext>
            </a:extLst>
          </p:cNvPr>
          <p:cNvSpPr>
            <a:spLocks noGrp="1"/>
          </p:cNvSpPr>
          <p:nvPr>
            <p:ph type="title"/>
          </p:nvPr>
        </p:nvSpPr>
        <p:spPr/>
        <p:txBody>
          <a:bodyPr>
            <a:normAutofit/>
          </a:bodyPr>
          <a:lstStyle/>
          <a:p>
            <a:r>
              <a:rPr lang="es-MX" sz="2800" dirty="0">
                <a:latin typeface="Comic Sans MS" panose="030F0702030302020204" pitchFamily="66" charset="0"/>
              </a:rPr>
              <a:t>Contenido</a:t>
            </a:r>
          </a:p>
        </p:txBody>
      </p:sp>
      <p:sp>
        <p:nvSpPr>
          <p:cNvPr id="3" name="Marcador de contenido 2">
            <a:extLst>
              <a:ext uri="{FF2B5EF4-FFF2-40B4-BE49-F238E27FC236}">
                <a16:creationId xmlns:a16="http://schemas.microsoft.com/office/drawing/2014/main" id="{71770121-5369-4022-8162-3CF912172066}"/>
              </a:ext>
            </a:extLst>
          </p:cNvPr>
          <p:cNvSpPr>
            <a:spLocks noGrp="1"/>
          </p:cNvSpPr>
          <p:nvPr>
            <p:ph idx="1"/>
          </p:nvPr>
        </p:nvSpPr>
        <p:spPr/>
        <p:txBody>
          <a:bodyPr numCol="1">
            <a:normAutofit fontScale="32500" lnSpcReduction="20000"/>
          </a:bodyPr>
          <a:lstStyle/>
          <a:p>
            <a:pPr marL="0" indent="0">
              <a:buNone/>
            </a:pPr>
            <a:r>
              <a:rPr lang="es-MX" sz="5500" dirty="0">
                <a:latin typeface="Comic Sans MS" panose="030F0702030302020204" pitchFamily="66" charset="0"/>
              </a:rPr>
              <a:t>13. Presupuestos </a:t>
            </a:r>
          </a:p>
          <a:p>
            <a:pPr marL="0" indent="0">
              <a:buNone/>
            </a:pPr>
            <a:r>
              <a:rPr lang="es-MX" sz="5500" dirty="0">
                <a:latin typeface="Comic Sans MS" panose="030F0702030302020204" pitchFamily="66" charset="0"/>
              </a:rPr>
              <a:t>13.1 ¿Qué son los presupuestos? </a:t>
            </a:r>
          </a:p>
          <a:p>
            <a:pPr marL="0" indent="0">
              <a:buNone/>
            </a:pPr>
            <a:r>
              <a:rPr lang="es-MX" sz="5500" dirty="0">
                <a:latin typeface="Comic Sans MS" panose="030F0702030302020204" pitchFamily="66" charset="0"/>
              </a:rPr>
              <a:t>	13.2 Presupuesto de inversión</a:t>
            </a:r>
          </a:p>
          <a:p>
            <a:pPr marL="0" indent="0">
              <a:buNone/>
            </a:pPr>
            <a:r>
              <a:rPr lang="es-MX" sz="5500" dirty="0">
                <a:latin typeface="Comic Sans MS" panose="030F0702030302020204" pitchFamily="66" charset="0"/>
              </a:rPr>
              <a:t>		13.2.1 La inversión</a:t>
            </a:r>
          </a:p>
          <a:p>
            <a:pPr marL="0" indent="0">
              <a:buNone/>
            </a:pPr>
            <a:r>
              <a:rPr lang="es-MX" sz="5500" dirty="0">
                <a:latin typeface="Comic Sans MS" panose="030F0702030302020204" pitchFamily="66" charset="0"/>
              </a:rPr>
              <a:t>		13.2.2 Inversión inicial </a:t>
            </a:r>
          </a:p>
          <a:p>
            <a:pPr marL="0" indent="0">
              <a:buNone/>
            </a:pPr>
            <a:r>
              <a:rPr lang="es-MX" sz="5500" dirty="0">
                <a:latin typeface="Comic Sans MS" panose="030F0702030302020204" pitchFamily="66" charset="0"/>
              </a:rPr>
              <a:t>		13.2.3 Inversiones a corto y largo plazo</a:t>
            </a:r>
          </a:p>
          <a:p>
            <a:pPr marL="0" indent="0">
              <a:buNone/>
            </a:pPr>
            <a:r>
              <a:rPr lang="es-MX" sz="5500" dirty="0">
                <a:latin typeface="Comic Sans MS" panose="030F0702030302020204" pitchFamily="66" charset="0"/>
              </a:rPr>
              <a:t>		13.2.4 ¿En qué consiste presupuestar las inversiones? </a:t>
            </a:r>
          </a:p>
          <a:p>
            <a:pPr marL="0" indent="0">
              <a:buNone/>
            </a:pPr>
            <a:r>
              <a:rPr lang="es-MX" sz="5500" dirty="0">
                <a:latin typeface="Comic Sans MS" panose="030F0702030302020204" pitchFamily="66" charset="0"/>
              </a:rPr>
              <a:t>14. Inversión fija e inversión diferida</a:t>
            </a:r>
          </a:p>
          <a:p>
            <a:pPr marL="0" indent="0">
              <a:buNone/>
            </a:pPr>
            <a:r>
              <a:rPr lang="es-MX" sz="5500" dirty="0">
                <a:latin typeface="Comic Sans MS" panose="030F0702030302020204" pitchFamily="66" charset="0"/>
              </a:rPr>
              <a:t>	14.1 Inversión fija </a:t>
            </a:r>
          </a:p>
          <a:p>
            <a:pPr marL="0" indent="0">
              <a:buNone/>
            </a:pPr>
            <a:r>
              <a:rPr lang="es-MX" sz="5500" dirty="0">
                <a:latin typeface="Comic Sans MS" panose="030F0702030302020204" pitchFamily="66" charset="0"/>
              </a:rPr>
              <a:t>		14.1.1 Conceptos típicos de inversión fija</a:t>
            </a:r>
          </a:p>
          <a:p>
            <a:pPr marL="0" indent="0">
              <a:buNone/>
            </a:pPr>
            <a:r>
              <a:rPr lang="es-MX" sz="5500" dirty="0">
                <a:latin typeface="Comic Sans MS" panose="030F0702030302020204" pitchFamily="66" charset="0"/>
              </a:rPr>
              <a:t>	14.2 Inversión diferida </a:t>
            </a:r>
          </a:p>
          <a:p>
            <a:pPr marL="0" indent="0">
              <a:buNone/>
            </a:pPr>
            <a:r>
              <a:rPr lang="es-MX" sz="5500" dirty="0">
                <a:latin typeface="Comic Sans MS" panose="030F0702030302020204" pitchFamily="66" charset="0"/>
              </a:rPr>
              <a:t>		14.2.1 Conceptos típicos de inversión diferida </a:t>
            </a:r>
          </a:p>
          <a:p>
            <a:pPr marL="0" indent="0">
              <a:buNone/>
            </a:pPr>
            <a:r>
              <a:rPr lang="es-MX" dirty="0"/>
              <a:t> </a:t>
            </a:r>
          </a:p>
          <a:p>
            <a:pPr marL="0" indent="0">
              <a:buNone/>
            </a:pPr>
            <a:r>
              <a:rPr lang="es-MX" dirty="0"/>
              <a:t> </a:t>
            </a:r>
          </a:p>
          <a:p>
            <a:pPr marL="0" indent="0">
              <a:buNone/>
            </a:pPr>
            <a:endParaRPr lang="es-MX" dirty="0"/>
          </a:p>
        </p:txBody>
      </p:sp>
    </p:spTree>
    <p:extLst>
      <p:ext uri="{BB962C8B-B14F-4D97-AF65-F5344CB8AC3E}">
        <p14:creationId xmlns:p14="http://schemas.microsoft.com/office/powerpoint/2010/main" val="2609772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912916-4E41-457B-839A-5359345139CA}"/>
              </a:ext>
            </a:extLst>
          </p:cNvPr>
          <p:cNvSpPr>
            <a:spLocks noGrp="1"/>
          </p:cNvSpPr>
          <p:nvPr>
            <p:ph type="title"/>
          </p:nvPr>
        </p:nvSpPr>
        <p:spPr/>
        <p:txBody>
          <a:bodyPr>
            <a:normAutofit/>
          </a:bodyPr>
          <a:lstStyle/>
          <a:p>
            <a:r>
              <a:rPr lang="es-MX" sz="3600" dirty="0">
                <a:latin typeface="Comic Sans MS" panose="030F0702030302020204" pitchFamily="66" charset="0"/>
              </a:rPr>
              <a:t>¿En qué consiste </a:t>
            </a:r>
            <a:r>
              <a:rPr lang="es-MX" sz="3600" i="1" dirty="0">
                <a:latin typeface="Comic Sans MS" panose="030F0702030302020204" pitchFamily="66" charset="0"/>
              </a:rPr>
              <a:t>presupuestar las inversiones</a:t>
            </a:r>
            <a:r>
              <a:rPr lang="es-MX" sz="3600" dirty="0">
                <a:latin typeface="Comic Sans MS" panose="030F0702030302020204" pitchFamily="66" charset="0"/>
              </a:rPr>
              <a:t>? </a:t>
            </a:r>
          </a:p>
        </p:txBody>
      </p:sp>
      <p:sp>
        <p:nvSpPr>
          <p:cNvPr id="3" name="Marcador de contenido 2">
            <a:extLst>
              <a:ext uri="{FF2B5EF4-FFF2-40B4-BE49-F238E27FC236}">
                <a16:creationId xmlns:a16="http://schemas.microsoft.com/office/drawing/2014/main" id="{25F5B3E7-319D-4B18-9DFB-0F3D3FEE0AF5}"/>
              </a:ext>
            </a:extLst>
          </p:cNvPr>
          <p:cNvSpPr>
            <a:spLocks noGrp="1"/>
          </p:cNvSpPr>
          <p:nvPr>
            <p:ph idx="1"/>
          </p:nvPr>
        </p:nvSpPr>
        <p:spPr/>
        <p:txBody>
          <a:bodyPr>
            <a:normAutofit/>
          </a:bodyPr>
          <a:lstStyle/>
          <a:p>
            <a:pPr marL="0" indent="0">
              <a:lnSpc>
                <a:spcPct val="150000"/>
              </a:lnSpc>
              <a:buNone/>
            </a:pPr>
            <a:r>
              <a:rPr lang="es-ES" sz="3200" dirty="0">
                <a:latin typeface="Comic Sans MS" panose="030F0702030302020204" pitchFamily="66" charset="0"/>
              </a:rPr>
              <a:t>Esta actividad consiste en </a:t>
            </a:r>
            <a:r>
              <a:rPr lang="es-ES" sz="3200" dirty="0">
                <a:highlight>
                  <a:srgbClr val="FFFF00"/>
                </a:highlight>
                <a:latin typeface="Comic Sans MS" panose="030F0702030302020204" pitchFamily="66" charset="0"/>
              </a:rPr>
              <a:t>“cotizar”</a:t>
            </a:r>
            <a:r>
              <a:rPr lang="es-ES" sz="3200" dirty="0">
                <a:latin typeface="Comic Sans MS" panose="030F0702030302020204" pitchFamily="66" charset="0"/>
              </a:rPr>
              <a:t> o indagar cuáles son los costos o montos de capital para destinar a las inversiones.</a:t>
            </a:r>
            <a:endParaRPr lang="es-MX" sz="3200" dirty="0">
              <a:latin typeface="Comic Sans MS" panose="030F0702030302020204" pitchFamily="66" charset="0"/>
            </a:endParaRPr>
          </a:p>
        </p:txBody>
      </p:sp>
    </p:spTree>
    <p:extLst>
      <p:ext uri="{BB962C8B-B14F-4D97-AF65-F5344CB8AC3E}">
        <p14:creationId xmlns:p14="http://schemas.microsoft.com/office/powerpoint/2010/main" val="4168729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F2057D-2D54-4BA4-8675-AC7FE14E1509}"/>
              </a:ext>
            </a:extLst>
          </p:cNvPr>
          <p:cNvSpPr>
            <a:spLocks noGrp="1"/>
          </p:cNvSpPr>
          <p:nvPr>
            <p:ph type="ctrTitle"/>
          </p:nvPr>
        </p:nvSpPr>
        <p:spPr/>
        <p:txBody>
          <a:bodyPr>
            <a:normAutofit/>
          </a:bodyPr>
          <a:lstStyle/>
          <a:p>
            <a:r>
              <a:rPr lang="es-MX" dirty="0">
                <a:latin typeface="Comic Sans MS" panose="030F0702030302020204" pitchFamily="66" charset="0"/>
              </a:rPr>
              <a:t>Inversión fija e inversión diferida</a:t>
            </a:r>
          </a:p>
        </p:txBody>
      </p:sp>
    </p:spTree>
    <p:extLst>
      <p:ext uri="{BB962C8B-B14F-4D97-AF65-F5344CB8AC3E}">
        <p14:creationId xmlns:p14="http://schemas.microsoft.com/office/powerpoint/2010/main" val="936164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9A848-2D1B-407E-9A4F-49FE53C37B7D}"/>
              </a:ext>
            </a:extLst>
          </p:cNvPr>
          <p:cNvSpPr>
            <a:spLocks noGrp="1"/>
          </p:cNvSpPr>
          <p:nvPr>
            <p:ph type="title"/>
          </p:nvPr>
        </p:nvSpPr>
        <p:spPr/>
        <p:txBody>
          <a:bodyPr/>
          <a:lstStyle/>
          <a:p>
            <a:r>
              <a:rPr lang="es-MX" dirty="0">
                <a:latin typeface="Comic Sans MS" panose="030F0702030302020204" pitchFamily="66" charset="0"/>
              </a:rPr>
              <a:t>Inversión fija</a:t>
            </a:r>
          </a:p>
        </p:txBody>
      </p:sp>
      <p:sp>
        <p:nvSpPr>
          <p:cNvPr id="3" name="Marcador de contenido 2">
            <a:extLst>
              <a:ext uri="{FF2B5EF4-FFF2-40B4-BE49-F238E27FC236}">
                <a16:creationId xmlns:a16="http://schemas.microsoft.com/office/drawing/2014/main" id="{85565378-B340-422F-8842-5EC7ED8BD0C2}"/>
              </a:ext>
            </a:extLst>
          </p:cNvPr>
          <p:cNvSpPr>
            <a:spLocks noGrp="1"/>
          </p:cNvSpPr>
          <p:nvPr>
            <p:ph idx="1"/>
          </p:nvPr>
        </p:nvSpPr>
        <p:spPr/>
        <p:txBody>
          <a:bodyPr>
            <a:normAutofit fontScale="92500" lnSpcReduction="10000"/>
          </a:bodyPr>
          <a:lstStyle/>
          <a:p>
            <a:pPr marL="0" indent="0" algn="just">
              <a:lnSpc>
                <a:spcPct val="150000"/>
              </a:lnSpc>
              <a:buNone/>
            </a:pPr>
            <a:r>
              <a:rPr lang="es-ES" dirty="0">
                <a:latin typeface="Comic Sans MS" panose="030F0702030302020204" pitchFamily="66" charset="0"/>
              </a:rPr>
              <a:t>Se refiere a todo tipo de activos cuya vida útil es mayor a un año, y cuya finalidad es proveer las condiciones necesarias para que la empresa lleve a cabo sus actividades.</a:t>
            </a:r>
          </a:p>
          <a:p>
            <a:pPr marL="0" indent="0" algn="just">
              <a:lnSpc>
                <a:spcPct val="150000"/>
              </a:lnSpc>
              <a:buNone/>
            </a:pPr>
            <a:endParaRPr lang="es-ES" dirty="0">
              <a:latin typeface="Comic Sans MS" panose="030F0702030302020204" pitchFamily="66" charset="0"/>
            </a:endParaRPr>
          </a:p>
          <a:p>
            <a:pPr marL="0" indent="0" algn="just">
              <a:lnSpc>
                <a:spcPct val="150000"/>
              </a:lnSpc>
              <a:buNone/>
            </a:pPr>
            <a:r>
              <a:rPr lang="es-ES" dirty="0">
                <a:latin typeface="Comic Sans MS" panose="030F0702030302020204" pitchFamily="66" charset="0"/>
              </a:rPr>
              <a:t>Para efectos contables, </a:t>
            </a:r>
            <a:r>
              <a:rPr lang="es-ES" u="sng" dirty="0">
                <a:latin typeface="Comic Sans MS" panose="030F0702030302020204" pitchFamily="66" charset="0"/>
              </a:rPr>
              <a:t>los activos fijos</a:t>
            </a:r>
            <a:r>
              <a:rPr lang="es-ES" dirty="0">
                <a:latin typeface="Comic Sans MS" panose="030F0702030302020204" pitchFamily="66" charset="0"/>
              </a:rPr>
              <a:t>, excepto los terrenos, </a:t>
            </a:r>
            <a:r>
              <a:rPr lang="es-ES" u="sng" dirty="0">
                <a:latin typeface="Comic Sans MS" panose="030F0702030302020204" pitchFamily="66" charset="0"/>
              </a:rPr>
              <a:t>están sujetos a depreciación</a:t>
            </a:r>
            <a:r>
              <a:rPr lang="es-ES" dirty="0">
                <a:latin typeface="Comic Sans MS" panose="030F0702030302020204" pitchFamily="66" charset="0"/>
              </a:rPr>
              <a:t>. El terreno normalmente tiende a aumentar de precio por el desarrollo urbano a su alrededor.</a:t>
            </a:r>
          </a:p>
        </p:txBody>
      </p:sp>
    </p:spTree>
    <p:extLst>
      <p:ext uri="{BB962C8B-B14F-4D97-AF65-F5344CB8AC3E}">
        <p14:creationId xmlns:p14="http://schemas.microsoft.com/office/powerpoint/2010/main" val="403401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F6B5A5D-D7A7-4C69-8E9F-013A03C1A340}"/>
              </a:ext>
            </a:extLst>
          </p:cNvPr>
          <p:cNvSpPr>
            <a:spLocks noGrp="1"/>
          </p:cNvSpPr>
          <p:nvPr>
            <p:ph idx="1"/>
          </p:nvPr>
        </p:nvSpPr>
        <p:spPr>
          <a:xfrm>
            <a:off x="838200" y="381000"/>
            <a:ext cx="10515600" cy="5795963"/>
          </a:xfrm>
        </p:spPr>
        <p:txBody>
          <a:bodyPr>
            <a:normAutofit/>
          </a:bodyPr>
          <a:lstStyle/>
          <a:p>
            <a:pPr marL="0" indent="0">
              <a:lnSpc>
                <a:spcPct val="150000"/>
              </a:lnSpc>
              <a:buNone/>
            </a:pPr>
            <a:r>
              <a:rPr lang="es-ES" sz="2000" dirty="0">
                <a:latin typeface="Comic Sans MS" panose="030F0702030302020204" pitchFamily="66" charset="0"/>
              </a:rPr>
              <a:t>Algunos </a:t>
            </a:r>
            <a:r>
              <a:rPr lang="es-ES" sz="2000" b="1" dirty="0">
                <a:latin typeface="Comic Sans MS" panose="030F0702030302020204" pitchFamily="66" charset="0"/>
              </a:rPr>
              <a:t>conceptos típicos </a:t>
            </a:r>
            <a:r>
              <a:rPr lang="es-ES" sz="2000" dirty="0">
                <a:latin typeface="Comic Sans MS" panose="030F0702030302020204" pitchFamily="66" charset="0"/>
              </a:rPr>
              <a:t>de inversiones sobre activos fijos son los siguientes: </a:t>
            </a:r>
            <a:endParaRPr lang="es-MX" sz="2000" dirty="0">
              <a:latin typeface="Comic Sans MS" panose="030F0702030302020204" pitchFamily="66" charset="0"/>
            </a:endParaRPr>
          </a:p>
          <a:p>
            <a:pPr marL="0" indent="0">
              <a:lnSpc>
                <a:spcPct val="150000"/>
              </a:lnSpc>
              <a:buNone/>
            </a:pPr>
            <a:endParaRPr lang="es-MX" sz="2000" dirty="0">
              <a:latin typeface="Comic Sans MS" panose="030F0702030302020204" pitchFamily="66" charset="0"/>
            </a:endParaRPr>
          </a:p>
          <a:p>
            <a:pPr>
              <a:lnSpc>
                <a:spcPct val="150000"/>
              </a:lnSpc>
            </a:pPr>
            <a:r>
              <a:rPr lang="es-MX" sz="2000" b="1" dirty="0">
                <a:latin typeface="Comic Sans MS" panose="030F0702030302020204" pitchFamily="66" charset="0"/>
              </a:rPr>
              <a:t>Terrenos </a:t>
            </a:r>
            <a:r>
              <a:rPr lang="es-MX" sz="2000" dirty="0">
                <a:latin typeface="Comic Sans MS" panose="030F0702030302020204" pitchFamily="66" charset="0"/>
              </a:rPr>
              <a:t>(para la instalación original y previsiones de ampliación)  </a:t>
            </a:r>
          </a:p>
          <a:p>
            <a:pPr>
              <a:lnSpc>
                <a:spcPct val="150000"/>
              </a:lnSpc>
            </a:pPr>
            <a:r>
              <a:rPr lang="es-MX" sz="2000" b="1" dirty="0">
                <a:latin typeface="Comic Sans MS" panose="030F0702030302020204" pitchFamily="66" charset="0"/>
              </a:rPr>
              <a:t>Obra civil o edificios </a:t>
            </a:r>
            <a:r>
              <a:rPr lang="es-MX" sz="2000" dirty="0">
                <a:latin typeface="Comic Sans MS" panose="030F0702030302020204" pitchFamily="66" charset="0"/>
              </a:rPr>
              <a:t>(instalaciones requeridas para las funciones principales y de apoyo del negocio) </a:t>
            </a:r>
          </a:p>
          <a:p>
            <a:pPr>
              <a:lnSpc>
                <a:spcPct val="150000"/>
              </a:lnSpc>
            </a:pPr>
            <a:r>
              <a:rPr lang="es-MX" sz="2000" b="1" dirty="0">
                <a:latin typeface="Comic Sans MS" panose="030F0702030302020204" pitchFamily="66" charset="0"/>
              </a:rPr>
              <a:t>Maquinaria y equipo de transporte </a:t>
            </a:r>
            <a:r>
              <a:rPr lang="es-MX" sz="2000" dirty="0">
                <a:latin typeface="Comic Sans MS" panose="030F0702030302020204" pitchFamily="66" charset="0"/>
              </a:rPr>
              <a:t>(para el desplazamiento de insumos, materia prima, productos terminados y personal ejecutivo u operativo) </a:t>
            </a:r>
          </a:p>
          <a:p>
            <a:pPr>
              <a:lnSpc>
                <a:spcPct val="150000"/>
              </a:lnSpc>
            </a:pPr>
            <a:r>
              <a:rPr lang="es-MX" sz="2000" b="1" dirty="0">
                <a:latin typeface="Comic Sans MS" panose="030F0702030302020204" pitchFamily="66" charset="0"/>
              </a:rPr>
              <a:t>Equipo de oficina </a:t>
            </a:r>
            <a:r>
              <a:rPr lang="es-MX" sz="2000" dirty="0">
                <a:latin typeface="Comic Sans MS" panose="030F0702030302020204" pitchFamily="66" charset="0"/>
              </a:rPr>
              <a:t>(escritorios, cafeteras, etc.) </a:t>
            </a:r>
          </a:p>
          <a:p>
            <a:pPr>
              <a:lnSpc>
                <a:spcPct val="150000"/>
              </a:lnSpc>
            </a:pPr>
            <a:r>
              <a:rPr lang="es-MX" sz="2000" b="1" dirty="0">
                <a:latin typeface="Comic Sans MS" panose="030F0702030302020204" pitchFamily="66" charset="0"/>
              </a:rPr>
              <a:t>Equipo de cómputo</a:t>
            </a:r>
          </a:p>
          <a:p>
            <a:pPr>
              <a:lnSpc>
                <a:spcPct val="150000"/>
              </a:lnSpc>
            </a:pPr>
            <a:r>
              <a:rPr lang="es-MX" sz="2000" b="1" dirty="0">
                <a:latin typeface="Comic Sans MS" panose="030F0702030302020204" pitchFamily="66" charset="0"/>
              </a:rPr>
              <a:t>Equipo de telecomunicación </a:t>
            </a:r>
            <a:r>
              <a:rPr lang="es-MX" sz="2000" dirty="0">
                <a:latin typeface="Comic Sans MS" panose="030F0702030302020204" pitchFamily="66" charset="0"/>
              </a:rPr>
              <a:t>(teléfono, módem, fax, etc.) </a:t>
            </a:r>
          </a:p>
        </p:txBody>
      </p:sp>
    </p:spTree>
    <p:extLst>
      <p:ext uri="{BB962C8B-B14F-4D97-AF65-F5344CB8AC3E}">
        <p14:creationId xmlns:p14="http://schemas.microsoft.com/office/powerpoint/2010/main" val="3414714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96A191-8909-4C34-89DC-308AACAE01EE}"/>
              </a:ext>
            </a:extLst>
          </p:cNvPr>
          <p:cNvSpPr>
            <a:spLocks noGrp="1"/>
          </p:cNvSpPr>
          <p:nvPr>
            <p:ph type="title"/>
          </p:nvPr>
        </p:nvSpPr>
        <p:spPr/>
        <p:txBody>
          <a:bodyPr/>
          <a:lstStyle/>
          <a:p>
            <a:r>
              <a:rPr lang="es-MX" dirty="0">
                <a:latin typeface="Comic Sans MS" panose="030F0702030302020204" pitchFamily="66" charset="0"/>
              </a:rPr>
              <a:t>Inversión diferida</a:t>
            </a:r>
          </a:p>
        </p:txBody>
      </p:sp>
      <p:sp>
        <p:nvSpPr>
          <p:cNvPr id="3" name="Marcador de contenido 2">
            <a:extLst>
              <a:ext uri="{FF2B5EF4-FFF2-40B4-BE49-F238E27FC236}">
                <a16:creationId xmlns:a16="http://schemas.microsoft.com/office/drawing/2014/main" id="{7B161CF6-30A4-460E-9F1B-5867AB11FFAD}"/>
              </a:ext>
            </a:extLst>
          </p:cNvPr>
          <p:cNvSpPr>
            <a:spLocks noGrp="1"/>
          </p:cNvSpPr>
          <p:nvPr>
            <p:ph idx="1"/>
          </p:nvPr>
        </p:nvSpPr>
        <p:spPr/>
        <p:txBody>
          <a:bodyPr>
            <a:normAutofit fontScale="92500" lnSpcReduction="10000"/>
          </a:bodyPr>
          <a:lstStyle/>
          <a:p>
            <a:pPr marL="0" indent="0" algn="just">
              <a:lnSpc>
                <a:spcPct val="160000"/>
              </a:lnSpc>
              <a:buNone/>
            </a:pPr>
            <a:r>
              <a:rPr lang="es-ES" dirty="0">
                <a:latin typeface="Comic Sans MS" panose="030F0702030302020204" pitchFamily="66" charset="0"/>
              </a:rPr>
              <a:t>Estas inversiones se realizan en bienes y servicios intangibles que son indispensables para la iniciación del proyecto, pero no intervienen directamente en la producción. Constituyen derechos exclusivos que la empresa utilizará sin restricciones para su funcionamiento. </a:t>
            </a:r>
          </a:p>
          <a:p>
            <a:pPr marL="0" indent="0" algn="just">
              <a:lnSpc>
                <a:spcPct val="160000"/>
              </a:lnSpc>
              <a:buNone/>
            </a:pPr>
            <a:r>
              <a:rPr lang="es-ES" u="sng" dirty="0">
                <a:latin typeface="Comic Sans MS" panose="030F0702030302020204" pitchFamily="66" charset="0"/>
              </a:rPr>
              <a:t>Las inversiones diferidas están sujetas a amortización</a:t>
            </a:r>
            <a:r>
              <a:rPr lang="es-ES" dirty="0">
                <a:latin typeface="Comic Sans MS" panose="030F0702030302020204" pitchFamily="66" charset="0"/>
              </a:rPr>
              <a:t> y se recuperan a largo plazo. </a:t>
            </a:r>
            <a:endParaRPr lang="es-MX" dirty="0">
              <a:latin typeface="Comic Sans MS" panose="030F0702030302020204" pitchFamily="66" charset="0"/>
            </a:endParaRPr>
          </a:p>
        </p:txBody>
      </p:sp>
    </p:spTree>
    <p:extLst>
      <p:ext uri="{BB962C8B-B14F-4D97-AF65-F5344CB8AC3E}">
        <p14:creationId xmlns:p14="http://schemas.microsoft.com/office/powerpoint/2010/main" val="535850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0D9BD9-78AA-469D-AE27-54BD7DEC13D3}"/>
              </a:ext>
            </a:extLst>
          </p:cNvPr>
          <p:cNvSpPr>
            <a:spLocks noGrp="1"/>
          </p:cNvSpPr>
          <p:nvPr>
            <p:ph type="title"/>
          </p:nvPr>
        </p:nvSpPr>
        <p:spPr/>
        <p:txBody>
          <a:bodyPr>
            <a:noAutofit/>
          </a:bodyPr>
          <a:lstStyle/>
          <a:p>
            <a:r>
              <a:rPr lang="es-ES" sz="2000" dirty="0">
                <a:latin typeface="Comic Sans MS" panose="030F0702030302020204" pitchFamily="66" charset="0"/>
              </a:rPr>
              <a:t>Algunos </a:t>
            </a:r>
            <a:r>
              <a:rPr lang="es-ES" sz="2000" b="1" dirty="0">
                <a:latin typeface="Comic Sans MS" panose="030F0702030302020204" pitchFamily="66" charset="0"/>
              </a:rPr>
              <a:t>conceptos típicos </a:t>
            </a:r>
            <a:r>
              <a:rPr lang="es-ES" sz="2000" dirty="0">
                <a:latin typeface="Comic Sans MS" panose="030F0702030302020204" pitchFamily="66" charset="0"/>
              </a:rPr>
              <a:t>de inversiones sobre activos diferidos son los siguientes: </a:t>
            </a:r>
            <a:br>
              <a:rPr lang="es-MX" sz="2000" dirty="0">
                <a:latin typeface="Comic Sans MS" panose="030F0702030302020204" pitchFamily="66" charset="0"/>
              </a:rPr>
            </a:br>
            <a:endParaRPr lang="es-MX" sz="2000" dirty="0"/>
          </a:p>
        </p:txBody>
      </p:sp>
      <p:sp>
        <p:nvSpPr>
          <p:cNvPr id="3" name="Marcador de contenido 2">
            <a:extLst>
              <a:ext uri="{FF2B5EF4-FFF2-40B4-BE49-F238E27FC236}">
                <a16:creationId xmlns:a16="http://schemas.microsoft.com/office/drawing/2014/main" id="{B4019C38-7517-40CB-BA44-F30F4CBA0E98}"/>
              </a:ext>
            </a:extLst>
          </p:cNvPr>
          <p:cNvSpPr>
            <a:spLocks noGrp="1"/>
          </p:cNvSpPr>
          <p:nvPr>
            <p:ph idx="1"/>
          </p:nvPr>
        </p:nvSpPr>
        <p:spPr/>
        <p:txBody>
          <a:bodyPr>
            <a:normAutofit fontScale="62500" lnSpcReduction="20000"/>
          </a:bodyPr>
          <a:lstStyle/>
          <a:p>
            <a:pPr>
              <a:lnSpc>
                <a:spcPct val="160000"/>
              </a:lnSpc>
            </a:pPr>
            <a:r>
              <a:rPr lang="es-ES" dirty="0">
                <a:latin typeface="Comic Sans MS" panose="030F0702030302020204" pitchFamily="66" charset="0"/>
              </a:rPr>
              <a:t>Los gastos de instalación, organización y constitución jurídica de la nueva entidad económica.</a:t>
            </a:r>
          </a:p>
          <a:p>
            <a:pPr>
              <a:lnSpc>
                <a:spcPct val="160000"/>
              </a:lnSpc>
            </a:pPr>
            <a:r>
              <a:rPr lang="es-ES" dirty="0">
                <a:latin typeface="Comic Sans MS" panose="030F0702030302020204" pitchFamily="66" charset="0"/>
              </a:rPr>
              <a:t>El pago de permisos o derechos requeridos por las diversas autoridades federales, estatales o municipales.</a:t>
            </a:r>
          </a:p>
          <a:p>
            <a:pPr>
              <a:lnSpc>
                <a:spcPct val="160000"/>
              </a:lnSpc>
            </a:pPr>
            <a:r>
              <a:rPr lang="es-ES" dirty="0">
                <a:latin typeface="Comic Sans MS" panose="030F0702030302020204" pitchFamily="66" charset="0"/>
              </a:rPr>
              <a:t>El pago de patentes, licencias o franquicias.</a:t>
            </a:r>
          </a:p>
          <a:p>
            <a:pPr>
              <a:lnSpc>
                <a:spcPct val="160000"/>
              </a:lnSpc>
            </a:pPr>
            <a:r>
              <a:rPr lang="es-ES" dirty="0">
                <a:latin typeface="Comic Sans MS" panose="030F0702030302020204" pitchFamily="66" charset="0"/>
              </a:rPr>
              <a:t>El pago de estudios previos tales como mecánica de suelos, topográficos, encuestas, investigaciones de mercado, estudios de </a:t>
            </a:r>
            <a:r>
              <a:rPr lang="es-ES" dirty="0" err="1">
                <a:latin typeface="Comic Sans MS" panose="030F0702030302020204" pitchFamily="66" charset="0"/>
              </a:rPr>
              <a:t>pre-inversión</a:t>
            </a:r>
            <a:r>
              <a:rPr lang="es-ES" dirty="0">
                <a:latin typeface="Comic Sans MS" panose="030F0702030302020204" pitchFamily="66" charset="0"/>
              </a:rPr>
              <a:t>, sobre la calidad del agua, etc.</a:t>
            </a:r>
          </a:p>
          <a:p>
            <a:pPr>
              <a:lnSpc>
                <a:spcPct val="160000"/>
              </a:lnSpc>
            </a:pPr>
            <a:r>
              <a:rPr lang="es-MX" dirty="0">
                <a:latin typeface="Comic Sans MS" panose="030F0702030302020204" pitchFamily="66" charset="0"/>
              </a:rPr>
              <a:t>Los gastos realizados por anticipado tales como pago de primas de seguros y rentas pagadas por anticipado.</a:t>
            </a:r>
          </a:p>
        </p:txBody>
      </p:sp>
    </p:spTree>
    <p:extLst>
      <p:ext uri="{BB962C8B-B14F-4D97-AF65-F5344CB8AC3E}">
        <p14:creationId xmlns:p14="http://schemas.microsoft.com/office/powerpoint/2010/main" val="1410548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09F8F1-4E55-4B30-AE5F-A1C4789DCCA9}"/>
              </a:ext>
            </a:extLst>
          </p:cNvPr>
          <p:cNvSpPr>
            <a:spLocks noGrp="1"/>
          </p:cNvSpPr>
          <p:nvPr>
            <p:ph type="ctrTitle"/>
          </p:nvPr>
        </p:nvSpPr>
        <p:spPr/>
        <p:txBody>
          <a:bodyPr/>
          <a:lstStyle/>
          <a:p>
            <a:r>
              <a:rPr lang="es-MX" dirty="0">
                <a:latin typeface="Comic Sans MS" panose="030F0702030302020204" pitchFamily="66" charset="0"/>
              </a:rPr>
              <a:t>Capital de trabajo</a:t>
            </a:r>
          </a:p>
        </p:txBody>
      </p:sp>
    </p:spTree>
    <p:extLst>
      <p:ext uri="{BB962C8B-B14F-4D97-AF65-F5344CB8AC3E}">
        <p14:creationId xmlns:p14="http://schemas.microsoft.com/office/powerpoint/2010/main" val="1967331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722932-71DE-42C0-AD01-D62D5B292DCD}"/>
              </a:ext>
            </a:extLst>
          </p:cNvPr>
          <p:cNvSpPr>
            <a:spLocks noGrp="1"/>
          </p:cNvSpPr>
          <p:nvPr>
            <p:ph type="title"/>
          </p:nvPr>
        </p:nvSpPr>
        <p:spPr/>
        <p:txBody>
          <a:bodyPr>
            <a:normAutofit/>
          </a:bodyPr>
          <a:lstStyle/>
          <a:p>
            <a:r>
              <a:rPr lang="es-MX" dirty="0">
                <a:latin typeface="Comic Sans MS" panose="030F0702030302020204" pitchFamily="66" charset="0"/>
              </a:rPr>
              <a:t>Inversión de capital de trabajo</a:t>
            </a:r>
          </a:p>
        </p:txBody>
      </p:sp>
      <p:sp>
        <p:nvSpPr>
          <p:cNvPr id="3" name="Marcador de contenido 2">
            <a:extLst>
              <a:ext uri="{FF2B5EF4-FFF2-40B4-BE49-F238E27FC236}">
                <a16:creationId xmlns:a16="http://schemas.microsoft.com/office/drawing/2014/main" id="{6996BD80-5985-4EE1-A36D-2B73D62B2551}"/>
              </a:ext>
            </a:extLst>
          </p:cNvPr>
          <p:cNvSpPr>
            <a:spLocks noGrp="1"/>
          </p:cNvSpPr>
          <p:nvPr>
            <p:ph idx="1"/>
          </p:nvPr>
        </p:nvSpPr>
        <p:spPr/>
        <p:txBody>
          <a:bodyPr>
            <a:normAutofit fontScale="77500" lnSpcReduction="20000"/>
          </a:bodyPr>
          <a:lstStyle/>
          <a:p>
            <a:pPr marL="0" indent="0" algn="just">
              <a:lnSpc>
                <a:spcPct val="150000"/>
              </a:lnSpc>
              <a:buNone/>
            </a:pPr>
            <a:r>
              <a:rPr lang="es-ES" dirty="0">
                <a:latin typeface="Comic Sans MS" panose="030F0702030302020204" pitchFamily="66" charset="0"/>
              </a:rPr>
              <a:t>La </a:t>
            </a:r>
            <a:r>
              <a:rPr lang="es-ES" u="sng" dirty="0">
                <a:latin typeface="Comic Sans MS" panose="030F0702030302020204" pitchFamily="66" charset="0"/>
              </a:rPr>
              <a:t>inversión en capital de trabajo constituye el conjunto de recursos necesarios, en la forma de activos circulantes, para la operación normal del proyecto durante un ciclo productivo</a:t>
            </a:r>
            <a:r>
              <a:rPr lang="es-ES" dirty="0">
                <a:latin typeface="Comic Sans MS" panose="030F0702030302020204" pitchFamily="66" charset="0"/>
              </a:rPr>
              <a:t>, para una capacidad y tamaño determinados. </a:t>
            </a:r>
          </a:p>
          <a:p>
            <a:pPr marL="0" indent="0" algn="just">
              <a:lnSpc>
                <a:spcPct val="150000"/>
              </a:lnSpc>
              <a:buNone/>
            </a:pPr>
            <a:r>
              <a:rPr lang="es-ES" dirty="0">
                <a:latin typeface="Comic Sans MS" panose="030F0702030302020204" pitchFamily="66" charset="0"/>
              </a:rPr>
              <a:t>Se puede decir que una empresa tiene un capital neto de trabajo cuando sus activos circulantes sean mayores que sus pasivos a corto plazo, esto conlleva a que si una entidad organizativa desea empezar alguna operación comercial o de producción debe </a:t>
            </a:r>
            <a:r>
              <a:rPr lang="es-ES" u="sng" dirty="0">
                <a:latin typeface="Comic Sans MS" panose="030F0702030302020204" pitchFamily="66" charset="0"/>
              </a:rPr>
              <a:t>manejar un mínimo de capital de trabajo </a:t>
            </a:r>
            <a:r>
              <a:rPr lang="es-ES" dirty="0">
                <a:latin typeface="Comic Sans MS" panose="030F0702030302020204" pitchFamily="66" charset="0"/>
              </a:rPr>
              <a:t>que dependerá de la actividad de cada una. </a:t>
            </a:r>
          </a:p>
          <a:p>
            <a:pPr marL="0" indent="0">
              <a:buNone/>
            </a:pPr>
            <a:endParaRPr lang="es-MX" dirty="0"/>
          </a:p>
        </p:txBody>
      </p:sp>
    </p:spTree>
    <p:extLst>
      <p:ext uri="{BB962C8B-B14F-4D97-AF65-F5344CB8AC3E}">
        <p14:creationId xmlns:p14="http://schemas.microsoft.com/office/powerpoint/2010/main" val="4240343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99DB5-73AD-4D24-8B79-3EF862126F35}"/>
              </a:ext>
            </a:extLst>
          </p:cNvPr>
          <p:cNvSpPr>
            <a:spLocks noGrp="1"/>
          </p:cNvSpPr>
          <p:nvPr>
            <p:ph type="title"/>
          </p:nvPr>
        </p:nvSpPr>
        <p:spPr/>
        <p:txBody>
          <a:bodyPr>
            <a:normAutofit/>
          </a:bodyPr>
          <a:lstStyle/>
          <a:p>
            <a:r>
              <a:rPr lang="es-MX" sz="4000" dirty="0">
                <a:latin typeface="Comic Sans MS" panose="030F0702030302020204" pitchFamily="66" charset="0"/>
              </a:rPr>
              <a:t>Observaciones sobre el capital de trabajo</a:t>
            </a:r>
          </a:p>
        </p:txBody>
      </p:sp>
      <p:sp>
        <p:nvSpPr>
          <p:cNvPr id="3" name="Marcador de contenido 2">
            <a:extLst>
              <a:ext uri="{FF2B5EF4-FFF2-40B4-BE49-F238E27FC236}">
                <a16:creationId xmlns:a16="http://schemas.microsoft.com/office/drawing/2014/main" id="{4EE28AD5-3C70-40D5-84BC-6D5FAF5DD8A2}"/>
              </a:ext>
            </a:extLst>
          </p:cNvPr>
          <p:cNvSpPr>
            <a:spLocks noGrp="1"/>
          </p:cNvSpPr>
          <p:nvPr>
            <p:ph idx="1"/>
          </p:nvPr>
        </p:nvSpPr>
        <p:spPr/>
        <p:txBody>
          <a:bodyPr/>
          <a:lstStyle/>
          <a:p>
            <a:pPr marL="0" indent="0" algn="just">
              <a:lnSpc>
                <a:spcPct val="150000"/>
              </a:lnSpc>
              <a:buNone/>
            </a:pPr>
            <a:r>
              <a:rPr lang="es-ES" dirty="0">
                <a:latin typeface="Comic Sans MS" panose="030F0702030302020204" pitchFamily="66" charset="0"/>
              </a:rPr>
              <a:t>Dado que revela el equilibrio que tiene una empresa de activos y pasivos (deudas o compromisos de pago) mostrando si tiene lo suficiente para operar, antes que obtener ganancia en sí,  </a:t>
            </a:r>
            <a:r>
              <a:rPr lang="es-ES" sz="3200" b="1" i="1" dirty="0">
                <a:latin typeface="Comic Sans MS" panose="030F0702030302020204" pitchFamily="66" charset="0"/>
              </a:rPr>
              <a:t>entre más grande sea el monto del capital de trabajo que tenga una empresa, menos será el riesgo de que esta sea insolvente.  </a:t>
            </a:r>
            <a:endParaRPr lang="es-MX" b="1" i="1" dirty="0">
              <a:latin typeface="Comic Sans MS" panose="030F0702030302020204" pitchFamily="66" charset="0"/>
            </a:endParaRPr>
          </a:p>
        </p:txBody>
      </p:sp>
    </p:spTree>
    <p:extLst>
      <p:ext uri="{BB962C8B-B14F-4D97-AF65-F5344CB8AC3E}">
        <p14:creationId xmlns:p14="http://schemas.microsoft.com/office/powerpoint/2010/main" val="2191327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763FF5-4E64-4CD3-A768-2D140C99FDF0}"/>
              </a:ext>
            </a:extLst>
          </p:cNvPr>
          <p:cNvSpPr>
            <a:spLocks noGrp="1"/>
          </p:cNvSpPr>
          <p:nvPr>
            <p:ph type="title"/>
          </p:nvPr>
        </p:nvSpPr>
        <p:spPr/>
        <p:txBody>
          <a:bodyPr/>
          <a:lstStyle/>
          <a:p>
            <a:r>
              <a:rPr lang="es-MX" dirty="0">
                <a:latin typeface="Comic Sans MS" panose="030F0702030302020204" pitchFamily="66" charset="0"/>
              </a:rPr>
              <a:t>Fórmula del capital de trabajo</a:t>
            </a:r>
          </a:p>
        </p:txBody>
      </p:sp>
      <p:sp>
        <p:nvSpPr>
          <p:cNvPr id="3" name="Marcador de contenido 2">
            <a:extLst>
              <a:ext uri="{FF2B5EF4-FFF2-40B4-BE49-F238E27FC236}">
                <a16:creationId xmlns:a16="http://schemas.microsoft.com/office/drawing/2014/main" id="{4A41F293-7542-4E29-BB4A-66C6A8DA6EB4}"/>
              </a:ext>
            </a:extLst>
          </p:cNvPr>
          <p:cNvSpPr>
            <a:spLocks noGrp="1"/>
          </p:cNvSpPr>
          <p:nvPr>
            <p:ph idx="1"/>
          </p:nvPr>
        </p:nvSpPr>
        <p:spPr/>
        <p:txBody>
          <a:bodyPr>
            <a:normAutofit fontScale="92500" lnSpcReduction="10000"/>
          </a:bodyPr>
          <a:lstStyle/>
          <a:p>
            <a:pPr marL="0" indent="0" algn="just">
              <a:lnSpc>
                <a:spcPct val="150000"/>
              </a:lnSpc>
              <a:buNone/>
            </a:pPr>
            <a:r>
              <a:rPr lang="es-ES" dirty="0">
                <a:latin typeface="Comic Sans MS" panose="030F0702030302020204" pitchFamily="66" charset="0"/>
              </a:rPr>
              <a:t>Para determinar el capital de trabajo, se debe restar de los activos circulantes, los pasivos circulantes. De esta forma obtenemos lo que se llama el capital de trabajo neto contable. Esto supone determinar con cuantos recursos cuenta la empresa para operar si se pagan todos los pasivos a corto plazo. </a:t>
            </a:r>
          </a:p>
          <a:p>
            <a:pPr marL="0" indent="0" algn="just">
              <a:lnSpc>
                <a:spcPct val="150000"/>
              </a:lnSpc>
              <a:buNone/>
            </a:pPr>
            <a:endParaRPr lang="es-ES" dirty="0">
              <a:latin typeface="Comic Sans MS" panose="030F0702030302020204" pitchFamily="66" charset="0"/>
            </a:endParaRPr>
          </a:p>
          <a:p>
            <a:pPr marL="0" indent="0" algn="ctr">
              <a:lnSpc>
                <a:spcPct val="150000"/>
              </a:lnSpc>
              <a:buNone/>
            </a:pPr>
            <a:r>
              <a:rPr lang="es-ES" b="1" dirty="0">
                <a:highlight>
                  <a:srgbClr val="FFFF00"/>
                </a:highlight>
                <a:latin typeface="Comic Sans MS" panose="030F0702030302020204" pitchFamily="66" charset="0"/>
              </a:rPr>
              <a:t>Capital de trabajo  = Activo circulante – Pasivo circulante </a:t>
            </a:r>
          </a:p>
        </p:txBody>
      </p:sp>
    </p:spTree>
    <p:extLst>
      <p:ext uri="{BB962C8B-B14F-4D97-AF65-F5344CB8AC3E}">
        <p14:creationId xmlns:p14="http://schemas.microsoft.com/office/powerpoint/2010/main" val="52777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ED93131-DDD3-4DB5-BE24-0A1E3F9AEEAB}"/>
              </a:ext>
            </a:extLst>
          </p:cNvPr>
          <p:cNvSpPr>
            <a:spLocks noGrp="1"/>
          </p:cNvSpPr>
          <p:nvPr>
            <p:ph idx="1"/>
          </p:nvPr>
        </p:nvSpPr>
        <p:spPr>
          <a:xfrm>
            <a:off x="838200" y="695325"/>
            <a:ext cx="10515600" cy="5481638"/>
          </a:xfrm>
        </p:spPr>
        <p:txBody>
          <a:bodyPr>
            <a:normAutofit/>
          </a:bodyPr>
          <a:lstStyle/>
          <a:p>
            <a:pPr marL="0" indent="0">
              <a:buNone/>
            </a:pPr>
            <a:r>
              <a:rPr lang="es-MX" sz="1900" dirty="0">
                <a:latin typeface="Comic Sans MS" panose="030F0702030302020204" pitchFamily="66" charset="0"/>
              </a:rPr>
              <a:t>15. Capital de trabajo </a:t>
            </a:r>
          </a:p>
          <a:p>
            <a:pPr marL="0" indent="0">
              <a:buNone/>
            </a:pPr>
            <a:r>
              <a:rPr lang="es-MX" sz="1900" dirty="0">
                <a:latin typeface="Comic Sans MS" panose="030F0702030302020204" pitchFamily="66" charset="0"/>
              </a:rPr>
              <a:t>	15.1 Inversión del capital de trabajo</a:t>
            </a:r>
          </a:p>
          <a:p>
            <a:pPr marL="0" indent="0">
              <a:buNone/>
            </a:pPr>
            <a:r>
              <a:rPr lang="es-MX" sz="1900" dirty="0">
                <a:latin typeface="Comic Sans MS" panose="030F0702030302020204" pitchFamily="66" charset="0"/>
              </a:rPr>
              <a:t>	15.2 Observaciones sobre el capital de trabajo</a:t>
            </a:r>
          </a:p>
          <a:p>
            <a:pPr marL="0" indent="0">
              <a:buNone/>
            </a:pPr>
            <a:r>
              <a:rPr lang="es-MX" sz="1900" dirty="0">
                <a:latin typeface="Comic Sans MS" panose="030F0702030302020204" pitchFamily="66" charset="0"/>
              </a:rPr>
              <a:t>	15.3 Fórmula del capital de trabajo </a:t>
            </a:r>
          </a:p>
          <a:p>
            <a:pPr marL="0" indent="0">
              <a:buNone/>
            </a:pPr>
            <a:r>
              <a:rPr lang="es-MX" sz="1900" dirty="0">
                <a:latin typeface="Comic Sans MS" panose="030F0702030302020204" pitchFamily="66" charset="0"/>
              </a:rPr>
              <a:t>16. Estados Financieros Proforma </a:t>
            </a:r>
          </a:p>
          <a:p>
            <a:pPr marL="0" indent="0">
              <a:buNone/>
            </a:pPr>
            <a:r>
              <a:rPr lang="es-MX" sz="1900" dirty="0">
                <a:latin typeface="Comic Sans MS" panose="030F0702030302020204" pitchFamily="66" charset="0"/>
              </a:rPr>
              <a:t>	16.1 ¿Qué son los estados financieros proforma y para qué sirven? </a:t>
            </a:r>
          </a:p>
          <a:p>
            <a:pPr marL="0" indent="0">
              <a:buNone/>
            </a:pPr>
            <a:r>
              <a:rPr lang="es-MX" sz="1900" dirty="0">
                <a:latin typeface="Comic Sans MS" panose="030F0702030302020204" pitchFamily="66" charset="0"/>
              </a:rPr>
              <a:t>	16.2 Proyección vs Proforma </a:t>
            </a:r>
          </a:p>
          <a:p>
            <a:pPr marL="0" indent="0">
              <a:buNone/>
            </a:pPr>
            <a:r>
              <a:rPr lang="es-MX" sz="1900" dirty="0">
                <a:latin typeface="Comic Sans MS" panose="030F0702030302020204" pitchFamily="66" charset="0"/>
              </a:rPr>
              <a:t>	16.3 Balance general de apertura </a:t>
            </a:r>
          </a:p>
          <a:p>
            <a:pPr marL="0" indent="0">
              <a:buNone/>
            </a:pPr>
            <a:r>
              <a:rPr lang="es-MX" sz="1900" dirty="0">
                <a:latin typeface="Comic Sans MS" panose="030F0702030302020204" pitchFamily="66" charset="0"/>
              </a:rPr>
              <a:t>	16.4 Esquema de un Estado de Situación Financiera Proforma </a:t>
            </a:r>
          </a:p>
          <a:p>
            <a:pPr marL="0" indent="0">
              <a:buNone/>
            </a:pPr>
            <a:r>
              <a:rPr lang="es-MX" sz="1900" dirty="0">
                <a:latin typeface="Comic Sans MS" panose="030F0702030302020204" pitchFamily="66" charset="0"/>
              </a:rPr>
              <a:t>	16.5 Ejemplo de un Estado de Resultados Proforma </a:t>
            </a:r>
          </a:p>
          <a:p>
            <a:pPr marL="0" indent="0">
              <a:buNone/>
            </a:pPr>
            <a:endParaRPr lang="es-MX" dirty="0"/>
          </a:p>
        </p:txBody>
      </p:sp>
    </p:spTree>
    <p:extLst>
      <p:ext uri="{BB962C8B-B14F-4D97-AF65-F5344CB8AC3E}">
        <p14:creationId xmlns:p14="http://schemas.microsoft.com/office/powerpoint/2010/main" val="126929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A0A9100-C153-4B46-B907-DCEB117530FE}"/>
              </a:ext>
            </a:extLst>
          </p:cNvPr>
          <p:cNvSpPr>
            <a:spLocks noGrp="1"/>
          </p:cNvSpPr>
          <p:nvPr>
            <p:ph type="ctrTitle"/>
          </p:nvPr>
        </p:nvSpPr>
        <p:spPr/>
        <p:txBody>
          <a:bodyPr/>
          <a:lstStyle/>
          <a:p>
            <a:r>
              <a:rPr lang="es-MX" dirty="0">
                <a:latin typeface="Comic Sans MS" panose="030F0702030302020204" pitchFamily="66" charset="0"/>
              </a:rPr>
              <a:t>Estados Financieros Proforma</a:t>
            </a:r>
          </a:p>
        </p:txBody>
      </p:sp>
    </p:spTree>
    <p:extLst>
      <p:ext uri="{BB962C8B-B14F-4D97-AF65-F5344CB8AC3E}">
        <p14:creationId xmlns:p14="http://schemas.microsoft.com/office/powerpoint/2010/main" val="3920686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AA4063-5D6F-4114-A58B-E43760B73AE6}"/>
              </a:ext>
            </a:extLst>
          </p:cNvPr>
          <p:cNvSpPr>
            <a:spLocks noGrp="1"/>
          </p:cNvSpPr>
          <p:nvPr>
            <p:ph type="title"/>
          </p:nvPr>
        </p:nvSpPr>
        <p:spPr/>
        <p:txBody>
          <a:bodyPr>
            <a:normAutofit/>
          </a:bodyPr>
          <a:lstStyle/>
          <a:p>
            <a:r>
              <a:rPr lang="es-MX" sz="3600" dirty="0">
                <a:latin typeface="Comic Sans MS" panose="030F0702030302020204" pitchFamily="66" charset="0"/>
              </a:rPr>
              <a:t>¿Qué son los estados financieros proforma y para qué sirven? </a:t>
            </a:r>
          </a:p>
        </p:txBody>
      </p:sp>
      <p:sp>
        <p:nvSpPr>
          <p:cNvPr id="3" name="Marcador de contenido 2">
            <a:extLst>
              <a:ext uri="{FF2B5EF4-FFF2-40B4-BE49-F238E27FC236}">
                <a16:creationId xmlns:a16="http://schemas.microsoft.com/office/drawing/2014/main" id="{5BB8C3D7-7F2C-4673-9CFA-8B5C82DD2273}"/>
              </a:ext>
            </a:extLst>
          </p:cNvPr>
          <p:cNvSpPr>
            <a:spLocks noGrp="1"/>
          </p:cNvSpPr>
          <p:nvPr>
            <p:ph idx="1"/>
          </p:nvPr>
        </p:nvSpPr>
        <p:spPr/>
        <p:txBody>
          <a:bodyPr>
            <a:normAutofit fontScale="85000" lnSpcReduction="10000"/>
          </a:bodyPr>
          <a:lstStyle/>
          <a:p>
            <a:pPr marL="0" indent="0" algn="just">
              <a:lnSpc>
                <a:spcPct val="150000"/>
              </a:lnSpc>
              <a:buNone/>
            </a:pPr>
            <a:r>
              <a:rPr lang="es-ES" dirty="0">
                <a:latin typeface="Comic Sans MS" panose="030F0702030302020204" pitchFamily="66" charset="0"/>
              </a:rPr>
              <a:t>Los estados financieros proforma </a:t>
            </a:r>
            <a:r>
              <a:rPr lang="es-ES" u="sng" dirty="0">
                <a:latin typeface="Comic Sans MS" panose="030F0702030302020204" pitchFamily="66" charset="0"/>
              </a:rPr>
              <a:t>tienen como objetivo </a:t>
            </a:r>
            <a:r>
              <a:rPr lang="es-ES" u="sng" dirty="0">
                <a:highlight>
                  <a:srgbClr val="FFFF00"/>
                </a:highlight>
                <a:latin typeface="Comic Sans MS" panose="030F0702030302020204" pitchFamily="66" charset="0"/>
              </a:rPr>
              <a:t>pronosticar un panorama futuro</a:t>
            </a:r>
            <a:r>
              <a:rPr lang="es-ES" u="sng" dirty="0">
                <a:latin typeface="Comic Sans MS" panose="030F0702030302020204" pitchFamily="66" charset="0"/>
              </a:rPr>
              <a:t> del proyecto</a:t>
            </a:r>
            <a:r>
              <a:rPr lang="es-ES" dirty="0">
                <a:latin typeface="Comic Sans MS" panose="030F0702030302020204" pitchFamily="66" charset="0"/>
              </a:rPr>
              <a:t>, y </a:t>
            </a:r>
            <a:r>
              <a:rPr lang="es-ES" u="sng" dirty="0">
                <a:latin typeface="Comic Sans MS" panose="030F0702030302020204" pitchFamily="66" charset="0"/>
              </a:rPr>
              <a:t>se preparan a través</a:t>
            </a:r>
            <a:r>
              <a:rPr lang="es-ES" dirty="0">
                <a:latin typeface="Comic Sans MS" panose="030F0702030302020204" pitchFamily="66" charset="0"/>
              </a:rPr>
              <a:t> de la información recopilada </a:t>
            </a:r>
            <a:r>
              <a:rPr lang="es-ES" u="sng" dirty="0">
                <a:latin typeface="Comic Sans MS" panose="030F0702030302020204" pitchFamily="66" charset="0"/>
              </a:rPr>
              <a:t>de los presupuestos estimados </a:t>
            </a:r>
            <a:r>
              <a:rPr lang="es-ES" dirty="0">
                <a:latin typeface="Comic Sans MS" panose="030F0702030302020204" pitchFamily="66" charset="0"/>
              </a:rPr>
              <a:t>de cada uno de los rubros que se invierten desde la ejecución del proyecto hasta su operación. </a:t>
            </a:r>
          </a:p>
          <a:p>
            <a:pPr marL="0" indent="0" algn="just">
              <a:lnSpc>
                <a:spcPct val="150000"/>
              </a:lnSpc>
              <a:buNone/>
            </a:pPr>
            <a:r>
              <a:rPr lang="es-ES" u="sng" dirty="0">
                <a:latin typeface="Comic Sans MS" panose="030F0702030302020204" pitchFamily="66" charset="0"/>
              </a:rPr>
              <a:t>Se los utiliza principalmente, para realizar evaluaciones y para la toma de decisiones de carácter económico</a:t>
            </a:r>
            <a:r>
              <a:rPr lang="es-ES" dirty="0">
                <a:latin typeface="Comic Sans MS" panose="030F0702030302020204" pitchFamily="66" charset="0"/>
              </a:rPr>
              <a:t>, por lo que, deben contener en forma clara y comprensible la información relevante de la empresa expresada en términos monetarios.</a:t>
            </a:r>
            <a:endParaRPr lang="es-MX" dirty="0">
              <a:latin typeface="Comic Sans MS" panose="030F0702030302020204" pitchFamily="66" charset="0"/>
            </a:endParaRPr>
          </a:p>
        </p:txBody>
      </p:sp>
    </p:spTree>
    <p:extLst>
      <p:ext uri="{BB962C8B-B14F-4D97-AF65-F5344CB8AC3E}">
        <p14:creationId xmlns:p14="http://schemas.microsoft.com/office/powerpoint/2010/main" val="1874412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3EB3D-9CFB-4BA6-96FA-CD6EF3A20E86}"/>
              </a:ext>
            </a:extLst>
          </p:cNvPr>
          <p:cNvSpPr>
            <a:spLocks noGrp="1"/>
          </p:cNvSpPr>
          <p:nvPr>
            <p:ph type="title"/>
          </p:nvPr>
        </p:nvSpPr>
        <p:spPr/>
        <p:txBody>
          <a:bodyPr/>
          <a:lstStyle/>
          <a:p>
            <a:r>
              <a:rPr lang="es-MX" dirty="0">
                <a:latin typeface="Comic Sans MS" panose="030F0702030302020204" pitchFamily="66" charset="0"/>
              </a:rPr>
              <a:t>Proyección vs Proforma </a:t>
            </a:r>
          </a:p>
        </p:txBody>
      </p:sp>
      <p:sp>
        <p:nvSpPr>
          <p:cNvPr id="4" name="Marcador de contenido 3">
            <a:extLst>
              <a:ext uri="{FF2B5EF4-FFF2-40B4-BE49-F238E27FC236}">
                <a16:creationId xmlns:a16="http://schemas.microsoft.com/office/drawing/2014/main" id="{B5FF6A2D-ADCA-4957-B41B-A1A6912C7033}"/>
              </a:ext>
            </a:extLst>
          </p:cNvPr>
          <p:cNvSpPr>
            <a:spLocks noGrp="1"/>
          </p:cNvSpPr>
          <p:nvPr>
            <p:ph sz="half" idx="1"/>
          </p:nvPr>
        </p:nvSpPr>
        <p:spPr/>
        <p:txBody>
          <a:bodyPr>
            <a:normAutofit fontScale="62500" lnSpcReduction="20000"/>
          </a:bodyPr>
          <a:lstStyle/>
          <a:p>
            <a:pPr marL="0" indent="0" algn="just">
              <a:lnSpc>
                <a:spcPct val="150000"/>
              </a:lnSpc>
              <a:buNone/>
            </a:pPr>
            <a:r>
              <a:rPr lang="es-MX" sz="3200" dirty="0">
                <a:highlight>
                  <a:srgbClr val="FFFF00"/>
                </a:highlight>
                <a:latin typeface="Comic Sans MS" panose="030F0702030302020204" pitchFamily="66" charset="0"/>
              </a:rPr>
              <a:t>Proyección </a:t>
            </a:r>
          </a:p>
          <a:p>
            <a:pPr marL="0" indent="0" algn="just">
              <a:lnSpc>
                <a:spcPct val="150000"/>
              </a:lnSpc>
              <a:buNone/>
            </a:pPr>
            <a:r>
              <a:rPr lang="es-ES" sz="3200" dirty="0">
                <a:latin typeface="Comic Sans MS" panose="030F0702030302020204" pitchFamily="66" charset="0"/>
              </a:rPr>
              <a:t>Estados que </a:t>
            </a:r>
            <a:r>
              <a:rPr lang="es-ES" sz="3200" u="sng" dirty="0">
                <a:latin typeface="Comic Sans MS" panose="030F0702030302020204" pitchFamily="66" charset="0"/>
              </a:rPr>
              <a:t>se formulan con hipótesis </a:t>
            </a:r>
            <a:r>
              <a:rPr lang="es-ES" sz="3200" dirty="0">
                <a:latin typeface="Comic Sans MS" panose="030F0702030302020204" pitchFamily="66" charset="0"/>
              </a:rPr>
              <a:t>sobre el pasado o el presente con objeto de </a:t>
            </a:r>
            <a:r>
              <a:rPr lang="es-ES" sz="3200" u="sng" dirty="0">
                <a:latin typeface="Comic Sans MS" panose="030F0702030302020204" pitchFamily="66" charset="0"/>
              </a:rPr>
              <a:t>mostrar los resultados y la situación financiera si tales hipótesis se "hubieran realizado"</a:t>
            </a:r>
            <a:r>
              <a:rPr lang="es-ES" sz="3200" dirty="0">
                <a:latin typeface="Comic Sans MS" panose="030F0702030302020204" pitchFamily="66" charset="0"/>
              </a:rPr>
              <a:t> o "hubieran sucedido“. </a:t>
            </a:r>
            <a:endParaRPr lang="es-MX" sz="3200" dirty="0">
              <a:latin typeface="Comic Sans MS" panose="030F0702030302020204" pitchFamily="66" charset="0"/>
            </a:endParaRPr>
          </a:p>
        </p:txBody>
      </p:sp>
      <p:sp>
        <p:nvSpPr>
          <p:cNvPr id="5" name="Marcador de contenido 4">
            <a:extLst>
              <a:ext uri="{FF2B5EF4-FFF2-40B4-BE49-F238E27FC236}">
                <a16:creationId xmlns:a16="http://schemas.microsoft.com/office/drawing/2014/main" id="{665A23B6-5F34-481F-AD54-5F8A33ED7DAF}"/>
              </a:ext>
            </a:extLst>
          </p:cNvPr>
          <p:cNvSpPr>
            <a:spLocks noGrp="1"/>
          </p:cNvSpPr>
          <p:nvPr>
            <p:ph sz="half" idx="2"/>
          </p:nvPr>
        </p:nvSpPr>
        <p:spPr/>
        <p:txBody>
          <a:bodyPr>
            <a:normAutofit fontScale="62500" lnSpcReduction="20000"/>
          </a:bodyPr>
          <a:lstStyle/>
          <a:p>
            <a:pPr marL="0" indent="0" algn="just">
              <a:lnSpc>
                <a:spcPct val="160000"/>
              </a:lnSpc>
              <a:buNone/>
            </a:pPr>
            <a:r>
              <a:rPr lang="es-MX" dirty="0">
                <a:highlight>
                  <a:srgbClr val="FFFF00"/>
                </a:highlight>
                <a:latin typeface="Comic Sans MS" panose="030F0702030302020204" pitchFamily="66" charset="0"/>
              </a:rPr>
              <a:t>Proforma </a:t>
            </a:r>
          </a:p>
          <a:p>
            <a:pPr marL="0" indent="0" algn="just">
              <a:lnSpc>
                <a:spcPct val="160000"/>
              </a:lnSpc>
              <a:buNone/>
            </a:pPr>
            <a:r>
              <a:rPr lang="es-ES" dirty="0">
                <a:latin typeface="Comic Sans MS" panose="030F0702030302020204" pitchFamily="66" charset="0"/>
              </a:rPr>
              <a:t>Estados que </a:t>
            </a:r>
            <a:r>
              <a:rPr lang="es-ES" u="sng" dirty="0">
                <a:latin typeface="Comic Sans MS" panose="030F0702030302020204" pitchFamily="66" charset="0"/>
              </a:rPr>
              <a:t>contienen operaciones reales </a:t>
            </a:r>
            <a:r>
              <a:rPr lang="es-ES" dirty="0">
                <a:latin typeface="Comic Sans MS" panose="030F0702030302020204" pitchFamily="66" charset="0"/>
              </a:rPr>
              <a:t>y que muestran además hechos posteriores a la fecha en que están cortadas las cifras de los estados financieros. Los </a:t>
            </a:r>
            <a:r>
              <a:rPr lang="es-ES" u="sng" dirty="0">
                <a:latin typeface="Comic Sans MS" panose="030F0702030302020204" pitchFamily="66" charset="0"/>
              </a:rPr>
              <a:t>hechos posteriores</a:t>
            </a:r>
            <a:r>
              <a:rPr lang="es-ES" dirty="0">
                <a:latin typeface="Comic Sans MS" panose="030F0702030302020204" pitchFamily="66" charset="0"/>
              </a:rPr>
              <a:t> pueden haber ocurrido ya a la fecha de emisión de los estados financieros, o bien, que su </a:t>
            </a:r>
            <a:r>
              <a:rPr lang="es-ES" u="sng" dirty="0">
                <a:latin typeface="Comic Sans MS" panose="030F0702030302020204" pitchFamily="66" charset="0"/>
              </a:rPr>
              <a:t>posibilidad de ocurrir es suficientemente cierta.</a:t>
            </a:r>
            <a:endParaRPr lang="es-MX" u="sng" dirty="0">
              <a:latin typeface="Comic Sans MS" panose="030F0702030302020204" pitchFamily="66" charset="0"/>
            </a:endParaRPr>
          </a:p>
        </p:txBody>
      </p:sp>
    </p:spTree>
    <p:extLst>
      <p:ext uri="{BB962C8B-B14F-4D97-AF65-F5344CB8AC3E}">
        <p14:creationId xmlns:p14="http://schemas.microsoft.com/office/powerpoint/2010/main" val="92643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19EF1-724F-4673-9188-8A1093F882F2}"/>
              </a:ext>
            </a:extLst>
          </p:cNvPr>
          <p:cNvSpPr>
            <a:spLocks noGrp="1"/>
          </p:cNvSpPr>
          <p:nvPr>
            <p:ph type="title"/>
          </p:nvPr>
        </p:nvSpPr>
        <p:spPr/>
        <p:txBody>
          <a:bodyPr/>
          <a:lstStyle/>
          <a:p>
            <a:r>
              <a:rPr lang="es-MX" dirty="0">
                <a:latin typeface="Comic Sans MS" panose="030F0702030302020204" pitchFamily="66" charset="0"/>
              </a:rPr>
              <a:t>Balance General de Apertura</a:t>
            </a:r>
          </a:p>
        </p:txBody>
      </p:sp>
      <p:sp>
        <p:nvSpPr>
          <p:cNvPr id="3" name="Marcador de contenido 2">
            <a:extLst>
              <a:ext uri="{FF2B5EF4-FFF2-40B4-BE49-F238E27FC236}">
                <a16:creationId xmlns:a16="http://schemas.microsoft.com/office/drawing/2014/main" id="{C98CCE08-1F82-4C99-AAE7-C41419E71C18}"/>
              </a:ext>
            </a:extLst>
          </p:cNvPr>
          <p:cNvSpPr>
            <a:spLocks noGrp="1"/>
          </p:cNvSpPr>
          <p:nvPr>
            <p:ph idx="1"/>
          </p:nvPr>
        </p:nvSpPr>
        <p:spPr/>
        <p:txBody>
          <a:bodyPr>
            <a:normAutofit fontScale="92500"/>
          </a:bodyPr>
          <a:lstStyle/>
          <a:p>
            <a:pPr marL="0" indent="0" algn="just">
              <a:lnSpc>
                <a:spcPct val="150000"/>
              </a:lnSpc>
              <a:buNone/>
            </a:pPr>
            <a:r>
              <a:rPr lang="es-ES" dirty="0">
                <a:latin typeface="Comic Sans MS" panose="030F0702030302020204" pitchFamily="66" charset="0"/>
              </a:rPr>
              <a:t>El balance de apertura </a:t>
            </a:r>
            <a:r>
              <a:rPr lang="es-ES" u="sng" dirty="0">
                <a:latin typeface="Comic Sans MS" panose="030F0702030302020204" pitchFamily="66" charset="0"/>
              </a:rPr>
              <a:t>expresa la situación en la que se encuentra la empresa al inicio de un ejercicio contable</a:t>
            </a:r>
            <a:r>
              <a:rPr lang="es-ES" dirty="0">
                <a:latin typeface="Comic Sans MS" panose="030F0702030302020204" pitchFamily="66" charset="0"/>
              </a:rPr>
              <a:t>. Es decir, es el balance que se realiza al inicio de cada ciclo contable para ver cuál es el estado financiero y la situación patrimonial al principio de cada año.</a:t>
            </a:r>
          </a:p>
          <a:p>
            <a:pPr marL="0" indent="0" algn="just">
              <a:lnSpc>
                <a:spcPct val="150000"/>
              </a:lnSpc>
              <a:buNone/>
            </a:pPr>
            <a:r>
              <a:rPr lang="es-ES" dirty="0">
                <a:latin typeface="Comic Sans MS" panose="030F0702030302020204" pitchFamily="66" charset="0"/>
              </a:rPr>
              <a:t>Se realiza con el objetivo de obtener una radiografía económica de la empresa que </a:t>
            </a:r>
            <a:r>
              <a:rPr lang="es-ES" u="sng" dirty="0">
                <a:latin typeface="Comic Sans MS" panose="030F0702030302020204" pitchFamily="66" charset="0"/>
              </a:rPr>
              <a:t>permita a los dirigentes tomar decisiones referentes a la actividad empresarial del nuevo curso</a:t>
            </a:r>
            <a:r>
              <a:rPr lang="es-ES" dirty="0">
                <a:latin typeface="Comic Sans MS" panose="030F0702030302020204" pitchFamily="66" charset="0"/>
              </a:rPr>
              <a:t>. </a:t>
            </a:r>
            <a:endParaRPr lang="es-MX" dirty="0">
              <a:latin typeface="Comic Sans MS" panose="030F0702030302020204" pitchFamily="66" charset="0"/>
            </a:endParaRPr>
          </a:p>
        </p:txBody>
      </p:sp>
    </p:spTree>
    <p:extLst>
      <p:ext uri="{BB962C8B-B14F-4D97-AF65-F5344CB8AC3E}">
        <p14:creationId xmlns:p14="http://schemas.microsoft.com/office/powerpoint/2010/main" val="2016678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160DD-AA41-44DE-83CB-E266CE750D9D}"/>
              </a:ext>
            </a:extLst>
          </p:cNvPr>
          <p:cNvSpPr>
            <a:spLocks noGrp="1"/>
          </p:cNvSpPr>
          <p:nvPr>
            <p:ph type="title"/>
          </p:nvPr>
        </p:nvSpPr>
        <p:spPr>
          <a:xfrm>
            <a:off x="1041400" y="2766218"/>
            <a:ext cx="10515600" cy="1325563"/>
          </a:xfrm>
        </p:spPr>
        <p:txBody>
          <a:bodyPr>
            <a:normAutofit fontScale="90000"/>
          </a:bodyPr>
          <a:lstStyle/>
          <a:p>
            <a:pPr algn="ctr"/>
            <a:r>
              <a:rPr lang="es-MX" dirty="0">
                <a:latin typeface="Comic Sans MS" panose="030F0702030302020204" pitchFamily="66" charset="0"/>
              </a:rPr>
              <a:t>Balance General Proforma</a:t>
            </a:r>
            <a:br>
              <a:rPr lang="es-MX" dirty="0">
                <a:latin typeface="Comic Sans MS" panose="030F0702030302020204" pitchFamily="66" charset="0"/>
              </a:rPr>
            </a:br>
            <a:r>
              <a:rPr lang="es-MX" dirty="0">
                <a:latin typeface="Comic Sans MS" panose="030F0702030302020204" pitchFamily="66" charset="0"/>
              </a:rPr>
              <a:t>o </a:t>
            </a:r>
            <a:br>
              <a:rPr lang="es-MX" dirty="0">
                <a:latin typeface="Comic Sans MS" panose="030F0702030302020204" pitchFamily="66" charset="0"/>
              </a:rPr>
            </a:br>
            <a:r>
              <a:rPr lang="es-MX" dirty="0">
                <a:latin typeface="Comic Sans MS" panose="030F0702030302020204" pitchFamily="66" charset="0"/>
              </a:rPr>
              <a:t>Estado de Situación Financiera Proforma </a:t>
            </a:r>
            <a:endParaRPr lang="es-MX" dirty="0"/>
          </a:p>
        </p:txBody>
      </p:sp>
    </p:spTree>
    <p:extLst>
      <p:ext uri="{BB962C8B-B14F-4D97-AF65-F5344CB8AC3E}">
        <p14:creationId xmlns:p14="http://schemas.microsoft.com/office/powerpoint/2010/main" val="904819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D38E4A60-2443-476B-8EDA-4BF41E4966A7}"/>
              </a:ext>
            </a:extLst>
          </p:cNvPr>
          <p:cNvPicPr>
            <a:picLocks noGrp="1" noChangeAspect="1"/>
          </p:cNvPicPr>
          <p:nvPr>
            <p:ph idx="1"/>
          </p:nvPr>
        </p:nvPicPr>
        <p:blipFill>
          <a:blip r:embed="rId2"/>
          <a:stretch>
            <a:fillRect/>
          </a:stretch>
        </p:blipFill>
        <p:spPr>
          <a:xfrm>
            <a:off x="180974" y="85133"/>
            <a:ext cx="5486401" cy="6687734"/>
          </a:xfrm>
          <a:prstGeom prst="rect">
            <a:avLst/>
          </a:prstGeom>
        </p:spPr>
      </p:pic>
      <p:pic>
        <p:nvPicPr>
          <p:cNvPr id="7" name="Imagen 6">
            <a:extLst>
              <a:ext uri="{FF2B5EF4-FFF2-40B4-BE49-F238E27FC236}">
                <a16:creationId xmlns:a16="http://schemas.microsoft.com/office/drawing/2014/main" id="{6972CB6E-D731-44B8-9079-9EFD459A5918}"/>
              </a:ext>
            </a:extLst>
          </p:cNvPr>
          <p:cNvPicPr>
            <a:picLocks noChangeAspect="1"/>
          </p:cNvPicPr>
          <p:nvPr/>
        </p:nvPicPr>
        <p:blipFill>
          <a:blip r:embed="rId3"/>
          <a:stretch>
            <a:fillRect/>
          </a:stretch>
        </p:blipFill>
        <p:spPr>
          <a:xfrm>
            <a:off x="5957888" y="1"/>
            <a:ext cx="6243502" cy="5130799"/>
          </a:xfrm>
          <a:prstGeom prst="rect">
            <a:avLst/>
          </a:prstGeom>
        </p:spPr>
      </p:pic>
    </p:spTree>
    <p:extLst>
      <p:ext uri="{BB962C8B-B14F-4D97-AF65-F5344CB8AC3E}">
        <p14:creationId xmlns:p14="http://schemas.microsoft.com/office/powerpoint/2010/main" val="974643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AE209-351D-461B-B4DA-3E321A90082D}"/>
              </a:ext>
            </a:extLst>
          </p:cNvPr>
          <p:cNvSpPr>
            <a:spLocks noGrp="1"/>
          </p:cNvSpPr>
          <p:nvPr>
            <p:ph type="title"/>
          </p:nvPr>
        </p:nvSpPr>
        <p:spPr>
          <a:xfrm>
            <a:off x="1031240" y="2468245"/>
            <a:ext cx="10515600" cy="1325563"/>
          </a:xfrm>
        </p:spPr>
        <p:txBody>
          <a:bodyPr/>
          <a:lstStyle/>
          <a:p>
            <a:pPr algn="ctr"/>
            <a:r>
              <a:rPr lang="es-MX" dirty="0">
                <a:latin typeface="Comic Sans MS" panose="030F0702030302020204" pitchFamily="66" charset="0"/>
              </a:rPr>
              <a:t>Estado de Resultados Proforma</a:t>
            </a:r>
          </a:p>
        </p:txBody>
      </p:sp>
    </p:spTree>
    <p:extLst>
      <p:ext uri="{BB962C8B-B14F-4D97-AF65-F5344CB8AC3E}">
        <p14:creationId xmlns:p14="http://schemas.microsoft.com/office/powerpoint/2010/main" val="3242631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de un celular&#10;&#10;Descripción generada automáticamente">
            <a:extLst>
              <a:ext uri="{FF2B5EF4-FFF2-40B4-BE49-F238E27FC236}">
                <a16:creationId xmlns:a16="http://schemas.microsoft.com/office/drawing/2014/main" id="{10B8AFD1-7612-4574-8317-FAD88A5D0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520" y="55299"/>
            <a:ext cx="8696959" cy="6747402"/>
          </a:xfrm>
          <a:prstGeom prst="rect">
            <a:avLst/>
          </a:prstGeom>
        </p:spPr>
      </p:pic>
    </p:spTree>
    <p:extLst>
      <p:ext uri="{BB962C8B-B14F-4D97-AF65-F5344CB8AC3E}">
        <p14:creationId xmlns:p14="http://schemas.microsoft.com/office/powerpoint/2010/main" val="175161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B306FB-928E-4A57-8E4A-14F3E2E512D9}"/>
              </a:ext>
            </a:extLst>
          </p:cNvPr>
          <p:cNvSpPr>
            <a:spLocks noGrp="1"/>
          </p:cNvSpPr>
          <p:nvPr>
            <p:ph type="ctrTitle"/>
          </p:nvPr>
        </p:nvSpPr>
        <p:spPr/>
        <p:txBody>
          <a:bodyPr>
            <a:normAutofit/>
          </a:bodyPr>
          <a:lstStyle/>
          <a:p>
            <a:pPr algn="ctr"/>
            <a:r>
              <a:rPr lang="es-MX" dirty="0">
                <a:latin typeface="Comic Sans MS" panose="030F0702030302020204" pitchFamily="66" charset="0"/>
              </a:rPr>
              <a:t>Presupuestos</a:t>
            </a:r>
          </a:p>
        </p:txBody>
      </p:sp>
      <p:sp>
        <p:nvSpPr>
          <p:cNvPr id="4" name="Subtítulo 3">
            <a:extLst>
              <a:ext uri="{FF2B5EF4-FFF2-40B4-BE49-F238E27FC236}">
                <a16:creationId xmlns:a16="http://schemas.microsoft.com/office/drawing/2014/main" id="{1E50BA80-08A0-4D3E-8959-57E9AEB1F4E3}"/>
              </a:ext>
            </a:extLst>
          </p:cNvPr>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187802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1B459D6-A3CC-498F-8E14-1B67834B247D}"/>
              </a:ext>
            </a:extLst>
          </p:cNvPr>
          <p:cNvSpPr>
            <a:spLocks noGrp="1"/>
          </p:cNvSpPr>
          <p:nvPr>
            <p:ph type="title"/>
          </p:nvPr>
        </p:nvSpPr>
        <p:spPr/>
        <p:txBody>
          <a:bodyPr/>
          <a:lstStyle/>
          <a:p>
            <a:r>
              <a:rPr lang="es-MX" dirty="0">
                <a:latin typeface="Comic Sans MS" panose="030F0702030302020204" pitchFamily="66" charset="0"/>
              </a:rPr>
              <a:t>¿Qué son los presupuestos? </a:t>
            </a:r>
          </a:p>
        </p:txBody>
      </p:sp>
      <p:sp>
        <p:nvSpPr>
          <p:cNvPr id="3" name="Marcador de contenido 2">
            <a:extLst>
              <a:ext uri="{FF2B5EF4-FFF2-40B4-BE49-F238E27FC236}">
                <a16:creationId xmlns:a16="http://schemas.microsoft.com/office/drawing/2014/main" id="{A388C8AC-5982-48C8-9769-F37EF645C61B}"/>
              </a:ext>
            </a:extLst>
          </p:cNvPr>
          <p:cNvSpPr>
            <a:spLocks noGrp="1"/>
          </p:cNvSpPr>
          <p:nvPr>
            <p:ph idx="1"/>
          </p:nvPr>
        </p:nvSpPr>
        <p:spPr/>
        <p:txBody>
          <a:bodyPr/>
          <a:lstStyle/>
          <a:p>
            <a:pPr marL="0" indent="0" algn="just">
              <a:lnSpc>
                <a:spcPct val="150000"/>
              </a:lnSpc>
              <a:buNone/>
            </a:pPr>
            <a:r>
              <a:rPr lang="es-ES" dirty="0">
                <a:latin typeface="Comic Sans MS" panose="030F0702030302020204" pitchFamily="66" charset="0"/>
              </a:rPr>
              <a:t>Los presupuestos constituyen la expresión </a:t>
            </a:r>
            <a:r>
              <a:rPr lang="es-ES" dirty="0">
                <a:highlight>
                  <a:srgbClr val="FFFF00"/>
                </a:highlight>
                <a:latin typeface="Comic Sans MS" panose="030F0702030302020204" pitchFamily="66" charset="0"/>
              </a:rPr>
              <a:t>cuantitativa</a:t>
            </a:r>
            <a:r>
              <a:rPr lang="es-ES" dirty="0">
                <a:latin typeface="Comic Sans MS" panose="030F0702030302020204" pitchFamily="66" charset="0"/>
              </a:rPr>
              <a:t> </a:t>
            </a:r>
            <a:r>
              <a:rPr lang="es-ES" dirty="0">
                <a:highlight>
                  <a:srgbClr val="FFFF00"/>
                </a:highlight>
                <a:latin typeface="Comic Sans MS" panose="030F0702030302020204" pitchFamily="66" charset="0"/>
              </a:rPr>
              <a:t>formal </a:t>
            </a:r>
            <a:r>
              <a:rPr lang="es-ES" dirty="0">
                <a:latin typeface="Comic Sans MS" panose="030F0702030302020204" pitchFamily="66" charset="0"/>
              </a:rPr>
              <a:t>de los </a:t>
            </a:r>
            <a:r>
              <a:rPr lang="es-ES" u="sng" dirty="0">
                <a:latin typeface="Comic Sans MS" panose="030F0702030302020204" pitchFamily="66" charset="0"/>
              </a:rPr>
              <a:t>objetivos que se propone alcanzar la administración de la empresa en un período</a:t>
            </a:r>
            <a:r>
              <a:rPr lang="es-ES" dirty="0">
                <a:latin typeface="Comic Sans MS" panose="030F0702030302020204" pitchFamily="66" charset="0"/>
              </a:rPr>
              <a:t>, con la adopción de las estrategias necesarias para lograrlos.</a:t>
            </a:r>
            <a:endParaRPr lang="es-MX" dirty="0">
              <a:latin typeface="Comic Sans MS" panose="030F0702030302020204" pitchFamily="66" charset="0"/>
            </a:endParaRPr>
          </a:p>
        </p:txBody>
      </p:sp>
    </p:spTree>
    <p:extLst>
      <p:ext uri="{BB962C8B-B14F-4D97-AF65-F5344CB8AC3E}">
        <p14:creationId xmlns:p14="http://schemas.microsoft.com/office/powerpoint/2010/main" val="254974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CD152D-93A5-4ED5-B9F9-7A6CE59261FB}"/>
              </a:ext>
            </a:extLst>
          </p:cNvPr>
          <p:cNvSpPr>
            <a:spLocks noGrp="1"/>
          </p:cNvSpPr>
          <p:nvPr>
            <p:ph type="title"/>
          </p:nvPr>
        </p:nvSpPr>
        <p:spPr>
          <a:xfrm>
            <a:off x="838200" y="365126"/>
            <a:ext cx="10706100" cy="1006474"/>
          </a:xfrm>
        </p:spPr>
        <p:txBody>
          <a:bodyPr>
            <a:normAutofit/>
          </a:bodyPr>
          <a:lstStyle/>
          <a:p>
            <a:r>
              <a:rPr lang="es-MX" dirty="0">
                <a:latin typeface="Comic Sans MS" panose="030F0702030302020204" pitchFamily="66" charset="0"/>
              </a:rPr>
              <a:t>¿Por qué “cuantitativa” y “formal”? </a:t>
            </a:r>
          </a:p>
        </p:txBody>
      </p:sp>
      <p:sp>
        <p:nvSpPr>
          <p:cNvPr id="3" name="Marcador de contenido 2">
            <a:extLst>
              <a:ext uri="{FF2B5EF4-FFF2-40B4-BE49-F238E27FC236}">
                <a16:creationId xmlns:a16="http://schemas.microsoft.com/office/drawing/2014/main" id="{5329BE20-92AA-4E76-85E5-64FF09134059}"/>
              </a:ext>
            </a:extLst>
          </p:cNvPr>
          <p:cNvSpPr>
            <a:spLocks noGrp="1"/>
          </p:cNvSpPr>
          <p:nvPr>
            <p:ph sz="half" idx="1"/>
          </p:nvPr>
        </p:nvSpPr>
        <p:spPr/>
        <p:txBody>
          <a:bodyPr/>
          <a:lstStyle/>
          <a:p>
            <a:pPr marL="0" indent="0">
              <a:lnSpc>
                <a:spcPct val="150000"/>
              </a:lnSpc>
              <a:buNone/>
            </a:pPr>
            <a:r>
              <a:rPr lang="es-MX" dirty="0">
                <a:highlight>
                  <a:srgbClr val="FFFF00"/>
                </a:highlight>
                <a:latin typeface="Comic Sans MS" panose="030F0702030302020204" pitchFamily="66" charset="0"/>
              </a:rPr>
              <a:t>Cuantitativa </a:t>
            </a:r>
          </a:p>
          <a:p>
            <a:pPr marL="0" indent="0">
              <a:lnSpc>
                <a:spcPct val="150000"/>
              </a:lnSpc>
              <a:buNone/>
            </a:pPr>
            <a:r>
              <a:rPr lang="es-ES" dirty="0">
                <a:latin typeface="Comic Sans MS" panose="030F0702030302020204" pitchFamily="66" charset="0"/>
              </a:rPr>
              <a:t>Porque los </a:t>
            </a:r>
            <a:r>
              <a:rPr lang="es-ES" u="sng" dirty="0">
                <a:latin typeface="Comic Sans MS" panose="030F0702030302020204" pitchFamily="66" charset="0"/>
              </a:rPr>
              <a:t>objetivos deben ser mesurables </a:t>
            </a:r>
            <a:r>
              <a:rPr lang="es-ES" dirty="0">
                <a:latin typeface="Comic Sans MS" panose="030F0702030302020204" pitchFamily="66" charset="0"/>
              </a:rPr>
              <a:t>y su alcance requiere la destinación de recursos durante el período fijado.</a:t>
            </a:r>
            <a:endParaRPr lang="es-MX" dirty="0">
              <a:latin typeface="Comic Sans MS" panose="030F0702030302020204" pitchFamily="66" charset="0"/>
            </a:endParaRPr>
          </a:p>
          <a:p>
            <a:pPr marL="0" indent="0">
              <a:buNone/>
            </a:pPr>
            <a:endParaRPr lang="es-MX" dirty="0"/>
          </a:p>
        </p:txBody>
      </p:sp>
      <p:sp>
        <p:nvSpPr>
          <p:cNvPr id="4" name="Marcador de contenido 3">
            <a:extLst>
              <a:ext uri="{FF2B5EF4-FFF2-40B4-BE49-F238E27FC236}">
                <a16:creationId xmlns:a16="http://schemas.microsoft.com/office/drawing/2014/main" id="{CC9931FB-AB77-440B-9C7F-E85FB33C9B15}"/>
              </a:ext>
            </a:extLst>
          </p:cNvPr>
          <p:cNvSpPr>
            <a:spLocks noGrp="1"/>
          </p:cNvSpPr>
          <p:nvPr>
            <p:ph sz="half" idx="2"/>
          </p:nvPr>
        </p:nvSpPr>
        <p:spPr/>
        <p:txBody>
          <a:bodyPr/>
          <a:lstStyle/>
          <a:p>
            <a:pPr marL="0" indent="0">
              <a:lnSpc>
                <a:spcPct val="150000"/>
              </a:lnSpc>
              <a:buNone/>
            </a:pPr>
            <a:r>
              <a:rPr lang="es-MX" dirty="0">
                <a:highlight>
                  <a:srgbClr val="FFFF00"/>
                </a:highlight>
                <a:latin typeface="Comic Sans MS" panose="030F0702030302020204" pitchFamily="66" charset="0"/>
              </a:rPr>
              <a:t>Formal</a:t>
            </a:r>
          </a:p>
          <a:p>
            <a:pPr marL="0" indent="0">
              <a:lnSpc>
                <a:spcPct val="150000"/>
              </a:lnSpc>
              <a:buNone/>
            </a:pPr>
            <a:r>
              <a:rPr lang="es-ES" dirty="0">
                <a:latin typeface="Comic Sans MS" panose="030F0702030302020204" pitchFamily="66" charset="0"/>
              </a:rPr>
              <a:t>Porque exige la aceptación de quienes están al frente de la organización. </a:t>
            </a:r>
            <a:endParaRPr lang="es-MX" dirty="0">
              <a:latin typeface="Comic Sans MS" panose="030F0702030302020204" pitchFamily="66" charset="0"/>
            </a:endParaRPr>
          </a:p>
          <a:p>
            <a:pPr>
              <a:lnSpc>
                <a:spcPct val="150000"/>
              </a:lnSpc>
            </a:pPr>
            <a:endParaRPr lang="es-MX" dirty="0">
              <a:latin typeface="Comic Sans MS" panose="030F0702030302020204" pitchFamily="66" charset="0"/>
            </a:endParaRPr>
          </a:p>
        </p:txBody>
      </p:sp>
    </p:spTree>
    <p:extLst>
      <p:ext uri="{BB962C8B-B14F-4D97-AF65-F5344CB8AC3E}">
        <p14:creationId xmlns:p14="http://schemas.microsoft.com/office/powerpoint/2010/main" val="405989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A89B5-0806-4060-BE10-7060E6992E29}"/>
              </a:ext>
            </a:extLst>
          </p:cNvPr>
          <p:cNvSpPr>
            <a:spLocks noGrp="1"/>
          </p:cNvSpPr>
          <p:nvPr>
            <p:ph type="ctrTitle"/>
          </p:nvPr>
        </p:nvSpPr>
        <p:spPr/>
        <p:txBody>
          <a:bodyPr/>
          <a:lstStyle/>
          <a:p>
            <a:r>
              <a:rPr lang="es-MX" dirty="0">
                <a:latin typeface="Comic Sans MS" panose="030F0702030302020204" pitchFamily="66" charset="0"/>
              </a:rPr>
              <a:t>Presupuesto de inversión</a:t>
            </a:r>
          </a:p>
        </p:txBody>
      </p:sp>
    </p:spTree>
    <p:extLst>
      <p:ext uri="{BB962C8B-B14F-4D97-AF65-F5344CB8AC3E}">
        <p14:creationId xmlns:p14="http://schemas.microsoft.com/office/powerpoint/2010/main" val="267398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433F3-3361-4A4D-ACE7-F1511FA893FA}"/>
              </a:ext>
            </a:extLst>
          </p:cNvPr>
          <p:cNvSpPr>
            <a:spLocks noGrp="1"/>
          </p:cNvSpPr>
          <p:nvPr>
            <p:ph type="title"/>
          </p:nvPr>
        </p:nvSpPr>
        <p:spPr/>
        <p:txBody>
          <a:bodyPr/>
          <a:lstStyle/>
          <a:p>
            <a:r>
              <a:rPr lang="es-MX" dirty="0">
                <a:latin typeface="Comic Sans MS" panose="030F0702030302020204" pitchFamily="66" charset="0"/>
              </a:rPr>
              <a:t>La inversión</a:t>
            </a:r>
          </a:p>
        </p:txBody>
      </p:sp>
      <p:sp>
        <p:nvSpPr>
          <p:cNvPr id="3" name="Marcador de contenido 2">
            <a:extLst>
              <a:ext uri="{FF2B5EF4-FFF2-40B4-BE49-F238E27FC236}">
                <a16:creationId xmlns:a16="http://schemas.microsoft.com/office/drawing/2014/main" id="{7DE36415-CB74-4ADD-A2F3-1AFDEDEADA68}"/>
              </a:ext>
            </a:extLst>
          </p:cNvPr>
          <p:cNvSpPr>
            <a:spLocks noGrp="1"/>
          </p:cNvSpPr>
          <p:nvPr>
            <p:ph idx="1"/>
          </p:nvPr>
        </p:nvSpPr>
        <p:spPr/>
        <p:txBody>
          <a:bodyPr/>
          <a:lstStyle/>
          <a:p>
            <a:pPr marL="0" indent="0" algn="just">
              <a:lnSpc>
                <a:spcPct val="150000"/>
              </a:lnSpc>
              <a:buNone/>
            </a:pPr>
            <a:r>
              <a:rPr lang="es-ES" dirty="0">
                <a:latin typeface="Comic Sans MS" panose="030F0702030302020204" pitchFamily="66" charset="0"/>
              </a:rPr>
              <a:t>La inversión está definida como el </a:t>
            </a:r>
            <a:r>
              <a:rPr lang="es-ES" dirty="0">
                <a:highlight>
                  <a:srgbClr val="FFFF00"/>
                </a:highlight>
                <a:latin typeface="Comic Sans MS" panose="030F0702030302020204" pitchFamily="66" charset="0"/>
              </a:rPr>
              <a:t>monto de los recursos necesarios para la ejecución del proyecto</a:t>
            </a:r>
            <a:r>
              <a:rPr lang="es-ES" dirty="0">
                <a:latin typeface="Comic Sans MS" panose="030F0702030302020204" pitchFamily="66" charset="0"/>
              </a:rPr>
              <a:t>, los cuales comprenden: </a:t>
            </a:r>
            <a:r>
              <a:rPr lang="es-ES" i="1" dirty="0">
                <a:latin typeface="Comic Sans MS" panose="030F0702030302020204" pitchFamily="66" charset="0"/>
              </a:rPr>
              <a:t>activos fijos, activos diferidos y capital de trabajo.</a:t>
            </a:r>
            <a:endParaRPr lang="es-MX" i="1" dirty="0">
              <a:latin typeface="Comic Sans MS" panose="030F0702030302020204" pitchFamily="66" charset="0"/>
            </a:endParaRPr>
          </a:p>
        </p:txBody>
      </p:sp>
    </p:spTree>
    <p:extLst>
      <p:ext uri="{BB962C8B-B14F-4D97-AF65-F5344CB8AC3E}">
        <p14:creationId xmlns:p14="http://schemas.microsoft.com/office/powerpoint/2010/main" val="2463629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9B7CD4-F6DC-4AFF-BF61-BB08E89320C9}"/>
              </a:ext>
            </a:extLst>
          </p:cNvPr>
          <p:cNvSpPr>
            <a:spLocks noGrp="1"/>
          </p:cNvSpPr>
          <p:nvPr>
            <p:ph type="title"/>
          </p:nvPr>
        </p:nvSpPr>
        <p:spPr/>
        <p:txBody>
          <a:bodyPr/>
          <a:lstStyle/>
          <a:p>
            <a:r>
              <a:rPr lang="es-MX" dirty="0">
                <a:latin typeface="Comic Sans MS" panose="030F0702030302020204" pitchFamily="66" charset="0"/>
              </a:rPr>
              <a:t>Inversión inicial</a:t>
            </a:r>
          </a:p>
        </p:txBody>
      </p:sp>
      <p:sp>
        <p:nvSpPr>
          <p:cNvPr id="3" name="Marcador de contenido 2">
            <a:extLst>
              <a:ext uri="{FF2B5EF4-FFF2-40B4-BE49-F238E27FC236}">
                <a16:creationId xmlns:a16="http://schemas.microsoft.com/office/drawing/2014/main" id="{B5C00C13-E957-47A8-B8FE-7E23B15F9CDC}"/>
              </a:ext>
            </a:extLst>
          </p:cNvPr>
          <p:cNvSpPr>
            <a:spLocks noGrp="1"/>
          </p:cNvSpPr>
          <p:nvPr>
            <p:ph idx="1"/>
          </p:nvPr>
        </p:nvSpPr>
        <p:spPr/>
        <p:txBody>
          <a:bodyPr/>
          <a:lstStyle/>
          <a:p>
            <a:pPr marL="0" indent="0" algn="just">
              <a:lnSpc>
                <a:spcPct val="150000"/>
              </a:lnSpc>
              <a:buNone/>
            </a:pPr>
            <a:r>
              <a:rPr lang="es-ES" dirty="0">
                <a:latin typeface="Comic Sans MS" panose="030F0702030302020204" pitchFamily="66" charset="0"/>
              </a:rPr>
              <a:t>La inversión inicial comprende la adquisición de todos los </a:t>
            </a:r>
            <a:r>
              <a:rPr lang="es-ES" u="sng" dirty="0">
                <a:latin typeface="Comic Sans MS" panose="030F0702030302020204" pitchFamily="66" charset="0"/>
              </a:rPr>
              <a:t>activos</a:t>
            </a:r>
            <a:r>
              <a:rPr lang="es-ES" dirty="0">
                <a:latin typeface="Comic Sans MS" panose="030F0702030302020204" pitchFamily="66" charset="0"/>
              </a:rPr>
              <a:t> fijos o tangibles y diferidos o intangibles </a:t>
            </a:r>
            <a:r>
              <a:rPr lang="es-ES" u="sng" dirty="0">
                <a:latin typeface="Comic Sans MS" panose="030F0702030302020204" pitchFamily="66" charset="0"/>
              </a:rPr>
              <a:t>necesarios para iniciar las operaciones de la empresa</a:t>
            </a:r>
            <a:r>
              <a:rPr lang="es-ES" dirty="0">
                <a:latin typeface="Comic Sans MS" panose="030F0702030302020204" pitchFamily="66" charset="0"/>
              </a:rPr>
              <a:t>, con excepción del capital de trabajo.</a:t>
            </a:r>
            <a:endParaRPr lang="es-MX" dirty="0">
              <a:latin typeface="Comic Sans MS" panose="030F0702030302020204" pitchFamily="66" charset="0"/>
            </a:endParaRPr>
          </a:p>
        </p:txBody>
      </p:sp>
    </p:spTree>
    <p:extLst>
      <p:ext uri="{BB962C8B-B14F-4D97-AF65-F5344CB8AC3E}">
        <p14:creationId xmlns:p14="http://schemas.microsoft.com/office/powerpoint/2010/main" val="572849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92AEFA-FB71-4394-912C-2E2325F58E6E}"/>
              </a:ext>
            </a:extLst>
          </p:cNvPr>
          <p:cNvSpPr>
            <a:spLocks noGrp="1"/>
          </p:cNvSpPr>
          <p:nvPr>
            <p:ph type="title"/>
          </p:nvPr>
        </p:nvSpPr>
        <p:spPr/>
        <p:txBody>
          <a:bodyPr/>
          <a:lstStyle/>
          <a:p>
            <a:r>
              <a:rPr lang="es-MX" dirty="0">
                <a:latin typeface="Comic Sans MS" panose="030F0702030302020204" pitchFamily="66" charset="0"/>
              </a:rPr>
              <a:t>Inversiones a corto y a largo plazo</a:t>
            </a:r>
          </a:p>
        </p:txBody>
      </p:sp>
      <p:sp>
        <p:nvSpPr>
          <p:cNvPr id="3" name="Marcador de contenido 2">
            <a:extLst>
              <a:ext uri="{FF2B5EF4-FFF2-40B4-BE49-F238E27FC236}">
                <a16:creationId xmlns:a16="http://schemas.microsoft.com/office/drawing/2014/main" id="{BC7AC1B0-3530-4495-AC6E-52FC900CEFE3}"/>
              </a:ext>
            </a:extLst>
          </p:cNvPr>
          <p:cNvSpPr>
            <a:spLocks noGrp="1"/>
          </p:cNvSpPr>
          <p:nvPr>
            <p:ph sz="half" idx="1"/>
          </p:nvPr>
        </p:nvSpPr>
        <p:spPr/>
        <p:txBody>
          <a:bodyPr>
            <a:normAutofit/>
          </a:bodyPr>
          <a:lstStyle/>
          <a:p>
            <a:pPr marL="0" indent="0">
              <a:buNone/>
            </a:pPr>
            <a:r>
              <a:rPr lang="es-MX" dirty="0">
                <a:highlight>
                  <a:srgbClr val="FFFF00"/>
                </a:highlight>
                <a:latin typeface="Comic Sans MS" panose="030F0702030302020204" pitchFamily="66" charset="0"/>
              </a:rPr>
              <a:t>A corto plazo</a:t>
            </a:r>
          </a:p>
          <a:p>
            <a:pPr marL="0" indent="0">
              <a:buNone/>
            </a:pPr>
            <a:endParaRPr lang="es-MX" dirty="0">
              <a:highlight>
                <a:srgbClr val="FFFF00"/>
              </a:highlight>
              <a:latin typeface="Comic Sans MS" panose="030F0702030302020204" pitchFamily="66" charset="0"/>
            </a:endParaRPr>
          </a:p>
          <a:p>
            <a:pPr marL="0" indent="0" algn="just">
              <a:lnSpc>
                <a:spcPct val="150000"/>
              </a:lnSpc>
              <a:buNone/>
            </a:pPr>
            <a:r>
              <a:rPr lang="es-MX" sz="1800" dirty="0">
                <a:latin typeface="Comic Sans MS" panose="030F0702030302020204" pitchFamily="66" charset="0"/>
              </a:rPr>
              <a:t>Son las </a:t>
            </a:r>
            <a:r>
              <a:rPr lang="es-ES" sz="1800" dirty="0">
                <a:latin typeface="Comic Sans MS" panose="030F0702030302020204" pitchFamily="66" charset="0"/>
              </a:rPr>
              <a:t>inversiones cuya </a:t>
            </a:r>
            <a:r>
              <a:rPr lang="es-ES" sz="1800" u="sng" dirty="0">
                <a:latin typeface="Comic Sans MS" panose="030F0702030302020204" pitchFamily="66" charset="0"/>
              </a:rPr>
              <a:t>principal función es servir de soporte a las ventas</a:t>
            </a:r>
            <a:r>
              <a:rPr lang="es-ES" sz="1800" dirty="0">
                <a:latin typeface="Comic Sans MS" panose="030F0702030302020204" pitchFamily="66" charset="0"/>
              </a:rPr>
              <a:t>. Se destinan a financiar los activos corrientes tales como: inventarios, cuentas por cobrar, </a:t>
            </a:r>
            <a:r>
              <a:rPr lang="es-ES" sz="1800" u="sng" dirty="0">
                <a:latin typeface="Comic Sans MS" panose="030F0702030302020204" pitchFamily="66" charset="0"/>
              </a:rPr>
              <a:t>cuentas que se recuperan en plazos inferiores a un año</a:t>
            </a:r>
            <a:r>
              <a:rPr lang="es-ES" sz="1800" dirty="0">
                <a:latin typeface="Comic Sans MS" panose="030F0702030302020204" pitchFamily="66" charset="0"/>
              </a:rPr>
              <a:t>, repitiéndose el ciclo de inversión y recuperación en forma continua.</a:t>
            </a:r>
            <a:endParaRPr lang="es-MX" sz="1800" dirty="0">
              <a:latin typeface="Comic Sans MS" panose="030F0702030302020204" pitchFamily="66" charset="0"/>
            </a:endParaRPr>
          </a:p>
        </p:txBody>
      </p:sp>
      <p:sp>
        <p:nvSpPr>
          <p:cNvPr id="4" name="Marcador de contenido 3">
            <a:extLst>
              <a:ext uri="{FF2B5EF4-FFF2-40B4-BE49-F238E27FC236}">
                <a16:creationId xmlns:a16="http://schemas.microsoft.com/office/drawing/2014/main" id="{FF1E2249-017B-4C2D-B22F-C75499C05649}"/>
              </a:ext>
            </a:extLst>
          </p:cNvPr>
          <p:cNvSpPr>
            <a:spLocks noGrp="1"/>
          </p:cNvSpPr>
          <p:nvPr>
            <p:ph sz="half" idx="2"/>
          </p:nvPr>
        </p:nvSpPr>
        <p:spPr/>
        <p:txBody>
          <a:bodyPr>
            <a:normAutofit/>
          </a:bodyPr>
          <a:lstStyle/>
          <a:p>
            <a:pPr marL="0" indent="0">
              <a:buNone/>
            </a:pPr>
            <a:r>
              <a:rPr lang="es-MX" dirty="0">
                <a:highlight>
                  <a:srgbClr val="FFFF00"/>
                </a:highlight>
                <a:latin typeface="Comic Sans MS" panose="030F0702030302020204" pitchFamily="66" charset="0"/>
              </a:rPr>
              <a:t>A largo plazo</a:t>
            </a:r>
          </a:p>
          <a:p>
            <a:pPr marL="0" indent="0">
              <a:buNone/>
            </a:pPr>
            <a:endParaRPr lang="es-MX" dirty="0">
              <a:highlight>
                <a:srgbClr val="FFFF00"/>
              </a:highlight>
              <a:latin typeface="Comic Sans MS" panose="030F0702030302020204" pitchFamily="66" charset="0"/>
            </a:endParaRPr>
          </a:p>
          <a:p>
            <a:pPr marL="0" indent="0" algn="just">
              <a:lnSpc>
                <a:spcPct val="150000"/>
              </a:lnSpc>
              <a:buNone/>
            </a:pPr>
            <a:r>
              <a:rPr lang="es-ES" sz="1900" dirty="0">
                <a:latin typeface="Comic Sans MS" panose="030F0702030302020204" pitchFamily="66" charset="0"/>
              </a:rPr>
              <a:t>Son las inversiones de naturaleza permanente y cuyo fin son dar soporte a la actividad de producción de bienes y servicios, como la adquisición de terrenos, edificios, maquinaria, etc. </a:t>
            </a:r>
            <a:endParaRPr lang="es-MX" sz="1900" dirty="0">
              <a:highlight>
                <a:srgbClr val="FFFF00"/>
              </a:highlight>
              <a:latin typeface="Comic Sans MS" panose="030F0702030302020204" pitchFamily="66" charset="0"/>
            </a:endParaRPr>
          </a:p>
        </p:txBody>
      </p:sp>
    </p:spTree>
    <p:extLst>
      <p:ext uri="{BB962C8B-B14F-4D97-AF65-F5344CB8AC3E}">
        <p14:creationId xmlns:p14="http://schemas.microsoft.com/office/powerpoint/2010/main" val="1615566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2124</TotalTime>
  <Words>1294</Words>
  <Application>Microsoft Office PowerPoint</Application>
  <PresentationFormat>Panorámica</PresentationFormat>
  <Paragraphs>93</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Calibri Light</vt:lpstr>
      <vt:lpstr>Comic Sans MS</vt:lpstr>
      <vt:lpstr>Tema de Office</vt:lpstr>
      <vt:lpstr>Contenido</vt:lpstr>
      <vt:lpstr>Presentación de PowerPoint</vt:lpstr>
      <vt:lpstr>Presupuestos</vt:lpstr>
      <vt:lpstr>¿Qué son los presupuestos? </vt:lpstr>
      <vt:lpstr>¿Por qué “cuantitativa” y “formal”? </vt:lpstr>
      <vt:lpstr>Presupuesto de inversión</vt:lpstr>
      <vt:lpstr>La inversión</vt:lpstr>
      <vt:lpstr>Inversión inicial</vt:lpstr>
      <vt:lpstr>Inversiones a corto y a largo plazo</vt:lpstr>
      <vt:lpstr>¿En qué consiste presupuestar las inversiones? </vt:lpstr>
      <vt:lpstr>Inversión fija e inversión diferida</vt:lpstr>
      <vt:lpstr>Inversión fija</vt:lpstr>
      <vt:lpstr>Presentación de PowerPoint</vt:lpstr>
      <vt:lpstr>Inversión diferida</vt:lpstr>
      <vt:lpstr>Algunos conceptos típicos de inversiones sobre activos diferidos son los siguientes:  </vt:lpstr>
      <vt:lpstr>Capital de trabajo</vt:lpstr>
      <vt:lpstr>Inversión de capital de trabajo</vt:lpstr>
      <vt:lpstr>Observaciones sobre el capital de trabajo</vt:lpstr>
      <vt:lpstr>Fórmula del capital de trabajo</vt:lpstr>
      <vt:lpstr>Estados Financieros Proforma</vt:lpstr>
      <vt:lpstr>¿Qué son los estados financieros proforma y para qué sirven? </vt:lpstr>
      <vt:lpstr>Proyección vs Proforma </vt:lpstr>
      <vt:lpstr>Balance General de Apertura</vt:lpstr>
      <vt:lpstr>Balance General Proforma o  Estado de Situación Financiera Proforma </vt:lpstr>
      <vt:lpstr>Presentación de PowerPoint</vt:lpstr>
      <vt:lpstr>Estado de Resultados Proforma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Presupuesto de inversión</dc:title>
  <dc:creator>Rox Herrera Merino</dc:creator>
  <cp:lastModifiedBy>Jorge Eduardo Castro Cruces</cp:lastModifiedBy>
  <cp:revision>28</cp:revision>
  <dcterms:created xsi:type="dcterms:W3CDTF">2020-04-28T04:45:13Z</dcterms:created>
  <dcterms:modified xsi:type="dcterms:W3CDTF">2020-04-29T16:16:34Z</dcterms:modified>
</cp:coreProperties>
</file>