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handoutMasterIdLst>
    <p:handoutMasterId r:id="rId30"/>
  </p:handoutMasterIdLst>
  <p:sldIdLst>
    <p:sldId id="278" r:id="rId5"/>
    <p:sldId id="263" r:id="rId6"/>
    <p:sldId id="264" r:id="rId7"/>
    <p:sldId id="258" r:id="rId8"/>
    <p:sldId id="285" r:id="rId9"/>
    <p:sldId id="280" r:id="rId10"/>
    <p:sldId id="281" r:id="rId11"/>
    <p:sldId id="283" r:id="rId12"/>
    <p:sldId id="279" r:id="rId13"/>
    <p:sldId id="286" r:id="rId14"/>
    <p:sldId id="287" r:id="rId15"/>
    <p:sldId id="288" r:id="rId16"/>
    <p:sldId id="289" r:id="rId17"/>
    <p:sldId id="290" r:id="rId18"/>
    <p:sldId id="284" r:id="rId19"/>
    <p:sldId id="269" r:id="rId20"/>
    <p:sldId id="268" r:id="rId21"/>
    <p:sldId id="270" r:id="rId22"/>
    <p:sldId id="271" r:id="rId23"/>
    <p:sldId id="291" r:id="rId24"/>
    <p:sldId id="294" r:id="rId25"/>
    <p:sldId id="295" r:id="rId26"/>
    <p:sldId id="296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f(x)=ABS </a:t>
            </a:r>
            <a:r>
              <a:rPr lang="es-ES" sz="1400" dirty="0"/>
              <a:t>| x-5 / 2 + </a:t>
            </a:r>
            <a:r>
              <a:rPr lang="es-ES" sz="1400" dirty="0" err="1"/>
              <a:t>sen</a:t>
            </a:r>
            <a:r>
              <a:rPr lang="es-ES" sz="1400" dirty="0"/>
              <a:t>(x)| </a:t>
            </a:r>
            <a:endParaRPr lang="es-MX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Hoja1!$C$5</c:f>
              <c:strCache>
                <c:ptCount val="1"/>
                <c:pt idx="0">
                  <c:v>f(x)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Hoja1!$B$6:$B$21</c:f>
              <c:numCache>
                <c:formatCode>0.00</c:formatCode>
                <c:ptCount val="16"/>
                <c:pt idx="0" formatCode="General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Hoja1!$C$6:$C$21</c:f>
              <c:numCache>
                <c:formatCode>General</c:formatCode>
                <c:ptCount val="16"/>
                <c:pt idx="0">
                  <c:v>2.5</c:v>
                </c:pt>
                <c:pt idx="1">
                  <c:v>1.4077215714628977</c:v>
                </c:pt>
                <c:pt idx="2">
                  <c:v>1.0311767962732099</c:v>
                </c:pt>
                <c:pt idx="3">
                  <c:v>0.93409056590539252</c:v>
                </c:pt>
                <c:pt idx="4">
                  <c:v>0.80437741889426528</c:v>
                </c:pt>
                <c:pt idx="5">
                  <c:v>0</c:v>
                </c:pt>
                <c:pt idx="6">
                  <c:v>0.58119784233393923</c:v>
                </c:pt>
                <c:pt idx="7">
                  <c:v>0.75273243792964895</c:v>
                </c:pt>
                <c:pt idx="8">
                  <c:v>1.0035598789100098</c:v>
                </c:pt>
                <c:pt idx="9">
                  <c:v>1.6582933319708366</c:v>
                </c:pt>
                <c:pt idx="10">
                  <c:v>3.4341157261244351</c:v>
                </c:pt>
                <c:pt idx="11">
                  <c:v>5.9999412398796856</c:v>
                </c:pt>
                <c:pt idx="12">
                  <c:v>4.7832926464880607</c:v>
                </c:pt>
                <c:pt idx="13">
                  <c:v>3.305556962915138</c:v>
                </c:pt>
                <c:pt idx="14">
                  <c:v>3.009422143920609</c:v>
                </c:pt>
                <c:pt idx="15">
                  <c:v>3.7731750674323625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AC-4371-9C2B-5829B3252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28744"/>
        <c:axId val="156829136"/>
      </c:lineChart>
      <c:catAx>
        <c:axId val="1568287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9136"/>
        <c:crosses val="autoZero"/>
        <c:auto val="1"/>
        <c:lblAlgn val="ctr"/>
        <c:lblOffset val="100"/>
        <c:noMultiLvlLbl val="0"/>
      </c:catAx>
      <c:valAx>
        <c:axId val="156829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54BF0-44C3-4F1D-BC13-0CB1A1B8E6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CFC6570-1802-4686-AACA-B29699D51017}">
      <dgm:prSet custT="1"/>
      <dgm:spPr/>
      <dgm:t>
        <a:bodyPr/>
        <a:lstStyle/>
        <a:p>
          <a:pPr rtl="0"/>
          <a:r>
            <a:rPr lang="es-MX" sz="2000" dirty="0"/>
            <a:t>Selección mediante la técnica:  “La Ruleta”</a:t>
          </a:r>
        </a:p>
      </dgm:t>
    </dgm:pt>
    <dgm:pt modelId="{8B37B2F2-BF5B-4DC9-B98E-72B6D4A8D3F6}" type="parTrans" cxnId="{C893A4AF-E7F0-4CC0-BAEC-0D6A872AEF09}">
      <dgm:prSet/>
      <dgm:spPr/>
      <dgm:t>
        <a:bodyPr/>
        <a:lstStyle/>
        <a:p>
          <a:endParaRPr lang="es-ES" sz="1400"/>
        </a:p>
      </dgm:t>
    </dgm:pt>
    <dgm:pt modelId="{4843812A-E0E2-4842-89A9-99BF2190A729}" type="sibTrans" cxnId="{C893A4AF-E7F0-4CC0-BAEC-0D6A872AEF09}">
      <dgm:prSet/>
      <dgm:spPr/>
      <dgm:t>
        <a:bodyPr/>
        <a:lstStyle/>
        <a:p>
          <a:endParaRPr lang="es-ES" sz="1400"/>
        </a:p>
      </dgm:t>
    </dgm:pt>
    <dgm:pt modelId="{D8A50116-1846-46F2-A81C-A230F2B14C3C}">
      <dgm:prSet custT="1"/>
      <dgm:spPr/>
      <dgm:t>
        <a:bodyPr/>
        <a:lstStyle/>
        <a:p>
          <a:pPr rtl="0"/>
          <a:r>
            <a:rPr lang="es-MX" sz="1800" dirty="0"/>
            <a:t> Supongamos el problema – adaptado de  (</a:t>
          </a:r>
          <a:r>
            <a:rPr lang="es-MX" sz="1800" dirty="0" err="1"/>
            <a:t>Goldberg</a:t>
          </a:r>
          <a:r>
            <a:rPr lang="es-MX" sz="1800" dirty="0"/>
            <a:t>. 1989) – de encontrar el máximo de la función f(x) = x</a:t>
          </a:r>
          <a:r>
            <a:rPr lang="es-MX" sz="1800" baseline="30000" dirty="0"/>
            <a:t>2</a:t>
          </a:r>
          <a:r>
            <a:rPr lang="es-MX" sz="1800" dirty="0"/>
            <a:t> sobre los enteros {1, 2, . . . , 32}. </a:t>
          </a:r>
        </a:p>
      </dgm:t>
    </dgm:pt>
    <dgm:pt modelId="{223C889F-2792-4279-883A-1A8A979B7D38}" type="parTrans" cxnId="{2B115318-2F7B-4698-92D7-5D4EF70E12E4}">
      <dgm:prSet/>
      <dgm:spPr/>
      <dgm:t>
        <a:bodyPr/>
        <a:lstStyle/>
        <a:p>
          <a:endParaRPr lang="es-ES" sz="1400"/>
        </a:p>
      </dgm:t>
    </dgm:pt>
    <dgm:pt modelId="{3A007756-1743-48E7-8228-1903C6C95887}" type="sibTrans" cxnId="{2B115318-2F7B-4698-92D7-5D4EF70E12E4}">
      <dgm:prSet/>
      <dgm:spPr/>
      <dgm:t>
        <a:bodyPr/>
        <a:lstStyle/>
        <a:p>
          <a:endParaRPr lang="es-ES" sz="1400"/>
        </a:p>
      </dgm:t>
    </dgm:pt>
    <dgm:pt modelId="{8ABEA5DC-7C6B-4F47-8FDF-0F37FBD89428}">
      <dgm:prSet custT="1"/>
      <dgm:spPr/>
      <dgm:t>
        <a:bodyPr/>
        <a:lstStyle/>
        <a:p>
          <a:pPr rtl="0"/>
          <a:r>
            <a:rPr lang="es-MX" sz="1800" dirty="0"/>
            <a:t>Evidentemente para lograr dicho optimo,  bastaría actuar por búsqueda  exhaustiva, dada la baja carnalidad del espacio de búsqueda.</a:t>
          </a:r>
        </a:p>
      </dgm:t>
    </dgm:pt>
    <dgm:pt modelId="{16FA47D6-2DBB-4686-8997-B6E56B6B9ADC}" type="parTrans" cxnId="{566CEC6C-B32E-474C-9A46-733F5825873B}">
      <dgm:prSet/>
      <dgm:spPr/>
      <dgm:t>
        <a:bodyPr/>
        <a:lstStyle/>
        <a:p>
          <a:endParaRPr lang="es-ES" sz="1400"/>
        </a:p>
      </dgm:t>
    </dgm:pt>
    <dgm:pt modelId="{AD34926D-1E52-4848-80B2-087919B2C293}" type="sibTrans" cxnId="{566CEC6C-B32E-474C-9A46-733F5825873B}">
      <dgm:prSet/>
      <dgm:spPr/>
      <dgm:t>
        <a:bodyPr/>
        <a:lstStyle/>
        <a:p>
          <a:endParaRPr lang="es-ES" sz="1400"/>
        </a:p>
      </dgm:t>
    </dgm:pt>
    <dgm:pt modelId="{3EA00635-4502-48F1-A0DD-A8FCC6CB9AFF}" type="pres">
      <dgm:prSet presAssocID="{86354BF0-44C3-4F1D-BC13-0CB1A1B8E6B9}" presName="linear" presStyleCnt="0">
        <dgm:presLayoutVars>
          <dgm:animLvl val="lvl"/>
          <dgm:resizeHandles val="exact"/>
        </dgm:presLayoutVars>
      </dgm:prSet>
      <dgm:spPr/>
    </dgm:pt>
    <dgm:pt modelId="{ADCB7F51-97AB-447B-9E0E-0B0D44BB2F39}" type="pres">
      <dgm:prSet presAssocID="{7CFC6570-1802-4686-AACA-B29699D51017}" presName="parentText" presStyleLbl="node1" presStyleIdx="0" presStyleCnt="1" custLinFactNeighborY="-1367">
        <dgm:presLayoutVars>
          <dgm:chMax val="0"/>
          <dgm:bulletEnabled val="1"/>
        </dgm:presLayoutVars>
      </dgm:prSet>
      <dgm:spPr/>
    </dgm:pt>
    <dgm:pt modelId="{B3060B53-223E-44C3-820C-322D5D8DF942}" type="pres">
      <dgm:prSet presAssocID="{7CFC6570-1802-4686-AACA-B29699D510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115318-2F7B-4698-92D7-5D4EF70E12E4}" srcId="{7CFC6570-1802-4686-AACA-B29699D51017}" destId="{D8A50116-1846-46F2-A81C-A230F2B14C3C}" srcOrd="0" destOrd="0" parTransId="{223C889F-2792-4279-883A-1A8A979B7D38}" sibTransId="{3A007756-1743-48E7-8228-1903C6C95887}"/>
    <dgm:cxn modelId="{39A95C1F-D5F0-45BC-98C7-50B6D38018DA}" type="presOf" srcId="{8ABEA5DC-7C6B-4F47-8FDF-0F37FBD89428}" destId="{B3060B53-223E-44C3-820C-322D5D8DF942}" srcOrd="0" destOrd="1" presId="urn:microsoft.com/office/officeart/2005/8/layout/vList2"/>
    <dgm:cxn modelId="{566CEC6C-B32E-474C-9A46-733F5825873B}" srcId="{7CFC6570-1802-4686-AACA-B29699D51017}" destId="{8ABEA5DC-7C6B-4F47-8FDF-0F37FBD89428}" srcOrd="1" destOrd="0" parTransId="{16FA47D6-2DBB-4686-8997-B6E56B6B9ADC}" sibTransId="{AD34926D-1E52-4848-80B2-087919B2C293}"/>
    <dgm:cxn modelId="{C893A4AF-E7F0-4CC0-BAEC-0D6A872AEF09}" srcId="{86354BF0-44C3-4F1D-BC13-0CB1A1B8E6B9}" destId="{7CFC6570-1802-4686-AACA-B29699D51017}" srcOrd="0" destOrd="0" parTransId="{8B37B2F2-BF5B-4DC9-B98E-72B6D4A8D3F6}" sibTransId="{4843812A-E0E2-4842-89A9-99BF2190A729}"/>
    <dgm:cxn modelId="{68A9E1B1-EE81-4ED5-B51F-0796CCEB7E53}" type="presOf" srcId="{D8A50116-1846-46F2-A81C-A230F2B14C3C}" destId="{B3060B53-223E-44C3-820C-322D5D8DF942}" srcOrd="0" destOrd="0" presId="urn:microsoft.com/office/officeart/2005/8/layout/vList2"/>
    <dgm:cxn modelId="{F92E38C3-1D67-411C-9686-D54775AD924C}" type="presOf" srcId="{86354BF0-44C3-4F1D-BC13-0CB1A1B8E6B9}" destId="{3EA00635-4502-48F1-A0DD-A8FCC6CB9AFF}" srcOrd="0" destOrd="0" presId="urn:microsoft.com/office/officeart/2005/8/layout/vList2"/>
    <dgm:cxn modelId="{4C500DFA-5EDE-40EA-921A-ACC975419B43}" type="presOf" srcId="{7CFC6570-1802-4686-AACA-B29699D51017}" destId="{ADCB7F51-97AB-447B-9E0E-0B0D44BB2F39}" srcOrd="0" destOrd="0" presId="urn:microsoft.com/office/officeart/2005/8/layout/vList2"/>
    <dgm:cxn modelId="{03C564B9-FE22-4BD4-A87E-E05C0F224C3E}" type="presParOf" srcId="{3EA00635-4502-48F1-A0DD-A8FCC6CB9AFF}" destId="{ADCB7F51-97AB-447B-9E0E-0B0D44BB2F39}" srcOrd="0" destOrd="0" presId="urn:microsoft.com/office/officeart/2005/8/layout/vList2"/>
    <dgm:cxn modelId="{1BF03A00-03E1-4566-86C4-467ECF76806F}" type="presParOf" srcId="{3EA00635-4502-48F1-A0DD-A8FCC6CB9AFF}" destId="{B3060B53-223E-44C3-820C-322D5D8DF9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54BF0-44C3-4F1D-BC13-0CB1A1B8E6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CFC6570-1802-4686-AACA-B29699D51017}">
      <dgm:prSet custT="1"/>
      <dgm:spPr/>
      <dgm:t>
        <a:bodyPr/>
        <a:lstStyle/>
        <a:p>
          <a:pPr rtl="0"/>
          <a:r>
            <a:rPr lang="es-MX" sz="2000" dirty="0"/>
            <a:t>Selección “elitista”, probabilidad de cruza del 68%</a:t>
          </a:r>
        </a:p>
      </dgm:t>
    </dgm:pt>
    <dgm:pt modelId="{8B37B2F2-BF5B-4DC9-B98E-72B6D4A8D3F6}" type="parTrans" cxnId="{C893A4AF-E7F0-4CC0-BAEC-0D6A872AEF09}">
      <dgm:prSet/>
      <dgm:spPr/>
      <dgm:t>
        <a:bodyPr/>
        <a:lstStyle/>
        <a:p>
          <a:endParaRPr lang="es-ES" sz="1400"/>
        </a:p>
      </dgm:t>
    </dgm:pt>
    <dgm:pt modelId="{4843812A-E0E2-4842-89A9-99BF2190A729}" type="sibTrans" cxnId="{C893A4AF-E7F0-4CC0-BAEC-0D6A872AEF09}">
      <dgm:prSet/>
      <dgm:spPr/>
      <dgm:t>
        <a:bodyPr/>
        <a:lstStyle/>
        <a:p>
          <a:endParaRPr lang="es-ES" sz="1400"/>
        </a:p>
      </dgm:t>
    </dgm:pt>
    <dgm:pt modelId="{D8A50116-1846-46F2-A81C-A230F2B14C3C}">
      <dgm:prSet custT="1"/>
      <dgm:spPr/>
      <dgm:t>
        <a:bodyPr/>
        <a:lstStyle/>
        <a:p>
          <a:pPr rtl="0"/>
          <a:r>
            <a:rPr lang="es-MX" sz="1800" dirty="0"/>
            <a:t> Supongamos el problema – adaptado de  (</a:t>
          </a:r>
          <a:r>
            <a:rPr lang="es-MX" sz="1800" dirty="0" err="1"/>
            <a:t>Goldberg</a:t>
          </a:r>
          <a:r>
            <a:rPr lang="es-MX" sz="1800" dirty="0"/>
            <a:t>. 1989) – de encontrar el máximo de la función f(x) = x</a:t>
          </a:r>
          <a:r>
            <a:rPr lang="es-MX" sz="1800" baseline="30000" dirty="0"/>
            <a:t>2</a:t>
          </a:r>
          <a:r>
            <a:rPr lang="es-MX" sz="1800" dirty="0"/>
            <a:t> sobre los enteros {1, 2, . . . , 32}.  </a:t>
          </a:r>
        </a:p>
      </dgm:t>
    </dgm:pt>
    <dgm:pt modelId="{223C889F-2792-4279-883A-1A8A979B7D38}" type="parTrans" cxnId="{2B115318-2F7B-4698-92D7-5D4EF70E12E4}">
      <dgm:prSet/>
      <dgm:spPr/>
      <dgm:t>
        <a:bodyPr/>
        <a:lstStyle/>
        <a:p>
          <a:endParaRPr lang="es-ES" sz="1400"/>
        </a:p>
      </dgm:t>
    </dgm:pt>
    <dgm:pt modelId="{3A007756-1743-48E7-8228-1903C6C95887}" type="sibTrans" cxnId="{2B115318-2F7B-4698-92D7-5D4EF70E12E4}">
      <dgm:prSet/>
      <dgm:spPr/>
      <dgm:t>
        <a:bodyPr/>
        <a:lstStyle/>
        <a:p>
          <a:endParaRPr lang="es-ES" sz="1400"/>
        </a:p>
      </dgm:t>
    </dgm:pt>
    <dgm:pt modelId="{3EA00635-4502-48F1-A0DD-A8FCC6CB9AFF}" type="pres">
      <dgm:prSet presAssocID="{86354BF0-44C3-4F1D-BC13-0CB1A1B8E6B9}" presName="linear" presStyleCnt="0">
        <dgm:presLayoutVars>
          <dgm:animLvl val="lvl"/>
          <dgm:resizeHandles val="exact"/>
        </dgm:presLayoutVars>
      </dgm:prSet>
      <dgm:spPr/>
    </dgm:pt>
    <dgm:pt modelId="{ADCB7F51-97AB-447B-9E0E-0B0D44BB2F39}" type="pres">
      <dgm:prSet presAssocID="{7CFC6570-1802-4686-AACA-B29699D51017}" presName="parentText" presStyleLbl="node1" presStyleIdx="0" presStyleCnt="1" custLinFactNeighborY="-1367">
        <dgm:presLayoutVars>
          <dgm:chMax val="0"/>
          <dgm:bulletEnabled val="1"/>
        </dgm:presLayoutVars>
      </dgm:prSet>
      <dgm:spPr/>
    </dgm:pt>
    <dgm:pt modelId="{B3060B53-223E-44C3-820C-322D5D8DF942}" type="pres">
      <dgm:prSet presAssocID="{7CFC6570-1802-4686-AACA-B29699D510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115318-2F7B-4698-92D7-5D4EF70E12E4}" srcId="{7CFC6570-1802-4686-AACA-B29699D51017}" destId="{D8A50116-1846-46F2-A81C-A230F2B14C3C}" srcOrd="0" destOrd="0" parTransId="{223C889F-2792-4279-883A-1A8A979B7D38}" sibTransId="{3A007756-1743-48E7-8228-1903C6C95887}"/>
    <dgm:cxn modelId="{C893A4AF-E7F0-4CC0-BAEC-0D6A872AEF09}" srcId="{86354BF0-44C3-4F1D-BC13-0CB1A1B8E6B9}" destId="{7CFC6570-1802-4686-AACA-B29699D51017}" srcOrd="0" destOrd="0" parTransId="{8B37B2F2-BF5B-4DC9-B98E-72B6D4A8D3F6}" sibTransId="{4843812A-E0E2-4842-89A9-99BF2190A729}"/>
    <dgm:cxn modelId="{68A9E1B1-EE81-4ED5-B51F-0796CCEB7E53}" type="presOf" srcId="{D8A50116-1846-46F2-A81C-A230F2B14C3C}" destId="{B3060B53-223E-44C3-820C-322D5D8DF942}" srcOrd="0" destOrd="0" presId="urn:microsoft.com/office/officeart/2005/8/layout/vList2"/>
    <dgm:cxn modelId="{F92E38C3-1D67-411C-9686-D54775AD924C}" type="presOf" srcId="{86354BF0-44C3-4F1D-BC13-0CB1A1B8E6B9}" destId="{3EA00635-4502-48F1-A0DD-A8FCC6CB9AFF}" srcOrd="0" destOrd="0" presId="urn:microsoft.com/office/officeart/2005/8/layout/vList2"/>
    <dgm:cxn modelId="{4C500DFA-5EDE-40EA-921A-ACC975419B43}" type="presOf" srcId="{7CFC6570-1802-4686-AACA-B29699D51017}" destId="{ADCB7F51-97AB-447B-9E0E-0B0D44BB2F39}" srcOrd="0" destOrd="0" presId="urn:microsoft.com/office/officeart/2005/8/layout/vList2"/>
    <dgm:cxn modelId="{03C564B9-FE22-4BD4-A87E-E05C0F224C3E}" type="presParOf" srcId="{3EA00635-4502-48F1-A0DD-A8FCC6CB9AFF}" destId="{ADCB7F51-97AB-447B-9E0E-0B0D44BB2F39}" srcOrd="0" destOrd="0" presId="urn:microsoft.com/office/officeart/2005/8/layout/vList2"/>
    <dgm:cxn modelId="{1BF03A00-03E1-4566-86C4-467ECF76806F}" type="presParOf" srcId="{3EA00635-4502-48F1-A0DD-A8FCC6CB9AFF}" destId="{B3060B53-223E-44C3-820C-322D5D8DF9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BDDA3-2D2F-4887-B062-C9A7E8111566}" type="doc">
      <dgm:prSet loTypeId="urn:microsoft.com/office/officeart/2005/8/layout/hChevron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20384A6-677A-46BF-AD68-18B972F0BAA3}">
      <dgm:prSet/>
      <dgm:spPr/>
      <dgm:t>
        <a:bodyPr/>
        <a:lstStyle/>
        <a:p>
          <a:pPr rtl="0"/>
          <a:r>
            <a:rPr lang="es-MX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gm:t>
    </dgm:pt>
    <dgm:pt modelId="{13440670-F70B-438B-908C-BACDAA5CAEF2}" type="parTrans" cxnId="{53D5517B-49CA-4770-BFFD-6C7E27D865E7}">
      <dgm:prSet/>
      <dgm:spPr/>
      <dgm:t>
        <a:bodyPr/>
        <a:lstStyle/>
        <a:p>
          <a:endParaRPr lang="es-ES"/>
        </a:p>
      </dgm:t>
    </dgm:pt>
    <dgm:pt modelId="{2D97B76C-AB63-4E25-8654-89B12A530C07}" type="sibTrans" cxnId="{53D5517B-49CA-4770-BFFD-6C7E27D865E7}">
      <dgm:prSet/>
      <dgm:spPr/>
      <dgm:t>
        <a:bodyPr/>
        <a:lstStyle/>
        <a:p>
          <a:endParaRPr lang="es-ES"/>
        </a:p>
      </dgm:t>
    </dgm:pt>
    <dgm:pt modelId="{EB40EF31-1DD2-4105-8A8D-1B26F5026BD0}" type="pres">
      <dgm:prSet presAssocID="{EA1BDDA3-2D2F-4887-B062-C9A7E8111566}" presName="Name0" presStyleCnt="0">
        <dgm:presLayoutVars>
          <dgm:dir/>
          <dgm:resizeHandles val="exact"/>
        </dgm:presLayoutVars>
      </dgm:prSet>
      <dgm:spPr/>
    </dgm:pt>
    <dgm:pt modelId="{236A630F-F607-405D-89C2-274494378794}" type="pres">
      <dgm:prSet presAssocID="{820384A6-677A-46BF-AD68-18B972F0BAA3}" presName="parTxOnly" presStyleLbl="node1" presStyleIdx="0" presStyleCnt="1" custLinFactNeighborX="-49" custLinFactNeighborY="1909">
        <dgm:presLayoutVars>
          <dgm:bulletEnabled val="1"/>
        </dgm:presLayoutVars>
      </dgm:prSet>
      <dgm:spPr/>
    </dgm:pt>
  </dgm:ptLst>
  <dgm:cxnLst>
    <dgm:cxn modelId="{17576F06-97F9-4C02-B686-1E81BAB65DB6}" type="presOf" srcId="{EA1BDDA3-2D2F-4887-B062-C9A7E8111566}" destId="{EB40EF31-1DD2-4105-8A8D-1B26F5026BD0}" srcOrd="0" destOrd="0" presId="urn:microsoft.com/office/officeart/2005/8/layout/hChevron3"/>
    <dgm:cxn modelId="{53D5517B-49CA-4770-BFFD-6C7E27D865E7}" srcId="{EA1BDDA3-2D2F-4887-B062-C9A7E8111566}" destId="{820384A6-677A-46BF-AD68-18B972F0BAA3}" srcOrd="0" destOrd="0" parTransId="{13440670-F70B-438B-908C-BACDAA5CAEF2}" sibTransId="{2D97B76C-AB63-4E25-8654-89B12A530C07}"/>
    <dgm:cxn modelId="{DBBC4280-82A5-4CFA-B433-EBF219D29DB0}" type="presOf" srcId="{820384A6-677A-46BF-AD68-18B972F0BAA3}" destId="{236A630F-F607-405D-89C2-274494378794}" srcOrd="0" destOrd="0" presId="urn:microsoft.com/office/officeart/2005/8/layout/hChevron3"/>
    <dgm:cxn modelId="{565B8E15-FBB6-47DD-9BF5-997CA227D558}" type="presParOf" srcId="{EB40EF31-1DD2-4105-8A8D-1B26F5026BD0}" destId="{236A630F-F607-405D-89C2-27449437879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29857-37E4-4BB8-902B-E769A542DBC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EBE97A1-F71F-409F-B65E-75B77A71930E}">
      <dgm:prSet/>
      <dgm:spPr/>
      <dgm:t>
        <a:bodyPr/>
        <a:lstStyle/>
        <a:p>
          <a:pPr rtl="0"/>
          <a:r>
            <a:rPr lang="es-MX" i="1"/>
            <a:t>• Sin reemplazo: Cada sobrante se usa para sesgar el tiro de una moneda que determina si una cadena se selecciona de nuevo o no.</a:t>
          </a:r>
          <a:endParaRPr lang="es-MX"/>
        </a:p>
      </dgm:t>
    </dgm:pt>
    <dgm:pt modelId="{F0C4A483-874E-4C3E-90F0-C17FF7D15DAF}" type="parTrans" cxnId="{5B5D6FA1-28F0-4716-9068-173F14D2DEF7}">
      <dgm:prSet/>
      <dgm:spPr/>
      <dgm:t>
        <a:bodyPr/>
        <a:lstStyle/>
        <a:p>
          <a:endParaRPr lang="es-ES"/>
        </a:p>
      </dgm:t>
    </dgm:pt>
    <dgm:pt modelId="{175ED7A0-DF76-4E12-B42B-B1A00C2A6C18}" type="sibTrans" cxnId="{5B5D6FA1-28F0-4716-9068-173F14D2DEF7}">
      <dgm:prSet/>
      <dgm:spPr/>
      <dgm:t>
        <a:bodyPr/>
        <a:lstStyle/>
        <a:p>
          <a:endParaRPr lang="es-ES"/>
        </a:p>
      </dgm:t>
    </dgm:pt>
    <dgm:pt modelId="{4CC2B3A5-BBDC-47B7-9403-D359A7E413D6}">
      <dgm:prSet/>
      <dgm:spPr/>
      <dgm:t>
        <a:bodyPr/>
        <a:lstStyle/>
        <a:p>
          <a:pPr rtl="0"/>
          <a:r>
            <a:rPr lang="es-MX" i="1"/>
            <a:t>• Con reemplazo: Los sobrantes se usan para dimensionar los segmentos de una ruleta y se usa esta técnica de manera tradicional.</a:t>
          </a:r>
          <a:endParaRPr lang="es-MX"/>
        </a:p>
      </dgm:t>
    </dgm:pt>
    <dgm:pt modelId="{E33947F0-83AA-478B-80C6-068C2FDE42A1}" type="parTrans" cxnId="{7061DAAA-A627-4A5D-9AC8-59A0941549D6}">
      <dgm:prSet/>
      <dgm:spPr/>
      <dgm:t>
        <a:bodyPr/>
        <a:lstStyle/>
        <a:p>
          <a:endParaRPr lang="es-ES"/>
        </a:p>
      </dgm:t>
    </dgm:pt>
    <dgm:pt modelId="{2893A8CA-5784-417B-BD3E-7B5B34BA8092}" type="sibTrans" cxnId="{7061DAAA-A627-4A5D-9AC8-59A0941549D6}">
      <dgm:prSet/>
      <dgm:spPr/>
      <dgm:t>
        <a:bodyPr/>
        <a:lstStyle/>
        <a:p>
          <a:endParaRPr lang="es-ES"/>
        </a:p>
      </dgm:t>
    </dgm:pt>
    <dgm:pt modelId="{AAB8B1C6-4CC5-4A81-B95E-80AC208E26E6}" type="pres">
      <dgm:prSet presAssocID="{3E729857-37E4-4BB8-902B-E769A542DBC6}" presName="Name0" presStyleCnt="0">
        <dgm:presLayoutVars>
          <dgm:dir/>
          <dgm:resizeHandles val="exact"/>
        </dgm:presLayoutVars>
      </dgm:prSet>
      <dgm:spPr/>
    </dgm:pt>
    <dgm:pt modelId="{C6B86DD5-B3B3-4947-8481-B0D79D2F74EB}" type="pres">
      <dgm:prSet presAssocID="{5EBE97A1-F71F-409F-B65E-75B77A71930E}" presName="node" presStyleLbl="node1" presStyleIdx="0" presStyleCnt="2">
        <dgm:presLayoutVars>
          <dgm:bulletEnabled val="1"/>
        </dgm:presLayoutVars>
      </dgm:prSet>
      <dgm:spPr/>
    </dgm:pt>
    <dgm:pt modelId="{33E95F22-C83D-43C8-BD40-97B3858CEB79}" type="pres">
      <dgm:prSet presAssocID="{175ED7A0-DF76-4E12-B42B-B1A00C2A6C18}" presName="sibTrans" presStyleCnt="0"/>
      <dgm:spPr/>
    </dgm:pt>
    <dgm:pt modelId="{2CE4DAD0-B7D3-45EA-AB78-345E606D67A9}" type="pres">
      <dgm:prSet presAssocID="{4CC2B3A5-BBDC-47B7-9403-D359A7E413D6}" presName="node" presStyleLbl="node1" presStyleIdx="1" presStyleCnt="2">
        <dgm:presLayoutVars>
          <dgm:bulletEnabled val="1"/>
        </dgm:presLayoutVars>
      </dgm:prSet>
      <dgm:spPr/>
    </dgm:pt>
  </dgm:ptLst>
  <dgm:cxnLst>
    <dgm:cxn modelId="{FE1FDB26-970A-4A66-A862-19FFA810F8FC}" type="presOf" srcId="{4CC2B3A5-BBDC-47B7-9403-D359A7E413D6}" destId="{2CE4DAD0-B7D3-45EA-AB78-345E606D67A9}" srcOrd="0" destOrd="0" presId="urn:microsoft.com/office/officeart/2005/8/layout/hList6"/>
    <dgm:cxn modelId="{9098236D-A047-4752-BF24-B9B4232C6609}" type="presOf" srcId="{3E729857-37E4-4BB8-902B-E769A542DBC6}" destId="{AAB8B1C6-4CC5-4A81-B95E-80AC208E26E6}" srcOrd="0" destOrd="0" presId="urn:microsoft.com/office/officeart/2005/8/layout/hList6"/>
    <dgm:cxn modelId="{5B5D6FA1-28F0-4716-9068-173F14D2DEF7}" srcId="{3E729857-37E4-4BB8-902B-E769A542DBC6}" destId="{5EBE97A1-F71F-409F-B65E-75B77A71930E}" srcOrd="0" destOrd="0" parTransId="{F0C4A483-874E-4C3E-90F0-C17FF7D15DAF}" sibTransId="{175ED7A0-DF76-4E12-B42B-B1A00C2A6C18}"/>
    <dgm:cxn modelId="{7061DAAA-A627-4A5D-9AC8-59A0941549D6}" srcId="{3E729857-37E4-4BB8-902B-E769A542DBC6}" destId="{4CC2B3A5-BBDC-47B7-9403-D359A7E413D6}" srcOrd="1" destOrd="0" parTransId="{E33947F0-83AA-478B-80C6-068C2FDE42A1}" sibTransId="{2893A8CA-5784-417B-BD3E-7B5B34BA8092}"/>
    <dgm:cxn modelId="{80A710CC-FB42-4EB4-B3E8-A45BEA9A1309}" type="presOf" srcId="{5EBE97A1-F71F-409F-B65E-75B77A71930E}" destId="{C6B86DD5-B3B3-4947-8481-B0D79D2F74EB}" srcOrd="0" destOrd="0" presId="urn:microsoft.com/office/officeart/2005/8/layout/hList6"/>
    <dgm:cxn modelId="{7853EF74-8D3E-4177-9E27-9896EEA1A6EE}" type="presParOf" srcId="{AAB8B1C6-4CC5-4A81-B95E-80AC208E26E6}" destId="{C6B86DD5-B3B3-4947-8481-B0D79D2F74EB}" srcOrd="0" destOrd="0" presId="urn:microsoft.com/office/officeart/2005/8/layout/hList6"/>
    <dgm:cxn modelId="{A33469CF-4BEF-4BA7-A6E8-0EB7EA02487C}" type="presParOf" srcId="{AAB8B1C6-4CC5-4A81-B95E-80AC208E26E6}" destId="{33E95F22-C83D-43C8-BD40-97B3858CEB79}" srcOrd="1" destOrd="0" presId="urn:microsoft.com/office/officeart/2005/8/layout/hList6"/>
    <dgm:cxn modelId="{BE5423B9-7FCF-47F4-AB1D-0F8B73870917}" type="presParOf" srcId="{AAB8B1C6-4CC5-4A81-B95E-80AC208E26E6}" destId="{2CE4DAD0-B7D3-45EA-AB78-345E606D67A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AFC3DC-F67B-4C4C-8853-C67D9270C25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D47ECCA-B879-4AF8-9EEA-6D0D35C4ED53}">
      <dgm:prSet custT="1"/>
      <dgm:spPr/>
      <dgm:t>
        <a:bodyPr/>
        <a:lstStyle/>
        <a:p>
          <a:pPr rtl="0"/>
          <a:r>
            <a:rPr lang="es-MX" sz="1800" dirty="0">
              <a:solidFill>
                <a:schemeClr val="bg1"/>
              </a:solidFill>
            </a:rPr>
            <a:t>Variantes principales</a:t>
          </a:r>
        </a:p>
      </dgm:t>
    </dgm:pt>
    <dgm:pt modelId="{4CA99E06-FB79-4FD6-B7B6-A0FE4893D169}" type="par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068A8F74-1A7C-4523-B151-54575FB76EA8}" type="sib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7094EC58-0A87-47B7-A653-D50A2E50BF1D}" type="pres">
      <dgm:prSet presAssocID="{96AFC3DC-F67B-4C4C-8853-C67D9270C25F}" presName="Name0" presStyleCnt="0">
        <dgm:presLayoutVars>
          <dgm:dir/>
          <dgm:animLvl val="lvl"/>
          <dgm:resizeHandles val="exact"/>
        </dgm:presLayoutVars>
      </dgm:prSet>
      <dgm:spPr/>
    </dgm:pt>
    <dgm:pt modelId="{EACB098D-9E03-454B-B8B4-34BFB6F6D571}" type="pres">
      <dgm:prSet presAssocID="{96AFC3DC-F67B-4C4C-8853-C67D9270C25F}" presName="dummy" presStyleCnt="0"/>
      <dgm:spPr/>
    </dgm:pt>
    <dgm:pt modelId="{0404734B-AE43-4195-8B76-1A394DF8B9B5}" type="pres">
      <dgm:prSet presAssocID="{96AFC3DC-F67B-4C4C-8853-C67D9270C25F}" presName="linH" presStyleCnt="0"/>
      <dgm:spPr/>
    </dgm:pt>
    <dgm:pt modelId="{56917EC1-3DC5-4BC0-BA4D-0E704254A358}" type="pres">
      <dgm:prSet presAssocID="{96AFC3DC-F67B-4C4C-8853-C67D9270C25F}" presName="padding1" presStyleCnt="0"/>
      <dgm:spPr/>
    </dgm:pt>
    <dgm:pt modelId="{2D7F35FB-C39B-4958-B4FA-16F8D06DE281}" type="pres">
      <dgm:prSet presAssocID="{1D47ECCA-B879-4AF8-9EEA-6D0D35C4ED53}" presName="linV" presStyleCnt="0"/>
      <dgm:spPr/>
    </dgm:pt>
    <dgm:pt modelId="{92A23043-1C0F-44BB-8EFC-6F18BF77397A}" type="pres">
      <dgm:prSet presAssocID="{1D47ECCA-B879-4AF8-9EEA-6D0D35C4ED53}" presName="spVertical1" presStyleCnt="0"/>
      <dgm:spPr/>
    </dgm:pt>
    <dgm:pt modelId="{31CED0A6-B88C-4DC1-B652-6D1381CB22D1}" type="pres">
      <dgm:prSet presAssocID="{1D47ECCA-B879-4AF8-9EEA-6D0D35C4ED5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5620639-CC64-4C19-ADC5-D4E2113EA330}" type="pres">
      <dgm:prSet presAssocID="{1D47ECCA-B879-4AF8-9EEA-6D0D35C4ED53}" presName="spVertical2" presStyleCnt="0"/>
      <dgm:spPr/>
    </dgm:pt>
    <dgm:pt modelId="{595AD7F9-D785-4FE0-8F6F-C63492B4F7E4}" type="pres">
      <dgm:prSet presAssocID="{1D47ECCA-B879-4AF8-9EEA-6D0D35C4ED53}" presName="spVertical3" presStyleCnt="0"/>
      <dgm:spPr/>
    </dgm:pt>
    <dgm:pt modelId="{5FFB31C9-3097-4996-A05B-B44BDB87C06B}" type="pres">
      <dgm:prSet presAssocID="{96AFC3DC-F67B-4C4C-8853-C67D9270C25F}" presName="padding2" presStyleCnt="0"/>
      <dgm:spPr/>
    </dgm:pt>
    <dgm:pt modelId="{AC36156F-4537-4763-BB9C-B9DA5359071A}" type="pres">
      <dgm:prSet presAssocID="{96AFC3DC-F67B-4C4C-8853-C67D9270C25F}" presName="negArrow" presStyleCnt="0"/>
      <dgm:spPr/>
    </dgm:pt>
    <dgm:pt modelId="{7A2CBB74-755E-45F9-BF27-63C49237E970}" type="pres">
      <dgm:prSet presAssocID="{96AFC3DC-F67B-4C4C-8853-C67D9270C25F}" presName="backgroundArrow" presStyleLbl="node1" presStyleIdx="0" presStyleCnt="1"/>
      <dgm:spPr/>
    </dgm:pt>
  </dgm:ptLst>
  <dgm:cxnLst>
    <dgm:cxn modelId="{87AEDE67-0FFC-447E-A102-53B0CE10C8CE}" srcId="{96AFC3DC-F67B-4C4C-8853-C67D9270C25F}" destId="{1D47ECCA-B879-4AF8-9EEA-6D0D35C4ED53}" srcOrd="0" destOrd="0" parTransId="{4CA99E06-FB79-4FD6-B7B6-A0FE4893D169}" sibTransId="{068A8F74-1A7C-4523-B151-54575FB76EA8}"/>
    <dgm:cxn modelId="{11CB997C-CE40-4CAB-B8AD-C2634F2D0D73}" type="presOf" srcId="{96AFC3DC-F67B-4C4C-8853-C67D9270C25F}" destId="{7094EC58-0A87-47B7-A653-D50A2E50BF1D}" srcOrd="0" destOrd="0" presId="urn:microsoft.com/office/officeart/2005/8/layout/hProcess3"/>
    <dgm:cxn modelId="{C0FCE3A7-96B7-4C05-A1FB-2485B59DCF5A}" type="presOf" srcId="{1D47ECCA-B879-4AF8-9EEA-6D0D35C4ED53}" destId="{31CED0A6-B88C-4DC1-B652-6D1381CB22D1}" srcOrd="0" destOrd="0" presId="urn:microsoft.com/office/officeart/2005/8/layout/hProcess3"/>
    <dgm:cxn modelId="{662D422E-1AB9-4706-82EA-C9A7DF726303}" type="presParOf" srcId="{7094EC58-0A87-47B7-A653-D50A2E50BF1D}" destId="{EACB098D-9E03-454B-B8B4-34BFB6F6D571}" srcOrd="0" destOrd="0" presId="urn:microsoft.com/office/officeart/2005/8/layout/hProcess3"/>
    <dgm:cxn modelId="{11905D1E-AFBB-4B6A-B295-32B2AE24D6E3}" type="presParOf" srcId="{7094EC58-0A87-47B7-A653-D50A2E50BF1D}" destId="{0404734B-AE43-4195-8B76-1A394DF8B9B5}" srcOrd="1" destOrd="0" presId="urn:microsoft.com/office/officeart/2005/8/layout/hProcess3"/>
    <dgm:cxn modelId="{19E3B455-CC1E-48C7-AC56-362AAF851F74}" type="presParOf" srcId="{0404734B-AE43-4195-8B76-1A394DF8B9B5}" destId="{56917EC1-3DC5-4BC0-BA4D-0E704254A358}" srcOrd="0" destOrd="0" presId="urn:microsoft.com/office/officeart/2005/8/layout/hProcess3"/>
    <dgm:cxn modelId="{B51D224C-E366-4AF7-B883-6584842CFAAE}" type="presParOf" srcId="{0404734B-AE43-4195-8B76-1A394DF8B9B5}" destId="{2D7F35FB-C39B-4958-B4FA-16F8D06DE281}" srcOrd="1" destOrd="0" presId="urn:microsoft.com/office/officeart/2005/8/layout/hProcess3"/>
    <dgm:cxn modelId="{5D2CC1E0-1611-4E27-B473-25AA41BF8BEA}" type="presParOf" srcId="{2D7F35FB-C39B-4958-B4FA-16F8D06DE281}" destId="{92A23043-1C0F-44BB-8EFC-6F18BF77397A}" srcOrd="0" destOrd="0" presId="urn:microsoft.com/office/officeart/2005/8/layout/hProcess3"/>
    <dgm:cxn modelId="{B9F8230B-12EB-4E37-A0AB-177F5A5AC875}" type="presParOf" srcId="{2D7F35FB-C39B-4958-B4FA-16F8D06DE281}" destId="{31CED0A6-B88C-4DC1-B652-6D1381CB22D1}" srcOrd="1" destOrd="0" presId="urn:microsoft.com/office/officeart/2005/8/layout/hProcess3"/>
    <dgm:cxn modelId="{6841D2D3-9BB1-41C2-86ED-655B8ECACBDD}" type="presParOf" srcId="{2D7F35FB-C39B-4958-B4FA-16F8D06DE281}" destId="{15620639-CC64-4C19-ADC5-D4E2113EA330}" srcOrd="2" destOrd="0" presId="urn:microsoft.com/office/officeart/2005/8/layout/hProcess3"/>
    <dgm:cxn modelId="{B2751564-B8B8-4D4A-9D23-63ACCBBED9DE}" type="presParOf" srcId="{2D7F35FB-C39B-4958-B4FA-16F8D06DE281}" destId="{595AD7F9-D785-4FE0-8F6F-C63492B4F7E4}" srcOrd="3" destOrd="0" presId="urn:microsoft.com/office/officeart/2005/8/layout/hProcess3"/>
    <dgm:cxn modelId="{78EF2B28-71EA-45C5-B3E4-97E2E0B9DF8A}" type="presParOf" srcId="{0404734B-AE43-4195-8B76-1A394DF8B9B5}" destId="{5FFB31C9-3097-4996-A05B-B44BDB87C06B}" srcOrd="2" destOrd="0" presId="urn:microsoft.com/office/officeart/2005/8/layout/hProcess3"/>
    <dgm:cxn modelId="{72F87324-15B7-4970-94DA-67E3A9897CF2}" type="presParOf" srcId="{0404734B-AE43-4195-8B76-1A394DF8B9B5}" destId="{AC36156F-4537-4763-BB9C-B9DA5359071A}" srcOrd="3" destOrd="0" presId="urn:microsoft.com/office/officeart/2005/8/layout/hProcess3"/>
    <dgm:cxn modelId="{8C2132E5-071C-4863-85BA-2CED424CB9D2}" type="presParOf" srcId="{0404734B-AE43-4195-8B76-1A394DF8B9B5}" destId="{7A2CBB74-755E-45F9-BF27-63C49237E97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354BF0-44C3-4F1D-BC13-0CB1A1B8E6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CFC6570-1802-4686-AACA-B29699D51017}">
      <dgm:prSet custT="1"/>
      <dgm:spPr/>
      <dgm:t>
        <a:bodyPr/>
        <a:lstStyle/>
        <a:p>
          <a:pPr rtl="0"/>
          <a:r>
            <a:rPr lang="es-MX" sz="2000" dirty="0"/>
            <a:t>Caso 1. Sin reemplazo</a:t>
          </a:r>
        </a:p>
      </dgm:t>
    </dgm:pt>
    <dgm:pt modelId="{8B37B2F2-BF5B-4DC9-B98E-72B6D4A8D3F6}" type="parTrans" cxnId="{C893A4AF-E7F0-4CC0-BAEC-0D6A872AEF09}">
      <dgm:prSet/>
      <dgm:spPr/>
      <dgm:t>
        <a:bodyPr/>
        <a:lstStyle/>
        <a:p>
          <a:endParaRPr lang="es-ES" sz="1400"/>
        </a:p>
      </dgm:t>
    </dgm:pt>
    <dgm:pt modelId="{4843812A-E0E2-4842-89A9-99BF2190A729}" type="sibTrans" cxnId="{C893A4AF-E7F0-4CC0-BAEC-0D6A872AEF09}">
      <dgm:prSet/>
      <dgm:spPr/>
      <dgm:t>
        <a:bodyPr/>
        <a:lstStyle/>
        <a:p>
          <a:endParaRPr lang="es-ES" sz="1400"/>
        </a:p>
      </dgm:t>
    </dgm:pt>
    <dgm:pt modelId="{D8A50116-1846-46F2-A81C-A230F2B14C3C}">
      <dgm:prSet custT="1"/>
      <dgm:spPr/>
      <dgm:t>
        <a:bodyPr/>
        <a:lstStyle/>
        <a:p>
          <a:pPr rtl="0"/>
          <a:r>
            <a:rPr lang="es-MX" sz="1800" dirty="0"/>
            <a:t> Supongamos el problema – adaptado de  (</a:t>
          </a:r>
          <a:r>
            <a:rPr lang="es-MX" sz="1800" dirty="0" err="1"/>
            <a:t>Goldberg</a:t>
          </a:r>
          <a:r>
            <a:rPr lang="es-MX" sz="1800" dirty="0"/>
            <a:t>. 1989) – de encontrar el máximo de la función f(x) = x</a:t>
          </a:r>
          <a:r>
            <a:rPr lang="es-MX" sz="1800" baseline="30000" dirty="0"/>
            <a:t>2</a:t>
          </a:r>
          <a:r>
            <a:rPr lang="es-MX" sz="1800" dirty="0"/>
            <a:t> sobre los enteros {1, 2, . . . , 32}. </a:t>
          </a:r>
        </a:p>
      </dgm:t>
    </dgm:pt>
    <dgm:pt modelId="{223C889F-2792-4279-883A-1A8A979B7D38}" type="parTrans" cxnId="{2B115318-2F7B-4698-92D7-5D4EF70E12E4}">
      <dgm:prSet/>
      <dgm:spPr/>
      <dgm:t>
        <a:bodyPr/>
        <a:lstStyle/>
        <a:p>
          <a:endParaRPr lang="es-ES" sz="1400"/>
        </a:p>
      </dgm:t>
    </dgm:pt>
    <dgm:pt modelId="{3A007756-1743-48E7-8228-1903C6C95887}" type="sibTrans" cxnId="{2B115318-2F7B-4698-92D7-5D4EF70E12E4}">
      <dgm:prSet/>
      <dgm:spPr/>
      <dgm:t>
        <a:bodyPr/>
        <a:lstStyle/>
        <a:p>
          <a:endParaRPr lang="es-ES" sz="1400"/>
        </a:p>
      </dgm:t>
    </dgm:pt>
    <dgm:pt modelId="{3EA00635-4502-48F1-A0DD-A8FCC6CB9AFF}" type="pres">
      <dgm:prSet presAssocID="{86354BF0-44C3-4F1D-BC13-0CB1A1B8E6B9}" presName="linear" presStyleCnt="0">
        <dgm:presLayoutVars>
          <dgm:animLvl val="lvl"/>
          <dgm:resizeHandles val="exact"/>
        </dgm:presLayoutVars>
      </dgm:prSet>
      <dgm:spPr/>
    </dgm:pt>
    <dgm:pt modelId="{ADCB7F51-97AB-447B-9E0E-0B0D44BB2F39}" type="pres">
      <dgm:prSet presAssocID="{7CFC6570-1802-4686-AACA-B29699D51017}" presName="parentText" presStyleLbl="node1" presStyleIdx="0" presStyleCnt="1" custLinFactNeighborY="-1367">
        <dgm:presLayoutVars>
          <dgm:chMax val="0"/>
          <dgm:bulletEnabled val="1"/>
        </dgm:presLayoutVars>
      </dgm:prSet>
      <dgm:spPr/>
    </dgm:pt>
    <dgm:pt modelId="{B3060B53-223E-44C3-820C-322D5D8DF942}" type="pres">
      <dgm:prSet presAssocID="{7CFC6570-1802-4686-AACA-B29699D510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115318-2F7B-4698-92D7-5D4EF70E12E4}" srcId="{7CFC6570-1802-4686-AACA-B29699D51017}" destId="{D8A50116-1846-46F2-A81C-A230F2B14C3C}" srcOrd="0" destOrd="0" parTransId="{223C889F-2792-4279-883A-1A8A979B7D38}" sibTransId="{3A007756-1743-48E7-8228-1903C6C95887}"/>
    <dgm:cxn modelId="{C893A4AF-E7F0-4CC0-BAEC-0D6A872AEF09}" srcId="{86354BF0-44C3-4F1D-BC13-0CB1A1B8E6B9}" destId="{7CFC6570-1802-4686-AACA-B29699D51017}" srcOrd="0" destOrd="0" parTransId="{8B37B2F2-BF5B-4DC9-B98E-72B6D4A8D3F6}" sibTransId="{4843812A-E0E2-4842-89A9-99BF2190A729}"/>
    <dgm:cxn modelId="{68A9E1B1-EE81-4ED5-B51F-0796CCEB7E53}" type="presOf" srcId="{D8A50116-1846-46F2-A81C-A230F2B14C3C}" destId="{B3060B53-223E-44C3-820C-322D5D8DF942}" srcOrd="0" destOrd="0" presId="urn:microsoft.com/office/officeart/2005/8/layout/vList2"/>
    <dgm:cxn modelId="{F92E38C3-1D67-411C-9686-D54775AD924C}" type="presOf" srcId="{86354BF0-44C3-4F1D-BC13-0CB1A1B8E6B9}" destId="{3EA00635-4502-48F1-A0DD-A8FCC6CB9AFF}" srcOrd="0" destOrd="0" presId="urn:microsoft.com/office/officeart/2005/8/layout/vList2"/>
    <dgm:cxn modelId="{4C500DFA-5EDE-40EA-921A-ACC975419B43}" type="presOf" srcId="{7CFC6570-1802-4686-AACA-B29699D51017}" destId="{ADCB7F51-97AB-447B-9E0E-0B0D44BB2F39}" srcOrd="0" destOrd="0" presId="urn:microsoft.com/office/officeart/2005/8/layout/vList2"/>
    <dgm:cxn modelId="{03C564B9-FE22-4BD4-A87E-E05C0F224C3E}" type="presParOf" srcId="{3EA00635-4502-48F1-A0DD-A8FCC6CB9AFF}" destId="{ADCB7F51-97AB-447B-9E0E-0B0D44BB2F39}" srcOrd="0" destOrd="0" presId="urn:microsoft.com/office/officeart/2005/8/layout/vList2"/>
    <dgm:cxn modelId="{1BF03A00-03E1-4566-86C4-467ECF76806F}" type="presParOf" srcId="{3EA00635-4502-48F1-A0DD-A8FCC6CB9AFF}" destId="{B3060B53-223E-44C3-820C-322D5D8DF9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354BF0-44C3-4F1D-BC13-0CB1A1B8E6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CFC6570-1802-4686-AACA-B29699D51017}">
      <dgm:prSet custT="1"/>
      <dgm:spPr/>
      <dgm:t>
        <a:bodyPr/>
        <a:lstStyle/>
        <a:p>
          <a:pPr rtl="0"/>
          <a:r>
            <a:rPr lang="es-MX" sz="2000" dirty="0"/>
            <a:t>Caso 2.Con reemplazo</a:t>
          </a:r>
        </a:p>
      </dgm:t>
    </dgm:pt>
    <dgm:pt modelId="{8B37B2F2-BF5B-4DC9-B98E-72B6D4A8D3F6}" type="parTrans" cxnId="{C893A4AF-E7F0-4CC0-BAEC-0D6A872AEF09}">
      <dgm:prSet/>
      <dgm:spPr/>
      <dgm:t>
        <a:bodyPr/>
        <a:lstStyle/>
        <a:p>
          <a:endParaRPr lang="es-ES" sz="1400"/>
        </a:p>
      </dgm:t>
    </dgm:pt>
    <dgm:pt modelId="{4843812A-E0E2-4842-89A9-99BF2190A729}" type="sibTrans" cxnId="{C893A4AF-E7F0-4CC0-BAEC-0D6A872AEF09}">
      <dgm:prSet/>
      <dgm:spPr/>
      <dgm:t>
        <a:bodyPr/>
        <a:lstStyle/>
        <a:p>
          <a:endParaRPr lang="es-ES" sz="1400"/>
        </a:p>
      </dgm:t>
    </dgm:pt>
    <dgm:pt modelId="{D8A50116-1846-46F2-A81C-A230F2B14C3C}">
      <dgm:prSet custT="1"/>
      <dgm:spPr/>
      <dgm:t>
        <a:bodyPr/>
        <a:lstStyle/>
        <a:p>
          <a:pPr rtl="0"/>
          <a:r>
            <a:rPr lang="es-MX" sz="1800" dirty="0"/>
            <a:t> Supongamos el problema – adaptado de  (</a:t>
          </a:r>
          <a:r>
            <a:rPr lang="es-MX" sz="1800" dirty="0" err="1"/>
            <a:t>Goldberg</a:t>
          </a:r>
          <a:r>
            <a:rPr lang="es-MX" sz="1800" dirty="0"/>
            <a:t>. 1989) – de encontrar el máximo de la función f(x) = x</a:t>
          </a:r>
          <a:r>
            <a:rPr lang="es-MX" sz="1800" baseline="30000" dirty="0"/>
            <a:t>2</a:t>
          </a:r>
          <a:r>
            <a:rPr lang="es-MX" sz="1800" dirty="0"/>
            <a:t> sobre los enteros {1, 2, . . . , 32}. </a:t>
          </a:r>
        </a:p>
      </dgm:t>
    </dgm:pt>
    <dgm:pt modelId="{223C889F-2792-4279-883A-1A8A979B7D38}" type="parTrans" cxnId="{2B115318-2F7B-4698-92D7-5D4EF70E12E4}">
      <dgm:prSet/>
      <dgm:spPr/>
      <dgm:t>
        <a:bodyPr/>
        <a:lstStyle/>
        <a:p>
          <a:endParaRPr lang="es-ES" sz="1400"/>
        </a:p>
      </dgm:t>
    </dgm:pt>
    <dgm:pt modelId="{3A007756-1743-48E7-8228-1903C6C95887}" type="sibTrans" cxnId="{2B115318-2F7B-4698-92D7-5D4EF70E12E4}">
      <dgm:prSet/>
      <dgm:spPr/>
      <dgm:t>
        <a:bodyPr/>
        <a:lstStyle/>
        <a:p>
          <a:endParaRPr lang="es-ES" sz="1400"/>
        </a:p>
      </dgm:t>
    </dgm:pt>
    <dgm:pt modelId="{3EA00635-4502-48F1-A0DD-A8FCC6CB9AFF}" type="pres">
      <dgm:prSet presAssocID="{86354BF0-44C3-4F1D-BC13-0CB1A1B8E6B9}" presName="linear" presStyleCnt="0">
        <dgm:presLayoutVars>
          <dgm:animLvl val="lvl"/>
          <dgm:resizeHandles val="exact"/>
        </dgm:presLayoutVars>
      </dgm:prSet>
      <dgm:spPr/>
    </dgm:pt>
    <dgm:pt modelId="{ADCB7F51-97AB-447B-9E0E-0B0D44BB2F39}" type="pres">
      <dgm:prSet presAssocID="{7CFC6570-1802-4686-AACA-B29699D51017}" presName="parentText" presStyleLbl="node1" presStyleIdx="0" presStyleCnt="1" custLinFactNeighborY="-1367">
        <dgm:presLayoutVars>
          <dgm:chMax val="0"/>
          <dgm:bulletEnabled val="1"/>
        </dgm:presLayoutVars>
      </dgm:prSet>
      <dgm:spPr/>
    </dgm:pt>
    <dgm:pt modelId="{B3060B53-223E-44C3-820C-322D5D8DF942}" type="pres">
      <dgm:prSet presAssocID="{7CFC6570-1802-4686-AACA-B29699D510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115318-2F7B-4698-92D7-5D4EF70E12E4}" srcId="{7CFC6570-1802-4686-AACA-B29699D51017}" destId="{D8A50116-1846-46F2-A81C-A230F2B14C3C}" srcOrd="0" destOrd="0" parTransId="{223C889F-2792-4279-883A-1A8A979B7D38}" sibTransId="{3A007756-1743-48E7-8228-1903C6C95887}"/>
    <dgm:cxn modelId="{C893A4AF-E7F0-4CC0-BAEC-0D6A872AEF09}" srcId="{86354BF0-44C3-4F1D-BC13-0CB1A1B8E6B9}" destId="{7CFC6570-1802-4686-AACA-B29699D51017}" srcOrd="0" destOrd="0" parTransId="{8B37B2F2-BF5B-4DC9-B98E-72B6D4A8D3F6}" sibTransId="{4843812A-E0E2-4842-89A9-99BF2190A729}"/>
    <dgm:cxn modelId="{68A9E1B1-EE81-4ED5-B51F-0796CCEB7E53}" type="presOf" srcId="{D8A50116-1846-46F2-A81C-A230F2B14C3C}" destId="{B3060B53-223E-44C3-820C-322D5D8DF942}" srcOrd="0" destOrd="0" presId="urn:microsoft.com/office/officeart/2005/8/layout/vList2"/>
    <dgm:cxn modelId="{F92E38C3-1D67-411C-9686-D54775AD924C}" type="presOf" srcId="{86354BF0-44C3-4F1D-BC13-0CB1A1B8E6B9}" destId="{3EA00635-4502-48F1-A0DD-A8FCC6CB9AFF}" srcOrd="0" destOrd="0" presId="urn:microsoft.com/office/officeart/2005/8/layout/vList2"/>
    <dgm:cxn modelId="{4C500DFA-5EDE-40EA-921A-ACC975419B43}" type="presOf" srcId="{7CFC6570-1802-4686-AACA-B29699D51017}" destId="{ADCB7F51-97AB-447B-9E0E-0B0D44BB2F39}" srcOrd="0" destOrd="0" presId="urn:microsoft.com/office/officeart/2005/8/layout/vList2"/>
    <dgm:cxn modelId="{03C564B9-FE22-4BD4-A87E-E05C0F224C3E}" type="presParOf" srcId="{3EA00635-4502-48F1-A0DD-A8FCC6CB9AFF}" destId="{ADCB7F51-97AB-447B-9E0E-0B0D44BB2F39}" srcOrd="0" destOrd="0" presId="urn:microsoft.com/office/officeart/2005/8/layout/vList2"/>
    <dgm:cxn modelId="{1BF03A00-03E1-4566-86C4-467ECF76806F}" type="presParOf" srcId="{3EA00635-4502-48F1-A0DD-A8FCC6CB9AFF}" destId="{B3060B53-223E-44C3-820C-322D5D8DF9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354BF0-44C3-4F1D-BC13-0CB1A1B8E6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CFC6570-1802-4686-AACA-B29699D51017}">
      <dgm:prSet custT="1"/>
      <dgm:spPr/>
      <dgm:t>
        <a:bodyPr/>
        <a:lstStyle/>
        <a:p>
          <a:pPr rtl="0"/>
          <a:r>
            <a:rPr lang="es-MX" sz="2000" dirty="0"/>
            <a:t>Caso 2.Con reemplazo</a:t>
          </a:r>
        </a:p>
      </dgm:t>
    </dgm:pt>
    <dgm:pt modelId="{8B37B2F2-BF5B-4DC9-B98E-72B6D4A8D3F6}" type="parTrans" cxnId="{C893A4AF-E7F0-4CC0-BAEC-0D6A872AEF09}">
      <dgm:prSet/>
      <dgm:spPr/>
      <dgm:t>
        <a:bodyPr/>
        <a:lstStyle/>
        <a:p>
          <a:endParaRPr lang="es-ES" sz="1400"/>
        </a:p>
      </dgm:t>
    </dgm:pt>
    <dgm:pt modelId="{4843812A-E0E2-4842-89A9-99BF2190A729}" type="sibTrans" cxnId="{C893A4AF-E7F0-4CC0-BAEC-0D6A872AEF09}">
      <dgm:prSet/>
      <dgm:spPr/>
      <dgm:t>
        <a:bodyPr/>
        <a:lstStyle/>
        <a:p>
          <a:endParaRPr lang="es-ES" sz="1400"/>
        </a:p>
      </dgm:t>
    </dgm:pt>
    <dgm:pt modelId="{D8A50116-1846-46F2-A81C-A230F2B14C3C}">
      <dgm:prSet custT="1"/>
      <dgm:spPr/>
      <dgm:t>
        <a:bodyPr/>
        <a:lstStyle/>
        <a:p>
          <a:pPr rtl="0"/>
          <a:r>
            <a:rPr lang="es-MX" sz="1800" dirty="0"/>
            <a:t> Supongamos el problema – adaptado de  (</a:t>
          </a:r>
          <a:r>
            <a:rPr lang="es-MX" sz="1800" dirty="0" err="1"/>
            <a:t>Goldberg</a:t>
          </a:r>
          <a:r>
            <a:rPr lang="es-MX" sz="1800" dirty="0"/>
            <a:t>. 1989) – de encontrar el máximo de la función f(x) = x</a:t>
          </a:r>
          <a:r>
            <a:rPr lang="es-MX" sz="1800" baseline="30000" dirty="0"/>
            <a:t>2</a:t>
          </a:r>
          <a:r>
            <a:rPr lang="es-MX" sz="1800" dirty="0"/>
            <a:t> sobre los enteros {1, 2, . . . , 32}. </a:t>
          </a:r>
        </a:p>
      </dgm:t>
    </dgm:pt>
    <dgm:pt modelId="{223C889F-2792-4279-883A-1A8A979B7D38}" type="parTrans" cxnId="{2B115318-2F7B-4698-92D7-5D4EF70E12E4}">
      <dgm:prSet/>
      <dgm:spPr/>
      <dgm:t>
        <a:bodyPr/>
        <a:lstStyle/>
        <a:p>
          <a:endParaRPr lang="es-ES" sz="1400"/>
        </a:p>
      </dgm:t>
    </dgm:pt>
    <dgm:pt modelId="{3A007756-1743-48E7-8228-1903C6C95887}" type="sibTrans" cxnId="{2B115318-2F7B-4698-92D7-5D4EF70E12E4}">
      <dgm:prSet/>
      <dgm:spPr/>
      <dgm:t>
        <a:bodyPr/>
        <a:lstStyle/>
        <a:p>
          <a:endParaRPr lang="es-ES" sz="1400"/>
        </a:p>
      </dgm:t>
    </dgm:pt>
    <dgm:pt modelId="{3EA00635-4502-48F1-A0DD-A8FCC6CB9AFF}" type="pres">
      <dgm:prSet presAssocID="{86354BF0-44C3-4F1D-BC13-0CB1A1B8E6B9}" presName="linear" presStyleCnt="0">
        <dgm:presLayoutVars>
          <dgm:animLvl val="lvl"/>
          <dgm:resizeHandles val="exact"/>
        </dgm:presLayoutVars>
      </dgm:prSet>
      <dgm:spPr/>
    </dgm:pt>
    <dgm:pt modelId="{ADCB7F51-97AB-447B-9E0E-0B0D44BB2F39}" type="pres">
      <dgm:prSet presAssocID="{7CFC6570-1802-4686-AACA-B29699D51017}" presName="parentText" presStyleLbl="node1" presStyleIdx="0" presStyleCnt="1" custLinFactNeighborY="-1367">
        <dgm:presLayoutVars>
          <dgm:chMax val="0"/>
          <dgm:bulletEnabled val="1"/>
        </dgm:presLayoutVars>
      </dgm:prSet>
      <dgm:spPr/>
    </dgm:pt>
    <dgm:pt modelId="{B3060B53-223E-44C3-820C-322D5D8DF942}" type="pres">
      <dgm:prSet presAssocID="{7CFC6570-1802-4686-AACA-B29699D510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115318-2F7B-4698-92D7-5D4EF70E12E4}" srcId="{7CFC6570-1802-4686-AACA-B29699D51017}" destId="{D8A50116-1846-46F2-A81C-A230F2B14C3C}" srcOrd="0" destOrd="0" parTransId="{223C889F-2792-4279-883A-1A8A979B7D38}" sibTransId="{3A007756-1743-48E7-8228-1903C6C95887}"/>
    <dgm:cxn modelId="{C893A4AF-E7F0-4CC0-BAEC-0D6A872AEF09}" srcId="{86354BF0-44C3-4F1D-BC13-0CB1A1B8E6B9}" destId="{7CFC6570-1802-4686-AACA-B29699D51017}" srcOrd="0" destOrd="0" parTransId="{8B37B2F2-BF5B-4DC9-B98E-72B6D4A8D3F6}" sibTransId="{4843812A-E0E2-4842-89A9-99BF2190A729}"/>
    <dgm:cxn modelId="{68A9E1B1-EE81-4ED5-B51F-0796CCEB7E53}" type="presOf" srcId="{D8A50116-1846-46F2-A81C-A230F2B14C3C}" destId="{B3060B53-223E-44C3-820C-322D5D8DF942}" srcOrd="0" destOrd="0" presId="urn:microsoft.com/office/officeart/2005/8/layout/vList2"/>
    <dgm:cxn modelId="{F92E38C3-1D67-411C-9686-D54775AD924C}" type="presOf" srcId="{86354BF0-44C3-4F1D-BC13-0CB1A1B8E6B9}" destId="{3EA00635-4502-48F1-A0DD-A8FCC6CB9AFF}" srcOrd="0" destOrd="0" presId="urn:microsoft.com/office/officeart/2005/8/layout/vList2"/>
    <dgm:cxn modelId="{4C500DFA-5EDE-40EA-921A-ACC975419B43}" type="presOf" srcId="{7CFC6570-1802-4686-AACA-B29699D51017}" destId="{ADCB7F51-97AB-447B-9E0E-0B0D44BB2F39}" srcOrd="0" destOrd="0" presId="urn:microsoft.com/office/officeart/2005/8/layout/vList2"/>
    <dgm:cxn modelId="{03C564B9-FE22-4BD4-A87E-E05C0F224C3E}" type="presParOf" srcId="{3EA00635-4502-48F1-A0DD-A8FCC6CB9AFF}" destId="{ADCB7F51-97AB-447B-9E0E-0B0D44BB2F39}" srcOrd="0" destOrd="0" presId="urn:microsoft.com/office/officeart/2005/8/layout/vList2"/>
    <dgm:cxn modelId="{1BF03A00-03E1-4566-86C4-467ECF76806F}" type="presParOf" srcId="{3EA00635-4502-48F1-A0DD-A8FCC6CB9AFF}" destId="{B3060B53-223E-44C3-820C-322D5D8DF9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7F51-97AB-447B-9E0E-0B0D44BB2F39}">
      <dsp:nvSpPr>
        <dsp:cNvPr id="0" name=""/>
        <dsp:cNvSpPr/>
      </dsp:nvSpPr>
      <dsp:spPr>
        <a:xfrm>
          <a:off x="0" y="0"/>
          <a:ext cx="10819858" cy="464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Selección mediante la técnica:  “La Ruleta”</a:t>
          </a:r>
        </a:p>
      </dsp:txBody>
      <dsp:txXfrm>
        <a:off x="22668" y="22668"/>
        <a:ext cx="10774522" cy="419010"/>
      </dsp:txXfrm>
    </dsp:sp>
    <dsp:sp modelId="{B3060B53-223E-44C3-820C-322D5D8DF942}">
      <dsp:nvSpPr>
        <dsp:cNvPr id="0" name=""/>
        <dsp:cNvSpPr/>
      </dsp:nvSpPr>
      <dsp:spPr>
        <a:xfrm>
          <a:off x="0" y="465620"/>
          <a:ext cx="10819858" cy="104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3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 Supongamos el problema – adaptado de  (</a:t>
          </a:r>
          <a:r>
            <a:rPr lang="es-MX" sz="1800" kern="1200" dirty="0" err="1"/>
            <a:t>Goldberg</a:t>
          </a:r>
          <a:r>
            <a:rPr lang="es-MX" sz="1800" kern="1200" dirty="0"/>
            <a:t>. 1989) – de encontrar el máximo de la función f(x) = x</a:t>
          </a:r>
          <a:r>
            <a:rPr lang="es-MX" sz="1800" kern="1200" baseline="30000" dirty="0"/>
            <a:t>2</a:t>
          </a:r>
          <a:r>
            <a:rPr lang="es-MX" sz="1800" kern="1200" dirty="0"/>
            <a:t> sobre los enteros {1, 2, . . . , 32}.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Evidentemente para lograr dicho optimo,  bastaría actuar por búsqueda  exhaustiva, dada la baja carnalidad del espacio de búsqueda.</a:t>
          </a:r>
        </a:p>
      </dsp:txBody>
      <dsp:txXfrm>
        <a:off x="0" y="465620"/>
        <a:ext cx="10819858" cy="1047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7F51-97AB-447B-9E0E-0B0D44BB2F39}">
      <dsp:nvSpPr>
        <dsp:cNvPr id="0" name=""/>
        <dsp:cNvSpPr/>
      </dsp:nvSpPr>
      <dsp:spPr>
        <a:xfrm>
          <a:off x="0" y="6788"/>
          <a:ext cx="10819858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Selección “elitista”, probabilidad de cruza del 68%</a:t>
          </a:r>
        </a:p>
      </dsp:txBody>
      <dsp:txXfrm>
        <a:off x="38381" y="45169"/>
        <a:ext cx="10743096" cy="709478"/>
      </dsp:txXfrm>
    </dsp:sp>
    <dsp:sp modelId="{B3060B53-223E-44C3-820C-322D5D8DF942}">
      <dsp:nvSpPr>
        <dsp:cNvPr id="0" name=""/>
        <dsp:cNvSpPr/>
      </dsp:nvSpPr>
      <dsp:spPr>
        <a:xfrm>
          <a:off x="0" y="802536"/>
          <a:ext cx="1081985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3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 Supongamos el problema – adaptado de  (</a:t>
          </a:r>
          <a:r>
            <a:rPr lang="es-MX" sz="1800" kern="1200" dirty="0" err="1"/>
            <a:t>Goldberg</a:t>
          </a:r>
          <a:r>
            <a:rPr lang="es-MX" sz="1800" kern="1200" dirty="0"/>
            <a:t>. 1989) – de encontrar el máximo de la función f(x) = x</a:t>
          </a:r>
          <a:r>
            <a:rPr lang="es-MX" sz="1800" kern="1200" baseline="30000" dirty="0"/>
            <a:t>2</a:t>
          </a:r>
          <a:r>
            <a:rPr lang="es-MX" sz="1800" kern="1200" dirty="0"/>
            <a:t> sobre los enteros {1, 2, . . . , 32}.  </a:t>
          </a:r>
        </a:p>
      </dsp:txBody>
      <dsp:txXfrm>
        <a:off x="0" y="802536"/>
        <a:ext cx="10819858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A630F-F607-405D-89C2-274494378794}">
      <dsp:nvSpPr>
        <dsp:cNvPr id="0" name=""/>
        <dsp:cNvSpPr/>
      </dsp:nvSpPr>
      <dsp:spPr>
        <a:xfrm>
          <a:off x="0" y="0"/>
          <a:ext cx="5441187" cy="216001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sp:txBody>
      <dsp:txXfrm>
        <a:off x="0" y="0"/>
        <a:ext cx="4901183" cy="2160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86DD5-B3B3-4947-8481-B0D79D2F74EB}">
      <dsp:nvSpPr>
        <dsp:cNvPr id="0" name=""/>
        <dsp:cNvSpPr/>
      </dsp:nvSpPr>
      <dsp:spPr>
        <a:xfrm rot="16200000">
          <a:off x="316334" y="-313283"/>
          <a:ext cx="2308324" cy="293489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Sin reemplazo: Cada sobrante se usa para sesgar el tiro de una moneda que determina si una cadena se selecciona de nuevo o no.</a:t>
          </a:r>
          <a:endParaRPr lang="es-MX" sz="1800" kern="1200"/>
        </a:p>
      </dsp:txBody>
      <dsp:txXfrm rot="5400000">
        <a:off x="3051" y="461665"/>
        <a:ext cx="2934890" cy="1384994"/>
      </dsp:txXfrm>
    </dsp:sp>
    <dsp:sp modelId="{2CE4DAD0-B7D3-45EA-AB78-345E606D67A9}">
      <dsp:nvSpPr>
        <dsp:cNvPr id="0" name=""/>
        <dsp:cNvSpPr/>
      </dsp:nvSpPr>
      <dsp:spPr>
        <a:xfrm rot="16200000">
          <a:off x="3471341" y="-313283"/>
          <a:ext cx="2308324" cy="293489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Con reemplazo: Los sobrantes se usan para dimensionar los segmentos de una ruleta y se usa esta técnica de manera tradicional.</a:t>
          </a:r>
          <a:endParaRPr lang="es-MX" sz="1800" kern="1200"/>
        </a:p>
      </dsp:txBody>
      <dsp:txXfrm rot="5400000">
        <a:off x="3158058" y="461665"/>
        <a:ext cx="2934890" cy="1384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BB74-755E-45F9-BF27-63C49237E970}">
      <dsp:nvSpPr>
        <dsp:cNvPr id="0" name=""/>
        <dsp:cNvSpPr/>
      </dsp:nvSpPr>
      <dsp:spPr>
        <a:xfrm>
          <a:off x="0" y="7925"/>
          <a:ext cx="1787859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D0A6-B88C-4DC1-B652-6D1381CB22D1}">
      <dsp:nvSpPr>
        <dsp:cNvPr id="0" name=""/>
        <dsp:cNvSpPr/>
      </dsp:nvSpPr>
      <dsp:spPr>
        <a:xfrm>
          <a:off x="144215" y="421925"/>
          <a:ext cx="1464857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</a:rPr>
            <a:t>Variantes principales</a:t>
          </a:r>
        </a:p>
      </dsp:txBody>
      <dsp:txXfrm>
        <a:off x="144215" y="421925"/>
        <a:ext cx="1464857" cy="82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7F51-97AB-447B-9E0E-0B0D44BB2F39}">
      <dsp:nvSpPr>
        <dsp:cNvPr id="0" name=""/>
        <dsp:cNvSpPr/>
      </dsp:nvSpPr>
      <dsp:spPr>
        <a:xfrm>
          <a:off x="0" y="6788"/>
          <a:ext cx="10819858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Caso 1. Sin reemplazo</a:t>
          </a:r>
        </a:p>
      </dsp:txBody>
      <dsp:txXfrm>
        <a:off x="38381" y="45169"/>
        <a:ext cx="10743096" cy="709478"/>
      </dsp:txXfrm>
    </dsp:sp>
    <dsp:sp modelId="{B3060B53-223E-44C3-820C-322D5D8DF942}">
      <dsp:nvSpPr>
        <dsp:cNvPr id="0" name=""/>
        <dsp:cNvSpPr/>
      </dsp:nvSpPr>
      <dsp:spPr>
        <a:xfrm>
          <a:off x="0" y="802536"/>
          <a:ext cx="1081985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3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 Supongamos el problema – adaptado de  (</a:t>
          </a:r>
          <a:r>
            <a:rPr lang="es-MX" sz="1800" kern="1200" dirty="0" err="1"/>
            <a:t>Goldberg</a:t>
          </a:r>
          <a:r>
            <a:rPr lang="es-MX" sz="1800" kern="1200" dirty="0"/>
            <a:t>. 1989) – de encontrar el máximo de la función f(x) = x</a:t>
          </a:r>
          <a:r>
            <a:rPr lang="es-MX" sz="1800" kern="1200" baseline="30000" dirty="0"/>
            <a:t>2</a:t>
          </a:r>
          <a:r>
            <a:rPr lang="es-MX" sz="1800" kern="1200" dirty="0"/>
            <a:t> sobre los enteros {1, 2, . . . , 32}. </a:t>
          </a:r>
        </a:p>
      </dsp:txBody>
      <dsp:txXfrm>
        <a:off x="0" y="802536"/>
        <a:ext cx="10819858" cy="695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7F51-97AB-447B-9E0E-0B0D44BB2F39}">
      <dsp:nvSpPr>
        <dsp:cNvPr id="0" name=""/>
        <dsp:cNvSpPr/>
      </dsp:nvSpPr>
      <dsp:spPr>
        <a:xfrm>
          <a:off x="0" y="6788"/>
          <a:ext cx="10819858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Caso 2.Con reemplazo</a:t>
          </a:r>
        </a:p>
      </dsp:txBody>
      <dsp:txXfrm>
        <a:off x="38381" y="45169"/>
        <a:ext cx="10743096" cy="709478"/>
      </dsp:txXfrm>
    </dsp:sp>
    <dsp:sp modelId="{B3060B53-223E-44C3-820C-322D5D8DF942}">
      <dsp:nvSpPr>
        <dsp:cNvPr id="0" name=""/>
        <dsp:cNvSpPr/>
      </dsp:nvSpPr>
      <dsp:spPr>
        <a:xfrm>
          <a:off x="0" y="802536"/>
          <a:ext cx="1081985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3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 Supongamos el problema – adaptado de  (</a:t>
          </a:r>
          <a:r>
            <a:rPr lang="es-MX" sz="1800" kern="1200" dirty="0" err="1"/>
            <a:t>Goldberg</a:t>
          </a:r>
          <a:r>
            <a:rPr lang="es-MX" sz="1800" kern="1200" dirty="0"/>
            <a:t>. 1989) – de encontrar el máximo de la función f(x) = x</a:t>
          </a:r>
          <a:r>
            <a:rPr lang="es-MX" sz="1800" kern="1200" baseline="30000" dirty="0"/>
            <a:t>2</a:t>
          </a:r>
          <a:r>
            <a:rPr lang="es-MX" sz="1800" kern="1200" dirty="0"/>
            <a:t> sobre los enteros {1, 2, . . . , 32}. </a:t>
          </a:r>
        </a:p>
      </dsp:txBody>
      <dsp:txXfrm>
        <a:off x="0" y="802536"/>
        <a:ext cx="10819858" cy="695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7F51-97AB-447B-9E0E-0B0D44BB2F39}">
      <dsp:nvSpPr>
        <dsp:cNvPr id="0" name=""/>
        <dsp:cNvSpPr/>
      </dsp:nvSpPr>
      <dsp:spPr>
        <a:xfrm>
          <a:off x="0" y="6788"/>
          <a:ext cx="10819858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Caso 2.Con reemplazo</a:t>
          </a:r>
        </a:p>
      </dsp:txBody>
      <dsp:txXfrm>
        <a:off x="38381" y="45169"/>
        <a:ext cx="10743096" cy="709478"/>
      </dsp:txXfrm>
    </dsp:sp>
    <dsp:sp modelId="{B3060B53-223E-44C3-820C-322D5D8DF942}">
      <dsp:nvSpPr>
        <dsp:cNvPr id="0" name=""/>
        <dsp:cNvSpPr/>
      </dsp:nvSpPr>
      <dsp:spPr>
        <a:xfrm>
          <a:off x="0" y="802536"/>
          <a:ext cx="1081985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3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 Supongamos el problema – adaptado de  (</a:t>
          </a:r>
          <a:r>
            <a:rPr lang="es-MX" sz="1800" kern="1200" dirty="0" err="1"/>
            <a:t>Goldberg</a:t>
          </a:r>
          <a:r>
            <a:rPr lang="es-MX" sz="1800" kern="1200" dirty="0"/>
            <a:t>. 1989) – de encontrar el máximo de la función f(x) = x</a:t>
          </a:r>
          <a:r>
            <a:rPr lang="es-MX" sz="1800" kern="1200" baseline="30000" dirty="0"/>
            <a:t>2</a:t>
          </a:r>
          <a:r>
            <a:rPr lang="es-MX" sz="1800" kern="1200" dirty="0"/>
            <a:t> sobre los enteros {1, 2, . . . , 32}. </a:t>
          </a:r>
        </a:p>
      </dsp:txBody>
      <dsp:txXfrm>
        <a:off x="0" y="802536"/>
        <a:ext cx="10819858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3AB8-E5F8-4BB6-9904-644AAA4FFF06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7859-4179-4960-B031-C63BCC7C6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06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hyperlink" Target="mailto:mcruzm@ipn.m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http://www.k4ch0.net/blog/wp-content/uploads/2009/07/ESCOM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2 Marcador de texto"/>
          <p:cNvSpPr>
            <a:spLocks noGrp="1"/>
          </p:cNvSpPr>
          <p:nvPr>
            <p:ph type="body" idx="4294967295"/>
          </p:nvPr>
        </p:nvSpPr>
        <p:spPr>
          <a:xfrm>
            <a:off x="6182435" y="5740089"/>
            <a:ext cx="5586483" cy="753187"/>
          </a:xfrm>
        </p:spPr>
        <p:txBody>
          <a:bodyPr>
            <a:normAutofit fontScale="47500" lnSpcReduction="20000"/>
          </a:bodyPr>
          <a:lstStyle/>
          <a:p>
            <a:pPr marL="0" indent="0" algn="r">
              <a:buNone/>
            </a:pPr>
            <a:r>
              <a:rPr lang="es-MX" altLang="es-MX" sz="2400" dirty="0">
                <a:solidFill>
                  <a:schemeClr val="tx1"/>
                </a:solidFill>
              </a:rPr>
              <a:t>Profesora: M. en C. Ma. Elena Cruz Meza, </a:t>
            </a:r>
          </a:p>
          <a:p>
            <a:pPr marL="0" indent="0" algn="r" eaLnBrk="1" hangingPunct="1">
              <a:buNone/>
            </a:pPr>
            <a:r>
              <a:rPr lang="es-MX" altLang="es-MX" sz="2400" dirty="0">
                <a:solidFill>
                  <a:schemeClr val="tx1"/>
                </a:solidFill>
              </a:rPr>
              <a:t>E-mail-trabajo: </a:t>
            </a:r>
            <a:r>
              <a:rPr lang="es-MX" altLang="es-MX" sz="2400" dirty="0">
                <a:solidFill>
                  <a:schemeClr val="tx1"/>
                </a:solidFill>
                <a:hlinkClick r:id="rId2"/>
              </a:rPr>
              <a:t>mcruzm@ipn.mx,</a:t>
            </a:r>
          </a:p>
          <a:p>
            <a:pPr marL="0" indent="0" algn="r" eaLnBrk="1" hangingPunct="1">
              <a:buNone/>
            </a:pPr>
            <a:r>
              <a:rPr lang="es-MX" altLang="es-MX" sz="2400" dirty="0">
                <a:solidFill>
                  <a:schemeClr val="tx1"/>
                </a:solidFill>
              </a:rPr>
              <a:t>Email-curso: </a:t>
            </a:r>
            <a:r>
              <a:rPr lang="es-MX" altLang="es-MX" sz="2400" dirty="0">
                <a:solidFill>
                  <a:schemeClr val="tx1"/>
                </a:solidFill>
                <a:hlinkClick r:id="rId2"/>
              </a:rPr>
              <a:t>algoritmos.genéticos.escom@gmail.com</a:t>
            </a:r>
            <a:endParaRPr lang="es-ES" altLang="es-MX" sz="2400" dirty="0">
              <a:solidFill>
                <a:schemeClr val="tx1"/>
              </a:solidFill>
              <a:hlinkClick r:id="rId2"/>
            </a:endParaRPr>
          </a:p>
        </p:txBody>
      </p:sp>
      <p:pic>
        <p:nvPicPr>
          <p:cNvPr id="4100" name="Picture 4" descr="ip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84974"/>
            <a:ext cx="8509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://www.k4ch0.net/blog/wp-content/uploads/2009/07/ESCOM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3" y="977049"/>
            <a:ext cx="11303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3457575" y="961173"/>
            <a:ext cx="5276850" cy="9842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b="1" dirty="0">
                <a:cs typeface="Times New Roman" panose="02020603050405020304" pitchFamily="18" charset="0"/>
              </a:rPr>
              <a:t>INSTITUTO POLITÉCNICO NACIONAL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600" dirty="0">
                <a:cs typeface="Times New Roman" panose="02020603050405020304" pitchFamily="18" charset="0"/>
              </a:rPr>
              <a:t>ESCUELA SUPERIOR DE CÓMPUTO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ea typeface="Times New Roman" panose="02020603050405020304" pitchFamily="18" charset="0"/>
                <a:cs typeface="Arial" panose="020B0604020202020204" pitchFamily="34" charset="0"/>
              </a:rPr>
              <a:t>DEPARTAMENTO DE INGENIERÍA EN SISTEMAS COMPUTACIONALES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cs typeface="Times New Roman" panose="02020603050405020304" pitchFamily="18" charset="0"/>
              </a:rPr>
              <a:t>ACADEMIA DE INGENIERÍA DE SOFTWARE</a:t>
            </a:r>
            <a:endParaRPr lang="es-ES" alt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2310333"/>
            <a:ext cx="4781191" cy="2979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CuadroTexto 3"/>
          <p:cNvSpPr txBox="1"/>
          <p:nvPr/>
        </p:nvSpPr>
        <p:spPr>
          <a:xfrm>
            <a:off x="7931153" y="3318442"/>
            <a:ext cx="321906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MX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Algoritmos </a:t>
            </a:r>
          </a:p>
          <a:p>
            <a:pPr algn="ctr"/>
            <a:r>
              <a:rPr lang="es-MX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Genéticos</a:t>
            </a:r>
          </a:p>
        </p:txBody>
      </p:sp>
      <p:sp>
        <p:nvSpPr>
          <p:cNvPr id="2" name="Rectángulo 1"/>
          <p:cNvSpPr/>
          <p:nvPr/>
        </p:nvSpPr>
        <p:spPr>
          <a:xfrm rot="21427161">
            <a:off x="4716554" y="5296662"/>
            <a:ext cx="31864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Ej. Técnicas de selección básicas: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Elitista</a:t>
            </a:r>
          </a:p>
          <a:p>
            <a:pPr marL="285750" indent="-285750">
              <a:buFontTx/>
              <a:buChar char="-"/>
            </a:pPr>
            <a:r>
              <a:rPr lang="es-MX" dirty="0"/>
              <a:t>Ruleta</a:t>
            </a:r>
          </a:p>
          <a:p>
            <a:pPr marL="285750" indent="-285750">
              <a:buFontTx/>
              <a:buChar char="-"/>
            </a:pPr>
            <a:r>
              <a:rPr lang="es-MX" dirty="0"/>
              <a:t>Sobrante estocástico</a:t>
            </a:r>
          </a:p>
        </p:txBody>
      </p:sp>
    </p:spTree>
    <p:extLst>
      <p:ext uri="{BB962C8B-B14F-4D97-AF65-F5344CB8AC3E}">
        <p14:creationId xmlns:p14="http://schemas.microsoft.com/office/powerpoint/2010/main" val="25356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8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de la ruleta: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05914"/>
              </p:ext>
            </p:extLst>
          </p:nvPr>
        </p:nvGraphicFramePr>
        <p:xfrm>
          <a:off x="679269" y="1843445"/>
          <a:ext cx="11075061" cy="31950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90043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552353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2232824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2102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52451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272607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33941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Cruza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% Prob.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P1: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H1: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21 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3.3055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6.5119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5.6404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5.9999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0.07924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0.15610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41.7139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6.9523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1.00558 -&gt;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563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de la ruleta: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45562"/>
              </p:ext>
            </p:extLst>
          </p:nvPr>
        </p:nvGraphicFramePr>
        <p:xfrm>
          <a:off x="679269" y="1843445"/>
          <a:ext cx="11075061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724229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823521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Cruza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400" dirty="0">
                          <a:effectLst/>
                        </a:rPr>
                        <a:t>20% </a:t>
                      </a:r>
                      <a:r>
                        <a:rPr lang="es-ES" sz="1400" dirty="0" err="1">
                          <a:effectLst/>
                        </a:rPr>
                        <a:t>Prob</a:t>
                      </a:r>
                      <a:r>
                        <a:rPr lang="es-ES" sz="1400" dirty="0">
                          <a:effectLst/>
                        </a:rPr>
                        <a:t>. </a:t>
                      </a: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cruza 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r>
                        <a:rPr lang="es-ES" sz="1600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3.3055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6.5119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5.6404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5.9999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0.08945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0.15437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0.13380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0.14224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41.7139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6.9523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1.00006 -&gt;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1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estocástico: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7383A69-725E-48DC-8EF9-E66E4A3E3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000548"/>
                  </p:ext>
                </p:extLst>
              </p:nvPr>
            </p:nvGraphicFramePr>
            <p:xfrm>
              <a:off x="681445" y="1854156"/>
              <a:ext cx="11072884" cy="364394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912913">
                      <a:extLst>
                        <a:ext uri="{9D8B030D-6E8A-4147-A177-3AD203B41FA5}">
                          <a16:colId xmlns:a16="http://schemas.microsoft.com/office/drawing/2014/main" val="2727167793"/>
                        </a:ext>
                      </a:extLst>
                    </a:gridCol>
                    <a:gridCol w="1525427">
                      <a:extLst>
                        <a:ext uri="{9D8B030D-6E8A-4147-A177-3AD203B41FA5}">
                          <a16:colId xmlns:a16="http://schemas.microsoft.com/office/drawing/2014/main" val="1905110667"/>
                        </a:ext>
                      </a:extLst>
                    </a:gridCol>
                    <a:gridCol w="846810">
                      <a:extLst>
                        <a:ext uri="{9D8B030D-6E8A-4147-A177-3AD203B41FA5}">
                          <a16:colId xmlns:a16="http://schemas.microsoft.com/office/drawing/2014/main" val="2417679615"/>
                        </a:ext>
                      </a:extLst>
                    </a:gridCol>
                    <a:gridCol w="1486635">
                      <a:extLst>
                        <a:ext uri="{9D8B030D-6E8A-4147-A177-3AD203B41FA5}">
                          <a16:colId xmlns:a16="http://schemas.microsoft.com/office/drawing/2014/main" val="3820722141"/>
                        </a:ext>
                      </a:extLst>
                    </a:gridCol>
                    <a:gridCol w="1511195">
                      <a:extLst>
                        <a:ext uri="{9D8B030D-6E8A-4147-A177-3AD203B41FA5}">
                          <a16:colId xmlns:a16="http://schemas.microsoft.com/office/drawing/2014/main" val="3253370721"/>
                        </a:ext>
                      </a:extLst>
                    </a:gridCol>
                    <a:gridCol w="3098495">
                      <a:extLst>
                        <a:ext uri="{9D8B030D-6E8A-4147-A177-3AD203B41FA5}">
                          <a16:colId xmlns:a16="http://schemas.microsoft.com/office/drawing/2014/main" val="3345267985"/>
                        </a:ext>
                      </a:extLst>
                    </a:gridCol>
                    <a:gridCol w="1691409">
                      <a:extLst>
                        <a:ext uri="{9D8B030D-6E8A-4147-A177-3AD203B41FA5}">
                          <a16:colId xmlns:a16="http://schemas.microsoft.com/office/drawing/2014/main" val="3167485330"/>
                        </a:ext>
                      </a:extLst>
                    </a:gridCol>
                  </a:tblGrid>
                  <a:tr h="623979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No.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Población inicial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Valor x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>
                              <a:effectLst/>
                            </a:rPr>
                            <a:t>Aptitud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>
                              <a:effectLst/>
                            </a:rPr>
                            <a:t>F(x)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7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Probabilidad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del individuo-apto para la cruza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MX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s-MX" sz="1800" b="0" i="1" smtClean="0">
                                            <a:latin typeface="Cambria Math" panose="02040503050406030204" pitchFamily="18" charset="0"/>
                                          </a:rPr>
                                          <m:t>𝑓𝑓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(1)=</m:t>
                                </m:r>
                                <m:f>
                                  <m:fPr>
                                    <m:ctrlP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3.0094</m:t>
                                    </m:r>
                                  </m:num>
                                  <m:den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35.5953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800" b="0" dirty="0"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algn="ctr"/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&gt; 75%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30075508"/>
                      </a:ext>
                    </a:extLst>
                  </a:tr>
                  <a:tr h="168380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3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2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3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4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5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>
                            <a:lnSpc>
                              <a:spcPts val="1320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6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01110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11011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17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27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3.0094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3.3055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6.5119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3.7731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7.4415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0.0845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0.0928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0.1829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0.1059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0.2090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76448532"/>
                      </a:ext>
                    </a:extLst>
                  </a:tr>
                  <a:tr h="841903">
                    <a:tc gridSpan="3">
                      <a:txBody>
                        <a:bodyPr/>
                        <a:lstStyle/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Suma</a:t>
                          </a:r>
                        </a:p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Promedio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67945" algn="r">
                            <a:lnSpc>
                              <a:spcPct val="100000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Max   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35.5953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5.93255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1.0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0.16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4217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7383A69-725E-48DC-8EF9-E66E4A3E3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000548"/>
                  </p:ext>
                </p:extLst>
              </p:nvPr>
            </p:nvGraphicFramePr>
            <p:xfrm>
              <a:off x="681445" y="1854156"/>
              <a:ext cx="11072884" cy="364394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912913">
                      <a:extLst>
                        <a:ext uri="{9D8B030D-6E8A-4147-A177-3AD203B41FA5}">
                          <a16:colId xmlns:a16="http://schemas.microsoft.com/office/drawing/2014/main" val="2727167793"/>
                        </a:ext>
                      </a:extLst>
                    </a:gridCol>
                    <a:gridCol w="1525427">
                      <a:extLst>
                        <a:ext uri="{9D8B030D-6E8A-4147-A177-3AD203B41FA5}">
                          <a16:colId xmlns:a16="http://schemas.microsoft.com/office/drawing/2014/main" val="1905110667"/>
                        </a:ext>
                      </a:extLst>
                    </a:gridCol>
                    <a:gridCol w="846810">
                      <a:extLst>
                        <a:ext uri="{9D8B030D-6E8A-4147-A177-3AD203B41FA5}">
                          <a16:colId xmlns:a16="http://schemas.microsoft.com/office/drawing/2014/main" val="2417679615"/>
                        </a:ext>
                      </a:extLst>
                    </a:gridCol>
                    <a:gridCol w="1486635">
                      <a:extLst>
                        <a:ext uri="{9D8B030D-6E8A-4147-A177-3AD203B41FA5}">
                          <a16:colId xmlns:a16="http://schemas.microsoft.com/office/drawing/2014/main" val="3820722141"/>
                        </a:ext>
                      </a:extLst>
                    </a:gridCol>
                    <a:gridCol w="1511195">
                      <a:extLst>
                        <a:ext uri="{9D8B030D-6E8A-4147-A177-3AD203B41FA5}">
                          <a16:colId xmlns:a16="http://schemas.microsoft.com/office/drawing/2014/main" val="3253370721"/>
                        </a:ext>
                      </a:extLst>
                    </a:gridCol>
                    <a:gridCol w="3098495">
                      <a:extLst>
                        <a:ext uri="{9D8B030D-6E8A-4147-A177-3AD203B41FA5}">
                          <a16:colId xmlns:a16="http://schemas.microsoft.com/office/drawing/2014/main" val="3345267985"/>
                        </a:ext>
                      </a:extLst>
                    </a:gridCol>
                    <a:gridCol w="1691409">
                      <a:extLst>
                        <a:ext uri="{9D8B030D-6E8A-4147-A177-3AD203B41FA5}">
                          <a16:colId xmlns:a16="http://schemas.microsoft.com/office/drawing/2014/main" val="3167485330"/>
                        </a:ext>
                      </a:extLst>
                    </a:gridCol>
                  </a:tblGrid>
                  <a:tr h="111823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No.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Población inicial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Valor x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>
                              <a:effectLst/>
                            </a:rPr>
                            <a:t>Aptitud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>
                              <a:effectLst/>
                            </a:rPr>
                            <a:t>F(x)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7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Probabilidad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3346" t="-6522" r="-55512" b="-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algn="ctr"/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&gt; 75%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30075508"/>
                      </a:ext>
                    </a:extLst>
                  </a:tr>
                  <a:tr h="168380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3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2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3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4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5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>
                            <a:lnSpc>
                              <a:spcPts val="1320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6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01110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11011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17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27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3.0094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3.3055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6.5119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3.7731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7.4415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0.0845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0.0928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0.1829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0.1059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0.2090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76448532"/>
                      </a:ext>
                    </a:extLst>
                  </a:tr>
                  <a:tr h="841903">
                    <a:tc gridSpan="3">
                      <a:txBody>
                        <a:bodyPr/>
                        <a:lstStyle/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Suma</a:t>
                          </a:r>
                        </a:p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Promedio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67945" algn="r">
                            <a:lnSpc>
                              <a:spcPct val="100000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Max   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35.5953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5.93255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1.0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0.16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421765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386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8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estocástico: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/>
        </p:nvGraphicFramePr>
        <p:xfrm>
          <a:off x="679269" y="1843445"/>
          <a:ext cx="11075061" cy="31950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90043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552353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2232824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2102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52451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272607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33941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Cruza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% Prob.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P1: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s-MX" sz="1400" dirty="0">
                        <a:effectLst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H1: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21 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3.3055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6.5119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5.6404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5.9999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0.07924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0.15610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41.7139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6.9523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1.00558 -&gt;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2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563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estocástico: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/>
        </p:nvGraphicFramePr>
        <p:xfrm>
          <a:off x="679269" y="1843445"/>
          <a:ext cx="11075061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724229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823521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Cruza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400" dirty="0">
                          <a:effectLst/>
                        </a:rPr>
                        <a:t>20% </a:t>
                      </a:r>
                      <a:r>
                        <a:rPr lang="es-ES" sz="1400" dirty="0" err="1">
                          <a:effectLst/>
                        </a:rPr>
                        <a:t>Prob</a:t>
                      </a:r>
                      <a:r>
                        <a:rPr lang="es-ES" sz="1400" dirty="0">
                          <a:effectLst/>
                        </a:rPr>
                        <a:t>. </a:t>
                      </a: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cruza 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r>
                        <a:rPr lang="es-ES" sz="1600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3.3055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6.5119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5.6404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5.9999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0.08945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0.15437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0.13380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0.14224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41.7139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6.9523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1.00006 -&gt;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6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253665"/>
                  </p:ext>
                </p:extLst>
              </p:nvPr>
            </p:nvGraphicFramePr>
            <p:xfrm>
              <a:off x="1056564" y="1842774"/>
              <a:ext cx="10791447" cy="382543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797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55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52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13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344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46995">
                      <a:extLst>
                        <a:ext uri="{9D8B030D-6E8A-4147-A177-3AD203B41FA5}">
                          <a16:colId xmlns:a16="http://schemas.microsoft.com/office/drawing/2014/main" val="2190215190"/>
                        </a:ext>
                      </a:extLst>
                    </a:gridCol>
                  </a:tblGrid>
                  <a:tr h="10663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No.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Población Inicial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(fenotipos)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Valor 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(genotipo)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dirty="0">
                              <a:effectLst/>
                              <a:latin typeface="Arial Narrow" panose="020B0606020202030204" pitchFamily="34" charset="0"/>
                            </a:rPr>
                            <a:t>f(x)= ABS |</a:t>
                          </a:r>
                          <a:r>
                            <a:rPr lang="es-ES" sz="1600" b="0" baseline="0" dirty="0">
                              <a:effectLst/>
                              <a:latin typeface="Arial Narrow" panose="020B0606020202030204" pitchFamily="34" charset="0"/>
                            </a:rPr>
                            <a:t> x-5 / 2 + </a:t>
                          </a:r>
                          <a:r>
                            <a:rPr lang="es-ES" sz="1600" b="0" baseline="0" dirty="0" err="1">
                              <a:effectLst/>
                              <a:latin typeface="Arial Narrow" panose="020B0606020202030204" pitchFamily="34" charset="0"/>
                            </a:rPr>
                            <a:t>sen</a:t>
                          </a:r>
                          <a:r>
                            <a:rPr lang="es-ES" sz="1600" b="0" baseline="0" dirty="0">
                              <a:effectLst/>
                              <a:latin typeface="Arial Narrow" panose="020B0606020202030204" pitchFamily="34" charset="0"/>
                            </a:rPr>
                            <a:t>(x)|</a:t>
                          </a:r>
                          <a:r>
                            <a:rPr lang="es-ES" sz="1600" b="0" dirty="0">
                              <a:effectLst/>
                              <a:latin typeface="Arial Narrow" panose="020B0606020202030204" pitchFamily="34" charset="0"/>
                            </a:rPr>
                            <a:t> </a:t>
                          </a:r>
                          <a:endParaRPr lang="es-MX" sz="1400" b="0" baseline="30000" dirty="0">
                            <a:effectLst/>
                            <a:latin typeface="Arial Narrow" panose="020B0606020202030204" pitchFamily="34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600" b="0" baseline="0" dirty="0">
                            <a:latin typeface="Arial Narrow" panose="020B0606020202030204" pitchFamily="34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Fitness o función de adaptación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Probabilidad del individuo-apto para la cruza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MX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s-MX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𝑓𝑓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(1)=</m:t>
                                </m:r>
                                <m:f>
                                  <m:fPr>
                                    <m:ctrl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3.0094</m:t>
                                    </m:r>
                                  </m:num>
                                  <m:den>
                                    <m: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35.5953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600" b="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marL="285750" indent="-285750" algn="ctr"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75%</a:t>
                          </a:r>
                        </a:p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s-MX" sz="1800" b="0" baseline="-25000" dirty="0" err="1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cc</a:t>
                          </a:r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=condición cruza=0.75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0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/>
                            <a:t>1</a:t>
                          </a:r>
                          <a:endParaRPr lang="es-MX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3.0094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 = 8.45%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0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11.5539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 = 32.46%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675382"/>
                      </a:ext>
                    </a:extLst>
                  </a:tr>
                  <a:tr h="296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3.3055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 = 9.28%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8824946"/>
                      </a:ext>
                    </a:extLst>
                  </a:tr>
                  <a:tr h="290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6.5119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 = 18.29%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0197135"/>
                      </a:ext>
                    </a:extLst>
                  </a:tr>
                  <a:tr h="290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3.7731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 = 10.59%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70248340"/>
                      </a:ext>
                    </a:extLst>
                  </a:tr>
                  <a:tr h="290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7.4415</a:t>
                          </a:r>
                          <a:endParaRPr lang="es-MX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 </a:t>
                          </a:r>
                          <a:r>
                            <a:rPr lang="es-MX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= 20.90%</a:t>
                          </a:r>
                          <a:endParaRPr lang="es-MX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06549974"/>
                      </a:ext>
                    </a:extLst>
                  </a:tr>
                  <a:tr h="825563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s-MX" sz="1400" dirty="0"/>
                            <a:t>Suma</a:t>
                          </a:r>
                        </a:p>
                        <a:p>
                          <a:pPr algn="r"/>
                          <a:r>
                            <a:rPr lang="es-MX" sz="1400" dirty="0"/>
                            <a:t>Media</a:t>
                          </a:r>
                        </a:p>
                        <a:p>
                          <a:pPr algn="r"/>
                          <a:r>
                            <a:rPr lang="es-MX" sz="1400" dirty="0"/>
                            <a:t>Mejor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35.5953</a:t>
                          </a:r>
                          <a:endParaRPr lang="es-MX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5.93255</a:t>
                          </a:r>
                          <a:endParaRPr lang="es-MX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11.5539</a:t>
                          </a:r>
                          <a:endParaRPr lang="es-MX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/>
                            <a:t> 0.9996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/>
                            <a:t> 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253665"/>
                  </p:ext>
                </p:extLst>
              </p:nvPr>
            </p:nvGraphicFramePr>
            <p:xfrm>
              <a:off x="1056564" y="1842774"/>
              <a:ext cx="10791447" cy="382543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797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55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52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13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344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46995">
                      <a:extLst>
                        <a:ext uri="{9D8B030D-6E8A-4147-A177-3AD203B41FA5}">
                          <a16:colId xmlns:a16="http://schemas.microsoft.com/office/drawing/2014/main" val="2190215190"/>
                        </a:ext>
                      </a:extLst>
                    </a:gridCol>
                  </a:tblGrid>
                  <a:tr h="1171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No.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Población Inicial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(fenotipos)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Valor </a:t>
                          </a:r>
                        </a:p>
                        <a:p>
                          <a:pPr algn="ctr"/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(genotipo)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dirty="0">
                              <a:effectLst/>
                              <a:latin typeface="Arial Narrow" panose="020B0606020202030204" pitchFamily="34" charset="0"/>
                            </a:rPr>
                            <a:t>f(x)= ABS |</a:t>
                          </a:r>
                          <a:r>
                            <a:rPr lang="es-ES" sz="1600" b="0" baseline="0" dirty="0">
                              <a:effectLst/>
                              <a:latin typeface="Arial Narrow" panose="020B0606020202030204" pitchFamily="34" charset="0"/>
                            </a:rPr>
                            <a:t> x-5 / 2 + </a:t>
                          </a:r>
                          <a:r>
                            <a:rPr lang="es-ES" sz="1600" b="0" baseline="0" dirty="0" err="1">
                              <a:effectLst/>
                              <a:latin typeface="Arial Narrow" panose="020B0606020202030204" pitchFamily="34" charset="0"/>
                            </a:rPr>
                            <a:t>sen</a:t>
                          </a:r>
                          <a:r>
                            <a:rPr lang="es-ES" sz="1600" b="0" baseline="0" dirty="0">
                              <a:effectLst/>
                              <a:latin typeface="Arial Narrow" panose="020B0606020202030204" pitchFamily="34" charset="0"/>
                            </a:rPr>
                            <a:t>(x)|</a:t>
                          </a:r>
                          <a:r>
                            <a:rPr lang="es-ES" sz="1600" b="0" dirty="0">
                              <a:effectLst/>
                              <a:latin typeface="Arial Narrow" panose="020B0606020202030204" pitchFamily="34" charset="0"/>
                            </a:rPr>
                            <a:t> </a:t>
                          </a:r>
                          <a:endParaRPr lang="es-MX" sz="1400" b="0" baseline="30000" dirty="0">
                            <a:effectLst/>
                            <a:latin typeface="Arial Narrow" panose="020B0606020202030204" pitchFamily="34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600" b="0" baseline="0" dirty="0">
                            <a:latin typeface="Arial Narrow" panose="020B0606020202030204" pitchFamily="34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 b="0" dirty="0">
                              <a:latin typeface="Arial Narrow" panose="020B0606020202030204" pitchFamily="34" charset="0"/>
                            </a:rPr>
                            <a:t>Fitness o función de adaptación</a:t>
                          </a:r>
                          <a:endParaRPr lang="es-MX" sz="1600" b="0" dirty="0">
                            <a:latin typeface="Arial Narrow" panose="020B0606020202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9834" t="-2083" r="-139535" b="-2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marL="285750" indent="-285750" algn="ctr"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75%</a:t>
                          </a:r>
                        </a:p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s-MX" sz="1800" b="0" baseline="-25000" dirty="0" err="1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cc</a:t>
                          </a:r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=condición cruza=0.75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/>
                            <a:t>1</a:t>
                          </a:r>
                          <a:endParaRPr lang="es-MX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3.0094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 = 8.45%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11.5539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 = 32.46%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6753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3.3055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 = 9.28%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88249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6.5119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 = 18.29%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01971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3.7731</a:t>
                          </a:r>
                          <a:endParaRPr lang="es-MX" sz="1200" dirty="0"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 = 10.59%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702483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>
                              <a:effectLst/>
                            </a:rPr>
                            <a:t>7.4415</a:t>
                          </a:r>
                          <a:endParaRPr lang="es-MX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 </a:t>
                          </a:r>
                          <a:r>
                            <a:rPr lang="es-MX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= 20.90%</a:t>
                          </a:r>
                          <a:endParaRPr lang="es-MX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06549974"/>
                      </a:ext>
                    </a:extLst>
                  </a:tr>
                  <a:tr h="825563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s-MX" sz="1400" dirty="0"/>
                            <a:t>Suma</a:t>
                          </a:r>
                        </a:p>
                        <a:p>
                          <a:pPr algn="r"/>
                          <a:r>
                            <a:rPr lang="es-MX" sz="1400" dirty="0"/>
                            <a:t>Media</a:t>
                          </a:r>
                        </a:p>
                        <a:p>
                          <a:pPr algn="r"/>
                          <a:r>
                            <a:rPr lang="es-MX" sz="1400" dirty="0"/>
                            <a:t>Mejor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35.5953</a:t>
                          </a:r>
                          <a:endParaRPr lang="es-MX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5.93255</a:t>
                          </a:r>
                          <a:endParaRPr lang="es-MX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400" dirty="0">
                              <a:effectLst/>
                            </a:rPr>
                            <a:t>11.5539</a:t>
                          </a:r>
                          <a:endParaRPr lang="es-MX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/>
                            <a:t> 0.9996</a:t>
                          </a:r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/>
                            <a:t> 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Selección elitista, con una probabilidad de 75%, de que haya </a:t>
            </a:r>
            <a:r>
              <a:rPr lang="es-MX" sz="2000" dirty="0" err="1">
                <a:ea typeface="Gadugi" panose="020B0502040204020203" pitchFamily="34" charset="0"/>
              </a:rPr>
              <a:t>recombinanción</a:t>
            </a:r>
            <a:r>
              <a:rPr lang="es-MX" sz="2000" dirty="0">
                <a:ea typeface="Gadugi" panose="020B0502040204020203" pitchFamily="34" charset="0"/>
              </a:rPr>
              <a:t> o cruza en la generación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0130"/>
              </p:ext>
            </p:extLst>
          </p:nvPr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 individuo es apto para la cruza es seleccionado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Se verifica si lo es estocásticamente, con  eligiendo un </a:t>
                      </a:r>
                      <a:r>
                        <a:rPr lang="es-MX" sz="16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enerar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76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620" y="946954"/>
            <a:ext cx="69605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s-MX" sz="3600" dirty="0"/>
              <a:t>Selección por Sobrante estocástico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9117" y="2111285"/>
            <a:ext cx="9253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NimbusRomNo9L-Regu"/>
              </a:rPr>
              <a:t>Propuesta por </a:t>
            </a:r>
            <a:r>
              <a:rPr lang="es-MX" dirty="0" err="1">
                <a:latin typeface="NimbusRomNo9L-Regu"/>
              </a:rPr>
              <a:t>Booker</a:t>
            </a:r>
            <a:r>
              <a:rPr lang="es-MX" dirty="0">
                <a:latin typeface="NimbusRomNo9L-Regu"/>
              </a:rPr>
              <a:t> [24] y </a:t>
            </a:r>
            <a:r>
              <a:rPr lang="es-MX" dirty="0" err="1">
                <a:latin typeface="NimbusRomNo9L-Regu"/>
              </a:rPr>
              <a:t>Brindle</a:t>
            </a:r>
            <a:r>
              <a:rPr lang="es-MX" dirty="0">
                <a:latin typeface="NimbusRomNo9L-Regu"/>
              </a:rPr>
              <a:t> [32] como una alternativa para aproximarse más a los valores esperados (</a:t>
            </a:r>
            <a:r>
              <a:rPr lang="es-MX" dirty="0" err="1">
                <a:latin typeface="NimbusRomNo9L-Regu"/>
              </a:rPr>
              <a:t>ValEsp</a:t>
            </a:r>
            <a:r>
              <a:rPr lang="es-MX" dirty="0">
                <a:latin typeface="NimbusRomNo9L-Regu"/>
              </a:rPr>
              <a:t>) de los individuos:</a:t>
            </a:r>
          </a:p>
          <a:p>
            <a:pPr algn="just"/>
            <a:endParaRPr lang="es-MX" dirty="0">
              <a:latin typeface="NimbusRomNo9L-Regu"/>
            </a:endParaRPr>
          </a:p>
          <a:p>
            <a:pPr algn="just"/>
            <a:r>
              <a:rPr lang="es-MX" dirty="0">
                <a:latin typeface="NimbusRomNo9L-Regu"/>
              </a:rPr>
              <a:t>1. Asignar de manera determinística el conteo de valores esperados a cada individuo (valores enteros).</a:t>
            </a:r>
          </a:p>
          <a:p>
            <a:pPr algn="just"/>
            <a:r>
              <a:rPr lang="es-MX" dirty="0">
                <a:latin typeface="NimbusRomNo9L-Regu"/>
              </a:rPr>
              <a:t>2. Los valores restantes (sobrantes del redondeo) se usan probabilísticamente para rellenar la población.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660338"/>
              </p:ext>
            </p:extLst>
          </p:nvPr>
        </p:nvGraphicFramePr>
        <p:xfrm>
          <a:off x="4631141" y="4197277"/>
          <a:ext cx="60960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24815774"/>
              </p:ext>
            </p:extLst>
          </p:nvPr>
        </p:nvGraphicFramePr>
        <p:xfrm>
          <a:off x="2538485" y="4435522"/>
          <a:ext cx="1787859" cy="16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625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es-MX" dirty="0"/>
              <a:t>Ej. Selección simple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07000897"/>
              </p:ext>
            </p:extLst>
          </p:nvPr>
        </p:nvGraphicFramePr>
        <p:xfrm>
          <a:off x="602886" y="708034"/>
          <a:ext cx="10819858" cy="151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50676"/>
              </p:ext>
            </p:extLst>
          </p:nvPr>
        </p:nvGraphicFramePr>
        <p:xfrm>
          <a:off x="1463562" y="2764551"/>
          <a:ext cx="9264876" cy="32535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2190215190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910759579"/>
                    </a:ext>
                  </a:extLst>
                </a:gridCol>
              </a:tblGrid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Población Inicial</a:t>
                      </a:r>
                    </a:p>
                    <a:p>
                      <a:pPr algn="ctr"/>
                      <a:r>
                        <a:rPr lang="es-MX" sz="1400" dirty="0"/>
                        <a:t>(fenotipos)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</a:p>
                    <a:p>
                      <a:pPr algn="ctr"/>
                      <a:r>
                        <a:rPr lang="es-MX" sz="1400" dirty="0"/>
                        <a:t>Valor </a:t>
                      </a:r>
                    </a:p>
                    <a:p>
                      <a:pPr algn="ctr"/>
                      <a:r>
                        <a:rPr lang="es-MX" sz="1400" dirty="0"/>
                        <a:t>(genotipo)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f(x) (F(x)=x2) (Fitness o función de adaptación)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f(x)/</a:t>
                      </a:r>
                      <a:r>
                        <a:rPr lang="es-MX" sz="1400" dirty="0"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400" dirty="0"/>
                        <a:t> Probabilidad de selección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enteros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2</a:t>
                      </a:r>
                    </a:p>
                    <a:p>
                      <a:pPr algn="ctr"/>
                      <a:r>
                        <a:rPr lang="es-MX" sz="1400" dirty="0"/>
                        <a:t>3</a:t>
                      </a:r>
                    </a:p>
                    <a:p>
                      <a:pPr algn="ctr"/>
                      <a:r>
                        <a:rPr lang="es-MX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110100</a:t>
                      </a:r>
                    </a:p>
                    <a:p>
                      <a:pPr algn="ctr"/>
                      <a:r>
                        <a:rPr lang="es-MX" sz="1400" dirty="0"/>
                        <a:t>011010</a:t>
                      </a:r>
                    </a:p>
                    <a:p>
                      <a:pPr algn="ctr"/>
                      <a:r>
                        <a:rPr lang="es-MX" sz="1400" dirty="0"/>
                        <a:t>111001</a:t>
                      </a:r>
                    </a:p>
                    <a:p>
                      <a:pPr algn="ctr"/>
                      <a:r>
                        <a:rPr lang="es-MX" sz="1400" dirty="0"/>
                        <a:t>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220</a:t>
                      </a:r>
                    </a:p>
                    <a:p>
                      <a:pPr algn="ctr"/>
                      <a:r>
                        <a:rPr lang="es-MX" sz="1400" dirty="0"/>
                        <a:t>140</a:t>
                      </a:r>
                    </a:p>
                    <a:p>
                      <a:pPr algn="ctr"/>
                      <a:r>
                        <a:rPr lang="es-MX" sz="1400" dirty="0"/>
                        <a:t>315</a:t>
                      </a:r>
                    </a:p>
                    <a:p>
                      <a:pPr algn="ctr"/>
                      <a:r>
                        <a:rPr lang="es-MX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1.23</a:t>
                      </a:r>
                    </a:p>
                    <a:p>
                      <a:pPr algn="ctr"/>
                      <a:r>
                        <a:rPr lang="es-MX" sz="1400" dirty="0"/>
                        <a:t>0.78</a:t>
                      </a:r>
                    </a:p>
                    <a:p>
                      <a:pPr algn="ctr"/>
                      <a:r>
                        <a:rPr lang="es-MX" sz="1400" dirty="0"/>
                        <a:t>1.76</a:t>
                      </a:r>
                    </a:p>
                    <a:p>
                      <a:pPr algn="ctr"/>
                      <a:r>
                        <a:rPr lang="es-MX" sz="14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0</a:t>
                      </a:r>
                    </a:p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0.23</a:t>
                      </a:r>
                    </a:p>
                    <a:p>
                      <a:pPr algn="ctr"/>
                      <a:r>
                        <a:rPr lang="es-MX" sz="1400" dirty="0"/>
                        <a:t>0.78</a:t>
                      </a:r>
                    </a:p>
                    <a:p>
                      <a:pPr algn="ctr"/>
                      <a:r>
                        <a:rPr lang="es-MX" sz="1400" dirty="0"/>
                        <a:t>0.76</a:t>
                      </a:r>
                    </a:p>
                    <a:p>
                      <a:pPr algn="ctr"/>
                      <a:r>
                        <a:rPr lang="es-MX" sz="1400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0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Suma</a:t>
                      </a:r>
                    </a:p>
                    <a:p>
                      <a:pPr algn="ctr"/>
                      <a:r>
                        <a:rPr lang="es-MX" sz="1400" dirty="0"/>
                        <a:t>Media</a:t>
                      </a:r>
                    </a:p>
                    <a:p>
                      <a:pPr algn="ctr"/>
                      <a:r>
                        <a:rPr lang="es-MX" sz="1400" dirty="0"/>
                        <a:t>Mejor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717</a:t>
                      </a:r>
                    </a:p>
                    <a:p>
                      <a:pPr algn="ctr"/>
                      <a:r>
                        <a:rPr lang="es-MX" sz="1400" dirty="0"/>
                        <a:t>179.25</a:t>
                      </a:r>
                    </a:p>
                    <a:p>
                      <a:pPr algn="ctr"/>
                      <a:r>
                        <a:rPr lang="es-MX" sz="1400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4.00</a:t>
                      </a:r>
                    </a:p>
                    <a:p>
                      <a:pPr algn="ctr"/>
                      <a:r>
                        <a:rPr lang="es-MX" sz="1400" dirty="0"/>
                        <a:t>1.00</a:t>
                      </a:r>
                    </a:p>
                    <a:p>
                      <a:pPr algn="ctr"/>
                      <a:r>
                        <a:rPr lang="es-MX" sz="1400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12">
                <a:tc grid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Selección: padres</a:t>
                      </a:r>
                      <a:r>
                        <a:rPr lang="es-MX" sz="1400" baseline="0" dirty="0"/>
                        <a:t> </a:t>
                      </a:r>
                      <a:r>
                        <a:rPr lang="es-MX" sz="1400" dirty="0" err="1"/>
                        <a:t>ind</a:t>
                      </a:r>
                      <a:r>
                        <a:rPr lang="es-MX" sz="1400" dirty="0"/>
                        <a:t>(1) e </a:t>
                      </a:r>
                      <a:r>
                        <a:rPr lang="es-MX" sz="1400" dirty="0" err="1"/>
                        <a:t>ind</a:t>
                      </a:r>
                      <a:r>
                        <a:rPr lang="es-MX" sz="1400" dirty="0"/>
                        <a:t>(3) (parte entera)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408755" y="2308803"/>
            <a:ext cx="482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63562" y="6079990"/>
            <a:ext cx="632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Hacer</a:t>
            </a:r>
            <a:r>
              <a:rPr lang="en-US" dirty="0"/>
              <a:t> flip(</a:t>
            </a:r>
            <a:r>
              <a:rPr lang="es-MX" dirty="0"/>
              <a:t>f(x)/</a:t>
            </a:r>
            <a:r>
              <a:rPr lang="es-MX" dirty="0">
                <a:sym typeface="Symbol" panose="05050102010706020507" pitchFamily="18" charset="2"/>
              </a:rPr>
              <a:t>f(x)</a:t>
            </a:r>
            <a:r>
              <a:rPr lang="en-US" dirty="0"/>
              <a:t>), hasta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padres </a:t>
            </a:r>
            <a:r>
              <a:rPr lang="en-US" dirty="0" err="1"/>
              <a:t>requeridos</a:t>
            </a:r>
            <a:endParaRPr lang="es-MX" dirty="0"/>
          </a:p>
        </p:txBody>
      </p:sp>
      <p:sp>
        <p:nvSpPr>
          <p:cNvPr id="5" name="Flecha curvada hacia arriba 4"/>
          <p:cNvSpPr/>
          <p:nvPr/>
        </p:nvSpPr>
        <p:spPr>
          <a:xfrm rot="19229167">
            <a:off x="7850049" y="5822337"/>
            <a:ext cx="1071349" cy="564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2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es-MX" dirty="0"/>
              <a:t>Ej. Selección simple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47330149"/>
              </p:ext>
            </p:extLst>
          </p:nvPr>
        </p:nvGraphicFramePr>
        <p:xfrm>
          <a:off x="602886" y="708034"/>
          <a:ext cx="10819858" cy="151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04750"/>
              </p:ext>
            </p:extLst>
          </p:nvPr>
        </p:nvGraphicFramePr>
        <p:xfrm>
          <a:off x="1503816" y="2541891"/>
          <a:ext cx="9264876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2190215190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910759579"/>
                    </a:ext>
                  </a:extLst>
                </a:gridCol>
              </a:tblGrid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Población Inicial</a:t>
                      </a:r>
                    </a:p>
                    <a:p>
                      <a:pPr algn="ctr"/>
                      <a:r>
                        <a:rPr lang="es-MX" sz="1400" dirty="0"/>
                        <a:t>(fenotipos)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</a:p>
                    <a:p>
                      <a:pPr algn="ctr"/>
                      <a:r>
                        <a:rPr lang="es-MX" sz="1400" dirty="0"/>
                        <a:t>Valor </a:t>
                      </a:r>
                    </a:p>
                    <a:p>
                      <a:pPr algn="ctr"/>
                      <a:r>
                        <a:rPr lang="es-MX" sz="1400" dirty="0"/>
                        <a:t>(genotipo)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f(x) (F(x)=x2) (Fitness o función de adaptación)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f(x)/</a:t>
                      </a:r>
                      <a:r>
                        <a:rPr lang="es-MX" sz="1400" dirty="0"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400" dirty="0"/>
                        <a:t> Probabilidad de selección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enteros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2</a:t>
                      </a:r>
                    </a:p>
                    <a:p>
                      <a:pPr algn="ctr"/>
                      <a:r>
                        <a:rPr lang="es-MX" sz="1400" dirty="0"/>
                        <a:t>3</a:t>
                      </a:r>
                    </a:p>
                    <a:p>
                      <a:pPr algn="ctr"/>
                      <a:r>
                        <a:rPr lang="es-MX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110100</a:t>
                      </a:r>
                    </a:p>
                    <a:p>
                      <a:pPr algn="ctr"/>
                      <a:r>
                        <a:rPr lang="es-MX" sz="1400" dirty="0"/>
                        <a:t>011010</a:t>
                      </a:r>
                    </a:p>
                    <a:p>
                      <a:pPr algn="ctr"/>
                      <a:r>
                        <a:rPr lang="es-MX" sz="1400" dirty="0"/>
                        <a:t>111001</a:t>
                      </a:r>
                    </a:p>
                    <a:p>
                      <a:pPr algn="ctr"/>
                      <a:r>
                        <a:rPr lang="es-MX" sz="1400" dirty="0"/>
                        <a:t>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220</a:t>
                      </a:r>
                    </a:p>
                    <a:p>
                      <a:pPr algn="ctr"/>
                      <a:r>
                        <a:rPr lang="es-MX" sz="1400" dirty="0"/>
                        <a:t>140</a:t>
                      </a:r>
                    </a:p>
                    <a:p>
                      <a:pPr algn="ctr"/>
                      <a:r>
                        <a:rPr lang="es-MX" sz="1400" dirty="0"/>
                        <a:t>315</a:t>
                      </a:r>
                    </a:p>
                    <a:p>
                      <a:pPr algn="ctr"/>
                      <a:r>
                        <a:rPr lang="es-MX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1.23</a:t>
                      </a:r>
                    </a:p>
                    <a:p>
                      <a:pPr algn="ctr"/>
                      <a:r>
                        <a:rPr lang="es-MX" sz="1400" dirty="0"/>
                        <a:t>0.78</a:t>
                      </a:r>
                    </a:p>
                    <a:p>
                      <a:pPr algn="ctr"/>
                      <a:r>
                        <a:rPr lang="es-MX" sz="1400" dirty="0"/>
                        <a:t>1.76</a:t>
                      </a:r>
                    </a:p>
                    <a:p>
                      <a:pPr algn="ctr"/>
                      <a:r>
                        <a:rPr lang="es-MX" sz="14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0</a:t>
                      </a:r>
                    </a:p>
                    <a:p>
                      <a:pPr algn="ctr"/>
                      <a:r>
                        <a:rPr lang="es-MX" sz="1400" dirty="0"/>
                        <a:t>1</a:t>
                      </a:r>
                    </a:p>
                    <a:p>
                      <a:pPr algn="ctr"/>
                      <a:r>
                        <a:rPr lang="es-MX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0.23</a:t>
                      </a:r>
                    </a:p>
                    <a:p>
                      <a:pPr algn="ctr"/>
                      <a:r>
                        <a:rPr lang="es-MX" sz="1400" dirty="0"/>
                        <a:t>0.78</a:t>
                      </a:r>
                    </a:p>
                    <a:p>
                      <a:pPr algn="ctr"/>
                      <a:r>
                        <a:rPr lang="es-MX" sz="1400" dirty="0"/>
                        <a:t>0.76</a:t>
                      </a:r>
                    </a:p>
                    <a:p>
                      <a:pPr algn="ctr"/>
                      <a:r>
                        <a:rPr lang="es-MX" sz="1400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0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Suma</a:t>
                      </a:r>
                    </a:p>
                    <a:p>
                      <a:pPr algn="ctr"/>
                      <a:r>
                        <a:rPr lang="es-MX" sz="1400" dirty="0"/>
                        <a:t>Media</a:t>
                      </a:r>
                    </a:p>
                    <a:p>
                      <a:pPr algn="ctr"/>
                      <a:r>
                        <a:rPr lang="es-MX" sz="1400" dirty="0"/>
                        <a:t>Mejor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717</a:t>
                      </a:r>
                    </a:p>
                    <a:p>
                      <a:pPr algn="ctr"/>
                      <a:r>
                        <a:rPr lang="es-MX" sz="1400" dirty="0"/>
                        <a:t>179.25</a:t>
                      </a:r>
                    </a:p>
                    <a:p>
                      <a:pPr algn="ctr"/>
                      <a:r>
                        <a:rPr lang="es-MX" sz="1400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4.00</a:t>
                      </a:r>
                    </a:p>
                    <a:p>
                      <a:pPr algn="ctr"/>
                      <a:r>
                        <a:rPr lang="es-MX" sz="1400" dirty="0"/>
                        <a:t>1.00</a:t>
                      </a:r>
                    </a:p>
                    <a:p>
                      <a:pPr algn="ctr"/>
                      <a:r>
                        <a:rPr lang="es-MX" sz="1400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408755" y="2091093"/>
            <a:ext cx="482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7741" y="6065880"/>
            <a:ext cx="17972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ruleta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6535497" y="1932947"/>
            <a:ext cx="2892905" cy="3537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8418286" y="4688114"/>
            <a:ext cx="493485" cy="29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rriba 12"/>
          <p:cNvSpPr/>
          <p:nvPr/>
        </p:nvSpPr>
        <p:spPr>
          <a:xfrm>
            <a:off x="7330047" y="5553476"/>
            <a:ext cx="436337" cy="471994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17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es-MX" dirty="0"/>
              <a:t>Ej. Selección simple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47330149"/>
              </p:ext>
            </p:extLst>
          </p:nvPr>
        </p:nvGraphicFramePr>
        <p:xfrm>
          <a:off x="602886" y="708034"/>
          <a:ext cx="10819858" cy="151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26721"/>
              </p:ext>
            </p:extLst>
          </p:nvPr>
        </p:nvGraphicFramePr>
        <p:xfrm>
          <a:off x="3616284" y="2273163"/>
          <a:ext cx="5434124" cy="2496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1447">
                  <a:extLst>
                    <a:ext uri="{9D8B030D-6E8A-4147-A177-3AD203B41FA5}">
                      <a16:colId xmlns:a16="http://schemas.microsoft.com/office/drawing/2014/main" val="2190215190"/>
                    </a:ext>
                  </a:extLst>
                </a:gridCol>
                <a:gridCol w="1471447">
                  <a:extLst>
                    <a:ext uri="{9D8B030D-6E8A-4147-A177-3AD203B41FA5}">
                      <a16:colId xmlns:a16="http://schemas.microsoft.com/office/drawing/2014/main" val="910759579"/>
                    </a:ext>
                  </a:extLst>
                </a:gridCol>
              </a:tblGrid>
              <a:tr h="79431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f(x)/</a:t>
                      </a:r>
                      <a:r>
                        <a:rPr lang="es-MX" sz="1800" dirty="0"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800" dirty="0"/>
                        <a:t> (Diferencia)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% del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75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1</a:t>
                      </a:r>
                    </a:p>
                    <a:p>
                      <a:pPr algn="ctr"/>
                      <a:r>
                        <a:rPr lang="es-MX" sz="1800" dirty="0"/>
                        <a:t>2</a:t>
                      </a:r>
                    </a:p>
                    <a:p>
                      <a:pPr algn="ctr"/>
                      <a:r>
                        <a:rPr lang="es-MX" sz="1800" dirty="0"/>
                        <a:t>3</a:t>
                      </a:r>
                    </a:p>
                    <a:p>
                      <a:pPr algn="ctr"/>
                      <a:r>
                        <a:rPr lang="es-MX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0.23</a:t>
                      </a:r>
                    </a:p>
                    <a:p>
                      <a:pPr algn="ctr"/>
                      <a:r>
                        <a:rPr lang="es-MX" sz="1800" dirty="0"/>
                        <a:t>0.78</a:t>
                      </a:r>
                    </a:p>
                    <a:p>
                      <a:pPr algn="ctr"/>
                      <a:r>
                        <a:rPr lang="es-MX" sz="1800" dirty="0"/>
                        <a:t>0.76</a:t>
                      </a:r>
                    </a:p>
                    <a:p>
                      <a:pPr algn="ctr"/>
                      <a:r>
                        <a:rPr lang="es-MX" sz="18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0.12</a:t>
                      </a:r>
                    </a:p>
                    <a:p>
                      <a:pPr algn="ctr"/>
                      <a:r>
                        <a:rPr lang="es-MX" sz="1800" dirty="0"/>
                        <a:t>0.39</a:t>
                      </a:r>
                    </a:p>
                    <a:p>
                      <a:pPr algn="ctr"/>
                      <a:r>
                        <a:rPr lang="es-MX" sz="1800" dirty="0"/>
                        <a:t>0.38</a:t>
                      </a:r>
                    </a:p>
                    <a:p>
                      <a:pPr algn="ctr"/>
                      <a:r>
                        <a:rPr lang="es-MX" sz="18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12%</a:t>
                      </a:r>
                    </a:p>
                    <a:p>
                      <a:pPr algn="ctr"/>
                      <a:r>
                        <a:rPr lang="es-MX" sz="1800" dirty="0"/>
                        <a:t>39%</a:t>
                      </a:r>
                    </a:p>
                    <a:p>
                      <a:pPr algn="ctr"/>
                      <a:r>
                        <a:rPr lang="es-MX" sz="1800" dirty="0"/>
                        <a:t>38%</a:t>
                      </a:r>
                    </a:p>
                    <a:p>
                      <a:pPr algn="ctr"/>
                      <a:r>
                        <a:rPr lang="es-MX" sz="1800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394649" y="2135520"/>
            <a:ext cx="222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Evaluación de padres: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08755" y="6024049"/>
            <a:ext cx="293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Selección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ruleta</a:t>
            </a:r>
            <a:r>
              <a:rPr lang="en-US" dirty="0"/>
              <a:t> </a:t>
            </a:r>
            <a:r>
              <a:rPr lang="en-US" dirty="0" err="1"/>
              <a:t>elegiría</a:t>
            </a:r>
            <a:r>
              <a:rPr lang="en-US" dirty="0"/>
              <a:t>: 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933950" y="597468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NimbusRomNo9L-Regu"/>
              </a:rPr>
              <a:t>(ind1) suma = </a:t>
            </a:r>
            <a:r>
              <a:rPr lang="es-MX" sz="1400" dirty="0">
                <a:latin typeface="CMR12"/>
              </a:rPr>
              <a:t>0</a:t>
            </a:r>
            <a:r>
              <a:rPr lang="es-MX" sz="1400" dirty="0">
                <a:latin typeface="CMMI12"/>
              </a:rPr>
              <a:t>.</a:t>
            </a:r>
            <a:r>
              <a:rPr lang="es-MX" sz="1400" dirty="0">
                <a:latin typeface="CMR12"/>
              </a:rPr>
              <a:t>12 </a:t>
            </a:r>
            <a:r>
              <a:rPr lang="es-MX" sz="1400" dirty="0">
                <a:latin typeface="CMMI12"/>
              </a:rPr>
              <a:t>&lt; r</a:t>
            </a:r>
          </a:p>
          <a:p>
            <a:r>
              <a:rPr lang="es-MX" sz="1400" dirty="0">
                <a:latin typeface="NimbusRomNo9L-Regu"/>
              </a:rPr>
              <a:t>(ind2) suma = </a:t>
            </a:r>
            <a:r>
              <a:rPr lang="es-MX" sz="1400" dirty="0">
                <a:latin typeface="CMR12"/>
              </a:rPr>
              <a:t>0.39 &gt; r</a:t>
            </a:r>
          </a:p>
          <a:p>
            <a:endParaRPr lang="es-MX" sz="1400" b="1" dirty="0"/>
          </a:p>
        </p:txBody>
      </p:sp>
      <p:sp>
        <p:nvSpPr>
          <p:cNvPr id="12" name="Abrir llave 11"/>
          <p:cNvSpPr/>
          <p:nvPr/>
        </p:nvSpPr>
        <p:spPr>
          <a:xfrm>
            <a:off x="4522905" y="5974681"/>
            <a:ext cx="230070" cy="75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4815386" y="6213856"/>
            <a:ext cx="2394857" cy="2757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98397"/>
              </p:ext>
            </p:extLst>
          </p:nvPr>
        </p:nvGraphicFramePr>
        <p:xfrm>
          <a:off x="1498940" y="5103180"/>
          <a:ext cx="8409335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9335">
                  <a:extLst>
                    <a:ext uri="{9D8B030D-6E8A-4147-A177-3AD203B41FA5}">
                      <a16:colId xmlns:a16="http://schemas.microsoft.com/office/drawing/2014/main" val="950512339"/>
                    </a:ext>
                  </a:extLst>
                </a:gridCol>
              </a:tblGrid>
              <a:tr h="418912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= Suma de Ve,  por tanto,  r ∈ [0.0, T]</a:t>
                      </a: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Generar (aleatoriamente) r ∈ [0.0, 1.0],   </a:t>
                      </a:r>
                      <a:r>
                        <a:rPr lang="es-MX" sz="1600" dirty="0"/>
                        <a:t>Supongamos</a:t>
                      </a:r>
                      <a:r>
                        <a:rPr lang="es-MX" sz="1600" baseline="0" dirty="0"/>
                        <a:t> que al generar  r,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= 0.35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8042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8096775" y="6159347"/>
            <a:ext cx="351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el primero que </a:t>
            </a:r>
            <a:r>
              <a:rPr lang="en-US" dirty="0" err="1"/>
              <a:t>supera</a:t>
            </a:r>
            <a:r>
              <a:rPr lang="en-US" dirty="0"/>
              <a:t> a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32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719" y="1276619"/>
            <a:ext cx="10993549" cy="1475013"/>
          </a:xfrm>
        </p:spPr>
        <p:txBody>
          <a:bodyPr/>
          <a:lstStyle/>
          <a:p>
            <a:r>
              <a:rPr lang="es-MX" dirty="0"/>
              <a:t>Técnicas de selección básicas en un Ag</a:t>
            </a:r>
            <a:br>
              <a:rPr lang="es-MX" dirty="0"/>
            </a:br>
            <a:r>
              <a:rPr lang="es-MX" sz="2800" i="1" dirty="0"/>
              <a:t>Ejemplos  Y ejercicios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0421" y="3429000"/>
            <a:ext cx="3082658" cy="25438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Selección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 elitista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Ruleta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Sobrante estocástico</a:t>
            </a:r>
            <a:endParaRPr lang="es-ES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Con reemplazo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1"/>
                </a:solidFill>
                <a:latin typeface="Chiller" panose="04020404031007020602" pitchFamily="82" charset="0"/>
              </a:rPr>
              <a:t>Sin reemplazo</a:t>
            </a:r>
            <a:endParaRPr lang="en-US" sz="20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s-MX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51" y="3506764"/>
            <a:ext cx="2761071" cy="19796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248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7383A69-725E-48DC-8EF9-E66E4A3E3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371843"/>
                  </p:ext>
                </p:extLst>
              </p:nvPr>
            </p:nvGraphicFramePr>
            <p:xfrm>
              <a:off x="681445" y="1854156"/>
              <a:ext cx="11072884" cy="364394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912913">
                      <a:extLst>
                        <a:ext uri="{9D8B030D-6E8A-4147-A177-3AD203B41FA5}">
                          <a16:colId xmlns:a16="http://schemas.microsoft.com/office/drawing/2014/main" val="2727167793"/>
                        </a:ext>
                      </a:extLst>
                    </a:gridCol>
                    <a:gridCol w="1525427">
                      <a:extLst>
                        <a:ext uri="{9D8B030D-6E8A-4147-A177-3AD203B41FA5}">
                          <a16:colId xmlns:a16="http://schemas.microsoft.com/office/drawing/2014/main" val="1905110667"/>
                        </a:ext>
                      </a:extLst>
                    </a:gridCol>
                    <a:gridCol w="846810">
                      <a:extLst>
                        <a:ext uri="{9D8B030D-6E8A-4147-A177-3AD203B41FA5}">
                          <a16:colId xmlns:a16="http://schemas.microsoft.com/office/drawing/2014/main" val="2417679615"/>
                        </a:ext>
                      </a:extLst>
                    </a:gridCol>
                    <a:gridCol w="1486635">
                      <a:extLst>
                        <a:ext uri="{9D8B030D-6E8A-4147-A177-3AD203B41FA5}">
                          <a16:colId xmlns:a16="http://schemas.microsoft.com/office/drawing/2014/main" val="3820722141"/>
                        </a:ext>
                      </a:extLst>
                    </a:gridCol>
                    <a:gridCol w="1511195">
                      <a:extLst>
                        <a:ext uri="{9D8B030D-6E8A-4147-A177-3AD203B41FA5}">
                          <a16:colId xmlns:a16="http://schemas.microsoft.com/office/drawing/2014/main" val="3253370721"/>
                        </a:ext>
                      </a:extLst>
                    </a:gridCol>
                    <a:gridCol w="3098495">
                      <a:extLst>
                        <a:ext uri="{9D8B030D-6E8A-4147-A177-3AD203B41FA5}">
                          <a16:colId xmlns:a16="http://schemas.microsoft.com/office/drawing/2014/main" val="3345267985"/>
                        </a:ext>
                      </a:extLst>
                    </a:gridCol>
                    <a:gridCol w="1691409">
                      <a:extLst>
                        <a:ext uri="{9D8B030D-6E8A-4147-A177-3AD203B41FA5}">
                          <a16:colId xmlns:a16="http://schemas.microsoft.com/office/drawing/2014/main" val="3167485330"/>
                        </a:ext>
                      </a:extLst>
                    </a:gridCol>
                  </a:tblGrid>
                  <a:tr h="623979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No.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Población inicial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Valor x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Aptitud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F(x)=x^2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7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Probabilidad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del individuo-apto para la cruza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MX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s-MX" sz="1800" b="0" i="1" smtClean="0">
                                            <a:latin typeface="Cambria Math" panose="02040503050406030204" pitchFamily="18" charset="0"/>
                                          </a:rPr>
                                          <m:t>𝑓𝑓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(1)=</m:t>
                                </m:r>
                                <m:f>
                                  <m:fPr>
                                    <m:ctrlP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3.0094</m:t>
                                    </m:r>
                                  </m:num>
                                  <m:den>
                                    <m:r>
                                      <a:rPr lang="es-MX" sz="1800" b="0" i="1" smtClean="0">
                                        <a:latin typeface="Cambria Math" panose="02040503050406030204" pitchFamily="18" charset="0"/>
                                      </a:rPr>
                                      <m:t>35.5953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800" b="0" dirty="0"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algn="ctr"/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&gt; 75%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30075508"/>
                      </a:ext>
                    </a:extLst>
                  </a:tr>
                  <a:tr h="168380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3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2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3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4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5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>
                            <a:lnSpc>
                              <a:spcPts val="1320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6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01110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11011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17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27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effectLst/>
                            </a:rPr>
                            <a:t>196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289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169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361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729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0.0845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0.0928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0.1829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0.1059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0.2090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76448532"/>
                      </a:ext>
                    </a:extLst>
                  </a:tr>
                  <a:tr h="841903">
                    <a:tc gridSpan="3">
                      <a:txBody>
                        <a:bodyPr/>
                        <a:lstStyle/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Suma</a:t>
                          </a:r>
                        </a:p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Promedio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67945" algn="r">
                            <a:lnSpc>
                              <a:spcPct val="100000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Max   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35.5953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5.93255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1.0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0.16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4217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7383A69-725E-48DC-8EF9-E66E4A3E3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371843"/>
                  </p:ext>
                </p:extLst>
              </p:nvPr>
            </p:nvGraphicFramePr>
            <p:xfrm>
              <a:off x="681445" y="1854156"/>
              <a:ext cx="11072884" cy="364394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912913">
                      <a:extLst>
                        <a:ext uri="{9D8B030D-6E8A-4147-A177-3AD203B41FA5}">
                          <a16:colId xmlns:a16="http://schemas.microsoft.com/office/drawing/2014/main" val="2727167793"/>
                        </a:ext>
                      </a:extLst>
                    </a:gridCol>
                    <a:gridCol w="1525427">
                      <a:extLst>
                        <a:ext uri="{9D8B030D-6E8A-4147-A177-3AD203B41FA5}">
                          <a16:colId xmlns:a16="http://schemas.microsoft.com/office/drawing/2014/main" val="1905110667"/>
                        </a:ext>
                      </a:extLst>
                    </a:gridCol>
                    <a:gridCol w="846810">
                      <a:extLst>
                        <a:ext uri="{9D8B030D-6E8A-4147-A177-3AD203B41FA5}">
                          <a16:colId xmlns:a16="http://schemas.microsoft.com/office/drawing/2014/main" val="2417679615"/>
                        </a:ext>
                      </a:extLst>
                    </a:gridCol>
                    <a:gridCol w="1486635">
                      <a:extLst>
                        <a:ext uri="{9D8B030D-6E8A-4147-A177-3AD203B41FA5}">
                          <a16:colId xmlns:a16="http://schemas.microsoft.com/office/drawing/2014/main" val="3820722141"/>
                        </a:ext>
                      </a:extLst>
                    </a:gridCol>
                    <a:gridCol w="1511195">
                      <a:extLst>
                        <a:ext uri="{9D8B030D-6E8A-4147-A177-3AD203B41FA5}">
                          <a16:colId xmlns:a16="http://schemas.microsoft.com/office/drawing/2014/main" val="3253370721"/>
                        </a:ext>
                      </a:extLst>
                    </a:gridCol>
                    <a:gridCol w="3098495">
                      <a:extLst>
                        <a:ext uri="{9D8B030D-6E8A-4147-A177-3AD203B41FA5}">
                          <a16:colId xmlns:a16="http://schemas.microsoft.com/office/drawing/2014/main" val="3345267985"/>
                        </a:ext>
                      </a:extLst>
                    </a:gridCol>
                    <a:gridCol w="1691409">
                      <a:extLst>
                        <a:ext uri="{9D8B030D-6E8A-4147-A177-3AD203B41FA5}">
                          <a16:colId xmlns:a16="http://schemas.microsoft.com/office/drawing/2014/main" val="3167485330"/>
                        </a:ext>
                      </a:extLst>
                    </a:gridCol>
                  </a:tblGrid>
                  <a:tr h="111823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No.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Población inicial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algn="ctr">
                            <a:lnSpc>
                              <a:spcPts val="1375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Valor x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Aptitud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73025" marR="435610" algn="ctr">
                            <a:lnSpc>
                              <a:spcPts val="1380"/>
                            </a:lnSpc>
                            <a:spcBef>
                              <a:spcPts val="5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F(x)=x^2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ts val="137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Probabilidad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3346" t="-6522" r="-55512" b="-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dirty="0">
                              <a:latin typeface="Arial Narrow" panose="020B0606020202030204" pitchFamily="34" charset="0"/>
                            </a:rPr>
                            <a:t>Probabilidad de selección</a:t>
                          </a:r>
                        </a:p>
                        <a:p>
                          <a:pPr algn="ctr"/>
                          <a:r>
                            <a:rPr lang="es-MX" sz="1800" b="0" baseline="-25000" dirty="0">
                              <a:latin typeface="Arial Narrow" panose="020B0606020202030204" pitchFamily="34" charset="0"/>
                              <a:cs typeface="Times New Roman" panose="02020603050405020304" pitchFamily="18" charset="0"/>
                            </a:rPr>
                            <a:t>&gt; 75%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30075508"/>
                      </a:ext>
                    </a:extLst>
                  </a:tr>
                  <a:tr h="1683805">
                    <a:tc>
                      <a:txBody>
                        <a:bodyPr/>
                        <a:lstStyle/>
                        <a:p>
                          <a:pPr marL="67945" algn="ctr">
                            <a:lnSpc>
                              <a:spcPts val="1335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2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3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4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/>
                          <a:r>
                            <a:rPr lang="es-ES" sz="1800">
                              <a:effectLst/>
                            </a:rPr>
                            <a:t>5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67945" algn="ctr">
                            <a:lnSpc>
                              <a:spcPts val="1320"/>
                            </a:lnSpc>
                          </a:pPr>
                          <a:r>
                            <a:rPr lang="es-ES" sz="1800">
                              <a:effectLst/>
                            </a:rPr>
                            <a:t>6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01110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01101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10011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01111</a:t>
                          </a:r>
                          <a:endParaRPr lang="es-MX" sz="1600">
                            <a:effectLst/>
                          </a:endParaRPr>
                        </a:p>
                        <a:p>
                          <a:pPr marL="74295" algn="ctr"/>
                          <a:r>
                            <a:rPr lang="es-ES" sz="1800">
                              <a:effectLst/>
                            </a:rPr>
                            <a:t>11011</a:t>
                          </a:r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14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17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27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effectLst/>
                            </a:rPr>
                            <a:t>196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289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169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361</a:t>
                          </a:r>
                        </a:p>
                        <a:p>
                          <a:pPr algn="ctr"/>
                          <a:r>
                            <a:rPr lang="es-MX" sz="18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729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0.0845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0.0928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0.1829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0.1059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0.2090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0.0845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0.3245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0.0928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0.1829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0.1059</a:t>
                          </a:r>
                        </a:p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0.2090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 – 0.0845]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[0.0845 – 0.409]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[0.409 – 0.5018]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[0.5018 – 0.6847]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[0.6847 – 0.7906]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[0.7906 – 0.9996]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76448532"/>
                      </a:ext>
                    </a:extLst>
                  </a:tr>
                  <a:tr h="841903">
                    <a:tc gridSpan="3">
                      <a:txBody>
                        <a:bodyPr/>
                        <a:lstStyle/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Suma</a:t>
                          </a:r>
                        </a:p>
                        <a:p>
                          <a:pPr marL="67945" marR="139700" algn="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dirty="0">
                              <a:effectLst/>
                            </a:rPr>
                            <a:t>Promedio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marL="67945" algn="r">
                            <a:lnSpc>
                              <a:spcPct val="100000"/>
                            </a:lnSpc>
                          </a:pPr>
                          <a:r>
                            <a:rPr lang="es-ES" sz="1800" dirty="0">
                              <a:effectLst/>
                            </a:rPr>
                            <a:t>Max   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35.5953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5.93255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11.5539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1.0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0.16</a:t>
                          </a:r>
                          <a:endParaRPr lang="es-MX" sz="16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1800" dirty="0">
                              <a:effectLst/>
                            </a:rPr>
                            <a:t>0.3245</a:t>
                          </a: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457200" lvl="1" indent="0" algn="ctr">
                            <a:buFont typeface="+mj-lt"/>
                            <a:buNone/>
                          </a:pPr>
                          <a:endParaRPr lang="es-MX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421765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267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Con reemplazo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69048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Población inicial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Valor 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F(x)=x^2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f(x)/</a:t>
                      </a:r>
                      <a:r>
                        <a:rPr lang="es-MX" sz="1600" dirty="0"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dirty="0"/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Diferencias</a:t>
                      </a:r>
                      <a:endParaRPr lang="es-MX" sz="1800" b="0" baseline="-2500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800">
                          <a:effectLst/>
                        </a:rPr>
                        <a:t>01110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11011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14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17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27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196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289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169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361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0.09954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0.14677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0.08583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0.18334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0.11427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0.37023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0.09954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0.14677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0.08583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0.18334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0.11427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0.37023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  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1969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328.1666</a:t>
                      </a:r>
                    </a:p>
                    <a:p>
                      <a:pPr algn="ctr"/>
                      <a:r>
                        <a:rPr lang="es-MX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0.99998=1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0.1666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0.37023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1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Con reemplazo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77009"/>
              </p:ext>
            </p:extLst>
          </p:nvPr>
        </p:nvGraphicFramePr>
        <p:xfrm>
          <a:off x="152938" y="1865539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1942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323291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734598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289640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437566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2561289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46727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  <a:gridCol w="1467279">
                  <a:extLst>
                    <a:ext uri="{9D8B030D-6E8A-4147-A177-3AD203B41FA5}">
                      <a16:colId xmlns:a16="http://schemas.microsoft.com/office/drawing/2014/main" val="299270845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 </a:t>
                      </a:r>
                      <a:r>
                        <a:rPr lang="es-ES" sz="1800" dirty="0" err="1">
                          <a:effectLst/>
                        </a:rPr>
                        <a:t>Cad</a:t>
                      </a:r>
                      <a:endParaRPr lang="es-E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Población inicial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Valor 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Aptitud f(x)=x2</a:t>
                      </a:r>
                      <a:endParaRPr lang="es-MX" sz="1800" b="0" baseline="-2500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baseline="-2500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s-MX" sz="1800" b="0" baseline="-25000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lang="es-MX" sz="1800" b="0" baseline="-2500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800">
                          <a:effectLst/>
                        </a:rPr>
                        <a:t>01110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11011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10101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Suma</a:t>
                      </a:r>
                    </a:p>
                    <a:p>
                      <a:pPr marL="67945" marR="139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l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  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137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22.83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07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39993"/>
              </p:ext>
            </p:extLst>
          </p:nvPr>
        </p:nvGraphicFramePr>
        <p:xfrm>
          <a:off x="161327" y="1865539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1942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323291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734598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289640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437566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2561289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46727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  <a:gridCol w="1467279">
                  <a:extLst>
                    <a:ext uri="{9D8B030D-6E8A-4147-A177-3AD203B41FA5}">
                      <a16:colId xmlns:a16="http://schemas.microsoft.com/office/drawing/2014/main" val="299270845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 </a:t>
                      </a:r>
                      <a:r>
                        <a:rPr lang="es-ES" sz="1800" dirty="0" err="1">
                          <a:effectLst/>
                        </a:rPr>
                        <a:t>Cad</a:t>
                      </a:r>
                      <a:endParaRPr lang="es-E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Población inicial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Valor 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Aptitud f(x)=x2</a:t>
                      </a:r>
                      <a:endParaRPr lang="es-MX" sz="1800" b="0" baseline="-2500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baseline="-2500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s-MX" sz="1800" b="0" baseline="-25000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lang="es-MX" sz="1800" b="0" baseline="-2500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10001</a:t>
                      </a:r>
                    </a:p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10011</a:t>
                      </a:r>
                    </a:p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01110</a:t>
                      </a:r>
                    </a:p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01111</a:t>
                      </a:r>
                    </a:p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11011</a:t>
                      </a:r>
                    </a:p>
                    <a:p>
                      <a:pPr marL="74295"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11011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Suma</a:t>
                      </a:r>
                    </a:p>
                    <a:p>
                      <a:pPr marL="67945" marR="139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l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  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18.5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9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8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estocástico: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90386"/>
              </p:ext>
            </p:extLst>
          </p:nvPr>
        </p:nvGraphicFramePr>
        <p:xfrm>
          <a:off x="679269" y="1843445"/>
          <a:ext cx="11075061" cy="31950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90043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552353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2232824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2102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52451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272607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33941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Cruza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F(x)=x^2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% Prob.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P1: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P6: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</a:rPr>
                        <a:t>4</a:t>
                      </a: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H1: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1100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101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H6: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</a:rPr>
                        <a:t>|</a:t>
                      </a:r>
                      <a:r>
                        <a:rPr lang="es-ES" sz="1600" dirty="0">
                          <a:effectLst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21 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10.1281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3.3055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6.5119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5.6404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5.9999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0.24279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0.07924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0.15610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</a:rPr>
                        <a:t>0.14383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41.7139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6.9523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1.00558 -&gt;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1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563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y evaluación de la descendencia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estocástico: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/>
        </p:nvGraphicFramePr>
        <p:xfrm>
          <a:off x="679269" y="1843445"/>
          <a:ext cx="11075061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724229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1559512015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823521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Cruza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Punto de cruza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Descendencia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Aptitud</a:t>
                      </a:r>
                      <a:endParaRPr lang="es-MX" sz="1600" dirty="0">
                        <a:effectLst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F(x)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400" dirty="0">
                          <a:effectLst/>
                        </a:rPr>
                        <a:t>20% </a:t>
                      </a:r>
                      <a:r>
                        <a:rPr lang="es-ES" sz="1400" dirty="0" err="1">
                          <a:effectLst/>
                        </a:rPr>
                        <a:t>Prob</a:t>
                      </a:r>
                      <a:r>
                        <a:rPr lang="es-ES" sz="1400" dirty="0">
                          <a:effectLst/>
                        </a:rPr>
                        <a:t>. </a:t>
                      </a: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cruza 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I1: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I2: 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I4: 100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I5: 10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I6: 01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r>
                        <a:rPr lang="es-ES" sz="1600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3.3055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6.5119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5.6404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5.9999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0.24010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0.08945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0.15437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0.13380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0.14224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H3: 011</a:t>
                      </a:r>
                      <a:r>
                        <a:rPr lang="es-E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41.7139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6.9523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10.1281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1.00006 -&gt; 1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2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1" y="951998"/>
            <a:ext cx="4718955" cy="5718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777923" y="2442951"/>
            <a:ext cx="57320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NimbusRomNo9L-Regu"/>
              </a:rPr>
              <a:t>El algoritmo de la Ruleta (de acuerdo a </a:t>
            </a:r>
            <a:r>
              <a:rPr lang="es-MX" dirty="0" err="1">
                <a:latin typeface="NimbusRomNo9L-Regu"/>
              </a:rPr>
              <a:t>DeJong</a:t>
            </a:r>
            <a:r>
              <a:rPr lang="es-MX" dirty="0">
                <a:latin typeface="NimbusRomNo9L-Regu"/>
              </a:rPr>
              <a:t> [137]) es el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MSY10"/>
              </a:rPr>
              <a:t>Evaluar la función </a:t>
            </a:r>
            <a:r>
              <a:rPr lang="es-MX" i="1" dirty="0">
                <a:latin typeface="CMSY10"/>
              </a:rPr>
              <a:t>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>
                <a:latin typeface="CMSY10"/>
              </a:rPr>
              <a:t>Calcular la </a:t>
            </a:r>
            <a:r>
              <a:rPr lang="es-MX" i="1" dirty="0" err="1">
                <a:latin typeface="CMSY10"/>
              </a:rPr>
              <a:t>probailidad</a:t>
            </a:r>
            <a:endParaRPr lang="es-MX" dirty="0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NimbusRomNo9L-Regu"/>
              </a:rPr>
              <a:t>Calcular la suma de valores esperados </a:t>
            </a:r>
            <a:r>
              <a:rPr lang="es-MX" dirty="0">
                <a:latin typeface="CMMI12"/>
              </a:rPr>
              <a:t>T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dirty="0">
                <a:latin typeface="NimbusRomNo9L-Regu"/>
              </a:rPr>
              <a:t>)</a:t>
            </a:r>
            <a:endParaRPr lang="es-MX" dirty="0">
              <a:latin typeface="CMMI12"/>
            </a:endParaRPr>
          </a:p>
          <a:p>
            <a:r>
              <a:rPr lang="es-MX" dirty="0">
                <a:latin typeface="CMSY10"/>
              </a:rPr>
              <a:t>• </a:t>
            </a:r>
            <a:r>
              <a:rPr lang="es-MX" dirty="0">
                <a:latin typeface="NimbusRomNo9L-Regu"/>
              </a:rPr>
              <a:t>Repetir </a:t>
            </a:r>
            <a:r>
              <a:rPr lang="es-MX" dirty="0">
                <a:latin typeface="CMMI12"/>
              </a:rPr>
              <a:t>N </a:t>
            </a:r>
            <a:r>
              <a:rPr lang="es-MX" dirty="0">
                <a:latin typeface="NimbusRomNo9L-Regu"/>
              </a:rPr>
              <a:t>veces (</a:t>
            </a:r>
            <a:r>
              <a:rPr lang="es-MX" dirty="0">
                <a:latin typeface="CMMI12"/>
              </a:rPr>
              <a:t>N </a:t>
            </a:r>
            <a:r>
              <a:rPr lang="es-MX" dirty="0">
                <a:latin typeface="NimbusRomNo9L-Regu"/>
              </a:rPr>
              <a:t>es el tamaño de la población):</a:t>
            </a:r>
          </a:p>
          <a:p>
            <a:r>
              <a:rPr lang="es-MX" dirty="0">
                <a:latin typeface="NimbusRomNo9L-Medi"/>
              </a:rPr>
              <a:t>– </a:t>
            </a:r>
            <a:r>
              <a:rPr lang="es-MX" dirty="0">
                <a:latin typeface="NimbusRomNo9L-Regu"/>
              </a:rPr>
              <a:t>Generar un número aleatorio </a:t>
            </a:r>
            <a:r>
              <a:rPr lang="es-MX" dirty="0">
                <a:latin typeface="CMMI12"/>
              </a:rPr>
              <a:t>r </a:t>
            </a:r>
            <a:r>
              <a:rPr lang="es-MX" dirty="0">
                <a:latin typeface="NimbusRomNo9L-Regu"/>
              </a:rPr>
              <a:t>entre 0.0 y </a:t>
            </a:r>
            <a:r>
              <a:rPr lang="es-MX" dirty="0">
                <a:latin typeface="CMMI12"/>
              </a:rPr>
              <a:t>T</a:t>
            </a:r>
          </a:p>
          <a:p>
            <a:r>
              <a:rPr lang="es-MX" dirty="0">
                <a:latin typeface="NimbusRomNo9L-Medi"/>
              </a:rPr>
              <a:t>– </a:t>
            </a:r>
            <a:r>
              <a:rPr lang="es-MX" dirty="0">
                <a:latin typeface="NimbusRomNo9L-Regu"/>
              </a:rPr>
              <a:t>Ciclar a través de los individuos de la población sumando los valores esperados hasta que la suma 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dirty="0">
                <a:latin typeface="NimbusRomNo9L-Regu"/>
              </a:rPr>
              <a:t>) sea mayor o igual a </a:t>
            </a:r>
            <a:r>
              <a:rPr lang="es-MX" dirty="0">
                <a:latin typeface="CMMI12"/>
              </a:rPr>
              <a:t>r</a:t>
            </a:r>
            <a:r>
              <a:rPr lang="es-MX" dirty="0">
                <a:latin typeface="NimbusRomNo9L-Regu"/>
              </a:rPr>
              <a:t>.</a:t>
            </a:r>
          </a:p>
          <a:p>
            <a:r>
              <a:rPr lang="es-MX" dirty="0">
                <a:latin typeface="NimbusRomNo9L-Medi"/>
              </a:rPr>
              <a:t>– </a:t>
            </a:r>
            <a:r>
              <a:rPr lang="es-MX" dirty="0">
                <a:latin typeface="NimbusRomNo9L-Regu"/>
              </a:rPr>
              <a:t>El individuo que haga que esta suma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dirty="0">
                <a:latin typeface="NimbusRomNo9L-Regu"/>
              </a:rPr>
              <a:t>) exceda el límite es el seleccionado.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78239" y="705211"/>
            <a:ext cx="2164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NimbusRomNo9L-Regu"/>
              </a:rPr>
              <a:t>Recordando…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por Ruleta</a:t>
            </a:r>
          </a:p>
        </p:txBody>
      </p:sp>
    </p:spTree>
    <p:extLst>
      <p:ext uri="{BB962C8B-B14F-4D97-AF65-F5344CB8AC3E}">
        <p14:creationId xmlns:p14="http://schemas.microsoft.com/office/powerpoint/2010/main" val="28188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es-MX" dirty="0"/>
              <a:t>Ej. Selección simple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22601526"/>
              </p:ext>
            </p:extLst>
          </p:nvPr>
        </p:nvGraphicFramePr>
        <p:xfrm>
          <a:off x="602886" y="708034"/>
          <a:ext cx="10819858" cy="151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0381"/>
              </p:ext>
            </p:extLst>
          </p:nvPr>
        </p:nvGraphicFramePr>
        <p:xfrm>
          <a:off x="1597764" y="2788195"/>
          <a:ext cx="926487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6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6266">
                  <a:extLst>
                    <a:ext uri="{9D8B030D-6E8A-4147-A177-3AD203B41FA5}">
                      <a16:colId xmlns:a16="http://schemas.microsoft.com/office/drawing/2014/main" val="2190215190"/>
                    </a:ext>
                  </a:extLst>
                </a:gridCol>
              </a:tblGrid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Población Inicial</a:t>
                      </a:r>
                    </a:p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(fenotipos)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</a:p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(genotipo)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F(x)=x</a:t>
                      </a:r>
                      <a:r>
                        <a:rPr lang="es-MX" sz="1400" b="0" baseline="3000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baseline="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Fitness o función de adaptación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f(x)/</a:t>
                      </a:r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4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Probabilidad de selección</a:t>
                      </a:r>
                    </a:p>
                    <a:p>
                      <a:pPr algn="ctr"/>
                      <a:r>
                        <a:rPr lang="es-MX" sz="1400" b="0" i="1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Pselec</a:t>
                      </a:r>
                      <a:r>
                        <a:rPr lang="es-MX" sz="1400" b="0" i="1" baseline="-25000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400" b="0" i="1" baseline="-2500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Probabilidad de selección acumulada</a:t>
                      </a:r>
                    </a:p>
                    <a:p>
                      <a:pPr algn="ctr"/>
                      <a:r>
                        <a:rPr lang="es-MX" sz="1400" b="0" i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MX" sz="1400" b="0" i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r>
                        <a:rPr lang="es-MX" sz="1400" b="0" i="1" baseline="-25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400" b="0" baseline="-25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0 1 1 0 1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1 1 0 0 0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0 1 0 0 0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1 0 0 1 1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0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 </a:t>
                      </a:r>
                      <a:r>
                        <a:rPr lang="es-MX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 2.5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12">
                <a:tc gridSpan="5"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 2.5 ;  por tanto,  r ∈ [0.0, T]</a:t>
                      </a: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2.5],   </a:t>
                      </a:r>
                      <a:r>
                        <a:rPr lang="es-MX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Supongamos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 al generar  r,  </a:t>
                      </a:r>
                      <a:r>
                        <a:rPr lang="es-MX" sz="1600" b="1" i="0" u="none" strike="noStrike" kern="12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 = 0.65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408755" y="2308803"/>
            <a:ext cx="482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523790" y="6159256"/>
            <a:ext cx="293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Selección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ruleta</a:t>
            </a:r>
            <a:r>
              <a:rPr lang="en-US" dirty="0"/>
              <a:t> </a:t>
            </a:r>
            <a:r>
              <a:rPr lang="en-US" dirty="0" err="1"/>
              <a:t>elegiría</a:t>
            </a:r>
            <a:r>
              <a:rPr lang="en-US" dirty="0"/>
              <a:t>: 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4672694" y="6029182"/>
            <a:ext cx="2161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latin typeface="NimbusRomNo9L-Regu"/>
              </a:rPr>
              <a:t>(ind1) </a:t>
            </a:r>
            <a:r>
              <a:rPr lang="es-MX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1400" dirty="0">
                <a:latin typeface="NimbusRomNo9L-Regu"/>
              </a:rPr>
              <a:t> = </a:t>
            </a:r>
            <a:r>
              <a:rPr lang="es-MX" sz="1400" dirty="0">
                <a:latin typeface="CMR12"/>
              </a:rPr>
              <a:t>0</a:t>
            </a:r>
            <a:r>
              <a:rPr lang="es-MX" sz="1400" dirty="0">
                <a:latin typeface="CMMI12"/>
              </a:rPr>
              <a:t>.</a:t>
            </a:r>
            <a:r>
              <a:rPr lang="es-MX" sz="1400" dirty="0">
                <a:latin typeface="CMR12"/>
              </a:rPr>
              <a:t>14 </a:t>
            </a:r>
            <a:r>
              <a:rPr lang="es-MX" sz="1400" dirty="0">
                <a:latin typeface="CMMI12"/>
              </a:rPr>
              <a:t>&lt; r</a:t>
            </a:r>
          </a:p>
          <a:p>
            <a:r>
              <a:rPr lang="es-MX" sz="1400" dirty="0">
                <a:latin typeface="NimbusRomNo9L-Regu"/>
              </a:rPr>
              <a:t>(ind2) </a:t>
            </a:r>
            <a:r>
              <a:rPr lang="es-MX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1400" dirty="0">
                <a:latin typeface="NimbusRomNo9L-Regu"/>
              </a:rPr>
              <a:t> = </a:t>
            </a:r>
            <a:r>
              <a:rPr lang="es-MX" sz="1400" dirty="0">
                <a:latin typeface="CMR12"/>
              </a:rPr>
              <a:t>0.63 &lt; r</a:t>
            </a:r>
          </a:p>
          <a:p>
            <a:r>
              <a:rPr lang="es-MX" sz="1400" b="1" dirty="0">
                <a:latin typeface="CMR12"/>
              </a:rPr>
              <a:t>(ind3) </a:t>
            </a:r>
            <a:r>
              <a:rPr lang="es-MX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MX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1400" b="1" dirty="0">
                <a:latin typeface="CMR12"/>
              </a:rPr>
              <a:t> = 0.69 </a:t>
            </a:r>
            <a:r>
              <a:rPr lang="es-MX" sz="1400" b="1" dirty="0">
                <a:latin typeface="CMMI12"/>
              </a:rPr>
              <a:t>&gt; r</a:t>
            </a:r>
            <a:endParaRPr lang="es-MX" sz="1400" b="1" dirty="0"/>
          </a:p>
        </p:txBody>
      </p:sp>
      <p:sp>
        <p:nvSpPr>
          <p:cNvPr id="17" name="Abrir llave 16"/>
          <p:cNvSpPr/>
          <p:nvPr/>
        </p:nvSpPr>
        <p:spPr>
          <a:xfrm>
            <a:off x="4291584" y="6019140"/>
            <a:ext cx="230070" cy="7541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4572000" y="6498935"/>
            <a:ext cx="2212323" cy="27577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7224759" y="6143714"/>
            <a:ext cx="4125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Ya</a:t>
            </a:r>
            <a:r>
              <a:rPr lang="en-US" sz="1600" dirty="0"/>
              <a:t> que </a:t>
            </a:r>
            <a:r>
              <a:rPr lang="en-US" sz="1600" dirty="0" err="1"/>
              <a:t>es</a:t>
            </a:r>
            <a:r>
              <a:rPr lang="en-US" sz="1600" dirty="0"/>
              <a:t> el primero que </a:t>
            </a:r>
            <a:r>
              <a:rPr lang="en-US" sz="1600" dirty="0" err="1"/>
              <a:t>supera</a:t>
            </a:r>
            <a:r>
              <a:rPr lang="en-US" sz="1600" dirty="0"/>
              <a:t> a </a:t>
            </a:r>
            <a:r>
              <a:rPr lang="en-US" sz="1600" i="1" dirty="0"/>
              <a:t>r, </a:t>
            </a:r>
            <a:r>
              <a:rPr lang="en-US" sz="1600" dirty="0"/>
              <a:t> </a:t>
            </a:r>
            <a:r>
              <a:rPr lang="en-US" sz="1600" dirty="0" err="1"/>
              <a:t>continuar</a:t>
            </a:r>
            <a:r>
              <a:rPr lang="en-US" sz="1600" dirty="0"/>
              <a:t> </a:t>
            </a:r>
            <a:r>
              <a:rPr lang="en-US" sz="1600" dirty="0" err="1"/>
              <a:t>así</a:t>
            </a:r>
            <a:r>
              <a:rPr lang="en-US" sz="1600" dirty="0"/>
              <a:t> hasta </a:t>
            </a:r>
            <a:r>
              <a:rPr lang="en-US" sz="1600" dirty="0" err="1"/>
              <a:t>tener</a:t>
            </a:r>
            <a:r>
              <a:rPr lang="en-US" sz="1600" dirty="0"/>
              <a:t> el </a:t>
            </a:r>
            <a:r>
              <a:rPr lang="en-US" sz="1600" dirty="0" err="1"/>
              <a:t>num</a:t>
            </a:r>
            <a:r>
              <a:rPr lang="en-US" sz="1600" dirty="0"/>
              <a:t> de padres </a:t>
            </a:r>
            <a:r>
              <a:rPr lang="en-US" sz="1600" dirty="0" err="1"/>
              <a:t>deseados</a:t>
            </a:r>
            <a:r>
              <a:rPr lang="en-US" sz="1600" dirty="0"/>
              <a:t>. </a:t>
            </a:r>
            <a:endParaRPr lang="es-MX" sz="1600" i="1" dirty="0"/>
          </a:p>
        </p:txBody>
      </p:sp>
      <p:sp>
        <p:nvSpPr>
          <p:cNvPr id="3" name="Cerrar llave 2"/>
          <p:cNvSpPr/>
          <p:nvPr/>
        </p:nvSpPr>
        <p:spPr>
          <a:xfrm>
            <a:off x="6834669" y="6029182"/>
            <a:ext cx="275815" cy="7455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8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es-MX" dirty="0"/>
              <a:t>Ej. Selección simple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24605654"/>
              </p:ext>
            </p:extLst>
          </p:nvPr>
        </p:nvGraphicFramePr>
        <p:xfrm>
          <a:off x="602886" y="708034"/>
          <a:ext cx="10819858" cy="151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05313"/>
              </p:ext>
            </p:extLst>
          </p:nvPr>
        </p:nvGraphicFramePr>
        <p:xfrm>
          <a:off x="1121243" y="2542616"/>
          <a:ext cx="10076641" cy="3185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012">
                  <a:extLst>
                    <a:ext uri="{9D8B030D-6E8A-4147-A177-3AD203B41FA5}">
                      <a16:colId xmlns:a16="http://schemas.microsoft.com/office/drawing/2014/main" val="2190215190"/>
                    </a:ext>
                  </a:extLst>
                </a:gridCol>
              </a:tblGrid>
              <a:tr h="7638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Población Inicial</a:t>
                      </a:r>
                    </a:p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(fenotipos)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Valor </a:t>
                      </a:r>
                    </a:p>
                    <a:p>
                      <a:pPr marL="0" algn="ctr" defTabSz="457200" rtl="0" eaLnBrk="1" latinLnBrk="0" hangingPunct="1"/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(genotipo)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F(x)=x2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Fitness o función de adaptación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f(x)/</a:t>
                      </a:r>
                      <a:r>
                        <a:rPr lang="es-MX" sz="16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Probabilidad de selección</a:t>
                      </a:r>
                    </a:p>
                    <a:p>
                      <a:pPr algn="ctr"/>
                      <a:r>
                        <a:rPr lang="es-MX" sz="1600" b="0" i="1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Pselec</a:t>
                      </a:r>
                      <a:r>
                        <a:rPr lang="es-MX" sz="1600" b="0" i="1" baseline="-25000" dirty="0" err="1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600" b="0" i="1" baseline="-25000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latin typeface="Arial Narrow" panose="020B0606020202030204" pitchFamily="34" charset="0"/>
                        </a:rPr>
                        <a:t>Probabilidad de individuo-apto para la cruza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89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0 1 1 0 1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1 1 0 0 0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0 1 0 0 0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1 0 0 1 1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[0.00 - 0.14]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[0.14 - 0.63]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[0.63 - 0.69]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[0.69 – 1.00]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0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  <a:p>
                      <a:pPr algn="ctr"/>
                      <a:r>
                        <a:rPr lang="es-MX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para cada i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12">
                <a:tc gridSpan="6">
                  <a:txBody>
                    <a:bodyPr/>
                    <a:lstStyle/>
                    <a:p>
                      <a:pPr algn="just"/>
                      <a:r>
                        <a:rPr lang="es-MX" sz="11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va ∈ [0.0, </a:t>
                      </a:r>
                      <a:r>
                        <a:rPr lang="es-MX" sz="11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PCi</a:t>
                      </a:r>
                      <a:r>
                        <a:rPr lang="es-MX" sz="11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para cada i, s</a:t>
                      </a:r>
                      <a:r>
                        <a:rPr lang="es-ES" sz="11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están dentro de los rangos de selección, ese individuo será apto para la cruza (en el caso de que haya cruza es esa generación). Por ej. Si </a:t>
                      </a:r>
                      <a:r>
                        <a:rPr lang="es-ES" sz="1100" b="1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s-ES" sz="11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esta dentro del intervalo [0-0.14] el individuo 1 se emparejará y si otro </a:t>
                      </a:r>
                      <a:r>
                        <a:rPr lang="es-ES" sz="1100" b="1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s-ES" sz="11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esta en el intervalo [0.14 – 0.63 ] también será apto el individuo 2 para emparejarse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856713" y="2106095"/>
            <a:ext cx="482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0744" y="6004508"/>
            <a:ext cx="32865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¿</a:t>
            </a:r>
            <a:r>
              <a:rPr lang="en-US" sz="1200" dirty="0" err="1"/>
              <a:t>Habrá</a:t>
            </a:r>
            <a:r>
              <a:rPr lang="en-US" sz="1200" dirty="0"/>
              <a:t> </a:t>
            </a:r>
            <a:r>
              <a:rPr lang="en-US" sz="1200" dirty="0" err="1"/>
              <a:t>cruza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generación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la </a:t>
            </a:r>
            <a:r>
              <a:rPr lang="en-US" sz="1200" i="1" dirty="0"/>
              <a:t>PC</a:t>
            </a:r>
            <a:r>
              <a:rPr lang="es-MX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200" dirty="0"/>
              <a:t>=68% ? </a:t>
            </a:r>
            <a:endParaRPr lang="es-MX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672694" y="5888502"/>
            <a:ext cx="2161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latin typeface="NimbusRomNo9L-Regu"/>
              </a:rPr>
              <a:t>(ind1) </a:t>
            </a:r>
            <a:r>
              <a:rPr lang="es-MX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s-MX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100" dirty="0">
                <a:latin typeface="NimbusRomNo9L-Regu"/>
              </a:rPr>
              <a:t>  es TRUE</a:t>
            </a:r>
            <a:endParaRPr lang="es-MX" sz="1100" dirty="0">
              <a:latin typeface="CMMI12"/>
            </a:endParaRPr>
          </a:p>
          <a:p>
            <a:r>
              <a:rPr lang="es-MX" sz="1100" dirty="0">
                <a:latin typeface="NimbusRomNo9L-Regu"/>
              </a:rPr>
              <a:t>(ind2) </a:t>
            </a:r>
            <a:r>
              <a:rPr lang="es-MX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s-MX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100" dirty="0">
                <a:latin typeface="NimbusRomNo9L-Regu"/>
              </a:rPr>
              <a:t> es TRUE</a:t>
            </a:r>
            <a:endParaRPr lang="es-MX" sz="1100" dirty="0">
              <a:latin typeface="CMR12"/>
            </a:endParaRPr>
          </a:p>
          <a:p>
            <a:r>
              <a:rPr lang="es-MX" sz="1100" b="1" dirty="0">
                <a:latin typeface="CMR12"/>
              </a:rPr>
              <a:t>… para cada i, puede ser que algún i sea FALSE</a:t>
            </a:r>
            <a:endParaRPr lang="es-MX" sz="1100" b="1" dirty="0"/>
          </a:p>
        </p:txBody>
      </p:sp>
      <p:sp>
        <p:nvSpPr>
          <p:cNvPr id="17" name="Abrir llave 16"/>
          <p:cNvSpPr/>
          <p:nvPr/>
        </p:nvSpPr>
        <p:spPr>
          <a:xfrm>
            <a:off x="4291584" y="5864392"/>
            <a:ext cx="230070" cy="7541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7224759" y="6059306"/>
            <a:ext cx="412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i="1" dirty="0"/>
              <a:t>Generar un </a:t>
            </a:r>
            <a:r>
              <a:rPr lang="es-ES" sz="1200" i="1" dirty="0" err="1"/>
              <a:t>num</a:t>
            </a:r>
            <a:r>
              <a:rPr lang="es-ES" sz="1200" i="1" dirty="0"/>
              <a:t>. aleatorio y si </a:t>
            </a:r>
            <a:r>
              <a:rPr lang="es-MX" sz="12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s-ES" sz="1200" i="1" dirty="0"/>
              <a:t> [0.0  - </a:t>
            </a:r>
            <a:r>
              <a:rPr lang="en-US" sz="1200" i="1" dirty="0"/>
              <a:t>PC</a:t>
            </a:r>
            <a:r>
              <a:rPr lang="es-MX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sz="1200" i="1" dirty="0"/>
              <a:t> ] </a:t>
            </a:r>
          </a:p>
          <a:p>
            <a:pPr algn="just"/>
            <a:r>
              <a:rPr lang="es-ES" sz="1200" i="1" dirty="0"/>
              <a:t>Las parejas aptas podrán cruzarse</a:t>
            </a:r>
            <a:endParaRPr lang="es-MX" sz="1200" i="1" dirty="0"/>
          </a:p>
        </p:txBody>
      </p:sp>
      <p:sp>
        <p:nvSpPr>
          <p:cNvPr id="3" name="Cerrar llave 2"/>
          <p:cNvSpPr/>
          <p:nvPr/>
        </p:nvSpPr>
        <p:spPr>
          <a:xfrm>
            <a:off x="6834669" y="5874434"/>
            <a:ext cx="275815" cy="7455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3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6848" y="900992"/>
            <a:ext cx="1131666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Ejercicio:</a:t>
            </a:r>
          </a:p>
          <a:p>
            <a:r>
              <a:rPr lang="es-MX" sz="2000" dirty="0">
                <a:ea typeface="Gadugi" panose="020B0502040204020203" pitchFamily="34" charset="0"/>
              </a:rPr>
              <a:t>Obtener el  obtener el máximo de la función que se muestra a continuación en el rango de [0-32] utilizando un algoritmo genético.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28801" y="54778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Ink Free" panose="03080402000500000000" pitchFamily="66" charset="0"/>
              </a:rPr>
              <a:t> Nota: el argumento del seno de la función se da en radianes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40" y="3068938"/>
            <a:ext cx="4194401" cy="1377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827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s-MX" sz="2400" dirty="0"/>
              <a:t>Evaluando la función…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346"/>
              </p:ext>
            </p:extLst>
          </p:nvPr>
        </p:nvGraphicFramePr>
        <p:xfrm>
          <a:off x="344540" y="1212396"/>
          <a:ext cx="4305837" cy="40929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170751">
                  <a:extLst>
                    <a:ext uri="{9D8B030D-6E8A-4147-A177-3AD203B41FA5}">
                      <a16:colId xmlns:a16="http://schemas.microsoft.com/office/drawing/2014/main" val="2456540510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615712761"/>
                    </a:ext>
                  </a:extLst>
                </a:gridCol>
              </a:tblGrid>
              <a:tr h="53535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es-MX" sz="1600" b="1" i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MX" sz="1200" b="1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 ABS |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x-5 / 2 + </a:t>
                      </a:r>
                      <a:r>
                        <a:rPr lang="es-ES" sz="1600" b="1" i="1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(x)|</a:t>
                      </a: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b="1" i="1" baseline="30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7172883"/>
                  </a:ext>
                </a:extLst>
              </a:tr>
              <a:tr h="3034914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1.407721571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1.031176796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0.934090566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0.804377419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0.581197842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0.752732438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1.003559879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1.658293332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3.434115726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5.99994124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4.783292646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3.305556963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3.009422144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3.773175067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419080"/>
                  </a:ext>
                </a:extLst>
              </a:tr>
              <a:tr h="52262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(Mejor-</a:t>
                      </a:r>
                      <a:r>
                        <a:rPr lang="es-MX" sz="1100" b="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Indivíduo</a:t>
                      </a: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3716326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5788546" y="3577095"/>
          <a:ext cx="5543550" cy="289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echa curvada hacia la derecha 5"/>
          <p:cNvSpPr/>
          <p:nvPr/>
        </p:nvSpPr>
        <p:spPr>
          <a:xfrm rot="7060342" flipV="1">
            <a:off x="5379265" y="2101332"/>
            <a:ext cx="509848" cy="1617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112137" y="1717675"/>
            <a:ext cx="612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Segoe Print" panose="02000600000000000000" pitchFamily="2" charset="0"/>
                <a:ea typeface="Gadugi" panose="020B0502040204020203" pitchFamily="34" charset="0"/>
              </a:rPr>
              <a:t>Evaluando la función heurísticamente!</a:t>
            </a:r>
            <a:endParaRPr lang="es-MX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números aleatorios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66550781"/>
              </p:ext>
            </p:extLst>
          </p:nvPr>
        </p:nvGraphicFramePr>
        <p:xfrm>
          <a:off x="447858" y="2210123"/>
          <a:ext cx="5446506" cy="216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2774825-E491-4624-B3E1-1D63B00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10512"/>
              </p:ext>
            </p:extLst>
          </p:nvPr>
        </p:nvGraphicFramePr>
        <p:xfrm>
          <a:off x="6096000" y="3429000"/>
          <a:ext cx="4916930" cy="252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386">
                  <a:extLst>
                    <a:ext uri="{9D8B030D-6E8A-4147-A177-3AD203B41FA5}">
                      <a16:colId xmlns:a16="http://schemas.microsoft.com/office/drawing/2014/main" val="18861770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646746406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10009405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311112474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309831947"/>
                    </a:ext>
                  </a:extLst>
                </a:gridCol>
              </a:tblGrid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0.73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0.30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0.49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0.98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0.01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022775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0.86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0.27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0.44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1851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0.19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0.87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620978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0.56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0.04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0.02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0.29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10796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0.14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0.19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0.70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686822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0.99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0.57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0.75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0.51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0.40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945120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0.86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0.79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0.34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3419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0.95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0.75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0.23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0.86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30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de la ruleta: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98228"/>
              </p:ext>
            </p:extLst>
          </p:nvPr>
        </p:nvGraphicFramePr>
        <p:xfrm>
          <a:off x="1425088" y="5633621"/>
          <a:ext cx="631214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2144">
                  <a:extLst>
                    <a:ext uri="{9D8B030D-6E8A-4147-A177-3AD203B41FA5}">
                      <a16:colId xmlns:a16="http://schemas.microsoft.com/office/drawing/2014/main" val="355515788"/>
                    </a:ext>
                  </a:extLst>
                </a:gridCol>
              </a:tblGrid>
              <a:tr h="743531">
                <a:tc>
                  <a:txBody>
                    <a:bodyPr/>
                    <a:lstStyle/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= Suma de Ve, T = 3.5  ?;  para hacer,  r ∈ [0.0, T]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r ∈ [0.0, T=      ] </a:t>
                      </a:r>
                    </a:p>
                    <a:p>
                      <a:endParaRPr lang="es-MX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Generar (aleatoriamente) r ∈ [0.0,      ], </a:t>
                      </a:r>
                      <a:r>
                        <a:rPr lang="es-MX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generar</a:t>
                      </a:r>
                      <a:endParaRPr lang="es-MX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4939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BE04212-5E16-4F66-B5F7-D1ACD9C8B244}"/>
              </a:ext>
            </a:extLst>
          </p:cNvPr>
          <p:cNvSpPr txBox="1"/>
          <p:nvPr/>
        </p:nvSpPr>
        <p:spPr>
          <a:xfrm>
            <a:off x="4671248" y="61787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tabla de números aleatorios adjunta (recuerda modificarla conforme obtengas el valor de T</a:t>
            </a:r>
            <a:endParaRPr lang="es-MX" sz="1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30726"/>
              </p:ext>
            </p:extLst>
          </p:nvPr>
        </p:nvGraphicFramePr>
        <p:xfrm>
          <a:off x="757646" y="1842774"/>
          <a:ext cx="10829107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01076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839838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021348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257557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2145637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2145637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800" dirty="0">
                          <a:effectLst/>
                        </a:rPr>
                        <a:t>No.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Población inicial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Valor x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Aptitud</a:t>
                      </a:r>
                      <a:endParaRPr lang="es-MX" sz="1600">
                        <a:effectLst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F(x)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Probabilidad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75"/>
                        </a:lnSpc>
                      </a:pPr>
                      <a:r>
                        <a:rPr lang="es-ES" sz="1800">
                          <a:effectLst/>
                        </a:rPr>
                        <a:t>Probabilidad de selección acumulada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  <a:p>
                      <a:pPr marL="67945" algn="ctr"/>
                      <a:r>
                        <a:rPr lang="es-ES" sz="1800">
                          <a:effectLst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  <a:p>
                      <a:pPr marL="67945" algn="ctr">
                        <a:lnSpc>
                          <a:spcPts val="1320"/>
                        </a:lnSpc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800">
                          <a:effectLst/>
                        </a:rPr>
                        <a:t>01110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01101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10011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01111</a:t>
                      </a:r>
                      <a:endParaRPr lang="es-MX" sz="1600">
                        <a:effectLst/>
                      </a:endParaRPr>
                    </a:p>
                    <a:p>
                      <a:pPr marL="74295" algn="ctr"/>
                      <a:r>
                        <a:rPr lang="es-ES" sz="1800">
                          <a:effectLst/>
                        </a:rPr>
                        <a:t>11011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14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17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27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3.0094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11.5539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3.3055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6.5119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3.7731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7.4415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0.0845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0.3245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0.0928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0.1829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0.1059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0.2090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0.0845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0.409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0.5018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0.6847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0.7906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0.9996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Promedio</a:t>
                      </a:r>
                      <a:endParaRPr lang="es-MX" sz="1600" dirty="0">
                        <a:effectLst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800" dirty="0">
                          <a:effectLst/>
                        </a:rPr>
                        <a:t>Max   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35.5953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5.93255</a:t>
                      </a:r>
                      <a:endParaRPr lang="es-MX" sz="1600" dirty="0">
                        <a:effectLst/>
                      </a:endParaRPr>
                    </a:p>
                    <a:p>
                      <a:pPr algn="ctr"/>
                      <a:r>
                        <a:rPr lang="es-ES" sz="1800" dirty="0">
                          <a:effectLst/>
                        </a:rPr>
                        <a:t>11.5539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1.0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800">
                          <a:effectLst/>
                        </a:rPr>
                        <a:t>0.16</a:t>
                      </a:r>
                      <a:endParaRPr lang="es-MX" sz="1600">
                        <a:effectLst/>
                      </a:endParaRPr>
                    </a:p>
                    <a:p>
                      <a:pPr algn="ctr"/>
                      <a:r>
                        <a:rPr lang="es-ES" sz="1800">
                          <a:effectLst/>
                        </a:rPr>
                        <a:t>0.3245</a:t>
                      </a:r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0" lvl="1" indent="-285750" algn="ctr">
                        <a:buFont typeface="+mj-lt"/>
                        <a:buAutoNum type="arabicPeriod" startAt="4702"/>
                      </a:pPr>
                      <a:r>
                        <a:rPr lang="es-ES" sz="1800" dirty="0">
                          <a:effectLst/>
                        </a:rPr>
                        <a:t>-&gt; T=3.5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7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53cc118-2759-4cd8-9d25-0298b5c7d5a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DE4605F951D48A3600B713BAE584B" ma:contentTypeVersion="3" ma:contentTypeDescription="Create a new document." ma:contentTypeScope="" ma:versionID="df48b1a489d7d177b6e598d0b66c1d54">
  <xsd:schema xmlns:xsd="http://www.w3.org/2001/XMLSchema" xmlns:xs="http://www.w3.org/2001/XMLSchema" xmlns:p="http://schemas.microsoft.com/office/2006/metadata/properties" xmlns:ns2="553cc118-2759-4cd8-9d25-0298b5c7d5a4" targetNamespace="http://schemas.microsoft.com/office/2006/metadata/properties" ma:root="true" ma:fieldsID="8f5e19a97af0ae2bbb0f3253977c2acd" ns2:_="">
    <xsd:import namespace="553cc118-2759-4cd8-9d25-0298b5c7d5a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cc118-2759-4cd8-9d25-0298b5c7d5a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97EF6-CE87-4823-92F0-028B9D4A6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967C6E-49FB-40CA-B06C-240F429AAE48}">
  <ds:schemaRefs>
    <ds:schemaRef ds:uri="http://schemas.microsoft.com/office/2006/metadata/properties"/>
    <ds:schemaRef ds:uri="http://schemas.microsoft.com/office/infopath/2007/PartnerControls"/>
    <ds:schemaRef ds:uri="553cc118-2759-4cd8-9d25-0298b5c7d5a4"/>
  </ds:schemaRefs>
</ds:datastoreItem>
</file>

<file path=customXml/itemProps3.xml><?xml version="1.0" encoding="utf-8"?>
<ds:datastoreItem xmlns:ds="http://schemas.openxmlformats.org/officeDocument/2006/customXml" ds:itemID="{C9E9F9FF-CCDA-4F6D-8631-4A4B1BC0B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cc118-2759-4cd8-9d25-0298b5c7d5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3685</Words>
  <Application>Microsoft Office PowerPoint</Application>
  <PresentationFormat>Panorámica</PresentationFormat>
  <Paragraphs>1201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43" baseType="lpstr">
      <vt:lpstr>Arial</vt:lpstr>
      <vt:lpstr>Arial Narrow</vt:lpstr>
      <vt:lpstr>Calibri</vt:lpstr>
      <vt:lpstr>Cambria Math</vt:lpstr>
      <vt:lpstr>Chiller</vt:lpstr>
      <vt:lpstr>CMMI12</vt:lpstr>
      <vt:lpstr>CMR12</vt:lpstr>
      <vt:lpstr>CMSY10</vt:lpstr>
      <vt:lpstr>Gill Sans MT</vt:lpstr>
      <vt:lpstr>Ink Free</vt:lpstr>
      <vt:lpstr>NimbusRomNo9L-Medi</vt:lpstr>
      <vt:lpstr>NimbusRomNo9L-Regu</vt:lpstr>
      <vt:lpstr>Segoe Print</vt:lpstr>
      <vt:lpstr>Symbol</vt:lpstr>
      <vt:lpstr>Times New Roman</vt:lpstr>
      <vt:lpstr>Wingdings</vt:lpstr>
      <vt:lpstr>Wingdings 2</vt:lpstr>
      <vt:lpstr>Dividendo</vt:lpstr>
      <vt:lpstr>Presentación de PowerPoint</vt:lpstr>
      <vt:lpstr>Técnicas de selección básicas en un Ag Ejemplos  Y ejercicios </vt:lpstr>
      <vt:lpstr>Selección por Ruleta</vt:lpstr>
      <vt:lpstr>Ej. Selección simple</vt:lpstr>
      <vt:lpstr>Ej. Selección simple</vt:lpstr>
      <vt:lpstr>Presentación de PowerPoint</vt:lpstr>
      <vt:lpstr>Evaluando la función…</vt:lpstr>
      <vt:lpstr>Conjunto de números aleatorios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Ej. Selección simple</vt:lpstr>
      <vt:lpstr>Ej. Selección simple</vt:lpstr>
      <vt:lpstr>Ej. Selección 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Cruza</dc:title>
  <dc:creator>MARIAELENA</dc:creator>
  <cp:lastModifiedBy>Isaac Ortiz Meraz</cp:lastModifiedBy>
  <cp:revision>86</cp:revision>
  <dcterms:created xsi:type="dcterms:W3CDTF">2019-03-11T16:48:49Z</dcterms:created>
  <dcterms:modified xsi:type="dcterms:W3CDTF">2020-11-25T21:07:39Z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0x0101004CFDE4605F951D48A3600B713BAE584B</vt:lpwstr>
  </property>
</Properties>
</file>