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handoutMasterIdLst>
    <p:handoutMasterId r:id="rId23"/>
  </p:handoutMasterIdLst>
  <p:sldIdLst>
    <p:sldId id="278" r:id="rId5"/>
    <p:sldId id="302" r:id="rId6"/>
    <p:sldId id="303" r:id="rId7"/>
    <p:sldId id="281" r:id="rId8"/>
    <p:sldId id="269" r:id="rId9"/>
    <p:sldId id="304" r:id="rId10"/>
    <p:sldId id="305" r:id="rId11"/>
    <p:sldId id="283" r:id="rId12"/>
    <p:sldId id="294" r:id="rId13"/>
    <p:sldId id="292" r:id="rId14"/>
    <p:sldId id="293" r:id="rId15"/>
    <p:sldId id="306" r:id="rId16"/>
    <p:sldId id="307" r:id="rId17"/>
    <p:sldId id="308" r:id="rId18"/>
    <p:sldId id="309" r:id="rId19"/>
    <p:sldId id="310" r:id="rId20"/>
    <p:sldId id="311" r:id="rId21"/>
    <p:sldId id="31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f(x)=ABS </a:t>
            </a:r>
            <a:r>
              <a:rPr lang="es-ES" sz="1400" dirty="0"/>
              <a:t>| x-5 / 2 + </a:t>
            </a:r>
            <a:r>
              <a:rPr lang="es-ES" sz="1400" dirty="0" err="1"/>
              <a:t>sen</a:t>
            </a:r>
            <a:r>
              <a:rPr lang="es-ES" sz="1400" dirty="0"/>
              <a:t>(x)| </a:t>
            </a:r>
            <a:endParaRPr lang="es-MX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Hoja1!$C$5</c:f>
              <c:strCache>
                <c:ptCount val="1"/>
                <c:pt idx="0">
                  <c:v>f(x)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Hoja1!$B$6:$B$21</c:f>
              <c:numCache>
                <c:formatCode>0.00</c:formatCode>
                <c:ptCount val="16"/>
                <c:pt idx="0" formatCode="General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Hoja1!$C$6:$C$21</c:f>
              <c:numCache>
                <c:formatCode>General</c:formatCode>
                <c:ptCount val="16"/>
                <c:pt idx="0">
                  <c:v>2.5</c:v>
                </c:pt>
                <c:pt idx="1">
                  <c:v>1.4077215714628977</c:v>
                </c:pt>
                <c:pt idx="2">
                  <c:v>1.0311767962732099</c:v>
                </c:pt>
                <c:pt idx="3">
                  <c:v>0.93409056590539252</c:v>
                </c:pt>
                <c:pt idx="4">
                  <c:v>0.80437741889426528</c:v>
                </c:pt>
                <c:pt idx="5">
                  <c:v>0</c:v>
                </c:pt>
                <c:pt idx="6">
                  <c:v>0.58119784233393923</c:v>
                </c:pt>
                <c:pt idx="7">
                  <c:v>0.75273243792964895</c:v>
                </c:pt>
                <c:pt idx="8">
                  <c:v>1.0035598789100098</c:v>
                </c:pt>
                <c:pt idx="9">
                  <c:v>1.6582933319708366</c:v>
                </c:pt>
                <c:pt idx="10">
                  <c:v>3.4341157261244351</c:v>
                </c:pt>
                <c:pt idx="11">
                  <c:v>5.9999412398796856</c:v>
                </c:pt>
                <c:pt idx="12">
                  <c:v>4.7832926464880607</c:v>
                </c:pt>
                <c:pt idx="13">
                  <c:v>3.305556962915138</c:v>
                </c:pt>
                <c:pt idx="14">
                  <c:v>3.009422143920609</c:v>
                </c:pt>
                <c:pt idx="15">
                  <c:v>3.7731750674323625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AC-4371-9C2B-5829B32529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6828744"/>
        <c:axId val="156829136"/>
      </c:lineChart>
      <c:catAx>
        <c:axId val="15682874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56829136"/>
        <c:crosses val="autoZero"/>
        <c:auto val="1"/>
        <c:lblAlgn val="ctr"/>
        <c:lblOffset val="100"/>
        <c:noMultiLvlLbl val="0"/>
      </c:catAx>
      <c:valAx>
        <c:axId val="1568291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56828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729857-37E4-4BB8-902B-E769A542DBC6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5EBE97A1-F71F-409F-B65E-75B77A71930E}">
      <dgm:prSet/>
      <dgm:spPr/>
      <dgm:t>
        <a:bodyPr/>
        <a:lstStyle/>
        <a:p>
          <a:pPr rtl="0"/>
          <a:r>
            <a:rPr lang="es-MX" i="1"/>
            <a:t>• Sin reemplazo: Cada sobrante se usa para sesgar el tiro de una moneda que determina si una cadena se selecciona de nuevo o no.</a:t>
          </a:r>
          <a:endParaRPr lang="es-MX"/>
        </a:p>
      </dgm:t>
    </dgm:pt>
    <dgm:pt modelId="{F0C4A483-874E-4C3E-90F0-C17FF7D15DAF}" type="parTrans" cxnId="{5B5D6FA1-28F0-4716-9068-173F14D2DEF7}">
      <dgm:prSet/>
      <dgm:spPr/>
      <dgm:t>
        <a:bodyPr/>
        <a:lstStyle/>
        <a:p>
          <a:endParaRPr lang="es-ES"/>
        </a:p>
      </dgm:t>
    </dgm:pt>
    <dgm:pt modelId="{175ED7A0-DF76-4E12-B42B-B1A00C2A6C18}" type="sibTrans" cxnId="{5B5D6FA1-28F0-4716-9068-173F14D2DEF7}">
      <dgm:prSet/>
      <dgm:spPr/>
      <dgm:t>
        <a:bodyPr/>
        <a:lstStyle/>
        <a:p>
          <a:endParaRPr lang="es-ES"/>
        </a:p>
      </dgm:t>
    </dgm:pt>
    <dgm:pt modelId="{4CC2B3A5-BBDC-47B7-9403-D359A7E413D6}">
      <dgm:prSet/>
      <dgm:spPr/>
      <dgm:t>
        <a:bodyPr/>
        <a:lstStyle/>
        <a:p>
          <a:pPr rtl="0"/>
          <a:r>
            <a:rPr lang="es-MX" i="1"/>
            <a:t>• Con reemplazo: Los sobrantes se usan para dimensionar los segmentos de una ruleta y se usa esta técnica de manera tradicional.</a:t>
          </a:r>
          <a:endParaRPr lang="es-MX"/>
        </a:p>
      </dgm:t>
    </dgm:pt>
    <dgm:pt modelId="{E33947F0-83AA-478B-80C6-068C2FDE42A1}" type="parTrans" cxnId="{7061DAAA-A627-4A5D-9AC8-59A0941549D6}">
      <dgm:prSet/>
      <dgm:spPr/>
      <dgm:t>
        <a:bodyPr/>
        <a:lstStyle/>
        <a:p>
          <a:endParaRPr lang="es-ES"/>
        </a:p>
      </dgm:t>
    </dgm:pt>
    <dgm:pt modelId="{2893A8CA-5784-417B-BD3E-7B5B34BA8092}" type="sibTrans" cxnId="{7061DAAA-A627-4A5D-9AC8-59A0941549D6}">
      <dgm:prSet/>
      <dgm:spPr/>
      <dgm:t>
        <a:bodyPr/>
        <a:lstStyle/>
        <a:p>
          <a:endParaRPr lang="es-ES"/>
        </a:p>
      </dgm:t>
    </dgm:pt>
    <dgm:pt modelId="{AAB8B1C6-4CC5-4A81-B95E-80AC208E26E6}" type="pres">
      <dgm:prSet presAssocID="{3E729857-37E4-4BB8-902B-E769A542DBC6}" presName="Name0" presStyleCnt="0">
        <dgm:presLayoutVars>
          <dgm:dir/>
          <dgm:resizeHandles val="exact"/>
        </dgm:presLayoutVars>
      </dgm:prSet>
      <dgm:spPr/>
    </dgm:pt>
    <dgm:pt modelId="{C6B86DD5-B3B3-4947-8481-B0D79D2F74EB}" type="pres">
      <dgm:prSet presAssocID="{5EBE97A1-F71F-409F-B65E-75B77A71930E}" presName="node" presStyleLbl="node1" presStyleIdx="0" presStyleCnt="2">
        <dgm:presLayoutVars>
          <dgm:bulletEnabled val="1"/>
        </dgm:presLayoutVars>
      </dgm:prSet>
      <dgm:spPr/>
    </dgm:pt>
    <dgm:pt modelId="{33E95F22-C83D-43C8-BD40-97B3858CEB79}" type="pres">
      <dgm:prSet presAssocID="{175ED7A0-DF76-4E12-B42B-B1A00C2A6C18}" presName="sibTrans" presStyleCnt="0"/>
      <dgm:spPr/>
    </dgm:pt>
    <dgm:pt modelId="{2CE4DAD0-B7D3-45EA-AB78-345E606D67A9}" type="pres">
      <dgm:prSet presAssocID="{4CC2B3A5-BBDC-47B7-9403-D359A7E413D6}" presName="node" presStyleLbl="node1" presStyleIdx="1" presStyleCnt="2">
        <dgm:presLayoutVars>
          <dgm:bulletEnabled val="1"/>
        </dgm:presLayoutVars>
      </dgm:prSet>
      <dgm:spPr/>
    </dgm:pt>
  </dgm:ptLst>
  <dgm:cxnLst>
    <dgm:cxn modelId="{FE1FDB26-970A-4A66-A862-19FFA810F8FC}" type="presOf" srcId="{4CC2B3A5-BBDC-47B7-9403-D359A7E413D6}" destId="{2CE4DAD0-B7D3-45EA-AB78-345E606D67A9}" srcOrd="0" destOrd="0" presId="urn:microsoft.com/office/officeart/2005/8/layout/hList6"/>
    <dgm:cxn modelId="{9098236D-A047-4752-BF24-B9B4232C6609}" type="presOf" srcId="{3E729857-37E4-4BB8-902B-E769A542DBC6}" destId="{AAB8B1C6-4CC5-4A81-B95E-80AC208E26E6}" srcOrd="0" destOrd="0" presId="urn:microsoft.com/office/officeart/2005/8/layout/hList6"/>
    <dgm:cxn modelId="{5B5D6FA1-28F0-4716-9068-173F14D2DEF7}" srcId="{3E729857-37E4-4BB8-902B-E769A542DBC6}" destId="{5EBE97A1-F71F-409F-B65E-75B77A71930E}" srcOrd="0" destOrd="0" parTransId="{F0C4A483-874E-4C3E-90F0-C17FF7D15DAF}" sibTransId="{175ED7A0-DF76-4E12-B42B-B1A00C2A6C18}"/>
    <dgm:cxn modelId="{7061DAAA-A627-4A5D-9AC8-59A0941549D6}" srcId="{3E729857-37E4-4BB8-902B-E769A542DBC6}" destId="{4CC2B3A5-BBDC-47B7-9403-D359A7E413D6}" srcOrd="1" destOrd="0" parTransId="{E33947F0-83AA-478B-80C6-068C2FDE42A1}" sibTransId="{2893A8CA-5784-417B-BD3E-7B5B34BA8092}"/>
    <dgm:cxn modelId="{80A710CC-FB42-4EB4-B3E8-A45BEA9A1309}" type="presOf" srcId="{5EBE97A1-F71F-409F-B65E-75B77A71930E}" destId="{C6B86DD5-B3B3-4947-8481-B0D79D2F74EB}" srcOrd="0" destOrd="0" presId="urn:microsoft.com/office/officeart/2005/8/layout/hList6"/>
    <dgm:cxn modelId="{7853EF74-8D3E-4177-9E27-9896EEA1A6EE}" type="presParOf" srcId="{AAB8B1C6-4CC5-4A81-B95E-80AC208E26E6}" destId="{C6B86DD5-B3B3-4947-8481-B0D79D2F74EB}" srcOrd="0" destOrd="0" presId="urn:microsoft.com/office/officeart/2005/8/layout/hList6"/>
    <dgm:cxn modelId="{A33469CF-4BEF-4BA7-A6E8-0EB7EA02487C}" type="presParOf" srcId="{AAB8B1C6-4CC5-4A81-B95E-80AC208E26E6}" destId="{33E95F22-C83D-43C8-BD40-97B3858CEB79}" srcOrd="1" destOrd="0" presId="urn:microsoft.com/office/officeart/2005/8/layout/hList6"/>
    <dgm:cxn modelId="{BE5423B9-7FCF-47F4-AB1D-0F8B73870917}" type="presParOf" srcId="{AAB8B1C6-4CC5-4A81-B95E-80AC208E26E6}" destId="{2CE4DAD0-B7D3-45EA-AB78-345E606D67A9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AFC3DC-F67B-4C4C-8853-C67D9270C25F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1D47ECCA-B879-4AF8-9EEA-6D0D35C4ED53}">
      <dgm:prSet custT="1"/>
      <dgm:spPr/>
      <dgm:t>
        <a:bodyPr/>
        <a:lstStyle/>
        <a:p>
          <a:pPr rtl="0"/>
          <a:r>
            <a:rPr lang="es-MX" sz="1800" dirty="0">
              <a:solidFill>
                <a:schemeClr val="bg1"/>
              </a:solidFill>
            </a:rPr>
            <a:t>Variantes principales</a:t>
          </a:r>
        </a:p>
      </dgm:t>
    </dgm:pt>
    <dgm:pt modelId="{4CA99E06-FB79-4FD6-B7B6-A0FE4893D169}" type="parTrans" cxnId="{87AEDE67-0FFC-447E-A102-53B0CE10C8CE}">
      <dgm:prSet/>
      <dgm:spPr/>
      <dgm:t>
        <a:bodyPr/>
        <a:lstStyle/>
        <a:p>
          <a:endParaRPr lang="es-ES" sz="2000">
            <a:solidFill>
              <a:schemeClr val="bg1"/>
            </a:solidFill>
          </a:endParaRPr>
        </a:p>
      </dgm:t>
    </dgm:pt>
    <dgm:pt modelId="{068A8F74-1A7C-4523-B151-54575FB76EA8}" type="sibTrans" cxnId="{87AEDE67-0FFC-447E-A102-53B0CE10C8CE}">
      <dgm:prSet/>
      <dgm:spPr/>
      <dgm:t>
        <a:bodyPr/>
        <a:lstStyle/>
        <a:p>
          <a:endParaRPr lang="es-ES" sz="2000">
            <a:solidFill>
              <a:schemeClr val="bg1"/>
            </a:solidFill>
          </a:endParaRPr>
        </a:p>
      </dgm:t>
    </dgm:pt>
    <dgm:pt modelId="{7094EC58-0A87-47B7-A653-D50A2E50BF1D}" type="pres">
      <dgm:prSet presAssocID="{96AFC3DC-F67B-4C4C-8853-C67D9270C25F}" presName="Name0" presStyleCnt="0">
        <dgm:presLayoutVars>
          <dgm:dir/>
          <dgm:animLvl val="lvl"/>
          <dgm:resizeHandles val="exact"/>
        </dgm:presLayoutVars>
      </dgm:prSet>
      <dgm:spPr/>
    </dgm:pt>
    <dgm:pt modelId="{EACB098D-9E03-454B-B8B4-34BFB6F6D571}" type="pres">
      <dgm:prSet presAssocID="{96AFC3DC-F67B-4C4C-8853-C67D9270C25F}" presName="dummy" presStyleCnt="0"/>
      <dgm:spPr/>
    </dgm:pt>
    <dgm:pt modelId="{0404734B-AE43-4195-8B76-1A394DF8B9B5}" type="pres">
      <dgm:prSet presAssocID="{96AFC3DC-F67B-4C4C-8853-C67D9270C25F}" presName="linH" presStyleCnt="0"/>
      <dgm:spPr/>
    </dgm:pt>
    <dgm:pt modelId="{56917EC1-3DC5-4BC0-BA4D-0E704254A358}" type="pres">
      <dgm:prSet presAssocID="{96AFC3DC-F67B-4C4C-8853-C67D9270C25F}" presName="padding1" presStyleCnt="0"/>
      <dgm:spPr/>
    </dgm:pt>
    <dgm:pt modelId="{2D7F35FB-C39B-4958-B4FA-16F8D06DE281}" type="pres">
      <dgm:prSet presAssocID="{1D47ECCA-B879-4AF8-9EEA-6D0D35C4ED53}" presName="linV" presStyleCnt="0"/>
      <dgm:spPr/>
    </dgm:pt>
    <dgm:pt modelId="{92A23043-1C0F-44BB-8EFC-6F18BF77397A}" type="pres">
      <dgm:prSet presAssocID="{1D47ECCA-B879-4AF8-9EEA-6D0D35C4ED53}" presName="spVertical1" presStyleCnt="0"/>
      <dgm:spPr/>
    </dgm:pt>
    <dgm:pt modelId="{31CED0A6-B88C-4DC1-B652-6D1381CB22D1}" type="pres">
      <dgm:prSet presAssocID="{1D47ECCA-B879-4AF8-9EEA-6D0D35C4ED53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5620639-CC64-4C19-ADC5-D4E2113EA330}" type="pres">
      <dgm:prSet presAssocID="{1D47ECCA-B879-4AF8-9EEA-6D0D35C4ED53}" presName="spVertical2" presStyleCnt="0"/>
      <dgm:spPr/>
    </dgm:pt>
    <dgm:pt modelId="{595AD7F9-D785-4FE0-8F6F-C63492B4F7E4}" type="pres">
      <dgm:prSet presAssocID="{1D47ECCA-B879-4AF8-9EEA-6D0D35C4ED53}" presName="spVertical3" presStyleCnt="0"/>
      <dgm:spPr/>
    </dgm:pt>
    <dgm:pt modelId="{5FFB31C9-3097-4996-A05B-B44BDB87C06B}" type="pres">
      <dgm:prSet presAssocID="{96AFC3DC-F67B-4C4C-8853-C67D9270C25F}" presName="padding2" presStyleCnt="0"/>
      <dgm:spPr/>
    </dgm:pt>
    <dgm:pt modelId="{AC36156F-4537-4763-BB9C-B9DA5359071A}" type="pres">
      <dgm:prSet presAssocID="{96AFC3DC-F67B-4C4C-8853-C67D9270C25F}" presName="negArrow" presStyleCnt="0"/>
      <dgm:spPr/>
    </dgm:pt>
    <dgm:pt modelId="{7A2CBB74-755E-45F9-BF27-63C49237E970}" type="pres">
      <dgm:prSet presAssocID="{96AFC3DC-F67B-4C4C-8853-C67D9270C25F}" presName="backgroundArrow" presStyleLbl="node1" presStyleIdx="0" presStyleCnt="1"/>
      <dgm:spPr/>
    </dgm:pt>
  </dgm:ptLst>
  <dgm:cxnLst>
    <dgm:cxn modelId="{87AEDE67-0FFC-447E-A102-53B0CE10C8CE}" srcId="{96AFC3DC-F67B-4C4C-8853-C67D9270C25F}" destId="{1D47ECCA-B879-4AF8-9EEA-6D0D35C4ED53}" srcOrd="0" destOrd="0" parTransId="{4CA99E06-FB79-4FD6-B7B6-A0FE4893D169}" sibTransId="{068A8F74-1A7C-4523-B151-54575FB76EA8}"/>
    <dgm:cxn modelId="{11CB997C-CE40-4CAB-B8AD-C2634F2D0D73}" type="presOf" srcId="{96AFC3DC-F67B-4C4C-8853-C67D9270C25F}" destId="{7094EC58-0A87-47B7-A653-D50A2E50BF1D}" srcOrd="0" destOrd="0" presId="urn:microsoft.com/office/officeart/2005/8/layout/hProcess3"/>
    <dgm:cxn modelId="{C0FCE3A7-96B7-4C05-A1FB-2485B59DCF5A}" type="presOf" srcId="{1D47ECCA-B879-4AF8-9EEA-6D0D35C4ED53}" destId="{31CED0A6-B88C-4DC1-B652-6D1381CB22D1}" srcOrd="0" destOrd="0" presId="urn:microsoft.com/office/officeart/2005/8/layout/hProcess3"/>
    <dgm:cxn modelId="{662D422E-1AB9-4706-82EA-C9A7DF726303}" type="presParOf" srcId="{7094EC58-0A87-47B7-A653-D50A2E50BF1D}" destId="{EACB098D-9E03-454B-B8B4-34BFB6F6D571}" srcOrd="0" destOrd="0" presId="urn:microsoft.com/office/officeart/2005/8/layout/hProcess3"/>
    <dgm:cxn modelId="{11905D1E-AFBB-4B6A-B295-32B2AE24D6E3}" type="presParOf" srcId="{7094EC58-0A87-47B7-A653-D50A2E50BF1D}" destId="{0404734B-AE43-4195-8B76-1A394DF8B9B5}" srcOrd="1" destOrd="0" presId="urn:microsoft.com/office/officeart/2005/8/layout/hProcess3"/>
    <dgm:cxn modelId="{19E3B455-CC1E-48C7-AC56-362AAF851F74}" type="presParOf" srcId="{0404734B-AE43-4195-8B76-1A394DF8B9B5}" destId="{56917EC1-3DC5-4BC0-BA4D-0E704254A358}" srcOrd="0" destOrd="0" presId="urn:microsoft.com/office/officeart/2005/8/layout/hProcess3"/>
    <dgm:cxn modelId="{B51D224C-E366-4AF7-B883-6584842CFAAE}" type="presParOf" srcId="{0404734B-AE43-4195-8B76-1A394DF8B9B5}" destId="{2D7F35FB-C39B-4958-B4FA-16F8D06DE281}" srcOrd="1" destOrd="0" presId="urn:microsoft.com/office/officeart/2005/8/layout/hProcess3"/>
    <dgm:cxn modelId="{5D2CC1E0-1611-4E27-B473-25AA41BF8BEA}" type="presParOf" srcId="{2D7F35FB-C39B-4958-B4FA-16F8D06DE281}" destId="{92A23043-1C0F-44BB-8EFC-6F18BF77397A}" srcOrd="0" destOrd="0" presId="urn:microsoft.com/office/officeart/2005/8/layout/hProcess3"/>
    <dgm:cxn modelId="{B9F8230B-12EB-4E37-A0AB-177F5A5AC875}" type="presParOf" srcId="{2D7F35FB-C39B-4958-B4FA-16F8D06DE281}" destId="{31CED0A6-B88C-4DC1-B652-6D1381CB22D1}" srcOrd="1" destOrd="0" presId="urn:microsoft.com/office/officeart/2005/8/layout/hProcess3"/>
    <dgm:cxn modelId="{6841D2D3-9BB1-41C2-86ED-655B8ECACBDD}" type="presParOf" srcId="{2D7F35FB-C39B-4958-B4FA-16F8D06DE281}" destId="{15620639-CC64-4C19-ADC5-D4E2113EA330}" srcOrd="2" destOrd="0" presId="urn:microsoft.com/office/officeart/2005/8/layout/hProcess3"/>
    <dgm:cxn modelId="{B2751564-B8B8-4D4A-9D23-63ACCBBED9DE}" type="presParOf" srcId="{2D7F35FB-C39B-4958-B4FA-16F8D06DE281}" destId="{595AD7F9-D785-4FE0-8F6F-C63492B4F7E4}" srcOrd="3" destOrd="0" presId="urn:microsoft.com/office/officeart/2005/8/layout/hProcess3"/>
    <dgm:cxn modelId="{78EF2B28-71EA-45C5-B3E4-97E2E0B9DF8A}" type="presParOf" srcId="{0404734B-AE43-4195-8B76-1A394DF8B9B5}" destId="{5FFB31C9-3097-4996-A05B-B44BDB87C06B}" srcOrd="2" destOrd="0" presId="urn:microsoft.com/office/officeart/2005/8/layout/hProcess3"/>
    <dgm:cxn modelId="{72F87324-15B7-4970-94DA-67E3A9897CF2}" type="presParOf" srcId="{0404734B-AE43-4195-8B76-1A394DF8B9B5}" destId="{AC36156F-4537-4763-BB9C-B9DA5359071A}" srcOrd="3" destOrd="0" presId="urn:microsoft.com/office/officeart/2005/8/layout/hProcess3"/>
    <dgm:cxn modelId="{8C2132E5-071C-4863-85BA-2CED424CB9D2}" type="presParOf" srcId="{0404734B-AE43-4195-8B76-1A394DF8B9B5}" destId="{7A2CBB74-755E-45F9-BF27-63C49237E970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1BDDA3-2D2F-4887-B062-C9A7E8111566}" type="doc">
      <dgm:prSet loTypeId="urn:microsoft.com/office/officeart/2005/8/layout/hChevron3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820384A6-677A-46BF-AD68-18B972F0BAA3}">
      <dgm:prSet custT="1"/>
      <dgm:spPr/>
      <dgm:t>
        <a:bodyPr/>
        <a:lstStyle/>
        <a:p>
          <a:pPr algn="just" rtl="0"/>
          <a:r>
            <a:rPr lang="es-MX" sz="2000" dirty="0"/>
            <a:t>Definimos un conjunto de números aleatorios considerados con los que se va a trabajar, y para el caso de la selección por ruleta, dependiendo del valor T reflejado, modifica estos números propuestos:</a:t>
          </a:r>
        </a:p>
      </dgm:t>
    </dgm:pt>
    <dgm:pt modelId="{13440670-F70B-438B-908C-BACDAA5CAEF2}" type="parTrans" cxnId="{53D5517B-49CA-4770-BFFD-6C7E27D865E7}">
      <dgm:prSet/>
      <dgm:spPr/>
      <dgm:t>
        <a:bodyPr/>
        <a:lstStyle/>
        <a:p>
          <a:pPr algn="just"/>
          <a:endParaRPr lang="es-ES" sz="1400"/>
        </a:p>
      </dgm:t>
    </dgm:pt>
    <dgm:pt modelId="{2D97B76C-AB63-4E25-8654-89B12A530C07}" type="sibTrans" cxnId="{53D5517B-49CA-4770-BFFD-6C7E27D865E7}">
      <dgm:prSet/>
      <dgm:spPr/>
      <dgm:t>
        <a:bodyPr/>
        <a:lstStyle/>
        <a:p>
          <a:pPr algn="just"/>
          <a:endParaRPr lang="es-ES" sz="1400"/>
        </a:p>
      </dgm:t>
    </dgm:pt>
    <dgm:pt modelId="{EB40EF31-1DD2-4105-8A8D-1B26F5026BD0}" type="pres">
      <dgm:prSet presAssocID="{EA1BDDA3-2D2F-4887-B062-C9A7E8111566}" presName="Name0" presStyleCnt="0">
        <dgm:presLayoutVars>
          <dgm:dir/>
          <dgm:resizeHandles val="exact"/>
        </dgm:presLayoutVars>
      </dgm:prSet>
      <dgm:spPr/>
    </dgm:pt>
    <dgm:pt modelId="{236A630F-F607-405D-89C2-274494378794}" type="pres">
      <dgm:prSet presAssocID="{820384A6-677A-46BF-AD68-18B972F0BAA3}" presName="parTxOnly" presStyleLbl="node1" presStyleIdx="0" presStyleCnt="1" custLinFactNeighborX="-49" custLinFactNeighborY="1909">
        <dgm:presLayoutVars>
          <dgm:bulletEnabled val="1"/>
        </dgm:presLayoutVars>
      </dgm:prSet>
      <dgm:spPr/>
    </dgm:pt>
  </dgm:ptLst>
  <dgm:cxnLst>
    <dgm:cxn modelId="{17576F06-97F9-4C02-B686-1E81BAB65DB6}" type="presOf" srcId="{EA1BDDA3-2D2F-4887-B062-C9A7E8111566}" destId="{EB40EF31-1DD2-4105-8A8D-1B26F5026BD0}" srcOrd="0" destOrd="0" presId="urn:microsoft.com/office/officeart/2005/8/layout/hChevron3"/>
    <dgm:cxn modelId="{53D5517B-49CA-4770-BFFD-6C7E27D865E7}" srcId="{EA1BDDA3-2D2F-4887-B062-C9A7E8111566}" destId="{820384A6-677A-46BF-AD68-18B972F0BAA3}" srcOrd="0" destOrd="0" parTransId="{13440670-F70B-438B-908C-BACDAA5CAEF2}" sibTransId="{2D97B76C-AB63-4E25-8654-89B12A530C07}"/>
    <dgm:cxn modelId="{DBBC4280-82A5-4CFA-B433-EBF219D29DB0}" type="presOf" srcId="{820384A6-677A-46BF-AD68-18B972F0BAA3}" destId="{236A630F-F607-405D-89C2-274494378794}" srcOrd="0" destOrd="0" presId="urn:microsoft.com/office/officeart/2005/8/layout/hChevron3"/>
    <dgm:cxn modelId="{565B8E15-FBB6-47DD-9BF5-997CA227D558}" type="presParOf" srcId="{EB40EF31-1DD2-4105-8A8D-1B26F5026BD0}" destId="{236A630F-F607-405D-89C2-274494378794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B86DD5-B3B3-4947-8481-B0D79D2F74EB}">
      <dsp:nvSpPr>
        <dsp:cNvPr id="0" name=""/>
        <dsp:cNvSpPr/>
      </dsp:nvSpPr>
      <dsp:spPr>
        <a:xfrm rot="16200000">
          <a:off x="316334" y="-313283"/>
          <a:ext cx="2308324" cy="2934890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17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i="1" kern="1200"/>
            <a:t>• Sin reemplazo: Cada sobrante se usa para sesgar el tiro de una moneda que determina si una cadena se selecciona de nuevo o no.</a:t>
          </a:r>
          <a:endParaRPr lang="es-MX" sz="1800" kern="1200"/>
        </a:p>
      </dsp:txBody>
      <dsp:txXfrm rot="5400000">
        <a:off x="3051" y="461665"/>
        <a:ext cx="2934890" cy="1384994"/>
      </dsp:txXfrm>
    </dsp:sp>
    <dsp:sp modelId="{2CE4DAD0-B7D3-45EA-AB78-345E606D67A9}">
      <dsp:nvSpPr>
        <dsp:cNvPr id="0" name=""/>
        <dsp:cNvSpPr/>
      </dsp:nvSpPr>
      <dsp:spPr>
        <a:xfrm rot="16200000">
          <a:off x="3471341" y="-313283"/>
          <a:ext cx="2308324" cy="2934890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17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i="1" kern="1200"/>
            <a:t>• Con reemplazo: Los sobrantes se usan para dimensionar los segmentos de una ruleta y se usa esta técnica de manera tradicional.</a:t>
          </a:r>
          <a:endParaRPr lang="es-MX" sz="1800" kern="1200"/>
        </a:p>
      </dsp:txBody>
      <dsp:txXfrm rot="5400000">
        <a:off x="3158058" y="461665"/>
        <a:ext cx="2934890" cy="13849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CBB74-755E-45F9-BF27-63C49237E970}">
      <dsp:nvSpPr>
        <dsp:cNvPr id="0" name=""/>
        <dsp:cNvSpPr/>
      </dsp:nvSpPr>
      <dsp:spPr>
        <a:xfrm>
          <a:off x="0" y="7925"/>
          <a:ext cx="1787859" cy="1656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ED0A6-B88C-4DC1-B652-6D1381CB22D1}">
      <dsp:nvSpPr>
        <dsp:cNvPr id="0" name=""/>
        <dsp:cNvSpPr/>
      </dsp:nvSpPr>
      <dsp:spPr>
        <a:xfrm>
          <a:off x="144215" y="421925"/>
          <a:ext cx="1464857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schemeClr val="bg1"/>
              </a:solidFill>
            </a:rPr>
            <a:t>Variantes principales</a:t>
          </a:r>
        </a:p>
      </dsp:txBody>
      <dsp:txXfrm>
        <a:off x="144215" y="421925"/>
        <a:ext cx="1464857" cy="828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A630F-F607-405D-89C2-274494378794}">
      <dsp:nvSpPr>
        <dsp:cNvPr id="0" name=""/>
        <dsp:cNvSpPr/>
      </dsp:nvSpPr>
      <dsp:spPr>
        <a:xfrm>
          <a:off x="0" y="0"/>
          <a:ext cx="5441187" cy="2160016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just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Definimos un conjunto de números aleatorios considerados con los que se va a trabajar, y para el caso de la selección por ruleta, dependiendo del valor T reflejado, modifica estos números propuestos:</a:t>
          </a:r>
        </a:p>
      </dsp:txBody>
      <dsp:txXfrm>
        <a:off x="0" y="0"/>
        <a:ext cx="4901183" cy="2160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43AB8-E5F8-4BB6-9904-644AAA4FFF06}" type="datetimeFigureOut">
              <a:rPr lang="es-MX" smtClean="0"/>
              <a:t>02/12/2020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87859-4179-4960-B031-C63BCC7C6F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4064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hyperlink" Target="mailto:mcruzm@ipn.mx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http://www.k4ch0.net/blog/wp-content/uploads/2009/07/ESCOM.png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2 Marcador de texto"/>
          <p:cNvSpPr>
            <a:spLocks noGrp="1"/>
          </p:cNvSpPr>
          <p:nvPr>
            <p:ph type="body" idx="4294967295"/>
          </p:nvPr>
        </p:nvSpPr>
        <p:spPr>
          <a:xfrm>
            <a:off x="8007531" y="4676503"/>
            <a:ext cx="3761387" cy="181677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s-MX" altLang="es-MX" dirty="0">
                <a:solidFill>
                  <a:schemeClr val="tx1"/>
                </a:solidFill>
              </a:rPr>
              <a:t>3CM1</a:t>
            </a:r>
          </a:p>
          <a:p>
            <a:pPr marL="0" indent="0" algn="r">
              <a:buNone/>
            </a:pPr>
            <a:r>
              <a:rPr lang="es-MX" altLang="es-MX" dirty="0">
                <a:solidFill>
                  <a:schemeClr val="tx1"/>
                </a:solidFill>
              </a:rPr>
              <a:t>Juan Manuel Téllez Pérez</a:t>
            </a:r>
          </a:p>
          <a:p>
            <a:pPr marL="0" indent="0" algn="r">
              <a:buNone/>
            </a:pPr>
            <a:r>
              <a:rPr lang="es-MX" altLang="es-MX" dirty="0">
                <a:solidFill>
                  <a:schemeClr val="tx1"/>
                </a:solidFill>
              </a:rPr>
              <a:t>Jorge Eduardo Castro Cruces</a:t>
            </a:r>
          </a:p>
          <a:p>
            <a:pPr marL="0" indent="0" algn="r">
              <a:buNone/>
            </a:pPr>
            <a:r>
              <a:rPr lang="es-MX" altLang="es-MX" dirty="0">
                <a:solidFill>
                  <a:schemeClr val="tx1"/>
                </a:solidFill>
              </a:rPr>
              <a:t>Isaac Baruch Ortiz Meraz</a:t>
            </a:r>
            <a:endParaRPr lang="es-ES" altLang="es-MX" dirty="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4100" name="Picture 4" descr="ip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8" y="884974"/>
            <a:ext cx="850900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http://www.k4ch0.net/blog/wp-content/uploads/2009/07/ESCOM.png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3" y="977049"/>
            <a:ext cx="113030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1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4103" name="Rectangle 13"/>
          <p:cNvSpPr>
            <a:spLocks noChangeArrowheads="1"/>
          </p:cNvSpPr>
          <p:nvPr/>
        </p:nvSpPr>
        <p:spPr bwMode="auto">
          <a:xfrm>
            <a:off x="3457575" y="961173"/>
            <a:ext cx="5276850" cy="98425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800" b="1" dirty="0">
                <a:cs typeface="Times New Roman" panose="02020603050405020304" pitchFamily="18" charset="0"/>
              </a:rPr>
              <a:t>INSTITUTO POLITÉCNICO NACIONAL</a:t>
            </a:r>
            <a:endParaRPr lang="es-ES" altLang="es-MX" sz="1100" dirty="0"/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600" dirty="0">
                <a:cs typeface="Times New Roman" panose="02020603050405020304" pitchFamily="18" charset="0"/>
              </a:rPr>
              <a:t>ESCUELA SUPERIOR DE CÓMPUTO</a:t>
            </a:r>
            <a:endParaRPr lang="es-ES" altLang="es-MX" sz="1100" dirty="0"/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200" dirty="0">
                <a:ea typeface="Times New Roman" panose="02020603050405020304" pitchFamily="18" charset="0"/>
                <a:cs typeface="Arial" panose="020B0604020202020204" pitchFamily="34" charset="0"/>
              </a:rPr>
              <a:t>DEPARTAMENTO DE INGENIERÍA EN SISTEMAS COMPUTACIONALES</a:t>
            </a:r>
            <a:endParaRPr lang="es-ES" altLang="es-MX" sz="1100" dirty="0"/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200" dirty="0">
                <a:cs typeface="Times New Roman" panose="02020603050405020304" pitchFamily="18" charset="0"/>
              </a:rPr>
              <a:t>ACADEMIA DE INGENIERÍA DE SOFTWARE</a:t>
            </a:r>
            <a:endParaRPr lang="es-ES" altLang="es-MX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75" y="2917777"/>
            <a:ext cx="4781191" cy="29790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CuadroTexto 3"/>
          <p:cNvSpPr txBox="1"/>
          <p:nvPr/>
        </p:nvSpPr>
        <p:spPr>
          <a:xfrm>
            <a:off x="7190361" y="2507311"/>
            <a:ext cx="4422519" cy="19082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MX" sz="5400" b="1" dirty="0"/>
              <a:t>Tarea #5 </a:t>
            </a:r>
            <a:r>
              <a:rPr lang="es-MX" sz="3200" dirty="0"/>
              <a:t>Ejercicio Diseño de un AG simple</a:t>
            </a:r>
            <a:endParaRPr lang="es-MX" sz="96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563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62657" y="1224379"/>
            <a:ext cx="6699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/>
              <a:t>2.- Cruza por un punto y evaluación de la descendencia</a:t>
            </a:r>
            <a:endParaRPr lang="es-MX" b="1" dirty="0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90EFD5C-FAD6-4C40-89F6-9B52F8009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951885"/>
              </p:ext>
            </p:extLst>
          </p:nvPr>
        </p:nvGraphicFramePr>
        <p:xfrm>
          <a:off x="559555" y="1854156"/>
          <a:ext cx="11001073" cy="314968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{7DF18680-E054-41AD-8BC1-D1AEF772440D}</a:tableStyleId>
              </a:tblPr>
              <a:tblGrid>
                <a:gridCol w="982100">
                  <a:extLst>
                    <a:ext uri="{9D8B030D-6E8A-4147-A177-3AD203B41FA5}">
                      <a16:colId xmlns:a16="http://schemas.microsoft.com/office/drawing/2014/main" val="2727167793"/>
                    </a:ext>
                  </a:extLst>
                </a:gridCol>
                <a:gridCol w="2024505">
                  <a:extLst>
                    <a:ext uri="{9D8B030D-6E8A-4147-A177-3AD203B41FA5}">
                      <a16:colId xmlns:a16="http://schemas.microsoft.com/office/drawing/2014/main" val="1905110667"/>
                    </a:ext>
                  </a:extLst>
                </a:gridCol>
                <a:gridCol w="1215831">
                  <a:extLst>
                    <a:ext uri="{9D8B030D-6E8A-4147-A177-3AD203B41FA5}">
                      <a16:colId xmlns:a16="http://schemas.microsoft.com/office/drawing/2014/main" val="3820722141"/>
                    </a:ext>
                  </a:extLst>
                </a:gridCol>
                <a:gridCol w="3212478">
                  <a:extLst>
                    <a:ext uri="{9D8B030D-6E8A-4147-A177-3AD203B41FA5}">
                      <a16:colId xmlns:a16="http://schemas.microsoft.com/office/drawing/2014/main" val="3253370721"/>
                    </a:ext>
                  </a:extLst>
                </a:gridCol>
                <a:gridCol w="1746564">
                  <a:extLst>
                    <a:ext uri="{9D8B030D-6E8A-4147-A177-3AD203B41FA5}">
                      <a16:colId xmlns:a16="http://schemas.microsoft.com/office/drawing/2014/main" val="3345267985"/>
                    </a:ext>
                  </a:extLst>
                </a:gridCol>
                <a:gridCol w="1819595">
                  <a:extLst>
                    <a:ext uri="{9D8B030D-6E8A-4147-A177-3AD203B41FA5}">
                      <a16:colId xmlns:a16="http://schemas.microsoft.com/office/drawing/2014/main" val="3167485330"/>
                    </a:ext>
                  </a:extLst>
                </a:gridCol>
              </a:tblGrid>
              <a:tr h="623979">
                <a:tc>
                  <a:txBody>
                    <a:bodyPr/>
                    <a:lstStyle/>
                    <a:p>
                      <a:pPr marL="67945" algn="ctr">
                        <a:lnSpc>
                          <a:spcPts val="1375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138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Población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435610" algn="ctr">
                        <a:lnSpc>
                          <a:spcPts val="138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Punto de cruza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marR="0" lvl="0" indent="0" algn="ctr" defTabSz="457200" rtl="0" eaLnBrk="1" fontAlgn="auto" latinLnBrk="0" hangingPunct="1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Descendencia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X</a:t>
                      </a:r>
                      <a:endParaRPr lang="es-MX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Aptitud F(x)</a:t>
                      </a:r>
                      <a:endParaRPr lang="es-MX" sz="1600" b="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0075508"/>
                  </a:ext>
                </a:extLst>
              </a:tr>
              <a:tr h="1683805">
                <a:tc>
                  <a:txBody>
                    <a:bodyPr/>
                    <a:lstStyle/>
                    <a:p>
                      <a:pPr marL="67945" algn="ctr">
                        <a:lnSpc>
                          <a:spcPts val="1335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>
                        <a:lnSpc>
                          <a:spcPct val="100000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1011</a:t>
                      </a:r>
                      <a:r>
                        <a:rPr lang="es-MX" sz="1600" b="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|</a:t>
                      </a: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74295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1111</a:t>
                      </a:r>
                      <a:r>
                        <a:rPr lang="es-MX" sz="1600" b="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|</a:t>
                      </a: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s-MX" sz="1600" b="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|</a:t>
                      </a: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</a:t>
                      </a:r>
                    </a:p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  <a:r>
                        <a:rPr lang="es-MX" sz="1600" b="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|</a:t>
                      </a: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</a:t>
                      </a:r>
                    </a:p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</a:t>
                      </a:r>
                      <a:r>
                        <a:rPr lang="es-MX" sz="1600" b="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|</a:t>
                      </a: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</a:p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010</a:t>
                      </a:r>
                      <a:r>
                        <a:rPr lang="es-MX" sz="1600" b="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|</a:t>
                      </a: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10110</a:t>
                      </a:r>
                    </a:p>
                    <a:p>
                      <a:pPr marL="74295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11111</a:t>
                      </a:r>
                    </a:p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10100</a:t>
                      </a:r>
                    </a:p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11010</a:t>
                      </a:r>
                    </a:p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10011</a:t>
                      </a:r>
                    </a:p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01010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8.53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16.29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5.14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7.60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6.51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3.43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76448532"/>
                  </a:ext>
                </a:extLst>
              </a:tr>
              <a:tr h="841903">
                <a:tc gridSpan="4">
                  <a:txBody>
                    <a:bodyPr/>
                    <a:lstStyle/>
                    <a:p>
                      <a:pPr marL="67945" marR="13970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Suma</a:t>
                      </a:r>
                    </a:p>
                    <a:p>
                      <a:pPr marL="67945" marR="13970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Promedio</a:t>
                      </a:r>
                    </a:p>
                    <a:p>
                      <a:pPr marL="67945" marR="13970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</a:t>
                      </a:r>
                    </a:p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21.3</a:t>
                      </a:r>
                    </a:p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47.5</a:t>
                      </a:r>
                    </a:p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7.91</a:t>
                      </a:r>
                    </a:p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16.29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42176533"/>
                  </a:ext>
                </a:extLst>
              </a:tr>
            </a:tbl>
          </a:graphicData>
        </a:graphic>
      </p:graphicFrame>
      <p:sp>
        <p:nvSpPr>
          <p:cNvPr id="10" name="Rectángulo 9">
            <a:extLst>
              <a:ext uri="{FF2B5EF4-FFF2-40B4-BE49-F238E27FC236}">
                <a16:creationId xmlns:a16="http://schemas.microsoft.com/office/drawing/2014/main" id="{9EED4139-F4E4-4BDC-80D5-E74521DE74EA}"/>
              </a:ext>
            </a:extLst>
          </p:cNvPr>
          <p:cNvSpPr/>
          <p:nvPr/>
        </p:nvSpPr>
        <p:spPr>
          <a:xfrm>
            <a:off x="437669" y="574535"/>
            <a:ext cx="11316661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MX" sz="2000" dirty="0">
                <a:ea typeface="Gadugi" panose="020B0502040204020203" pitchFamily="34" charset="0"/>
              </a:rPr>
              <a:t>Aplicando el método sobrante estocástico: Sin reemplazo </a:t>
            </a:r>
            <a:r>
              <a:rPr lang="es-MX" sz="2000" b="1" dirty="0">
                <a:highlight>
                  <a:srgbClr val="FF0000"/>
                </a:highlight>
                <a:ea typeface="Gadugi" panose="020B0502040204020203" pitchFamily="34" charset="0"/>
              </a:rPr>
              <a:t>(1era. generación)</a:t>
            </a:r>
          </a:p>
        </p:txBody>
      </p:sp>
    </p:spTree>
    <p:extLst>
      <p:ext uri="{BB962C8B-B14F-4D97-AF65-F5344CB8AC3E}">
        <p14:creationId xmlns:p14="http://schemas.microsoft.com/office/powerpoint/2010/main" val="2922016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62658" y="1224379"/>
            <a:ext cx="7966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/>
              <a:t>3.- Mutación por inserción y evaluación de la descendencia</a:t>
            </a:r>
            <a:endParaRPr lang="es-MX" b="1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486C0FE-3807-4DF7-A6D4-6EE49520F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258130"/>
              </p:ext>
            </p:extLst>
          </p:nvPr>
        </p:nvGraphicFramePr>
        <p:xfrm>
          <a:off x="679269" y="1843445"/>
          <a:ext cx="11075062" cy="32057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{93296810-A885-4BE3-A3E7-6D5BEEA58F35}</a:tableStyleId>
              </a:tblPr>
              <a:tblGrid>
                <a:gridCol w="696802">
                  <a:extLst>
                    <a:ext uri="{9D8B030D-6E8A-4147-A177-3AD203B41FA5}">
                      <a16:colId xmlns:a16="http://schemas.microsoft.com/office/drawing/2014/main" val="1812272971"/>
                    </a:ext>
                  </a:extLst>
                </a:gridCol>
                <a:gridCol w="2199426">
                  <a:extLst>
                    <a:ext uri="{9D8B030D-6E8A-4147-A177-3AD203B41FA5}">
                      <a16:colId xmlns:a16="http://schemas.microsoft.com/office/drawing/2014/main" val="3306525313"/>
                    </a:ext>
                  </a:extLst>
                </a:gridCol>
                <a:gridCol w="1697959">
                  <a:extLst>
                    <a:ext uri="{9D8B030D-6E8A-4147-A177-3AD203B41FA5}">
                      <a16:colId xmlns:a16="http://schemas.microsoft.com/office/drawing/2014/main" val="918226420"/>
                    </a:ext>
                  </a:extLst>
                </a:gridCol>
                <a:gridCol w="1924178">
                  <a:extLst>
                    <a:ext uri="{9D8B030D-6E8A-4147-A177-3AD203B41FA5}">
                      <a16:colId xmlns:a16="http://schemas.microsoft.com/office/drawing/2014/main" val="2977458500"/>
                    </a:ext>
                  </a:extLst>
                </a:gridCol>
                <a:gridCol w="1472350">
                  <a:extLst>
                    <a:ext uri="{9D8B030D-6E8A-4147-A177-3AD203B41FA5}">
                      <a16:colId xmlns:a16="http://schemas.microsoft.com/office/drawing/2014/main" val="200422812"/>
                    </a:ext>
                  </a:extLst>
                </a:gridCol>
                <a:gridCol w="1329885">
                  <a:extLst>
                    <a:ext uri="{9D8B030D-6E8A-4147-A177-3AD203B41FA5}">
                      <a16:colId xmlns:a16="http://schemas.microsoft.com/office/drawing/2014/main" val="2765383569"/>
                    </a:ext>
                  </a:extLst>
                </a:gridCol>
                <a:gridCol w="1754462">
                  <a:extLst>
                    <a:ext uri="{9D8B030D-6E8A-4147-A177-3AD203B41FA5}">
                      <a16:colId xmlns:a16="http://schemas.microsoft.com/office/drawing/2014/main" val="958960242"/>
                    </a:ext>
                  </a:extLst>
                </a:gridCol>
              </a:tblGrid>
              <a:tr h="644574">
                <a:tc>
                  <a:txBody>
                    <a:bodyPr/>
                    <a:lstStyle/>
                    <a:p>
                      <a:pPr marL="67945" algn="ctr">
                        <a:lnSpc>
                          <a:spcPts val="1375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55600" algn="ctr">
                        <a:lnSpc>
                          <a:spcPts val="1375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Hijos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55600" algn="ctr">
                        <a:lnSpc>
                          <a:spcPts val="1375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Punto de mutación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74930" marR="46355" indent="81915" algn="ctr">
                        <a:lnSpc>
                          <a:spcPts val="137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Mutación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ts val="1375"/>
                        </a:lnSpc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x</a:t>
                      </a:r>
                      <a:endParaRPr lang="es-MX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03200" marR="166370" indent="-12700" algn="ctr">
                        <a:lnSpc>
                          <a:spcPts val="137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Aptitud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03200" marR="166370" indent="-12700" algn="ctr">
                        <a:lnSpc>
                          <a:spcPts val="137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F(x)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5885" algn="ctr">
                        <a:lnSpc>
                          <a:spcPts val="1375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 </a:t>
                      </a:r>
                      <a:r>
                        <a:rPr lang="es-E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</a:t>
                      </a: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 mutación 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119382"/>
                  </a:ext>
                </a:extLst>
              </a:tr>
              <a:tr h="1714171">
                <a:tc>
                  <a:txBody>
                    <a:bodyPr/>
                    <a:lstStyle/>
                    <a:p>
                      <a:pPr marL="67945" algn="ctr">
                        <a:lnSpc>
                          <a:spcPts val="1350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>
                        <a:lnSpc>
                          <a:spcPct val="100000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s-MX" sz="1600" b="0" dirty="0"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110</a:t>
                      </a:r>
                    </a:p>
                    <a:p>
                      <a:pPr marL="74295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11111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10100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11010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10011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01010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Punto = 2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1110</a:t>
                      </a:r>
                    </a:p>
                    <a:p>
                      <a:pPr marL="74295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11111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10100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11010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10011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01010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highlight>
                            <a:srgbClr val="FF00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3.00 min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16.29 </a:t>
                      </a:r>
                      <a:r>
                        <a:rPr lang="es-MX" sz="1600" dirty="0" err="1"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max</a:t>
                      </a:r>
                      <a:endParaRPr lang="es-MX" sz="1600" dirty="0"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5.14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7.60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6.51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3.43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H1: </a:t>
                      </a:r>
                      <a:r>
                        <a:rPr lang="es-MX" sz="1600" b="0" dirty="0"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01110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353746"/>
                  </a:ext>
                </a:extLst>
              </a:tr>
              <a:tr h="846955">
                <a:tc gridSpan="5">
                  <a:txBody>
                    <a:bodyPr/>
                    <a:lstStyle/>
                    <a:p>
                      <a:pPr marL="67945" algn="r">
                        <a:lnSpc>
                          <a:spcPct val="100000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Suma </a:t>
                      </a:r>
                    </a:p>
                    <a:p>
                      <a:pPr marL="67945" algn="r">
                        <a:lnSpc>
                          <a:spcPct val="100000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Promedio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r">
                        <a:lnSpc>
                          <a:spcPct val="100000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7945" algn="r">
                        <a:lnSpc>
                          <a:spcPct val="100000"/>
                        </a:lnSpc>
                      </a:pP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67945" algn="r">
                        <a:lnSpc>
                          <a:spcPct val="100000"/>
                        </a:lnSpc>
                      </a:pP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67945" algn="r">
                        <a:lnSpc>
                          <a:spcPct val="100000"/>
                        </a:lnSpc>
                      </a:pP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67945" algn="r">
                        <a:lnSpc>
                          <a:spcPct val="100000"/>
                        </a:lnSpc>
                      </a:pP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41.97</a:t>
                      </a:r>
                    </a:p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6.99</a:t>
                      </a:r>
                    </a:p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16.29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874314"/>
                  </a:ext>
                </a:extLst>
              </a:tr>
            </a:tbl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330DC294-7774-4D18-962D-3D3ED36309CD}"/>
              </a:ext>
            </a:extLst>
          </p:cNvPr>
          <p:cNvSpPr/>
          <p:nvPr/>
        </p:nvSpPr>
        <p:spPr>
          <a:xfrm>
            <a:off x="437669" y="574535"/>
            <a:ext cx="11316661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MX" sz="2000" dirty="0">
                <a:ea typeface="Gadugi" panose="020B0502040204020203" pitchFamily="34" charset="0"/>
              </a:rPr>
              <a:t>Aplicando el método sobrante estocástico: Sin reemplazo </a:t>
            </a:r>
            <a:r>
              <a:rPr lang="es-MX" sz="2000" b="1" dirty="0">
                <a:highlight>
                  <a:srgbClr val="FF0000"/>
                </a:highlight>
                <a:ea typeface="Gadugi" panose="020B0502040204020203" pitchFamily="34" charset="0"/>
              </a:rPr>
              <a:t>(1era. generación)</a:t>
            </a:r>
          </a:p>
        </p:txBody>
      </p:sp>
    </p:spTree>
    <p:extLst>
      <p:ext uri="{BB962C8B-B14F-4D97-AF65-F5344CB8AC3E}">
        <p14:creationId xmlns:p14="http://schemas.microsoft.com/office/powerpoint/2010/main" val="216582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62658" y="1224379"/>
            <a:ext cx="4809984" cy="368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/>
              <a:t>1.- </a:t>
            </a:r>
            <a:r>
              <a:rPr lang="en-US" dirty="0" err="1"/>
              <a:t>Inicialización</a:t>
            </a:r>
            <a:r>
              <a:rPr lang="en-US" dirty="0"/>
              <a:t>, </a:t>
            </a:r>
            <a:r>
              <a:rPr lang="en-US" dirty="0" err="1"/>
              <a:t>evaluación</a:t>
            </a:r>
            <a:r>
              <a:rPr lang="en-US" dirty="0"/>
              <a:t> y </a:t>
            </a:r>
            <a:r>
              <a:rPr lang="en-US" dirty="0" err="1"/>
              <a:t>selección</a:t>
            </a:r>
            <a:r>
              <a:rPr lang="en-US" dirty="0"/>
              <a:t> de padres</a:t>
            </a:r>
            <a:r>
              <a:rPr lang="es-MX" dirty="0"/>
              <a:t>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37669" y="574535"/>
            <a:ext cx="11316661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MX" sz="2000" dirty="0">
                <a:ea typeface="Gadugi" panose="020B0502040204020203" pitchFamily="34" charset="0"/>
              </a:rPr>
              <a:t>Aplicando el método sobrante estocástico: Sin reemplazo </a:t>
            </a:r>
            <a:r>
              <a:rPr lang="es-MX" sz="2000" b="1" dirty="0">
                <a:highlight>
                  <a:srgbClr val="FF0000"/>
                </a:highlight>
                <a:ea typeface="Gadugi" panose="020B0502040204020203" pitchFamily="34" charset="0"/>
              </a:rPr>
              <a:t>(2da. generación)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7383A69-725E-48DC-8EF9-E66E4A3E3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057681"/>
              </p:ext>
            </p:extLst>
          </p:nvPr>
        </p:nvGraphicFramePr>
        <p:xfrm>
          <a:off x="681445" y="1854156"/>
          <a:ext cx="11072884" cy="314968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12913">
                  <a:extLst>
                    <a:ext uri="{9D8B030D-6E8A-4147-A177-3AD203B41FA5}">
                      <a16:colId xmlns:a16="http://schemas.microsoft.com/office/drawing/2014/main" val="2727167793"/>
                    </a:ext>
                  </a:extLst>
                </a:gridCol>
                <a:gridCol w="1525427">
                  <a:extLst>
                    <a:ext uri="{9D8B030D-6E8A-4147-A177-3AD203B41FA5}">
                      <a16:colId xmlns:a16="http://schemas.microsoft.com/office/drawing/2014/main" val="1905110667"/>
                    </a:ext>
                  </a:extLst>
                </a:gridCol>
                <a:gridCol w="846810">
                  <a:extLst>
                    <a:ext uri="{9D8B030D-6E8A-4147-A177-3AD203B41FA5}">
                      <a16:colId xmlns:a16="http://schemas.microsoft.com/office/drawing/2014/main" val="2417679615"/>
                    </a:ext>
                  </a:extLst>
                </a:gridCol>
                <a:gridCol w="1486635">
                  <a:extLst>
                    <a:ext uri="{9D8B030D-6E8A-4147-A177-3AD203B41FA5}">
                      <a16:colId xmlns:a16="http://schemas.microsoft.com/office/drawing/2014/main" val="3820722141"/>
                    </a:ext>
                  </a:extLst>
                </a:gridCol>
                <a:gridCol w="1511195">
                  <a:extLst>
                    <a:ext uri="{9D8B030D-6E8A-4147-A177-3AD203B41FA5}">
                      <a16:colId xmlns:a16="http://schemas.microsoft.com/office/drawing/2014/main" val="3253370721"/>
                    </a:ext>
                  </a:extLst>
                </a:gridCol>
                <a:gridCol w="3098495">
                  <a:extLst>
                    <a:ext uri="{9D8B030D-6E8A-4147-A177-3AD203B41FA5}">
                      <a16:colId xmlns:a16="http://schemas.microsoft.com/office/drawing/2014/main" val="3345267985"/>
                    </a:ext>
                  </a:extLst>
                </a:gridCol>
                <a:gridCol w="1691409">
                  <a:extLst>
                    <a:ext uri="{9D8B030D-6E8A-4147-A177-3AD203B41FA5}">
                      <a16:colId xmlns:a16="http://schemas.microsoft.com/office/drawing/2014/main" val="3167485330"/>
                    </a:ext>
                  </a:extLst>
                </a:gridCol>
              </a:tblGrid>
              <a:tr h="623979">
                <a:tc>
                  <a:txBody>
                    <a:bodyPr/>
                    <a:lstStyle/>
                    <a:p>
                      <a:pPr marL="67945" algn="ctr">
                        <a:lnSpc>
                          <a:spcPts val="1375"/>
                        </a:lnSpc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138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Población inicial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ts val="1375"/>
                        </a:lnSpc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x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435610" algn="ctr">
                        <a:lnSpc>
                          <a:spcPts val="138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Aptitud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73025" marR="435610" algn="ctr">
                        <a:lnSpc>
                          <a:spcPts val="138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F(x)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marR="0" lvl="0" indent="0" algn="ctr" defTabSz="457200" rtl="0" eaLnBrk="1" fontAlgn="auto" latinLnBrk="0" hangingPunct="1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F(x)/</a:t>
                      </a:r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f(x)</a:t>
                      </a:r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Probabilidad de selección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Enteros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Diferencias</a:t>
                      </a:r>
                      <a:endParaRPr lang="es-MX" sz="1600" b="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0075508"/>
                  </a:ext>
                </a:extLst>
              </a:tr>
              <a:tr h="1683805">
                <a:tc>
                  <a:txBody>
                    <a:bodyPr/>
                    <a:lstStyle/>
                    <a:p>
                      <a:pPr marL="67945" algn="ctr">
                        <a:lnSpc>
                          <a:spcPts val="1335"/>
                        </a:lnSpc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>
                        <a:lnSpc>
                          <a:spcPct val="100000"/>
                        </a:lnSpc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01110</a:t>
                      </a:r>
                    </a:p>
                    <a:p>
                      <a:pPr marL="74295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dirty="0">
                          <a:effectLst/>
                          <a:highlight>
                            <a:srgbClr val="80808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11111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10100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highlight>
                            <a:srgbClr val="80808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11010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10011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01010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16.29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5.14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7.60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6.51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3.43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0.42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2.33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0.73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1.08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0.93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0.49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0.42</a:t>
                      </a:r>
                    </a:p>
                    <a:p>
                      <a:pPr algn="ctr"/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0.73</a:t>
                      </a:r>
                    </a:p>
                    <a:p>
                      <a:pPr algn="ctr"/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0.93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0.49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76448532"/>
                  </a:ext>
                </a:extLst>
              </a:tr>
              <a:tr h="841903">
                <a:tc gridSpan="3">
                  <a:txBody>
                    <a:bodyPr/>
                    <a:lstStyle/>
                    <a:p>
                      <a:pPr marL="67945" marR="13970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Suma</a:t>
                      </a:r>
                    </a:p>
                    <a:p>
                      <a:pPr marL="67945" marR="13970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Promedio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r">
                        <a:lnSpc>
                          <a:spcPct val="100000"/>
                        </a:lnSpc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   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41.97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6.99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16.29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5.98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0.99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2.33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42176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4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62657" y="1224379"/>
            <a:ext cx="6699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/>
              <a:t>2.- Cruza por un punto y evaluación de la descendencia</a:t>
            </a:r>
            <a:endParaRPr lang="es-MX" b="1" dirty="0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90EFD5C-FAD6-4C40-89F6-9B52F8009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437532"/>
              </p:ext>
            </p:extLst>
          </p:nvPr>
        </p:nvGraphicFramePr>
        <p:xfrm>
          <a:off x="559555" y="1854156"/>
          <a:ext cx="11001073" cy="314968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{7DF18680-E054-41AD-8BC1-D1AEF772440D}</a:tableStyleId>
              </a:tblPr>
              <a:tblGrid>
                <a:gridCol w="982100">
                  <a:extLst>
                    <a:ext uri="{9D8B030D-6E8A-4147-A177-3AD203B41FA5}">
                      <a16:colId xmlns:a16="http://schemas.microsoft.com/office/drawing/2014/main" val="2727167793"/>
                    </a:ext>
                  </a:extLst>
                </a:gridCol>
                <a:gridCol w="2024505">
                  <a:extLst>
                    <a:ext uri="{9D8B030D-6E8A-4147-A177-3AD203B41FA5}">
                      <a16:colId xmlns:a16="http://schemas.microsoft.com/office/drawing/2014/main" val="1905110667"/>
                    </a:ext>
                  </a:extLst>
                </a:gridCol>
                <a:gridCol w="1215831">
                  <a:extLst>
                    <a:ext uri="{9D8B030D-6E8A-4147-A177-3AD203B41FA5}">
                      <a16:colId xmlns:a16="http://schemas.microsoft.com/office/drawing/2014/main" val="3820722141"/>
                    </a:ext>
                  </a:extLst>
                </a:gridCol>
                <a:gridCol w="3212478">
                  <a:extLst>
                    <a:ext uri="{9D8B030D-6E8A-4147-A177-3AD203B41FA5}">
                      <a16:colId xmlns:a16="http://schemas.microsoft.com/office/drawing/2014/main" val="3253370721"/>
                    </a:ext>
                  </a:extLst>
                </a:gridCol>
                <a:gridCol w="1746564">
                  <a:extLst>
                    <a:ext uri="{9D8B030D-6E8A-4147-A177-3AD203B41FA5}">
                      <a16:colId xmlns:a16="http://schemas.microsoft.com/office/drawing/2014/main" val="3345267985"/>
                    </a:ext>
                  </a:extLst>
                </a:gridCol>
                <a:gridCol w="1819595">
                  <a:extLst>
                    <a:ext uri="{9D8B030D-6E8A-4147-A177-3AD203B41FA5}">
                      <a16:colId xmlns:a16="http://schemas.microsoft.com/office/drawing/2014/main" val="3167485330"/>
                    </a:ext>
                  </a:extLst>
                </a:gridCol>
              </a:tblGrid>
              <a:tr h="623979">
                <a:tc>
                  <a:txBody>
                    <a:bodyPr/>
                    <a:lstStyle/>
                    <a:p>
                      <a:pPr marL="67945" algn="ctr">
                        <a:lnSpc>
                          <a:spcPts val="1375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138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Población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435610" algn="ctr">
                        <a:lnSpc>
                          <a:spcPts val="138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Punto de cruza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marR="0" lvl="0" indent="0" algn="ctr" defTabSz="457200" rtl="0" eaLnBrk="1" fontAlgn="auto" latinLnBrk="0" hangingPunct="1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Descendencia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X</a:t>
                      </a:r>
                      <a:endParaRPr lang="es-MX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Aptitud F(x)</a:t>
                      </a:r>
                      <a:endParaRPr lang="es-MX" sz="1600" b="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0075508"/>
                  </a:ext>
                </a:extLst>
              </a:tr>
              <a:tr h="1683805">
                <a:tc>
                  <a:txBody>
                    <a:bodyPr/>
                    <a:lstStyle/>
                    <a:p>
                      <a:pPr marL="67945" algn="ctr">
                        <a:lnSpc>
                          <a:spcPts val="1335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>
                        <a:lnSpc>
                          <a:spcPct val="100000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s-MX" sz="1600" b="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|</a:t>
                      </a: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1111</a:t>
                      </a:r>
                    </a:p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s-MX" sz="1600" b="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|</a:t>
                      </a: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1010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011</a:t>
                      </a:r>
                      <a:r>
                        <a:rPr lang="es-MX" sz="1600" b="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|</a:t>
                      </a: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</a:t>
                      </a:r>
                      <a:r>
                        <a:rPr lang="es-MX" sz="1600" b="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|</a:t>
                      </a: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s-MX" sz="1600" b="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|</a:t>
                      </a: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011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</a:t>
                      </a:r>
                      <a:r>
                        <a:rPr lang="es-MX" sz="1600" b="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|</a:t>
                      </a: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11010</a:t>
                      </a:r>
                    </a:p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11111</a:t>
                      </a:r>
                    </a:p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01100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10110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10010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01011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7.60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16.29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4.78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8.53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10.40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5.99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76448532"/>
                  </a:ext>
                </a:extLst>
              </a:tr>
              <a:tr h="841903">
                <a:tc gridSpan="4">
                  <a:txBody>
                    <a:bodyPr/>
                    <a:lstStyle/>
                    <a:p>
                      <a:pPr marL="67945" marR="13970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Suma</a:t>
                      </a:r>
                    </a:p>
                    <a:p>
                      <a:pPr marL="67945" marR="13970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Promedio</a:t>
                      </a:r>
                    </a:p>
                    <a:p>
                      <a:pPr marL="67945" marR="13970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</a:p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53.59</a:t>
                      </a:r>
                    </a:p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8.93</a:t>
                      </a:r>
                    </a:p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16.29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42176533"/>
                  </a:ext>
                </a:extLst>
              </a:tr>
            </a:tbl>
          </a:graphicData>
        </a:graphic>
      </p:graphicFrame>
      <p:sp>
        <p:nvSpPr>
          <p:cNvPr id="10" name="Rectángulo 9">
            <a:extLst>
              <a:ext uri="{FF2B5EF4-FFF2-40B4-BE49-F238E27FC236}">
                <a16:creationId xmlns:a16="http://schemas.microsoft.com/office/drawing/2014/main" id="{9EED4139-F4E4-4BDC-80D5-E74521DE74EA}"/>
              </a:ext>
            </a:extLst>
          </p:cNvPr>
          <p:cNvSpPr/>
          <p:nvPr/>
        </p:nvSpPr>
        <p:spPr>
          <a:xfrm>
            <a:off x="437669" y="574535"/>
            <a:ext cx="11316661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MX" sz="2000" dirty="0">
                <a:ea typeface="Gadugi" panose="020B0502040204020203" pitchFamily="34" charset="0"/>
              </a:rPr>
              <a:t>Aplicando el método sobrante estocástico: Sin reemplazo </a:t>
            </a:r>
            <a:r>
              <a:rPr lang="es-MX" sz="2000" b="1" dirty="0">
                <a:highlight>
                  <a:srgbClr val="FF0000"/>
                </a:highlight>
                <a:ea typeface="Gadugi" panose="020B0502040204020203" pitchFamily="34" charset="0"/>
              </a:rPr>
              <a:t>(2da. generación)</a:t>
            </a:r>
          </a:p>
        </p:txBody>
      </p:sp>
    </p:spTree>
    <p:extLst>
      <p:ext uri="{BB962C8B-B14F-4D97-AF65-F5344CB8AC3E}">
        <p14:creationId xmlns:p14="http://schemas.microsoft.com/office/powerpoint/2010/main" val="305351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62658" y="1224379"/>
            <a:ext cx="7966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/>
              <a:t>3.- Mutación por inserción y evaluación de la descendencia</a:t>
            </a:r>
            <a:endParaRPr lang="es-MX" b="1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486C0FE-3807-4DF7-A6D4-6EE49520F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441395"/>
              </p:ext>
            </p:extLst>
          </p:nvPr>
        </p:nvGraphicFramePr>
        <p:xfrm>
          <a:off x="679269" y="1843445"/>
          <a:ext cx="11075062" cy="32057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{93296810-A885-4BE3-A3E7-6D5BEEA58F35}</a:tableStyleId>
              </a:tblPr>
              <a:tblGrid>
                <a:gridCol w="696802">
                  <a:extLst>
                    <a:ext uri="{9D8B030D-6E8A-4147-A177-3AD203B41FA5}">
                      <a16:colId xmlns:a16="http://schemas.microsoft.com/office/drawing/2014/main" val="1812272971"/>
                    </a:ext>
                  </a:extLst>
                </a:gridCol>
                <a:gridCol w="2199426">
                  <a:extLst>
                    <a:ext uri="{9D8B030D-6E8A-4147-A177-3AD203B41FA5}">
                      <a16:colId xmlns:a16="http://schemas.microsoft.com/office/drawing/2014/main" val="3306525313"/>
                    </a:ext>
                  </a:extLst>
                </a:gridCol>
                <a:gridCol w="1697959">
                  <a:extLst>
                    <a:ext uri="{9D8B030D-6E8A-4147-A177-3AD203B41FA5}">
                      <a16:colId xmlns:a16="http://schemas.microsoft.com/office/drawing/2014/main" val="918226420"/>
                    </a:ext>
                  </a:extLst>
                </a:gridCol>
                <a:gridCol w="1924178">
                  <a:extLst>
                    <a:ext uri="{9D8B030D-6E8A-4147-A177-3AD203B41FA5}">
                      <a16:colId xmlns:a16="http://schemas.microsoft.com/office/drawing/2014/main" val="2977458500"/>
                    </a:ext>
                  </a:extLst>
                </a:gridCol>
                <a:gridCol w="1472350">
                  <a:extLst>
                    <a:ext uri="{9D8B030D-6E8A-4147-A177-3AD203B41FA5}">
                      <a16:colId xmlns:a16="http://schemas.microsoft.com/office/drawing/2014/main" val="200422812"/>
                    </a:ext>
                  </a:extLst>
                </a:gridCol>
                <a:gridCol w="1329885">
                  <a:extLst>
                    <a:ext uri="{9D8B030D-6E8A-4147-A177-3AD203B41FA5}">
                      <a16:colId xmlns:a16="http://schemas.microsoft.com/office/drawing/2014/main" val="2765383569"/>
                    </a:ext>
                  </a:extLst>
                </a:gridCol>
                <a:gridCol w="1754462">
                  <a:extLst>
                    <a:ext uri="{9D8B030D-6E8A-4147-A177-3AD203B41FA5}">
                      <a16:colId xmlns:a16="http://schemas.microsoft.com/office/drawing/2014/main" val="958960242"/>
                    </a:ext>
                  </a:extLst>
                </a:gridCol>
              </a:tblGrid>
              <a:tr h="644574">
                <a:tc>
                  <a:txBody>
                    <a:bodyPr/>
                    <a:lstStyle/>
                    <a:p>
                      <a:pPr marL="67945" algn="ctr">
                        <a:lnSpc>
                          <a:spcPts val="1375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55600" algn="ctr">
                        <a:lnSpc>
                          <a:spcPts val="1375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Hijos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55600" algn="ctr">
                        <a:lnSpc>
                          <a:spcPts val="1375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Punto de mutación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74930" marR="46355" indent="81915" algn="ctr">
                        <a:lnSpc>
                          <a:spcPts val="137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Mutación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ts val="1375"/>
                        </a:lnSpc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x</a:t>
                      </a:r>
                      <a:endParaRPr lang="es-MX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03200" marR="166370" indent="-12700" algn="ctr">
                        <a:lnSpc>
                          <a:spcPts val="137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Aptitud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03200" marR="166370" indent="-12700" algn="ctr">
                        <a:lnSpc>
                          <a:spcPts val="137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F(x)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5885" algn="ctr">
                        <a:lnSpc>
                          <a:spcPts val="1375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 </a:t>
                      </a:r>
                      <a:r>
                        <a:rPr lang="es-E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</a:t>
                      </a: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 mutación 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119382"/>
                  </a:ext>
                </a:extLst>
              </a:tr>
              <a:tr h="1714171">
                <a:tc>
                  <a:txBody>
                    <a:bodyPr/>
                    <a:lstStyle/>
                    <a:p>
                      <a:pPr marL="67945" algn="ctr">
                        <a:lnSpc>
                          <a:spcPts val="1350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>
                        <a:lnSpc>
                          <a:spcPct val="100000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11010</a:t>
                      </a:r>
                    </a:p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11111</a:t>
                      </a:r>
                    </a:p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01100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10110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</a:t>
                      </a:r>
                      <a:r>
                        <a:rPr lang="es-MX" sz="1600" b="0" dirty="0"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01011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Punto = 4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11010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11111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01100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10110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01011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24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7.60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16.29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highlight>
                            <a:srgbClr val="FF00FF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4.78 min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8.53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17.36 </a:t>
                      </a:r>
                      <a:r>
                        <a:rPr lang="es-MX" sz="1600" dirty="0" err="1"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max</a:t>
                      </a:r>
                      <a:endParaRPr lang="es-MX" sz="1600" dirty="0"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5.99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H5: </a:t>
                      </a:r>
                      <a:r>
                        <a:rPr lang="es-MX" sz="1600" b="0" dirty="0"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11000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353746"/>
                  </a:ext>
                </a:extLst>
              </a:tr>
              <a:tr h="846955">
                <a:tc gridSpan="5">
                  <a:txBody>
                    <a:bodyPr/>
                    <a:lstStyle/>
                    <a:p>
                      <a:pPr marL="67945" algn="r">
                        <a:lnSpc>
                          <a:spcPct val="100000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Suma </a:t>
                      </a:r>
                    </a:p>
                    <a:p>
                      <a:pPr marL="67945" algn="r">
                        <a:lnSpc>
                          <a:spcPct val="100000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Promedio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r">
                        <a:lnSpc>
                          <a:spcPct val="100000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7945" algn="r">
                        <a:lnSpc>
                          <a:spcPct val="100000"/>
                        </a:lnSpc>
                      </a:pP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67945" algn="r">
                        <a:lnSpc>
                          <a:spcPct val="100000"/>
                        </a:lnSpc>
                      </a:pP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67945" algn="r">
                        <a:lnSpc>
                          <a:spcPct val="100000"/>
                        </a:lnSpc>
                      </a:pP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67945" algn="r">
                        <a:lnSpc>
                          <a:spcPct val="100000"/>
                        </a:lnSpc>
                      </a:pP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60.55</a:t>
                      </a:r>
                    </a:p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10.09</a:t>
                      </a:r>
                    </a:p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17.36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874314"/>
                  </a:ext>
                </a:extLst>
              </a:tr>
            </a:tbl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330DC294-7774-4D18-962D-3D3ED36309CD}"/>
              </a:ext>
            </a:extLst>
          </p:cNvPr>
          <p:cNvSpPr/>
          <p:nvPr/>
        </p:nvSpPr>
        <p:spPr>
          <a:xfrm>
            <a:off x="437669" y="574535"/>
            <a:ext cx="11316661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MX" sz="2000" dirty="0">
                <a:ea typeface="Gadugi" panose="020B0502040204020203" pitchFamily="34" charset="0"/>
              </a:rPr>
              <a:t>Aplicando el método sobrante estocástico: Sin reemplazo </a:t>
            </a:r>
            <a:r>
              <a:rPr lang="es-MX" sz="2000" b="1" dirty="0">
                <a:highlight>
                  <a:srgbClr val="FF0000"/>
                </a:highlight>
                <a:ea typeface="Gadugi" panose="020B0502040204020203" pitchFamily="34" charset="0"/>
              </a:rPr>
              <a:t>(2da. generación)</a:t>
            </a:r>
          </a:p>
        </p:txBody>
      </p:sp>
    </p:spTree>
    <p:extLst>
      <p:ext uri="{BB962C8B-B14F-4D97-AF65-F5344CB8AC3E}">
        <p14:creationId xmlns:p14="http://schemas.microsoft.com/office/powerpoint/2010/main" val="15564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62658" y="1224379"/>
            <a:ext cx="4809984" cy="368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/>
              <a:t>1.- </a:t>
            </a:r>
            <a:r>
              <a:rPr lang="en-US" dirty="0" err="1"/>
              <a:t>Inicialización</a:t>
            </a:r>
            <a:r>
              <a:rPr lang="en-US" dirty="0"/>
              <a:t>, </a:t>
            </a:r>
            <a:r>
              <a:rPr lang="en-US" dirty="0" err="1"/>
              <a:t>evaluación</a:t>
            </a:r>
            <a:r>
              <a:rPr lang="en-US" dirty="0"/>
              <a:t> y </a:t>
            </a:r>
            <a:r>
              <a:rPr lang="en-US" dirty="0" err="1"/>
              <a:t>selección</a:t>
            </a:r>
            <a:r>
              <a:rPr lang="en-US" dirty="0"/>
              <a:t> de padres</a:t>
            </a:r>
            <a:r>
              <a:rPr lang="es-MX" dirty="0"/>
              <a:t>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37669" y="574535"/>
            <a:ext cx="11316661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MX" sz="2000" dirty="0">
                <a:ea typeface="Gadugi" panose="020B0502040204020203" pitchFamily="34" charset="0"/>
              </a:rPr>
              <a:t>Aplicando el método sobrante estocástico: Sin reemplazo </a:t>
            </a:r>
            <a:r>
              <a:rPr lang="es-MX" sz="2000" b="1" dirty="0">
                <a:highlight>
                  <a:srgbClr val="FF0000"/>
                </a:highlight>
                <a:ea typeface="Gadugi" panose="020B0502040204020203" pitchFamily="34" charset="0"/>
              </a:rPr>
              <a:t>(3ra. generación)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7383A69-725E-48DC-8EF9-E66E4A3E3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496998"/>
              </p:ext>
            </p:extLst>
          </p:nvPr>
        </p:nvGraphicFramePr>
        <p:xfrm>
          <a:off x="681445" y="1854156"/>
          <a:ext cx="11072884" cy="314968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12913">
                  <a:extLst>
                    <a:ext uri="{9D8B030D-6E8A-4147-A177-3AD203B41FA5}">
                      <a16:colId xmlns:a16="http://schemas.microsoft.com/office/drawing/2014/main" val="2727167793"/>
                    </a:ext>
                  </a:extLst>
                </a:gridCol>
                <a:gridCol w="1525427">
                  <a:extLst>
                    <a:ext uri="{9D8B030D-6E8A-4147-A177-3AD203B41FA5}">
                      <a16:colId xmlns:a16="http://schemas.microsoft.com/office/drawing/2014/main" val="1905110667"/>
                    </a:ext>
                  </a:extLst>
                </a:gridCol>
                <a:gridCol w="846810">
                  <a:extLst>
                    <a:ext uri="{9D8B030D-6E8A-4147-A177-3AD203B41FA5}">
                      <a16:colId xmlns:a16="http://schemas.microsoft.com/office/drawing/2014/main" val="2417679615"/>
                    </a:ext>
                  </a:extLst>
                </a:gridCol>
                <a:gridCol w="1486635">
                  <a:extLst>
                    <a:ext uri="{9D8B030D-6E8A-4147-A177-3AD203B41FA5}">
                      <a16:colId xmlns:a16="http://schemas.microsoft.com/office/drawing/2014/main" val="3820722141"/>
                    </a:ext>
                  </a:extLst>
                </a:gridCol>
                <a:gridCol w="1511195">
                  <a:extLst>
                    <a:ext uri="{9D8B030D-6E8A-4147-A177-3AD203B41FA5}">
                      <a16:colId xmlns:a16="http://schemas.microsoft.com/office/drawing/2014/main" val="3253370721"/>
                    </a:ext>
                  </a:extLst>
                </a:gridCol>
                <a:gridCol w="3098495">
                  <a:extLst>
                    <a:ext uri="{9D8B030D-6E8A-4147-A177-3AD203B41FA5}">
                      <a16:colId xmlns:a16="http://schemas.microsoft.com/office/drawing/2014/main" val="3345267985"/>
                    </a:ext>
                  </a:extLst>
                </a:gridCol>
                <a:gridCol w="1691409">
                  <a:extLst>
                    <a:ext uri="{9D8B030D-6E8A-4147-A177-3AD203B41FA5}">
                      <a16:colId xmlns:a16="http://schemas.microsoft.com/office/drawing/2014/main" val="3167485330"/>
                    </a:ext>
                  </a:extLst>
                </a:gridCol>
              </a:tblGrid>
              <a:tr h="623979">
                <a:tc>
                  <a:txBody>
                    <a:bodyPr/>
                    <a:lstStyle/>
                    <a:p>
                      <a:pPr marL="67945" algn="ctr">
                        <a:lnSpc>
                          <a:spcPts val="1375"/>
                        </a:lnSpc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138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Población inicial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ts val="1375"/>
                        </a:lnSpc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x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435610" algn="ctr">
                        <a:lnSpc>
                          <a:spcPts val="138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Aptitud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73025" marR="435610" algn="ctr">
                        <a:lnSpc>
                          <a:spcPts val="138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F(x)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marR="0" lvl="0" indent="0" algn="ctr" defTabSz="457200" rtl="0" eaLnBrk="1" fontAlgn="auto" latinLnBrk="0" hangingPunct="1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F(x)/</a:t>
                      </a:r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f(x)</a:t>
                      </a:r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Probabilidad de selección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Enteros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Diferencias</a:t>
                      </a:r>
                      <a:endParaRPr lang="es-MX" sz="1600" b="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0075508"/>
                  </a:ext>
                </a:extLst>
              </a:tr>
              <a:tr h="1683805">
                <a:tc>
                  <a:txBody>
                    <a:bodyPr/>
                    <a:lstStyle/>
                    <a:p>
                      <a:pPr marL="67945" algn="ctr">
                        <a:lnSpc>
                          <a:spcPts val="1335"/>
                        </a:lnSpc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>
                        <a:lnSpc>
                          <a:spcPct val="100000"/>
                        </a:lnSpc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11010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11111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01100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10110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11000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01011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24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7.60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16.29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4.78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8.53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17.36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5.99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0.75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1.61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0.47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0.84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1.72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0.59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0.75</a:t>
                      </a:r>
                    </a:p>
                    <a:p>
                      <a:pPr algn="ctr"/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0.47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0.84</a:t>
                      </a:r>
                    </a:p>
                    <a:p>
                      <a:pPr algn="ctr"/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0.59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76448532"/>
                  </a:ext>
                </a:extLst>
              </a:tr>
              <a:tr h="841903">
                <a:tc gridSpan="3">
                  <a:txBody>
                    <a:bodyPr/>
                    <a:lstStyle/>
                    <a:p>
                      <a:pPr marL="67945" marR="13970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Suma</a:t>
                      </a:r>
                    </a:p>
                    <a:p>
                      <a:pPr marL="67945" marR="13970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Promedio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r">
                        <a:lnSpc>
                          <a:spcPct val="100000"/>
                        </a:lnSpc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   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60.55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10.09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17.36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5.98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0.99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1.72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42176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661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62657" y="1224379"/>
            <a:ext cx="6699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/>
              <a:t>2.- Cruza por un punto y evaluación de la descendencia</a:t>
            </a:r>
            <a:endParaRPr lang="es-MX" b="1" dirty="0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90EFD5C-FAD6-4C40-89F6-9B52F8009CCD}"/>
              </a:ext>
            </a:extLst>
          </p:cNvPr>
          <p:cNvGraphicFramePr>
            <a:graphicFrameLocks noGrp="1"/>
          </p:cNvGraphicFramePr>
          <p:nvPr/>
        </p:nvGraphicFramePr>
        <p:xfrm>
          <a:off x="559555" y="1854156"/>
          <a:ext cx="11001073" cy="314968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{7DF18680-E054-41AD-8BC1-D1AEF772440D}</a:tableStyleId>
              </a:tblPr>
              <a:tblGrid>
                <a:gridCol w="982100">
                  <a:extLst>
                    <a:ext uri="{9D8B030D-6E8A-4147-A177-3AD203B41FA5}">
                      <a16:colId xmlns:a16="http://schemas.microsoft.com/office/drawing/2014/main" val="2727167793"/>
                    </a:ext>
                  </a:extLst>
                </a:gridCol>
                <a:gridCol w="2024505">
                  <a:extLst>
                    <a:ext uri="{9D8B030D-6E8A-4147-A177-3AD203B41FA5}">
                      <a16:colId xmlns:a16="http://schemas.microsoft.com/office/drawing/2014/main" val="1905110667"/>
                    </a:ext>
                  </a:extLst>
                </a:gridCol>
                <a:gridCol w="1215831">
                  <a:extLst>
                    <a:ext uri="{9D8B030D-6E8A-4147-A177-3AD203B41FA5}">
                      <a16:colId xmlns:a16="http://schemas.microsoft.com/office/drawing/2014/main" val="3820722141"/>
                    </a:ext>
                  </a:extLst>
                </a:gridCol>
                <a:gridCol w="3212478">
                  <a:extLst>
                    <a:ext uri="{9D8B030D-6E8A-4147-A177-3AD203B41FA5}">
                      <a16:colId xmlns:a16="http://schemas.microsoft.com/office/drawing/2014/main" val="3253370721"/>
                    </a:ext>
                  </a:extLst>
                </a:gridCol>
                <a:gridCol w="1746564">
                  <a:extLst>
                    <a:ext uri="{9D8B030D-6E8A-4147-A177-3AD203B41FA5}">
                      <a16:colId xmlns:a16="http://schemas.microsoft.com/office/drawing/2014/main" val="3345267985"/>
                    </a:ext>
                  </a:extLst>
                </a:gridCol>
                <a:gridCol w="1819595">
                  <a:extLst>
                    <a:ext uri="{9D8B030D-6E8A-4147-A177-3AD203B41FA5}">
                      <a16:colId xmlns:a16="http://schemas.microsoft.com/office/drawing/2014/main" val="3167485330"/>
                    </a:ext>
                  </a:extLst>
                </a:gridCol>
              </a:tblGrid>
              <a:tr h="623979">
                <a:tc>
                  <a:txBody>
                    <a:bodyPr/>
                    <a:lstStyle/>
                    <a:p>
                      <a:pPr marL="67945" algn="ctr">
                        <a:lnSpc>
                          <a:spcPts val="1375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138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Población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435610" algn="ctr">
                        <a:lnSpc>
                          <a:spcPts val="138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Punto de cruza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marR="0" lvl="0" indent="0" algn="ctr" defTabSz="457200" rtl="0" eaLnBrk="1" fontAlgn="auto" latinLnBrk="0" hangingPunct="1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Descendencia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X</a:t>
                      </a:r>
                      <a:endParaRPr lang="es-MX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Aptitud F(x)</a:t>
                      </a:r>
                      <a:endParaRPr lang="es-MX" sz="1600" b="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0075508"/>
                  </a:ext>
                </a:extLst>
              </a:tr>
              <a:tr h="1683805">
                <a:tc>
                  <a:txBody>
                    <a:bodyPr/>
                    <a:lstStyle/>
                    <a:p>
                      <a:pPr marL="67945" algn="ctr">
                        <a:lnSpc>
                          <a:spcPts val="1335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>
                        <a:lnSpc>
                          <a:spcPct val="100000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s-MX" sz="1600" b="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|</a:t>
                      </a: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1111</a:t>
                      </a:r>
                    </a:p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s-MX" sz="1600" b="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|</a:t>
                      </a: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1010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011</a:t>
                      </a:r>
                      <a:r>
                        <a:rPr lang="es-MX" sz="1600" b="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|</a:t>
                      </a: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</a:t>
                      </a:r>
                      <a:r>
                        <a:rPr lang="es-MX" sz="1600" b="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|</a:t>
                      </a: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s-MX" sz="1600" b="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|</a:t>
                      </a: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011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</a:t>
                      </a:r>
                      <a:r>
                        <a:rPr lang="es-MX" sz="1600" b="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|</a:t>
                      </a: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11010</a:t>
                      </a:r>
                    </a:p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11111</a:t>
                      </a:r>
                    </a:p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01100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10110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10010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01011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7.60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16.29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4.78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8.53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10.40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5.99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76448532"/>
                  </a:ext>
                </a:extLst>
              </a:tr>
              <a:tr h="841903">
                <a:tc gridSpan="4">
                  <a:txBody>
                    <a:bodyPr/>
                    <a:lstStyle/>
                    <a:p>
                      <a:pPr marL="67945" marR="13970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Suma</a:t>
                      </a:r>
                    </a:p>
                    <a:p>
                      <a:pPr marL="67945" marR="13970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Promedio</a:t>
                      </a:r>
                    </a:p>
                    <a:p>
                      <a:pPr marL="67945" marR="13970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</a:p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53.59</a:t>
                      </a:r>
                    </a:p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8.93</a:t>
                      </a:r>
                    </a:p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16.29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42176533"/>
                  </a:ext>
                </a:extLst>
              </a:tr>
            </a:tbl>
          </a:graphicData>
        </a:graphic>
      </p:graphicFrame>
      <p:sp>
        <p:nvSpPr>
          <p:cNvPr id="10" name="Rectángulo 9">
            <a:extLst>
              <a:ext uri="{FF2B5EF4-FFF2-40B4-BE49-F238E27FC236}">
                <a16:creationId xmlns:a16="http://schemas.microsoft.com/office/drawing/2014/main" id="{9EED4139-F4E4-4BDC-80D5-E74521DE74EA}"/>
              </a:ext>
            </a:extLst>
          </p:cNvPr>
          <p:cNvSpPr/>
          <p:nvPr/>
        </p:nvSpPr>
        <p:spPr>
          <a:xfrm>
            <a:off x="437669" y="574535"/>
            <a:ext cx="11316661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MX" sz="2000" dirty="0">
                <a:ea typeface="Gadugi" panose="020B0502040204020203" pitchFamily="34" charset="0"/>
              </a:rPr>
              <a:t>Aplicando el método sobrante estocástico: Sin reemplazo </a:t>
            </a:r>
            <a:r>
              <a:rPr lang="es-MX" sz="2000" b="1" dirty="0">
                <a:highlight>
                  <a:srgbClr val="FF0000"/>
                </a:highlight>
                <a:ea typeface="Gadugi" panose="020B0502040204020203" pitchFamily="34" charset="0"/>
              </a:rPr>
              <a:t>(3ra. generación)</a:t>
            </a:r>
          </a:p>
        </p:txBody>
      </p:sp>
    </p:spTree>
    <p:extLst>
      <p:ext uri="{BB962C8B-B14F-4D97-AF65-F5344CB8AC3E}">
        <p14:creationId xmlns:p14="http://schemas.microsoft.com/office/powerpoint/2010/main" val="241558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62658" y="1224379"/>
            <a:ext cx="7966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/>
              <a:t>3.- Mutación por inserción y evaluación de la descendencia</a:t>
            </a:r>
            <a:endParaRPr lang="es-MX" b="1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486C0FE-3807-4DF7-A6D4-6EE49520F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991967"/>
              </p:ext>
            </p:extLst>
          </p:nvPr>
        </p:nvGraphicFramePr>
        <p:xfrm>
          <a:off x="679269" y="1843445"/>
          <a:ext cx="11075062" cy="32057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{93296810-A885-4BE3-A3E7-6D5BEEA58F35}</a:tableStyleId>
              </a:tblPr>
              <a:tblGrid>
                <a:gridCol w="696802">
                  <a:extLst>
                    <a:ext uri="{9D8B030D-6E8A-4147-A177-3AD203B41FA5}">
                      <a16:colId xmlns:a16="http://schemas.microsoft.com/office/drawing/2014/main" val="1812272971"/>
                    </a:ext>
                  </a:extLst>
                </a:gridCol>
                <a:gridCol w="2199426">
                  <a:extLst>
                    <a:ext uri="{9D8B030D-6E8A-4147-A177-3AD203B41FA5}">
                      <a16:colId xmlns:a16="http://schemas.microsoft.com/office/drawing/2014/main" val="3306525313"/>
                    </a:ext>
                  </a:extLst>
                </a:gridCol>
                <a:gridCol w="1697959">
                  <a:extLst>
                    <a:ext uri="{9D8B030D-6E8A-4147-A177-3AD203B41FA5}">
                      <a16:colId xmlns:a16="http://schemas.microsoft.com/office/drawing/2014/main" val="918226420"/>
                    </a:ext>
                  </a:extLst>
                </a:gridCol>
                <a:gridCol w="1924178">
                  <a:extLst>
                    <a:ext uri="{9D8B030D-6E8A-4147-A177-3AD203B41FA5}">
                      <a16:colId xmlns:a16="http://schemas.microsoft.com/office/drawing/2014/main" val="2977458500"/>
                    </a:ext>
                  </a:extLst>
                </a:gridCol>
                <a:gridCol w="1472350">
                  <a:extLst>
                    <a:ext uri="{9D8B030D-6E8A-4147-A177-3AD203B41FA5}">
                      <a16:colId xmlns:a16="http://schemas.microsoft.com/office/drawing/2014/main" val="200422812"/>
                    </a:ext>
                  </a:extLst>
                </a:gridCol>
                <a:gridCol w="1329885">
                  <a:extLst>
                    <a:ext uri="{9D8B030D-6E8A-4147-A177-3AD203B41FA5}">
                      <a16:colId xmlns:a16="http://schemas.microsoft.com/office/drawing/2014/main" val="2765383569"/>
                    </a:ext>
                  </a:extLst>
                </a:gridCol>
                <a:gridCol w="1754462">
                  <a:extLst>
                    <a:ext uri="{9D8B030D-6E8A-4147-A177-3AD203B41FA5}">
                      <a16:colId xmlns:a16="http://schemas.microsoft.com/office/drawing/2014/main" val="958960242"/>
                    </a:ext>
                  </a:extLst>
                </a:gridCol>
              </a:tblGrid>
              <a:tr h="644574">
                <a:tc>
                  <a:txBody>
                    <a:bodyPr/>
                    <a:lstStyle/>
                    <a:p>
                      <a:pPr marL="67945" algn="ctr">
                        <a:lnSpc>
                          <a:spcPts val="1375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55600" algn="ctr">
                        <a:lnSpc>
                          <a:spcPts val="1375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Hijos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55600" algn="ctr">
                        <a:lnSpc>
                          <a:spcPts val="1375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Punto de mutación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74930" marR="46355" indent="81915" algn="ctr">
                        <a:lnSpc>
                          <a:spcPts val="137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Mutación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ts val="1375"/>
                        </a:lnSpc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x</a:t>
                      </a:r>
                      <a:endParaRPr lang="es-MX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03200" marR="166370" indent="-12700" algn="ctr">
                        <a:lnSpc>
                          <a:spcPts val="137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Aptitud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03200" marR="166370" indent="-12700" algn="ctr">
                        <a:lnSpc>
                          <a:spcPts val="137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F(x)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5885" algn="ctr">
                        <a:lnSpc>
                          <a:spcPts val="1375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 </a:t>
                      </a:r>
                      <a:r>
                        <a:rPr lang="es-E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</a:t>
                      </a: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 mutación 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119382"/>
                  </a:ext>
                </a:extLst>
              </a:tr>
              <a:tr h="1714171">
                <a:tc>
                  <a:txBody>
                    <a:bodyPr/>
                    <a:lstStyle/>
                    <a:p>
                      <a:pPr marL="67945" algn="ctr">
                        <a:lnSpc>
                          <a:spcPts val="1350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>
                        <a:lnSpc>
                          <a:spcPct val="100000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11010</a:t>
                      </a:r>
                    </a:p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11111</a:t>
                      </a:r>
                    </a:p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01100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</a:t>
                      </a:r>
                      <a:r>
                        <a:rPr lang="es-MX" sz="1600" b="0" dirty="0"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10010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01011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Punto = 4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11010</a:t>
                      </a:r>
                    </a:p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11111</a:t>
                      </a:r>
                    </a:p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01100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10010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01011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7.60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16.29 </a:t>
                      </a:r>
                      <a:r>
                        <a:rPr lang="es-MX" sz="1600" dirty="0" err="1"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max</a:t>
                      </a:r>
                      <a:endParaRPr lang="es-MX" sz="1600" dirty="0"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MX" sz="1600" dirty="0">
                          <a:effectLst/>
                          <a:highlight>
                            <a:srgbClr val="FF00FF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4.78 min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7.60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10.40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5.99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H4: </a:t>
                      </a:r>
                      <a:r>
                        <a:rPr lang="es-MX" sz="1600" b="0" dirty="0"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11010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353746"/>
                  </a:ext>
                </a:extLst>
              </a:tr>
              <a:tr h="846955">
                <a:tc gridSpan="5">
                  <a:txBody>
                    <a:bodyPr/>
                    <a:lstStyle/>
                    <a:p>
                      <a:pPr marL="67945" algn="r">
                        <a:lnSpc>
                          <a:spcPct val="100000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Suma </a:t>
                      </a:r>
                    </a:p>
                    <a:p>
                      <a:pPr marL="67945" algn="r">
                        <a:lnSpc>
                          <a:spcPct val="100000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Promedio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r">
                        <a:lnSpc>
                          <a:spcPct val="100000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7945" algn="r">
                        <a:lnSpc>
                          <a:spcPct val="100000"/>
                        </a:lnSpc>
                      </a:pP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67945" algn="r">
                        <a:lnSpc>
                          <a:spcPct val="100000"/>
                        </a:lnSpc>
                      </a:pP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67945" algn="r">
                        <a:lnSpc>
                          <a:spcPct val="100000"/>
                        </a:lnSpc>
                      </a:pP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67945" algn="r">
                        <a:lnSpc>
                          <a:spcPct val="100000"/>
                        </a:lnSpc>
                      </a:pP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52.66</a:t>
                      </a:r>
                    </a:p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8.77</a:t>
                      </a:r>
                    </a:p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16.29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874314"/>
                  </a:ext>
                </a:extLst>
              </a:tr>
            </a:tbl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330DC294-7774-4D18-962D-3D3ED36309CD}"/>
              </a:ext>
            </a:extLst>
          </p:cNvPr>
          <p:cNvSpPr/>
          <p:nvPr/>
        </p:nvSpPr>
        <p:spPr>
          <a:xfrm>
            <a:off x="437669" y="574535"/>
            <a:ext cx="11316661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MX" sz="2000" dirty="0">
                <a:ea typeface="Gadugi" panose="020B0502040204020203" pitchFamily="34" charset="0"/>
              </a:rPr>
              <a:t>Aplicando el método sobrante estocástico: Sin reemplazo </a:t>
            </a:r>
            <a:r>
              <a:rPr lang="es-MX" sz="2000" b="1" dirty="0">
                <a:highlight>
                  <a:srgbClr val="FF0000"/>
                </a:highlight>
                <a:ea typeface="Gadugi" panose="020B0502040204020203" pitchFamily="34" charset="0"/>
              </a:rPr>
              <a:t>(3ra. generación)</a:t>
            </a:r>
          </a:p>
        </p:txBody>
      </p:sp>
    </p:spTree>
    <p:extLst>
      <p:ext uri="{BB962C8B-B14F-4D97-AF65-F5344CB8AC3E}">
        <p14:creationId xmlns:p14="http://schemas.microsoft.com/office/powerpoint/2010/main" val="930278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2DD26-8264-451C-B2C9-F322EAD3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258564-A5E9-44C2-8DFC-088E6F651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logró mostrar los conocimientos y habilidades adquiridas para identificar y manipular los métodos de selección por sobrante estocástico (con sus dos variaciones), combinando distintos métodos para efectuar la cruza y la mutación durante el diseño de un Algoritmo Genético Simple (AGS).</a:t>
            </a:r>
          </a:p>
          <a:p>
            <a:r>
              <a:rPr lang="es-MX" dirty="0"/>
              <a:t>Analizando los resultados finales (3ra. generación) vs los valores de la función fitness de la 1era. Generación </a:t>
            </a:r>
            <a:r>
              <a:rPr lang="es-MX" b="1" dirty="0"/>
              <a:t>NO </a:t>
            </a:r>
            <a:r>
              <a:rPr lang="es-MX" dirty="0"/>
              <a:t>hubo algún cambio significativo, ya que, el valor máximo de la función es 16.29 cuando x = 31.</a:t>
            </a:r>
          </a:p>
          <a:p>
            <a:r>
              <a:rPr lang="es-MX" dirty="0"/>
              <a:t>Por lo tanto, concluimos que el punto máximo de la función F(x) </a:t>
            </a:r>
            <a:r>
              <a:rPr lang="es-MX"/>
              <a:t>es cuando x = 31.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610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A2DE2-06F0-4DA2-8F94-660A8748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4C3835-98A2-4779-BA9E-0D0080759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400" dirty="0"/>
              <a:t>Mostrar los conocimientos y habilidades adquiridas para identificar y manipular los métodos de selección por sobrante estocástico (con sus dos variaciones), combinando distintos métodos para efectuar la cruza y la mutación durante el diseño de un Algoritmo Genético Simple (AGS).</a:t>
            </a:r>
          </a:p>
        </p:txBody>
      </p:sp>
    </p:spTree>
    <p:extLst>
      <p:ext uri="{BB962C8B-B14F-4D97-AF65-F5344CB8AC3E}">
        <p14:creationId xmlns:p14="http://schemas.microsoft.com/office/powerpoint/2010/main" val="82491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A2DE2-06F0-4DA2-8F94-660A8748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4C3835-98A2-4779-BA9E-0D0080759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Suponiendo que se desea optimizar la función siguiente: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r>
              <a:rPr lang="es-MX" dirty="0"/>
              <a:t>Resolver el ejercicio para una población inicial de 6 individuos, en un rango de enteros entre [0-31], para una representación binaria. </a:t>
            </a:r>
            <a:endParaRPr lang="es-MX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7729C85-4945-4FB3-ACE5-942A84A5B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362" y="3429000"/>
            <a:ext cx="3089275" cy="77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5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730250"/>
            <a:ext cx="11029950" cy="987425"/>
          </a:xfrm>
        </p:spPr>
        <p:txBody>
          <a:bodyPr>
            <a:normAutofit/>
          </a:bodyPr>
          <a:lstStyle/>
          <a:p>
            <a:r>
              <a:rPr lang="es-MX" sz="2400" dirty="0"/>
              <a:t>Evaluando la función…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07346"/>
              </p:ext>
            </p:extLst>
          </p:nvPr>
        </p:nvGraphicFramePr>
        <p:xfrm>
          <a:off x="344540" y="1212396"/>
          <a:ext cx="4305837" cy="409290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{B301B821-A1FF-4177-AEE7-76D212191A09}</a:tableStyleId>
              </a:tblPr>
              <a:tblGrid>
                <a:gridCol w="1170751">
                  <a:extLst>
                    <a:ext uri="{9D8B030D-6E8A-4147-A177-3AD203B41FA5}">
                      <a16:colId xmlns:a16="http://schemas.microsoft.com/office/drawing/2014/main" val="2456540510"/>
                    </a:ext>
                  </a:extLst>
                </a:gridCol>
                <a:gridCol w="3135086">
                  <a:extLst>
                    <a:ext uri="{9D8B030D-6E8A-4147-A177-3AD203B41FA5}">
                      <a16:colId xmlns:a16="http://schemas.microsoft.com/office/drawing/2014/main" val="2615712761"/>
                    </a:ext>
                  </a:extLst>
                </a:gridCol>
              </a:tblGrid>
              <a:tr h="535359">
                <a:tc>
                  <a:txBody>
                    <a:bodyPr/>
                    <a:lstStyle/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Valor </a:t>
                      </a:r>
                      <a:r>
                        <a:rPr lang="es-MX" sz="1600" b="1" i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s-MX" sz="1200" b="1" i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43561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6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f(x)= ABS |</a:t>
                      </a:r>
                      <a:r>
                        <a:rPr lang="es-ES" sz="1600" b="1" i="1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x-5 / 2 + </a:t>
                      </a:r>
                      <a:r>
                        <a:rPr lang="es-ES" sz="1600" b="1" i="1" baseline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</a:t>
                      </a:r>
                      <a:r>
                        <a:rPr lang="es-ES" sz="1600" b="1" i="1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(x)|</a:t>
                      </a:r>
                      <a:r>
                        <a:rPr lang="es-ES" sz="16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MX" sz="1400" b="1" i="1" baseline="300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97172883"/>
                  </a:ext>
                </a:extLst>
              </a:tr>
              <a:tr h="3034914">
                <a:tc>
                  <a:txBody>
                    <a:bodyPr/>
                    <a:lstStyle/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s-MX" sz="11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1.407721571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1.031176796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0.934090566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0.804377419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0.581197842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0.752732438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1.003559879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1.658293332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3.434115726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5.99994124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4.783292646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3.305556963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3.009422144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3.773175067</a:t>
                      </a:r>
                      <a:endParaRPr lang="es-MX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5419080"/>
                  </a:ext>
                </a:extLst>
              </a:tr>
              <a:tr h="522629">
                <a:tc>
                  <a:txBody>
                    <a:bodyPr/>
                    <a:lstStyle/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</a:t>
                      </a:r>
                    </a:p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(Mejor-</a:t>
                      </a:r>
                      <a:r>
                        <a:rPr lang="es-MX" sz="1100" b="0" kern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Indivíduo</a:t>
                      </a: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s-MX" sz="11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05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s-MX" sz="105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3716326"/>
                  </a:ext>
                </a:extLst>
              </a:tr>
            </a:tbl>
          </a:graphicData>
        </a:graphic>
      </p:graphicFrame>
      <p:graphicFrame>
        <p:nvGraphicFramePr>
          <p:cNvPr id="5" name="Gráfico 4"/>
          <p:cNvGraphicFramePr>
            <a:graphicFrameLocks/>
          </p:cNvGraphicFramePr>
          <p:nvPr/>
        </p:nvGraphicFramePr>
        <p:xfrm>
          <a:off x="5788546" y="3577095"/>
          <a:ext cx="5543550" cy="2890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Flecha curvada hacia la derecha 5"/>
          <p:cNvSpPr/>
          <p:nvPr/>
        </p:nvSpPr>
        <p:spPr>
          <a:xfrm rot="7060342" flipV="1">
            <a:off x="5379265" y="2101332"/>
            <a:ext cx="509848" cy="161755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112137" y="1717675"/>
            <a:ext cx="6123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latin typeface="Segoe Print" panose="02000600000000000000" pitchFamily="2" charset="0"/>
                <a:ea typeface="Gadugi" panose="020B0502040204020203" pitchFamily="34" charset="0"/>
              </a:rPr>
              <a:t>Evaluando la función heurísticamente!</a:t>
            </a:r>
            <a:endParaRPr lang="es-MX" sz="2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65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13620" y="946954"/>
            <a:ext cx="696056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s-MX" sz="3600" dirty="0"/>
              <a:t>Selección por Sobrante estocástico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119117" y="2111285"/>
            <a:ext cx="92531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latin typeface="NimbusRomNo9L-Regu"/>
              </a:rPr>
              <a:t>Propuesta por </a:t>
            </a:r>
            <a:r>
              <a:rPr lang="es-MX" dirty="0" err="1">
                <a:latin typeface="NimbusRomNo9L-Regu"/>
              </a:rPr>
              <a:t>Booker</a:t>
            </a:r>
            <a:r>
              <a:rPr lang="es-MX" dirty="0">
                <a:latin typeface="NimbusRomNo9L-Regu"/>
              </a:rPr>
              <a:t> [24] y </a:t>
            </a:r>
            <a:r>
              <a:rPr lang="es-MX" dirty="0" err="1">
                <a:latin typeface="NimbusRomNo9L-Regu"/>
              </a:rPr>
              <a:t>Brindle</a:t>
            </a:r>
            <a:r>
              <a:rPr lang="es-MX" dirty="0">
                <a:latin typeface="NimbusRomNo9L-Regu"/>
              </a:rPr>
              <a:t> [32] como una alternativa para aproximarse más a los valores esperados (</a:t>
            </a:r>
            <a:r>
              <a:rPr lang="es-MX" dirty="0" err="1">
                <a:latin typeface="NimbusRomNo9L-Regu"/>
              </a:rPr>
              <a:t>ValEsp</a:t>
            </a:r>
            <a:r>
              <a:rPr lang="es-MX" dirty="0">
                <a:latin typeface="NimbusRomNo9L-Regu"/>
              </a:rPr>
              <a:t>) de los individuos:</a:t>
            </a:r>
          </a:p>
          <a:p>
            <a:pPr algn="just"/>
            <a:endParaRPr lang="es-MX" dirty="0">
              <a:latin typeface="NimbusRomNo9L-Regu"/>
            </a:endParaRPr>
          </a:p>
          <a:p>
            <a:pPr algn="just"/>
            <a:r>
              <a:rPr lang="es-MX" dirty="0">
                <a:latin typeface="NimbusRomNo9L-Regu"/>
              </a:rPr>
              <a:t>1. Asignar de manera determinística el conteo de valores esperados a cada individuo (valores enteros).</a:t>
            </a:r>
          </a:p>
          <a:p>
            <a:pPr algn="just"/>
            <a:r>
              <a:rPr lang="es-MX" dirty="0">
                <a:latin typeface="NimbusRomNo9L-Regu"/>
              </a:rPr>
              <a:t>2. Los valores restantes (sobrantes del redondeo) se usan probabilísticamente para rellenar la población.</a:t>
            </a: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7660338"/>
              </p:ext>
            </p:extLst>
          </p:nvPr>
        </p:nvGraphicFramePr>
        <p:xfrm>
          <a:off x="4631141" y="4197277"/>
          <a:ext cx="6096000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2324815774"/>
              </p:ext>
            </p:extLst>
          </p:nvPr>
        </p:nvGraphicFramePr>
        <p:xfrm>
          <a:off x="2538485" y="4435522"/>
          <a:ext cx="1787859" cy="1671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2625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A2DE2-06F0-4DA2-8F94-660A8748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Instrucciones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4C3835-98A2-4779-BA9E-0D0080759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41863"/>
            <a:ext cx="11029615" cy="4898571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sz="2000" dirty="0"/>
              <a:t>Desarrollar el ejercicio por equipos, proveyendo las conclusiones contundentes acerca del comportamiento del método de selección con las distintas técnicas de cruza y mutación asignadas en clases.</a:t>
            </a:r>
          </a:p>
          <a:p>
            <a:pPr algn="just"/>
            <a:r>
              <a:rPr lang="es-MX" dirty="0"/>
              <a:t>Aplicar las técnicas que se hayan asignado a cada equipo:</a:t>
            </a:r>
          </a:p>
          <a:p>
            <a:pPr algn="just"/>
            <a:r>
              <a:rPr lang="es-MX" dirty="0"/>
              <a:t>1)Técnicas de Cruza </a:t>
            </a:r>
          </a:p>
          <a:p>
            <a:pPr lvl="1" algn="just"/>
            <a:r>
              <a:rPr lang="es-MX" dirty="0"/>
              <a:t>o 1-punto </a:t>
            </a:r>
          </a:p>
          <a:p>
            <a:pPr lvl="1" algn="just"/>
            <a:r>
              <a:rPr lang="es-MX" dirty="0"/>
              <a:t>o N-puntos (caso particular la cruza de 2-puntos para el ejemplo a estudiar) </a:t>
            </a:r>
          </a:p>
          <a:p>
            <a:pPr lvl="1" algn="just"/>
            <a:r>
              <a:rPr lang="es-MX" dirty="0"/>
              <a:t>o Uniforme </a:t>
            </a:r>
          </a:p>
          <a:p>
            <a:pPr algn="just"/>
            <a:r>
              <a:rPr lang="es-MX" dirty="0"/>
              <a:t>2)Técnicas de Mutación </a:t>
            </a:r>
          </a:p>
          <a:p>
            <a:pPr lvl="1" algn="just"/>
            <a:r>
              <a:rPr lang="es-MX" dirty="0"/>
              <a:t>o Estándar o Intercambio de bit (es necesario definir el porcentaje de mutación pm) </a:t>
            </a:r>
          </a:p>
          <a:p>
            <a:pPr lvl="1" algn="just"/>
            <a:r>
              <a:rPr lang="es-MX" dirty="0"/>
              <a:t>o Por inserción </a:t>
            </a:r>
          </a:p>
          <a:p>
            <a:pPr lvl="1" algn="just"/>
            <a:r>
              <a:rPr lang="es-MX" dirty="0"/>
              <a:t>o Por desplazamiento </a:t>
            </a:r>
          </a:p>
          <a:p>
            <a:pPr lvl="1" algn="just"/>
            <a:r>
              <a:rPr lang="es-MX" dirty="0"/>
              <a:t>o Intercambio recíproco </a:t>
            </a:r>
          </a:p>
          <a:p>
            <a:pPr lvl="1" algn="just"/>
            <a:r>
              <a:rPr lang="es-MX" dirty="0"/>
              <a:t>o Heurística </a:t>
            </a: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2758926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A2DE2-06F0-4DA2-8F94-660A8748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Instrucciones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4C3835-98A2-4779-BA9E-0D0080759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41862"/>
            <a:ext cx="11029615" cy="4807131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Considera la siguiente tabla colocando los parámetros para desarrollar el problema, completando los que le fue asignado al equipo de trabajo.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r>
              <a:rPr lang="es-MX" dirty="0"/>
              <a:t>Presentar una discusión del diseño del algoritmo genético simple. </a:t>
            </a:r>
            <a:endParaRPr lang="es-MX" sz="180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5D29A86-D27A-4D52-A0DC-7916F93AF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876574"/>
              </p:ext>
            </p:extLst>
          </p:nvPr>
        </p:nvGraphicFramePr>
        <p:xfrm>
          <a:off x="1355187" y="2730137"/>
          <a:ext cx="9481624" cy="33171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2301">
                  <a:extLst>
                    <a:ext uri="{9D8B030D-6E8A-4147-A177-3AD203B41FA5}">
                      <a16:colId xmlns:a16="http://schemas.microsoft.com/office/drawing/2014/main" val="3905746802"/>
                    </a:ext>
                  </a:extLst>
                </a:gridCol>
                <a:gridCol w="311561">
                  <a:extLst>
                    <a:ext uri="{9D8B030D-6E8A-4147-A177-3AD203B41FA5}">
                      <a16:colId xmlns:a16="http://schemas.microsoft.com/office/drawing/2014/main" val="2359909862"/>
                    </a:ext>
                  </a:extLst>
                </a:gridCol>
                <a:gridCol w="5667762">
                  <a:extLst>
                    <a:ext uri="{9D8B030D-6E8A-4147-A177-3AD203B41FA5}">
                      <a16:colId xmlns:a16="http://schemas.microsoft.com/office/drawing/2014/main" val="1546947590"/>
                    </a:ext>
                  </a:extLst>
                </a:gridCol>
              </a:tblGrid>
              <a:tr h="325213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s-MX" sz="1600">
                          <a:effectLst/>
                        </a:rPr>
                        <a:t>Proceso </a:t>
                      </a:r>
                      <a:endParaRPr lang="es-MX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302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000">
                          <a:effectLst/>
                        </a:rPr>
                        <a:t> </a:t>
                      </a:r>
                      <a:endParaRPr lang="es-MX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3020" marB="0"/>
                </a:tc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s-MX" sz="1600">
                          <a:effectLst/>
                        </a:rPr>
                        <a:t>Modelo, método o técnica </a:t>
                      </a:r>
                      <a:endParaRPr lang="es-MX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3020" marB="0"/>
                </a:tc>
                <a:extLst>
                  <a:ext uri="{0D108BD9-81ED-4DB2-BD59-A6C34878D82A}">
                    <a16:rowId xmlns:a16="http://schemas.microsoft.com/office/drawing/2014/main" val="3695450134"/>
                  </a:ext>
                </a:extLst>
              </a:tr>
              <a:tr h="381576">
                <a:tc>
                  <a:txBody>
                    <a:bodyPr/>
                    <a:lstStyle/>
                    <a:p>
                      <a:pPr marL="137160" indent="-6350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s-MX" sz="1600">
                          <a:effectLst/>
                        </a:rPr>
                        <a:t>Representación. </a:t>
                      </a:r>
                      <a:endParaRPr lang="es-MX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302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000" dirty="0">
                          <a:effectLst/>
                        </a:rPr>
                        <a:t> </a:t>
                      </a:r>
                      <a:endParaRPr lang="es-MX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3020" marB="0"/>
                </a:tc>
                <a:tc>
                  <a:txBody>
                    <a:bodyPr/>
                    <a:lstStyle/>
                    <a:p>
                      <a:pPr marL="72390" indent="-6350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s-MX" sz="1600">
                          <a:effectLst/>
                        </a:rPr>
                        <a:t>Bit-string o cadena binaria </a:t>
                      </a:r>
                      <a:endParaRPr lang="es-MX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3020" marB="0"/>
                </a:tc>
                <a:extLst>
                  <a:ext uri="{0D108BD9-81ED-4DB2-BD59-A6C34878D82A}">
                    <a16:rowId xmlns:a16="http://schemas.microsoft.com/office/drawing/2014/main" val="3825347144"/>
                  </a:ext>
                </a:extLst>
              </a:tr>
              <a:tr h="389804">
                <a:tc>
                  <a:txBody>
                    <a:bodyPr/>
                    <a:lstStyle/>
                    <a:p>
                      <a:pPr marL="137160" indent="-6350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s-MX" sz="1600">
                          <a:effectLst/>
                        </a:rPr>
                        <a:t>Población inicial </a:t>
                      </a:r>
                      <a:endParaRPr lang="es-MX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302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000">
                          <a:effectLst/>
                        </a:rPr>
                        <a:t> </a:t>
                      </a:r>
                      <a:endParaRPr lang="es-MX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3020" marB="0"/>
                </a:tc>
                <a:tc>
                  <a:txBody>
                    <a:bodyPr/>
                    <a:lstStyle/>
                    <a:p>
                      <a:pPr marL="71755" indent="-6350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s-MX" sz="1600">
                          <a:effectLst/>
                        </a:rPr>
                        <a:t>6 cromosomas </a:t>
                      </a:r>
                      <a:endParaRPr lang="es-MX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3020" marB="0"/>
                </a:tc>
                <a:extLst>
                  <a:ext uri="{0D108BD9-81ED-4DB2-BD59-A6C34878D82A}">
                    <a16:rowId xmlns:a16="http://schemas.microsoft.com/office/drawing/2014/main" val="1854578286"/>
                  </a:ext>
                </a:extLst>
              </a:tr>
              <a:tr h="384661">
                <a:tc>
                  <a:txBody>
                    <a:bodyPr/>
                    <a:lstStyle/>
                    <a:p>
                      <a:pPr marL="137160" indent="-6350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s-MX" sz="1600">
                          <a:effectLst/>
                        </a:rPr>
                        <a:t>Generación de cromosomas </a:t>
                      </a:r>
                      <a:endParaRPr lang="es-MX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302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000">
                          <a:effectLst/>
                        </a:rPr>
                        <a:t> </a:t>
                      </a:r>
                      <a:endParaRPr lang="es-MX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3020" marB="0"/>
                </a:tc>
                <a:tc>
                  <a:txBody>
                    <a:bodyPr/>
                    <a:lstStyle/>
                    <a:p>
                      <a:pPr marL="72390" indent="-6350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s-MX" sz="1600" dirty="0">
                          <a:effectLst/>
                        </a:rPr>
                        <a:t>Alelo=1, si valor Aleatorio  0.5, 0 en otro caso  </a:t>
                      </a:r>
                      <a:endParaRPr lang="es-MX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3020" marB="0"/>
                </a:tc>
                <a:extLst>
                  <a:ext uri="{0D108BD9-81ED-4DB2-BD59-A6C34878D82A}">
                    <a16:rowId xmlns:a16="http://schemas.microsoft.com/office/drawing/2014/main" val="1435885517"/>
                  </a:ext>
                </a:extLst>
              </a:tr>
              <a:tr h="635194">
                <a:tc>
                  <a:txBody>
                    <a:bodyPr/>
                    <a:lstStyle/>
                    <a:p>
                      <a:pPr marL="137160" indent="-6350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s-MX" sz="1600">
                          <a:effectLst/>
                        </a:rPr>
                        <a:t>Selección de padres. </a:t>
                      </a:r>
                      <a:endParaRPr lang="es-MX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302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000">
                          <a:effectLst/>
                        </a:rPr>
                        <a:t> </a:t>
                      </a:r>
                      <a:endParaRPr lang="es-MX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302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95"/>
                        </a:spcAft>
                      </a:pPr>
                      <a:r>
                        <a:rPr lang="es-MX" sz="1600" dirty="0">
                          <a:effectLst/>
                        </a:rPr>
                        <a:t> Selección por sobrante estocástico  </a:t>
                      </a:r>
                      <a:endParaRPr lang="es-MX" sz="2000" dirty="0">
                        <a:effectLst/>
                      </a:endParaRPr>
                    </a:p>
                    <a:p>
                      <a:pPr marL="342900" lvl="0" indent="-342900" fontAlgn="base">
                        <a:lnSpc>
                          <a:spcPct val="107000"/>
                        </a:lnSpc>
                        <a:spcAft>
                          <a:spcPts val="15"/>
                        </a:spcAft>
                        <a:buClr>
                          <a:srgbClr val="000000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Sin intercambio </a:t>
                      </a:r>
                      <a:endParaRPr lang="es-MX" sz="2000" u="none" strike="noStrike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73025" marT="33020" marB="0"/>
                </a:tc>
                <a:extLst>
                  <a:ext uri="{0D108BD9-81ED-4DB2-BD59-A6C34878D82A}">
                    <a16:rowId xmlns:a16="http://schemas.microsoft.com/office/drawing/2014/main" val="215486053"/>
                  </a:ext>
                </a:extLst>
              </a:tr>
              <a:tr h="384661">
                <a:tc>
                  <a:txBody>
                    <a:bodyPr/>
                    <a:lstStyle/>
                    <a:p>
                      <a:pPr marL="137160" indent="-6350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s-MX" sz="1600" dirty="0">
                          <a:effectLst/>
                        </a:rPr>
                        <a:t>Cruza.</a:t>
                      </a:r>
                      <a:endParaRPr lang="es-MX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302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000">
                          <a:effectLst/>
                        </a:rPr>
                        <a:t> </a:t>
                      </a:r>
                      <a:endParaRPr lang="es-MX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3020" marB="0"/>
                </a:tc>
                <a:tc>
                  <a:txBody>
                    <a:bodyPr/>
                    <a:lstStyle/>
                    <a:p>
                      <a:pPr marL="107315" indent="-6350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s-MX" sz="1600" dirty="0">
                          <a:effectLst/>
                        </a:rPr>
                        <a:t>1-punto</a:t>
                      </a:r>
                      <a:endParaRPr lang="es-MX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3020" marB="0"/>
                </a:tc>
                <a:extLst>
                  <a:ext uri="{0D108BD9-81ED-4DB2-BD59-A6C34878D82A}">
                    <a16:rowId xmlns:a16="http://schemas.microsoft.com/office/drawing/2014/main" val="1021830382"/>
                  </a:ext>
                </a:extLst>
              </a:tr>
              <a:tr h="401117">
                <a:tc>
                  <a:txBody>
                    <a:bodyPr/>
                    <a:lstStyle/>
                    <a:p>
                      <a:pPr marL="137160" indent="-6350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s-MX" sz="1600">
                          <a:effectLst/>
                        </a:rPr>
                        <a:t>Mutación. </a:t>
                      </a:r>
                      <a:endParaRPr lang="es-MX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302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000">
                          <a:effectLst/>
                        </a:rPr>
                        <a:t> </a:t>
                      </a:r>
                      <a:endParaRPr lang="es-MX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3020" marB="0"/>
                </a:tc>
                <a:tc>
                  <a:txBody>
                    <a:bodyPr/>
                    <a:lstStyle/>
                    <a:p>
                      <a:pPr marL="107315" indent="-6350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s-MX" sz="1600" dirty="0">
                          <a:effectLst/>
                        </a:rPr>
                        <a:t>Por inserción</a:t>
                      </a:r>
                      <a:endParaRPr lang="es-MX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3020" marB="0"/>
                </a:tc>
                <a:extLst>
                  <a:ext uri="{0D108BD9-81ED-4DB2-BD59-A6C34878D82A}">
                    <a16:rowId xmlns:a16="http://schemas.microsoft.com/office/drawing/2014/main" val="3869226399"/>
                  </a:ext>
                </a:extLst>
              </a:tr>
              <a:tr h="402146">
                <a:tc>
                  <a:txBody>
                    <a:bodyPr/>
                    <a:lstStyle/>
                    <a:p>
                      <a:pPr marL="137160" indent="-6350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s-MX" sz="1600">
                          <a:effectLst/>
                        </a:rPr>
                        <a:t>Selección de supervivencia. </a:t>
                      </a:r>
                      <a:endParaRPr lang="es-MX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302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000">
                          <a:effectLst/>
                        </a:rPr>
                        <a:t> </a:t>
                      </a:r>
                      <a:endParaRPr lang="es-MX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3020" marB="0"/>
                </a:tc>
                <a:tc>
                  <a:txBody>
                    <a:bodyPr/>
                    <a:lstStyle/>
                    <a:p>
                      <a:pPr marL="71755" indent="-6350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s-MX" sz="1600" dirty="0">
                          <a:effectLst/>
                        </a:rPr>
                        <a:t>Generacional (3 generaciones)</a:t>
                      </a:r>
                      <a:endParaRPr lang="es-MX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3020" marB="0"/>
                </a:tc>
                <a:extLst>
                  <a:ext uri="{0D108BD9-81ED-4DB2-BD59-A6C34878D82A}">
                    <a16:rowId xmlns:a16="http://schemas.microsoft.com/office/drawing/2014/main" val="336574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68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Conjunto de números aleatorios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35927909"/>
              </p:ext>
            </p:extLst>
          </p:nvPr>
        </p:nvGraphicFramePr>
        <p:xfrm>
          <a:off x="447858" y="2210123"/>
          <a:ext cx="5446506" cy="2160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C2774825-E491-4624-B3E1-1D63B00561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856438"/>
              </p:ext>
            </p:extLst>
          </p:nvPr>
        </p:nvGraphicFramePr>
        <p:xfrm>
          <a:off x="6096000" y="3429000"/>
          <a:ext cx="4916930" cy="25248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386">
                  <a:extLst>
                    <a:ext uri="{9D8B030D-6E8A-4147-A177-3AD203B41FA5}">
                      <a16:colId xmlns:a16="http://schemas.microsoft.com/office/drawing/2014/main" val="1886177078"/>
                    </a:ext>
                  </a:extLst>
                </a:gridCol>
                <a:gridCol w="983386">
                  <a:extLst>
                    <a:ext uri="{9D8B030D-6E8A-4147-A177-3AD203B41FA5}">
                      <a16:colId xmlns:a16="http://schemas.microsoft.com/office/drawing/2014/main" val="2646746406"/>
                    </a:ext>
                  </a:extLst>
                </a:gridCol>
                <a:gridCol w="983386">
                  <a:extLst>
                    <a:ext uri="{9D8B030D-6E8A-4147-A177-3AD203B41FA5}">
                      <a16:colId xmlns:a16="http://schemas.microsoft.com/office/drawing/2014/main" val="1000940578"/>
                    </a:ext>
                  </a:extLst>
                </a:gridCol>
                <a:gridCol w="983386">
                  <a:extLst>
                    <a:ext uri="{9D8B030D-6E8A-4147-A177-3AD203B41FA5}">
                      <a16:colId xmlns:a16="http://schemas.microsoft.com/office/drawing/2014/main" val="311112474"/>
                    </a:ext>
                  </a:extLst>
                </a:gridCol>
                <a:gridCol w="983386">
                  <a:extLst>
                    <a:ext uri="{9D8B030D-6E8A-4147-A177-3AD203B41FA5}">
                      <a16:colId xmlns:a16="http://schemas.microsoft.com/office/drawing/2014/main" val="2309831947"/>
                    </a:ext>
                  </a:extLst>
                </a:gridCol>
              </a:tblGrid>
              <a:tr h="31560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  <a:highlight>
                            <a:srgbClr val="FFFF00"/>
                          </a:highlight>
                        </a:rPr>
                        <a:t>0.73</a:t>
                      </a:r>
                      <a:endParaRPr lang="es-MX" sz="24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  <a:highlight>
                            <a:srgbClr val="FFFF00"/>
                          </a:highlight>
                        </a:rPr>
                        <a:t>0.30</a:t>
                      </a:r>
                      <a:endParaRPr lang="es-MX" sz="24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  <a:highlight>
                            <a:srgbClr val="FFFF00"/>
                          </a:highlight>
                        </a:rPr>
                        <a:t>0.49</a:t>
                      </a:r>
                      <a:endParaRPr lang="es-MX" sz="24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  <a:highlight>
                            <a:srgbClr val="FFFF00"/>
                          </a:highlight>
                        </a:rPr>
                        <a:t>0.98</a:t>
                      </a:r>
                      <a:endParaRPr lang="es-MX" sz="24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0.01</a:t>
                      </a:r>
                      <a:endParaRPr lang="es-MX" sz="2400" b="0" i="0" u="none" strike="noStrike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3022775"/>
                  </a:ext>
                </a:extLst>
              </a:tr>
              <a:tr h="31560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0.83</a:t>
                      </a:r>
                      <a:endParaRPr lang="es-MX" sz="2400" b="0" i="0" u="none" strike="noStrike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0.59</a:t>
                      </a:r>
                      <a:endParaRPr lang="es-MX" sz="2400" b="0" i="0" u="none" strike="noStrike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0.86</a:t>
                      </a:r>
                      <a:endParaRPr lang="es-MX" sz="2400" b="0" i="0" u="none" strike="noStrike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0.27</a:t>
                      </a:r>
                      <a:endParaRPr lang="es-MX" sz="2400" b="0" i="0" u="none" strike="noStrike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0.44</a:t>
                      </a:r>
                      <a:endParaRPr lang="es-MX" sz="2400" b="0" i="0" u="none" strike="noStrike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318517"/>
                  </a:ext>
                </a:extLst>
              </a:tr>
              <a:tr h="31560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0.59</a:t>
                      </a:r>
                      <a:endParaRPr lang="es-MX" sz="2400" b="0" i="0" u="none" strike="noStrike" dirty="0">
                        <a:effectLst/>
                        <a:highlight>
                          <a:srgbClr val="00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0.19</a:t>
                      </a:r>
                      <a:endParaRPr lang="es-MX" sz="2400" b="0" i="0" u="none" strike="noStrike" dirty="0">
                        <a:effectLst/>
                        <a:highlight>
                          <a:srgbClr val="00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0.87</a:t>
                      </a:r>
                      <a:endParaRPr lang="es-MX" sz="2400" b="0" i="0" u="none" strike="noStrike" dirty="0">
                        <a:effectLst/>
                        <a:highlight>
                          <a:srgbClr val="00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0.55</a:t>
                      </a:r>
                      <a:endParaRPr lang="es-MX" sz="2400" b="0" i="0" u="none" strike="noStrike" dirty="0">
                        <a:effectLst/>
                        <a:highlight>
                          <a:srgbClr val="00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0.54</a:t>
                      </a:r>
                      <a:endParaRPr lang="es-MX" sz="2400" b="0" i="0" u="none" strike="noStrike" dirty="0">
                        <a:effectLst/>
                        <a:highlight>
                          <a:srgbClr val="00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0620978"/>
                  </a:ext>
                </a:extLst>
              </a:tr>
              <a:tr h="31560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  <a:highlight>
                            <a:srgbClr val="FF00FF"/>
                          </a:highlight>
                        </a:rPr>
                        <a:t>0.56</a:t>
                      </a:r>
                      <a:endParaRPr lang="es-MX" sz="2400" b="0" i="0" u="none" strike="noStrike">
                        <a:effectLst/>
                        <a:highlight>
                          <a:srgbClr val="FF00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  <a:highlight>
                            <a:srgbClr val="FF00FF"/>
                          </a:highlight>
                        </a:rPr>
                        <a:t>0.04</a:t>
                      </a:r>
                      <a:endParaRPr lang="es-MX" sz="2400" b="0" i="0" u="none" strike="noStrike">
                        <a:effectLst/>
                        <a:highlight>
                          <a:srgbClr val="FF00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  <a:highlight>
                            <a:srgbClr val="FF00FF"/>
                          </a:highlight>
                        </a:rPr>
                        <a:t>0.02</a:t>
                      </a:r>
                      <a:endParaRPr lang="es-MX" sz="2400" b="0" i="0" u="none" strike="noStrike" dirty="0">
                        <a:effectLst/>
                        <a:highlight>
                          <a:srgbClr val="FF00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  <a:highlight>
                            <a:srgbClr val="FF00FF"/>
                          </a:highlight>
                        </a:rPr>
                        <a:t>0.54</a:t>
                      </a:r>
                      <a:endParaRPr lang="es-MX" sz="2400" b="0" i="0" u="none" strike="noStrike" dirty="0">
                        <a:effectLst/>
                        <a:highlight>
                          <a:srgbClr val="FF00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  <a:highlight>
                            <a:srgbClr val="FF00FF"/>
                          </a:highlight>
                        </a:rPr>
                        <a:t>0.29</a:t>
                      </a:r>
                      <a:endParaRPr lang="es-MX" sz="2400" b="0" i="0" u="none" strike="noStrike" dirty="0">
                        <a:effectLst/>
                        <a:highlight>
                          <a:srgbClr val="FF00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2810796"/>
                  </a:ext>
                </a:extLst>
              </a:tr>
              <a:tr h="31560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  <a:highlight>
                            <a:srgbClr val="FF0000"/>
                          </a:highlight>
                        </a:rPr>
                        <a:t>0.14</a:t>
                      </a:r>
                      <a:endParaRPr lang="es-MX" sz="2400" b="0" i="0" u="none" strike="noStrike"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  <a:highlight>
                            <a:srgbClr val="FF0000"/>
                          </a:highlight>
                        </a:rPr>
                        <a:t>0.53</a:t>
                      </a:r>
                      <a:endParaRPr lang="es-MX" sz="2400" b="0" i="0" u="none" strike="noStrike"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0.19</a:t>
                      </a:r>
                      <a:endParaRPr lang="es-MX" sz="2400" b="0" i="0" u="none" strike="noStrike" dirty="0"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0.82</a:t>
                      </a:r>
                      <a:endParaRPr lang="es-MX" sz="2400" b="0" i="0" u="none" strike="noStrike" dirty="0"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0.70</a:t>
                      </a:r>
                      <a:endParaRPr lang="es-MX" sz="2400" b="0" i="0" u="none" strike="noStrike" dirty="0"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4686822"/>
                  </a:ext>
                </a:extLst>
              </a:tr>
              <a:tr h="31560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  <a:highlight>
                            <a:srgbClr val="800080"/>
                          </a:highlight>
                        </a:rPr>
                        <a:t>0.99</a:t>
                      </a:r>
                      <a:endParaRPr lang="es-MX" sz="2400" b="0" i="0" u="none" strike="noStrike" dirty="0">
                        <a:effectLst/>
                        <a:highlight>
                          <a:srgbClr val="80008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  <a:highlight>
                            <a:srgbClr val="800080"/>
                          </a:highlight>
                        </a:rPr>
                        <a:t>0.57</a:t>
                      </a:r>
                      <a:endParaRPr lang="es-MX" sz="2400" b="0" i="0" u="none" strike="noStrike" dirty="0">
                        <a:effectLst/>
                        <a:highlight>
                          <a:srgbClr val="80008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  <a:highlight>
                            <a:srgbClr val="800080"/>
                          </a:highlight>
                        </a:rPr>
                        <a:t>0.75</a:t>
                      </a:r>
                      <a:endParaRPr lang="es-MX" sz="2400" b="0" i="0" u="none" strike="noStrike" dirty="0">
                        <a:effectLst/>
                        <a:highlight>
                          <a:srgbClr val="80008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  <a:highlight>
                            <a:srgbClr val="800080"/>
                          </a:highlight>
                        </a:rPr>
                        <a:t>0.51</a:t>
                      </a:r>
                      <a:endParaRPr lang="es-MX" sz="2400" b="0" i="0" u="none" strike="noStrike" dirty="0">
                        <a:effectLst/>
                        <a:highlight>
                          <a:srgbClr val="80008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  <a:highlight>
                            <a:srgbClr val="800080"/>
                          </a:highlight>
                        </a:rPr>
                        <a:t>0.40</a:t>
                      </a:r>
                      <a:endParaRPr lang="es-MX" sz="2400" b="0" i="0" u="none" strike="noStrike" dirty="0">
                        <a:effectLst/>
                        <a:highlight>
                          <a:srgbClr val="80008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4945120"/>
                  </a:ext>
                </a:extLst>
              </a:tr>
              <a:tr h="31560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0.86</a:t>
                      </a:r>
                      <a:endParaRPr lang="es-MX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0.79</a:t>
                      </a:r>
                      <a:endParaRPr lang="es-MX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0.83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0.52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0.34</a:t>
                      </a:r>
                      <a:endParaRPr lang="es-MX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234197"/>
                  </a:ext>
                </a:extLst>
              </a:tr>
              <a:tr h="31560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0.95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0.75</a:t>
                      </a:r>
                      <a:endParaRPr lang="es-MX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0.23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0.82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0.86</a:t>
                      </a:r>
                      <a:endParaRPr lang="es-MX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2303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73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62658" y="1224379"/>
            <a:ext cx="4809984" cy="368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/>
              <a:t>1.- </a:t>
            </a:r>
            <a:r>
              <a:rPr lang="en-US" dirty="0" err="1"/>
              <a:t>Inicialización</a:t>
            </a:r>
            <a:r>
              <a:rPr lang="en-US" dirty="0"/>
              <a:t>, </a:t>
            </a:r>
            <a:r>
              <a:rPr lang="en-US" dirty="0" err="1"/>
              <a:t>evaluación</a:t>
            </a:r>
            <a:r>
              <a:rPr lang="en-US" dirty="0"/>
              <a:t> y </a:t>
            </a:r>
            <a:r>
              <a:rPr lang="en-US" dirty="0" err="1"/>
              <a:t>selección</a:t>
            </a:r>
            <a:r>
              <a:rPr lang="en-US" dirty="0"/>
              <a:t> de padres</a:t>
            </a:r>
            <a:r>
              <a:rPr lang="es-MX" dirty="0"/>
              <a:t>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37669" y="574535"/>
            <a:ext cx="11316661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MX" sz="2000" dirty="0">
                <a:ea typeface="Gadugi" panose="020B0502040204020203" pitchFamily="34" charset="0"/>
              </a:rPr>
              <a:t>Aplicando el método sobrante estocástico: Sin reemplazo </a:t>
            </a:r>
            <a:r>
              <a:rPr lang="es-MX" sz="2000" b="1" dirty="0">
                <a:highlight>
                  <a:srgbClr val="FF0000"/>
                </a:highlight>
                <a:ea typeface="Gadugi" panose="020B0502040204020203" pitchFamily="34" charset="0"/>
              </a:rPr>
              <a:t>(1era. generación)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7383A69-725E-48DC-8EF9-E66E4A3E3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291437"/>
              </p:ext>
            </p:extLst>
          </p:nvPr>
        </p:nvGraphicFramePr>
        <p:xfrm>
          <a:off x="681445" y="1854156"/>
          <a:ext cx="11072884" cy="314968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12913">
                  <a:extLst>
                    <a:ext uri="{9D8B030D-6E8A-4147-A177-3AD203B41FA5}">
                      <a16:colId xmlns:a16="http://schemas.microsoft.com/office/drawing/2014/main" val="2727167793"/>
                    </a:ext>
                  </a:extLst>
                </a:gridCol>
                <a:gridCol w="1525427">
                  <a:extLst>
                    <a:ext uri="{9D8B030D-6E8A-4147-A177-3AD203B41FA5}">
                      <a16:colId xmlns:a16="http://schemas.microsoft.com/office/drawing/2014/main" val="1905110667"/>
                    </a:ext>
                  </a:extLst>
                </a:gridCol>
                <a:gridCol w="846810">
                  <a:extLst>
                    <a:ext uri="{9D8B030D-6E8A-4147-A177-3AD203B41FA5}">
                      <a16:colId xmlns:a16="http://schemas.microsoft.com/office/drawing/2014/main" val="2417679615"/>
                    </a:ext>
                  </a:extLst>
                </a:gridCol>
                <a:gridCol w="1486635">
                  <a:extLst>
                    <a:ext uri="{9D8B030D-6E8A-4147-A177-3AD203B41FA5}">
                      <a16:colId xmlns:a16="http://schemas.microsoft.com/office/drawing/2014/main" val="3820722141"/>
                    </a:ext>
                  </a:extLst>
                </a:gridCol>
                <a:gridCol w="1511195">
                  <a:extLst>
                    <a:ext uri="{9D8B030D-6E8A-4147-A177-3AD203B41FA5}">
                      <a16:colId xmlns:a16="http://schemas.microsoft.com/office/drawing/2014/main" val="3253370721"/>
                    </a:ext>
                  </a:extLst>
                </a:gridCol>
                <a:gridCol w="3098495">
                  <a:extLst>
                    <a:ext uri="{9D8B030D-6E8A-4147-A177-3AD203B41FA5}">
                      <a16:colId xmlns:a16="http://schemas.microsoft.com/office/drawing/2014/main" val="3345267985"/>
                    </a:ext>
                  </a:extLst>
                </a:gridCol>
                <a:gridCol w="1691409">
                  <a:extLst>
                    <a:ext uri="{9D8B030D-6E8A-4147-A177-3AD203B41FA5}">
                      <a16:colId xmlns:a16="http://schemas.microsoft.com/office/drawing/2014/main" val="3167485330"/>
                    </a:ext>
                  </a:extLst>
                </a:gridCol>
              </a:tblGrid>
              <a:tr h="623979">
                <a:tc>
                  <a:txBody>
                    <a:bodyPr/>
                    <a:lstStyle/>
                    <a:p>
                      <a:pPr marL="67945" algn="ctr">
                        <a:lnSpc>
                          <a:spcPts val="1375"/>
                        </a:lnSpc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138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Población inicial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ts val="1375"/>
                        </a:lnSpc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x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435610" algn="ctr">
                        <a:lnSpc>
                          <a:spcPts val="138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Aptitud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73025" marR="435610" algn="ctr">
                        <a:lnSpc>
                          <a:spcPts val="138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F(x)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marR="0" lvl="0" indent="0" algn="ctr" defTabSz="457200" rtl="0" eaLnBrk="1" fontAlgn="auto" latinLnBrk="0" hangingPunct="1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F(x)/</a:t>
                      </a:r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f(x)</a:t>
                      </a:r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Probabilidad de selección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Enteros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Diferencias</a:t>
                      </a:r>
                      <a:endParaRPr lang="es-MX" sz="1600" b="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0075508"/>
                  </a:ext>
                </a:extLst>
              </a:tr>
              <a:tr h="1683805">
                <a:tc>
                  <a:txBody>
                    <a:bodyPr/>
                    <a:lstStyle/>
                    <a:p>
                      <a:pPr marL="67945" algn="ctr">
                        <a:lnSpc>
                          <a:spcPts val="1335"/>
                        </a:lnSpc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>
                        <a:lnSpc>
                          <a:spcPct val="100000"/>
                        </a:lnSpc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10010</a:t>
                      </a:r>
                    </a:p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11100</a:t>
                      </a:r>
                    </a:p>
                    <a:p>
                      <a:pPr marL="74295" algn="ctr"/>
                      <a:r>
                        <a:rPr lang="es-MX" sz="1600" b="0" dirty="0">
                          <a:effectLst/>
                          <a:highlight>
                            <a:srgbClr val="80808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10111</a:t>
                      </a:r>
                    </a:p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10010</a:t>
                      </a:r>
                    </a:p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01011</a:t>
                      </a:r>
                    </a:p>
                    <a:p>
                      <a:pPr marL="74295" algn="ctr"/>
                      <a:r>
                        <a:rPr lang="es-MX" sz="1600" b="0" dirty="0">
                          <a:effectLst/>
                          <a:highlight>
                            <a:srgbClr val="80808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11110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28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23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10.40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10.12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15.60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10.40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5.99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24.70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0.80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0.78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1.21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0.80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0.46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1.92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0.80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0.78</a:t>
                      </a:r>
                    </a:p>
                    <a:p>
                      <a:pPr algn="ctr"/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0.80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0.46</a:t>
                      </a:r>
                    </a:p>
                    <a:p>
                      <a:pPr algn="ctr"/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76448532"/>
                  </a:ext>
                </a:extLst>
              </a:tr>
              <a:tr h="841903">
                <a:tc gridSpan="3">
                  <a:txBody>
                    <a:bodyPr/>
                    <a:lstStyle/>
                    <a:p>
                      <a:pPr marL="67945" marR="13970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Suma</a:t>
                      </a:r>
                    </a:p>
                    <a:p>
                      <a:pPr marL="67945" marR="13970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Promedio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r">
                        <a:lnSpc>
                          <a:spcPct val="100000"/>
                        </a:lnSpc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   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77.21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12.86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24.70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5.97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0.995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1.92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marL="457200" lvl="1" indent="0" algn="ctr">
                        <a:buFont typeface="+mj-lt"/>
                        <a:buNone/>
                      </a:pPr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457200" lvl="1" indent="0" algn="ctr">
                        <a:buFont typeface="+mj-lt"/>
                        <a:buNone/>
                      </a:pPr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42176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3179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553cc118-2759-4cd8-9d25-0298b5c7d5a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FDE4605F951D48A3600B713BAE584B" ma:contentTypeVersion="3" ma:contentTypeDescription="Create a new document." ma:contentTypeScope="" ma:versionID="df48b1a489d7d177b6e598d0b66c1d54">
  <xsd:schema xmlns:xsd="http://www.w3.org/2001/XMLSchema" xmlns:xs="http://www.w3.org/2001/XMLSchema" xmlns:p="http://schemas.microsoft.com/office/2006/metadata/properties" xmlns:ns2="553cc118-2759-4cd8-9d25-0298b5c7d5a4" targetNamespace="http://schemas.microsoft.com/office/2006/metadata/properties" ma:root="true" ma:fieldsID="8f5e19a97af0ae2bbb0f3253977c2acd" ns2:_="">
    <xsd:import namespace="553cc118-2759-4cd8-9d25-0298b5c7d5a4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3cc118-2759-4cd8-9d25-0298b5c7d5a4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967C6E-49FB-40CA-B06C-240F429AAE48}">
  <ds:schemaRefs>
    <ds:schemaRef ds:uri="http://schemas.microsoft.com/office/2006/metadata/properties"/>
    <ds:schemaRef ds:uri="http://schemas.microsoft.com/office/infopath/2007/PartnerControls"/>
    <ds:schemaRef ds:uri="553cc118-2759-4cd8-9d25-0298b5c7d5a4"/>
  </ds:schemaRefs>
</ds:datastoreItem>
</file>

<file path=customXml/itemProps2.xml><?xml version="1.0" encoding="utf-8"?>
<ds:datastoreItem xmlns:ds="http://schemas.openxmlformats.org/officeDocument/2006/customXml" ds:itemID="{42597EF6-CE87-4823-92F0-028B9D4A65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E9F9FF-CCDA-4F6D-8631-4A4B1BC0B3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3cc118-2759-4cd8-9d25-0298b5c7d5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11047</TotalTime>
  <Words>1515</Words>
  <Application>Microsoft Office PowerPoint</Application>
  <PresentationFormat>Panorámica</PresentationFormat>
  <Paragraphs>652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Arial</vt:lpstr>
      <vt:lpstr>Calibri</vt:lpstr>
      <vt:lpstr>Gill Sans MT</vt:lpstr>
      <vt:lpstr>NimbusRomNo9L-Regu</vt:lpstr>
      <vt:lpstr>Segoe Print</vt:lpstr>
      <vt:lpstr>Times New Roman</vt:lpstr>
      <vt:lpstr>Wingdings 2</vt:lpstr>
      <vt:lpstr>Dividendo</vt:lpstr>
      <vt:lpstr>Presentación de PowerPoint</vt:lpstr>
      <vt:lpstr>Objetivo</vt:lpstr>
      <vt:lpstr>problema</vt:lpstr>
      <vt:lpstr>Evaluando la función…</vt:lpstr>
      <vt:lpstr>Presentación de PowerPoint</vt:lpstr>
      <vt:lpstr>Instrucciones</vt:lpstr>
      <vt:lpstr>Instrucciones</vt:lpstr>
      <vt:lpstr>Conjunto de números aleatorios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Cruza</dc:title>
  <dc:creator>MARIAELENA</dc:creator>
  <cp:lastModifiedBy>Jorge Eduardo Castro Cruces</cp:lastModifiedBy>
  <cp:revision>127</cp:revision>
  <dcterms:created xsi:type="dcterms:W3CDTF">2019-03-11T16:48:49Z</dcterms:created>
  <dcterms:modified xsi:type="dcterms:W3CDTF">2020-12-03T01:21:52Z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0x0101004CFDE4605F951D48A3600B713BAE584B</vt:lpwstr>
  </property>
</Properties>
</file>