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9" r:id="rId8"/>
    <p:sldId id="270" r:id="rId9"/>
    <p:sldId id="271"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142" d="100"/>
          <a:sy n="142" d="100"/>
        </p:scale>
        <p:origin x="72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fcca1613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fcca1613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4473c2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4473c2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4473c2fe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4473c2fe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473c2f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473c2f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4473c2fe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4473c2fe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473c2fe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473c2fe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473c2fe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473c2fe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4473c2fe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4473c2fe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inaoe.repositorioinstitucional.mx/jspui/bitstream/1009/511/1/HernandezDJL.pdf"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solidFill>
                  <a:schemeClr val="accent4"/>
                </a:solidFill>
              </a:rPr>
              <a:t>Proyecto Final del Curso</a:t>
            </a:r>
            <a:endParaRPr>
              <a:solidFill>
                <a:schemeClr val="accent4"/>
              </a:solidFill>
            </a:endParaRPr>
          </a:p>
        </p:txBody>
      </p:sp>
      <p:sp>
        <p:nvSpPr>
          <p:cNvPr id="135" name="Google Shape;135;p13"/>
          <p:cNvSpPr txBox="1">
            <a:spLocks noGrp="1"/>
          </p:cNvSpPr>
          <p:nvPr>
            <p:ph type="subTitle" idx="1"/>
          </p:nvPr>
        </p:nvSpPr>
        <p:spPr>
          <a:xfrm>
            <a:off x="4872575" y="3661500"/>
            <a:ext cx="3470700" cy="975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1600" dirty="0">
                <a:solidFill>
                  <a:schemeClr val="accent4"/>
                </a:solidFill>
              </a:rPr>
              <a:t>Castro Cruces Jorge Eduardo</a:t>
            </a:r>
            <a:endParaRPr sz="1600" dirty="0">
              <a:solidFill>
                <a:schemeClr val="accent4"/>
              </a:solidFill>
            </a:endParaRPr>
          </a:p>
          <a:p>
            <a:pPr marL="0" lvl="0" indent="0" algn="ctr" rtl="0">
              <a:spcBef>
                <a:spcPts val="0"/>
              </a:spcBef>
              <a:spcAft>
                <a:spcPts val="0"/>
              </a:spcAft>
              <a:buNone/>
            </a:pPr>
            <a:r>
              <a:rPr lang="es-419" sz="1600" dirty="0">
                <a:solidFill>
                  <a:schemeClr val="accent4"/>
                </a:solidFill>
              </a:rPr>
              <a:t>Ortiz Meraz Isaac Baruch</a:t>
            </a:r>
          </a:p>
          <a:p>
            <a:pPr marL="0" lvl="0" indent="0" algn="ctr" rtl="0">
              <a:spcBef>
                <a:spcPts val="0"/>
              </a:spcBef>
              <a:spcAft>
                <a:spcPts val="0"/>
              </a:spcAft>
              <a:buNone/>
            </a:pPr>
            <a:r>
              <a:rPr lang="es-419" sz="1600" dirty="0">
                <a:solidFill>
                  <a:schemeClr val="accent4"/>
                </a:solidFill>
              </a:rPr>
              <a:t>Téllez Pérez Juan Manuel</a:t>
            </a:r>
          </a:p>
        </p:txBody>
      </p:sp>
      <p:pic>
        <p:nvPicPr>
          <p:cNvPr id="136" name="Google Shape;136;p13"/>
          <p:cNvPicPr preferRelativeResize="0"/>
          <p:nvPr/>
        </p:nvPicPr>
        <p:blipFill>
          <a:blip r:embed="rId3">
            <a:alphaModFix/>
          </a:blip>
          <a:stretch>
            <a:fillRect/>
          </a:stretch>
        </p:blipFill>
        <p:spPr>
          <a:xfrm>
            <a:off x="71875" y="2786775"/>
            <a:ext cx="2936875" cy="2241900"/>
          </a:xfrm>
          <a:prstGeom prst="rect">
            <a:avLst/>
          </a:prstGeom>
          <a:noFill/>
          <a:ln>
            <a:noFill/>
          </a:ln>
        </p:spPr>
      </p:pic>
      <p:pic>
        <p:nvPicPr>
          <p:cNvPr id="137" name="Google Shape;137;p13"/>
          <p:cNvPicPr preferRelativeResize="0"/>
          <p:nvPr/>
        </p:nvPicPr>
        <p:blipFill rotWithShape="1">
          <a:blip r:embed="rId4">
            <a:alphaModFix/>
          </a:blip>
          <a:srcRect l="30134" r="28761"/>
          <a:stretch/>
        </p:blipFill>
        <p:spPr>
          <a:xfrm>
            <a:off x="8166465" y="63975"/>
            <a:ext cx="914084" cy="1578901"/>
          </a:xfrm>
          <a:prstGeom prst="rect">
            <a:avLst/>
          </a:prstGeom>
          <a:noFill/>
          <a:ln>
            <a:noFill/>
          </a:ln>
        </p:spPr>
      </p:pic>
      <p:sp>
        <p:nvSpPr>
          <p:cNvPr id="138" name="Google Shape;138;p13"/>
          <p:cNvSpPr txBox="1"/>
          <p:nvPr/>
        </p:nvSpPr>
        <p:spPr>
          <a:xfrm>
            <a:off x="3753625" y="3075175"/>
            <a:ext cx="400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u="sng" dirty="0">
                <a:solidFill>
                  <a:schemeClr val="lt2"/>
                </a:solidFill>
                <a:latin typeface="Lato"/>
                <a:ea typeface="Lato"/>
                <a:cs typeface="Lato"/>
                <a:sym typeface="Lato"/>
              </a:rPr>
              <a:t>Algoritmos Genéticos</a:t>
            </a:r>
            <a:endParaRPr u="sng" dirty="0">
              <a:solidFill>
                <a:schemeClr val="lt2"/>
              </a:solidFill>
              <a:latin typeface="Lato"/>
              <a:ea typeface="Lato"/>
              <a:cs typeface="Lato"/>
              <a:sym typeface="Lato"/>
            </a:endParaRPr>
          </a:p>
        </p:txBody>
      </p:sp>
      <p:sp>
        <p:nvSpPr>
          <p:cNvPr id="139" name="Google Shape;139;p13"/>
          <p:cNvSpPr txBox="1"/>
          <p:nvPr/>
        </p:nvSpPr>
        <p:spPr>
          <a:xfrm>
            <a:off x="6019025" y="4636500"/>
            <a:ext cx="117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solidFill>
                  <a:schemeClr val="lt2"/>
                </a:solidFill>
                <a:latin typeface="Lato"/>
                <a:ea typeface="Lato"/>
                <a:cs typeface="Lato"/>
                <a:sym typeface="Lato"/>
              </a:rPr>
              <a:t>26.01.2021</a:t>
            </a:r>
            <a:endParaRPr>
              <a:solidFill>
                <a:schemeClr val="lt2"/>
              </a:solidFill>
              <a:latin typeface="Lato"/>
              <a:ea typeface="Lato"/>
              <a:cs typeface="Lato"/>
              <a:sym typeface="Lato"/>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3600"/>
              <a:t>Contenido</a:t>
            </a:r>
            <a:endParaRPr sz="3600"/>
          </a:p>
        </p:txBody>
      </p:sp>
      <p:sp>
        <p:nvSpPr>
          <p:cNvPr id="145" name="Google Shape;145;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s-419" sz="2400"/>
              <a:t>Objetivo</a:t>
            </a:r>
            <a:endParaRPr sz="2400"/>
          </a:p>
          <a:p>
            <a:pPr marL="457200" lvl="0" indent="-381000" algn="l" rtl="0">
              <a:spcBef>
                <a:spcPts val="0"/>
              </a:spcBef>
              <a:spcAft>
                <a:spcPts val="0"/>
              </a:spcAft>
              <a:buSzPts val="2400"/>
              <a:buChar char="●"/>
            </a:pPr>
            <a:r>
              <a:rPr lang="es-419" sz="2400"/>
              <a:t>Marco teórico</a:t>
            </a:r>
            <a:endParaRPr sz="2400"/>
          </a:p>
          <a:p>
            <a:pPr marL="457200" lvl="0" indent="-381000" algn="l" rtl="0">
              <a:spcBef>
                <a:spcPts val="0"/>
              </a:spcBef>
              <a:spcAft>
                <a:spcPts val="0"/>
              </a:spcAft>
              <a:buSzPts val="2400"/>
              <a:buChar char="●"/>
            </a:pPr>
            <a:r>
              <a:rPr lang="es-419" sz="2400"/>
              <a:t>Desarrollo</a:t>
            </a:r>
            <a:endParaRPr sz="2400"/>
          </a:p>
          <a:p>
            <a:pPr marL="457200" lvl="0" indent="-381000" algn="l" rtl="0">
              <a:spcBef>
                <a:spcPts val="0"/>
              </a:spcBef>
              <a:spcAft>
                <a:spcPts val="0"/>
              </a:spcAft>
              <a:buSzPts val="2400"/>
              <a:buChar char="●"/>
            </a:pPr>
            <a:r>
              <a:rPr lang="es-419" sz="2400"/>
              <a:t>Resultados obtenidos</a:t>
            </a:r>
            <a:endParaRPr sz="2400"/>
          </a:p>
          <a:p>
            <a:pPr marL="457200" lvl="0" indent="-381000" algn="l" rtl="0">
              <a:spcBef>
                <a:spcPts val="0"/>
              </a:spcBef>
              <a:spcAft>
                <a:spcPts val="0"/>
              </a:spcAft>
              <a:buSzPts val="2400"/>
              <a:buChar char="●"/>
            </a:pPr>
            <a:r>
              <a:rPr lang="es-419" sz="2400"/>
              <a:t>Conclusiones </a:t>
            </a:r>
            <a:endParaRPr sz="2400"/>
          </a:p>
          <a:p>
            <a:pPr marL="457200" lvl="0" indent="-381000" algn="l" rtl="0">
              <a:spcBef>
                <a:spcPts val="0"/>
              </a:spcBef>
              <a:spcAft>
                <a:spcPts val="0"/>
              </a:spcAft>
              <a:buSzPts val="2400"/>
              <a:buChar char="●"/>
            </a:pPr>
            <a:r>
              <a:rPr lang="es-419" sz="2400"/>
              <a:t>Bibliografía</a:t>
            </a:r>
            <a:endParaRPr sz="2400"/>
          </a:p>
        </p:txBody>
      </p:sp>
      <p:sp>
        <p:nvSpPr>
          <p:cNvPr id="146" name="Google Shape;14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2</a:t>
            </a:fld>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15"/>
          <p:cNvSpPr txBox="1">
            <a:spLocks noGrp="1"/>
          </p:cNvSpPr>
          <p:nvPr>
            <p:ph type="body" idx="1"/>
          </p:nvPr>
        </p:nvSpPr>
        <p:spPr>
          <a:xfrm>
            <a:off x="998483" y="792993"/>
            <a:ext cx="7337917" cy="4136359"/>
          </a:xfrm>
          <a:prstGeom prst="rect">
            <a:avLst/>
          </a:prstGeom>
        </p:spPr>
        <p:txBody>
          <a:bodyPr spcFirstLastPara="1" wrap="square" lIns="91425" tIns="91425" rIns="91425" bIns="91425" anchor="t" anchorCtr="0">
            <a:normAutofit/>
          </a:bodyPr>
          <a:lstStyle/>
          <a:p>
            <a:pPr marL="285750" indent="-285750" algn="just">
              <a:spcAft>
                <a:spcPts val="1200"/>
              </a:spcAft>
            </a:pPr>
            <a:r>
              <a:rPr lang="es-MX" sz="2000" dirty="0"/>
              <a:t>Objetivo de aprendizaje: </a:t>
            </a:r>
          </a:p>
          <a:p>
            <a:pPr marL="742950" lvl="1" indent="-285750" algn="just">
              <a:spcAft>
                <a:spcPts val="1200"/>
              </a:spcAft>
            </a:pPr>
            <a:r>
              <a:rPr lang="es-MX" sz="1400" dirty="0"/>
              <a:t>Promover en el(la) estudiante mejorar las habilidades en el uso de herramientas digitales y el trabajo colaborativo en línea para la presentación de resultados, al resolver un problema de optimización de un proceso mediante la implementación de un Algoritmo Genético, con el fin de señalar las diferencias, ventajas y desventajas entre las distintas técnicas analizadas durante el curso. </a:t>
            </a:r>
          </a:p>
          <a:p>
            <a:pPr marL="285750" indent="-285750" algn="just">
              <a:spcAft>
                <a:spcPts val="1200"/>
              </a:spcAft>
            </a:pPr>
            <a:r>
              <a:rPr lang="es-MX" sz="2000" dirty="0"/>
              <a:t>Objetivos específicos </a:t>
            </a:r>
          </a:p>
          <a:p>
            <a:pPr marL="742950" lvl="1" indent="-285750" algn="just">
              <a:spcAft>
                <a:spcPts val="1200"/>
              </a:spcAft>
            </a:pPr>
            <a:r>
              <a:rPr lang="es-MX" sz="1400" dirty="0"/>
              <a:t>Conocimientos: </a:t>
            </a:r>
          </a:p>
          <a:p>
            <a:pPr marL="1200150" lvl="2" indent="-285750" algn="just">
              <a:spcAft>
                <a:spcPts val="1200"/>
              </a:spcAft>
            </a:pPr>
            <a:r>
              <a:rPr lang="es-MX" sz="1400" dirty="0"/>
              <a:t>Mostrar el manejo de los conceptos y elementos que intervienen en el diseño de un AG simple o AG estándar, así como la identificación de los tipos de representación de los datos, analizando e identificando la capacidad de los métodos de selección, cruza y mutación visos durante el curso. </a:t>
            </a:r>
            <a:endParaRPr sz="1800" dirty="0"/>
          </a:p>
        </p:txBody>
      </p:sp>
      <p:sp>
        <p:nvSpPr>
          <p:cNvPr id="153" name="Google Shape;15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3</a:t>
            </a:fld>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Marco Teórico</a:t>
            </a:r>
            <a:endParaRPr/>
          </a:p>
        </p:txBody>
      </p:sp>
      <p:sp>
        <p:nvSpPr>
          <p:cNvPr id="159" name="Google Shape;159;p16"/>
          <p:cNvSpPr txBox="1">
            <a:spLocks noGrp="1"/>
          </p:cNvSpPr>
          <p:nvPr>
            <p:ph type="body" idx="1"/>
          </p:nvPr>
        </p:nvSpPr>
        <p:spPr>
          <a:xfrm>
            <a:off x="231227" y="1513489"/>
            <a:ext cx="8565931" cy="3543327"/>
          </a:xfrm>
          <a:prstGeom prst="rect">
            <a:avLst/>
          </a:prstGeom>
        </p:spPr>
        <p:txBody>
          <a:bodyPr spcFirstLastPara="1" wrap="square" lIns="91425" tIns="91425" rIns="91425" bIns="91425" anchor="t" anchorCtr="0">
            <a:normAutofit/>
          </a:bodyPr>
          <a:lstStyle/>
          <a:p>
            <a:pPr marL="0" lvl="0" indent="0" algn="just">
              <a:buNone/>
            </a:pPr>
            <a:r>
              <a:rPr lang="es-MX" sz="1400" dirty="0"/>
              <a:t>El diseño de un Algoritmo Genético Simple, también conocido como Canónico (ver figura 1) involucra varios procesos:</a:t>
            </a:r>
          </a:p>
          <a:p>
            <a:pPr marL="0" lvl="0" indent="0" algn="just">
              <a:buNone/>
            </a:pPr>
            <a:endParaRPr lang="es-MX" sz="1400" dirty="0"/>
          </a:p>
          <a:p>
            <a:pPr marL="285750" indent="-285750" algn="just"/>
            <a:r>
              <a:rPr lang="es-MX" sz="1400" dirty="0"/>
              <a:t>Necesita una codificación o representación del problema.</a:t>
            </a:r>
          </a:p>
          <a:p>
            <a:pPr marL="285750" indent="-285750" algn="just"/>
            <a:r>
              <a:rPr lang="es-MX" sz="1400" dirty="0"/>
              <a:t>Requiere una función de ajuste o adaptación al problema, la cual asigna un numero real a cada posible solución codificada.</a:t>
            </a:r>
          </a:p>
          <a:p>
            <a:pPr marL="285750" indent="-285750" algn="just"/>
            <a:r>
              <a:rPr lang="es-MX" sz="1400" dirty="0"/>
              <a:t>Luego, durante la ejecución del algoritmo, los padres deben ser seleccionados para la reproducción (recombinación o cruza), para luego estos padres seleccionados cruzarlos y generen dos hijos, uno por cada padre.</a:t>
            </a:r>
          </a:p>
          <a:p>
            <a:pPr marL="285750" indent="-285750" algn="just"/>
            <a:r>
              <a:rPr lang="es-MX" sz="1400" dirty="0"/>
              <a:t>Y finalmente, se elige sobre cuales actuará un operador de mutación.</a:t>
            </a:r>
          </a:p>
          <a:p>
            <a:pPr marL="285750" indent="-285750" algn="just"/>
            <a:r>
              <a:rPr lang="es-MX" sz="1400" dirty="0"/>
              <a:t>Al terminar el primer ciclo, también conocido como generación, la combinación de todos estos operadores proveerán un conjunto de individuos (posibles soluciones al problema); Los cuales, conforme evolucione el Algoritmo Genético, formarán parte de la siguiente población. </a:t>
            </a:r>
            <a:endParaRPr sz="1400" dirty="0"/>
          </a:p>
        </p:txBody>
      </p:sp>
      <p:sp>
        <p:nvSpPr>
          <p:cNvPr id="160" name="Google Shape;16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4</a:t>
            </a:fld>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Marco Teórico</a:t>
            </a:r>
            <a:endParaRPr/>
          </a:p>
        </p:txBody>
      </p:sp>
      <p:sp>
        <p:nvSpPr>
          <p:cNvPr id="168" name="Google Shape;168;p17"/>
          <p:cNvSpPr txBox="1">
            <a:spLocks noGrp="1"/>
          </p:cNvSpPr>
          <p:nvPr>
            <p:ph type="body" idx="2"/>
          </p:nvPr>
        </p:nvSpPr>
        <p:spPr>
          <a:xfrm>
            <a:off x="5276193" y="1567550"/>
            <a:ext cx="3487624" cy="2911200"/>
          </a:xfrm>
          <a:prstGeom prst="rect">
            <a:avLst/>
          </a:prstGeom>
        </p:spPr>
        <p:txBody>
          <a:bodyPr spcFirstLastPara="1" wrap="square" lIns="91425" tIns="91425" rIns="91425" bIns="91425" anchor="t" anchorCtr="0">
            <a:normAutofit/>
          </a:bodyPr>
          <a:lstStyle/>
          <a:p>
            <a:pPr indent="0" algn="just">
              <a:buNone/>
            </a:pPr>
            <a:r>
              <a:rPr lang="es-MX" sz="1600" dirty="0"/>
              <a:t>Cuando se opta por diseñar un algoritmo genético simple, este se diferenciará del algoritmo estándar, principalmente por el uso de distintas técnicas con los operadores de selección, cruza y mutación.</a:t>
            </a:r>
            <a:endParaRPr sz="1600" dirty="0"/>
          </a:p>
        </p:txBody>
      </p:sp>
      <p:sp>
        <p:nvSpPr>
          <p:cNvPr id="169" name="Google Shape;1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5</a:t>
            </a:fld>
            <a:endParaRPr/>
          </a:p>
        </p:txBody>
      </p:sp>
      <p:sp>
        <p:nvSpPr>
          <p:cNvPr id="171" name="Google Shape;171;p17"/>
          <p:cNvSpPr txBox="1"/>
          <p:nvPr/>
        </p:nvSpPr>
        <p:spPr>
          <a:xfrm>
            <a:off x="380183" y="4211250"/>
            <a:ext cx="4553038" cy="338524"/>
          </a:xfrm>
          <a:prstGeom prst="rect">
            <a:avLst/>
          </a:prstGeom>
          <a:noFill/>
          <a:ln>
            <a:noFill/>
          </a:ln>
        </p:spPr>
        <p:txBody>
          <a:bodyPr spcFirstLastPara="1" wrap="square" lIns="91425" tIns="91425" rIns="91425" bIns="91425" anchor="t" anchorCtr="0">
            <a:spAutoFit/>
          </a:bodyPr>
          <a:lstStyle/>
          <a:p>
            <a:pPr lvl="0"/>
            <a:r>
              <a:rPr lang="es-MX" sz="1000" dirty="0">
                <a:solidFill>
                  <a:schemeClr val="bg1"/>
                </a:solidFill>
              </a:rPr>
              <a:t>Figura 1. Estructura de un algoritmo genético clásico</a:t>
            </a:r>
            <a:endParaRPr sz="1000" dirty="0">
              <a:solidFill>
                <a:schemeClr val="bg1"/>
              </a:solidFill>
              <a:latin typeface="Lato"/>
              <a:ea typeface="Lato"/>
              <a:cs typeface="Lato"/>
              <a:sym typeface="Lato"/>
            </a:endParaRPr>
          </a:p>
        </p:txBody>
      </p:sp>
      <p:pic>
        <p:nvPicPr>
          <p:cNvPr id="2" name="Imagen 1">
            <a:extLst>
              <a:ext uri="{FF2B5EF4-FFF2-40B4-BE49-F238E27FC236}">
                <a16:creationId xmlns:a16="http://schemas.microsoft.com/office/drawing/2014/main" id="{51FE6FC6-FA56-481D-88EA-FC764E369F1E}"/>
              </a:ext>
            </a:extLst>
          </p:cNvPr>
          <p:cNvPicPr>
            <a:picLocks noChangeAspect="1"/>
          </p:cNvPicPr>
          <p:nvPr/>
        </p:nvPicPr>
        <p:blipFill>
          <a:blip r:embed="rId3"/>
          <a:stretch>
            <a:fillRect/>
          </a:stretch>
        </p:blipFill>
        <p:spPr>
          <a:xfrm>
            <a:off x="380183" y="1567550"/>
            <a:ext cx="4553038" cy="2643700"/>
          </a:xfrm>
          <a:prstGeom prst="rect">
            <a:avLst/>
          </a:prstGeo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Marco Teórico</a:t>
            </a:r>
            <a:endParaRPr dirty="0"/>
          </a:p>
        </p:txBody>
      </p:sp>
      <p:sp>
        <p:nvSpPr>
          <p:cNvPr id="177" name="Google Shape;177;p18"/>
          <p:cNvSpPr txBox="1">
            <a:spLocks noGrp="1"/>
          </p:cNvSpPr>
          <p:nvPr>
            <p:ph type="body" idx="1"/>
          </p:nvPr>
        </p:nvSpPr>
        <p:spPr>
          <a:xfrm>
            <a:off x="172892" y="1514998"/>
            <a:ext cx="8848265" cy="3234752"/>
          </a:xfrm>
          <a:prstGeom prst="rect">
            <a:avLst/>
          </a:prstGeom>
        </p:spPr>
        <p:txBody>
          <a:bodyPr spcFirstLastPara="1" wrap="square" lIns="91425" tIns="91425" rIns="91425" bIns="91425" anchor="t" anchorCtr="0">
            <a:normAutofit fontScale="92500" lnSpcReduction="20000"/>
          </a:bodyPr>
          <a:lstStyle/>
          <a:p>
            <a:pPr marL="0" lvl="0" indent="0" algn="just" rtl="0">
              <a:spcBef>
                <a:spcPts val="1200"/>
              </a:spcBef>
              <a:spcAft>
                <a:spcPts val="1200"/>
              </a:spcAft>
              <a:buNone/>
            </a:pPr>
            <a:endParaRPr lang="es-MX" sz="2400" dirty="0"/>
          </a:p>
          <a:p>
            <a:pPr marL="0" lvl="0" indent="0" algn="just" rtl="0">
              <a:spcBef>
                <a:spcPts val="1200"/>
              </a:spcBef>
              <a:spcAft>
                <a:spcPts val="1200"/>
              </a:spcAft>
              <a:buNone/>
            </a:pPr>
            <a:r>
              <a:rPr lang="es-MX" sz="2400" dirty="0"/>
              <a:t>Algoritmo Genético Estándar:</a:t>
            </a:r>
          </a:p>
          <a:p>
            <a:pPr marL="0" lvl="0" indent="0" algn="just">
              <a:spcBef>
                <a:spcPts val="1200"/>
              </a:spcBef>
              <a:spcAft>
                <a:spcPts val="1200"/>
              </a:spcAft>
              <a:buNone/>
            </a:pPr>
            <a:r>
              <a:rPr lang="es-MX" sz="1600" dirty="0"/>
              <a:t>Es el más sencillo de todos los Algoritmos Genéticos que incluye todos los procesos vitales antes mencionados. </a:t>
            </a:r>
          </a:p>
          <a:p>
            <a:pPr marL="0" lvl="0" indent="0" algn="just">
              <a:spcBef>
                <a:spcPts val="1200"/>
              </a:spcBef>
              <a:spcAft>
                <a:spcPts val="1200"/>
              </a:spcAft>
              <a:buNone/>
            </a:pPr>
            <a:r>
              <a:rPr lang="es-MX" sz="1600" dirty="0"/>
              <a:t>Este algoritmo es el más rápido de todos los Algoritmos Genéticos (a excepción del Algoritmo Genético simple, el cual no incluye el elitismo), pero no cuenta con ninguna forma de manejo de la población y, por lo tanto, no tiene manera de evitar tener individuos idénticos ni evitar máximos locales. </a:t>
            </a:r>
            <a:r>
              <a:rPr lang="es-MX" sz="1100" dirty="0"/>
              <a:t>[1]</a:t>
            </a:r>
            <a:endParaRPr sz="1600" dirty="0"/>
          </a:p>
        </p:txBody>
      </p:sp>
      <p:sp>
        <p:nvSpPr>
          <p:cNvPr id="178" name="Google Shape;1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6</a:t>
            </a:fld>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419" dirty="0"/>
              <a:t>Desarrollo</a:t>
            </a:r>
            <a:br>
              <a:rPr lang="es-419" dirty="0"/>
            </a:br>
            <a:r>
              <a:rPr lang="es-419" dirty="0"/>
              <a:t>y</a:t>
            </a:r>
            <a:br>
              <a:rPr lang="es-419" dirty="0"/>
            </a:br>
            <a:r>
              <a:rPr lang="es-419" dirty="0"/>
              <a:t>Resultados obtenidos</a:t>
            </a:r>
            <a:endParaRPr dirty="0"/>
          </a:p>
        </p:txBody>
      </p:sp>
      <p:sp>
        <p:nvSpPr>
          <p:cNvPr id="250" name="Google Shape;25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7</a:t>
            </a:fld>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Conclusión</a:t>
            </a:r>
            <a:endParaRPr/>
          </a:p>
        </p:txBody>
      </p:sp>
      <p:sp>
        <p:nvSpPr>
          <p:cNvPr id="256" name="Google Shape;25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indent="-285750" algn="just">
              <a:spcAft>
                <a:spcPts val="1200"/>
              </a:spcAft>
            </a:pPr>
            <a:r>
              <a:rPr lang="es-MX" sz="1600" dirty="0"/>
              <a:t>Se logró mostrar el manejo de los conceptos y elementos que intervienen en el diseño de un AG simple o AG estándar, así como la identificación de los tipos de representación de los datos, analizando e identificando la capacidad de los métodos de selección, cruza y mutación visos durante el curso. </a:t>
            </a:r>
          </a:p>
          <a:p>
            <a:pPr marL="285750" indent="-285750" algn="just">
              <a:spcAft>
                <a:spcPts val="1200"/>
              </a:spcAft>
            </a:pPr>
            <a:r>
              <a:rPr lang="es-MX" sz="1600" dirty="0"/>
              <a:t>Además, el programa se desarrolló para usuarios, mediante una GUI que es intuitiva, sencilla y amigable.</a:t>
            </a:r>
          </a:p>
        </p:txBody>
      </p:sp>
      <p:sp>
        <p:nvSpPr>
          <p:cNvPr id="257" name="Google Shape;25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8</a:t>
            </a:fld>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Referencias.</a:t>
            </a:r>
            <a:endParaRPr/>
          </a:p>
        </p:txBody>
      </p:sp>
      <p:sp>
        <p:nvSpPr>
          <p:cNvPr id="263" name="Google Shape;263;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lvl="0"/>
            <a:r>
              <a:rPr lang="es-419" dirty="0"/>
              <a:t>[1] </a:t>
            </a:r>
            <a:r>
              <a:rPr lang="es-MX" dirty="0"/>
              <a:t>José Luis Hernández Domínguez. (2010). Algoritmo Genético </a:t>
            </a:r>
            <a:r>
              <a:rPr lang="es-MX" dirty="0" err="1"/>
              <a:t>Multi-objetivo</a:t>
            </a:r>
            <a:r>
              <a:rPr lang="es-MX" dirty="0"/>
              <a:t> para el descubrimiento de secuencias reguladoras.. 25/01/2021, de ©INAOE Sitio web: </a:t>
            </a:r>
            <a:r>
              <a:rPr lang="es-MX" dirty="0">
                <a:hlinkClick r:id="rId3"/>
              </a:rPr>
              <a:t>https://inaoe.repositorioinstitucional.mx/jspui/bitstream/1009/511/1/HernandezDJL.pdf</a:t>
            </a:r>
            <a:endParaRPr lang="es-MX" dirty="0"/>
          </a:p>
          <a:p>
            <a:pPr lvl="0"/>
            <a:r>
              <a:rPr lang="es-MX" dirty="0"/>
              <a:t>Las notas de la profesora María Elena Cruz Meza.</a:t>
            </a:r>
          </a:p>
        </p:txBody>
      </p:sp>
      <p:sp>
        <p:nvSpPr>
          <p:cNvPr id="264" name="Google Shape;26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9</a:t>
            </a:fld>
            <a:endParaRPr/>
          </a:p>
        </p:txBody>
      </p:sp>
    </p:spTree>
  </p:cSld>
  <p:clrMapOvr>
    <a:masterClrMapping/>
  </p:clrMapOvr>
  <p:transition spd="slow">
    <p:cover/>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577</Words>
  <Application>Microsoft Office PowerPoint</Application>
  <PresentationFormat>Presentación en pantalla (16:9)</PresentationFormat>
  <Paragraphs>49</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Lato</vt:lpstr>
      <vt:lpstr>Montserrat</vt:lpstr>
      <vt:lpstr>Arial</vt:lpstr>
      <vt:lpstr>Focus</vt:lpstr>
      <vt:lpstr>Proyecto Final del Curso</vt:lpstr>
      <vt:lpstr>Contenido</vt:lpstr>
      <vt:lpstr>Presentación de PowerPoint</vt:lpstr>
      <vt:lpstr>Marco Teórico</vt:lpstr>
      <vt:lpstr>Marco Teórico</vt:lpstr>
      <vt:lpstr>Marco Teórico</vt:lpstr>
      <vt:lpstr>Desarrollo y Resultados obtenidos</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del Curso</dc:title>
  <cp:lastModifiedBy>Isaac Ortiz Meraz</cp:lastModifiedBy>
  <cp:revision>13</cp:revision>
  <dcterms:modified xsi:type="dcterms:W3CDTF">2021-01-26T06:45:53Z</dcterms:modified>
</cp:coreProperties>
</file>