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4473c2f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4473c2f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4473c2fe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4473c2fe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473c2fe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4473c2fe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473c2f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473c2f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473c2fe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473c2fe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473c2fe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473c2fe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4473c2fe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4473c2fe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fcca161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fcca161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473c2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4473c2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473c2f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473c2f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473c2f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473c2f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473c2fe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473c2fe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473c2f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473c2f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4473c2f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4473c2f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4473c2fe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4473c2fe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accent4"/>
                </a:solidFill>
              </a:rPr>
              <a:t>Proyecto Final del Curso</a:t>
            </a:r>
            <a:endParaRPr>
              <a:solidFill>
                <a:schemeClr val="accent4"/>
              </a:solidFill>
            </a:endParaRPr>
          </a:p>
        </p:txBody>
      </p:sp>
      <p:sp>
        <p:nvSpPr>
          <p:cNvPr id="135" name="Google Shape;135;p13"/>
          <p:cNvSpPr txBox="1"/>
          <p:nvPr>
            <p:ph idx="1" type="subTitle"/>
          </p:nvPr>
        </p:nvSpPr>
        <p:spPr>
          <a:xfrm>
            <a:off x="4872575" y="3661500"/>
            <a:ext cx="3470700" cy="9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600">
                <a:solidFill>
                  <a:schemeClr val="accent4"/>
                </a:solidFill>
              </a:rPr>
              <a:t>Aguilar Reyes Abraham Zaid</a:t>
            </a:r>
            <a:endParaRPr sz="1600">
              <a:solidFill>
                <a:schemeClr val="accent4"/>
              </a:solidFill>
            </a:endParaRPr>
          </a:p>
          <a:p>
            <a:pPr indent="0" lvl="0" marL="0" rtl="0" algn="ctr">
              <a:spcBef>
                <a:spcPts val="0"/>
              </a:spcBef>
              <a:spcAft>
                <a:spcPts val="0"/>
              </a:spcAft>
              <a:buNone/>
            </a:pPr>
            <a:r>
              <a:rPr lang="es-419" sz="1600">
                <a:solidFill>
                  <a:schemeClr val="accent4"/>
                </a:solidFill>
              </a:rPr>
              <a:t>Castro Cruces Jorge Eduardo</a:t>
            </a:r>
            <a:endParaRPr sz="1600">
              <a:solidFill>
                <a:schemeClr val="accent4"/>
              </a:solidFill>
            </a:endParaRPr>
          </a:p>
          <a:p>
            <a:pPr indent="0" lvl="0" marL="0" rtl="0" algn="ctr">
              <a:spcBef>
                <a:spcPts val="0"/>
              </a:spcBef>
              <a:spcAft>
                <a:spcPts val="0"/>
              </a:spcAft>
              <a:buNone/>
            </a:pPr>
            <a:r>
              <a:rPr lang="es-419" sz="1600">
                <a:solidFill>
                  <a:schemeClr val="accent4"/>
                </a:solidFill>
              </a:rPr>
              <a:t>Delgadillo Arredondo Melvin Ivan</a:t>
            </a:r>
            <a:endParaRPr sz="1600">
              <a:solidFill>
                <a:schemeClr val="accent4"/>
              </a:solidFill>
            </a:endParaRPr>
          </a:p>
        </p:txBody>
      </p:sp>
      <p:pic>
        <p:nvPicPr>
          <p:cNvPr id="136" name="Google Shape;136;p13"/>
          <p:cNvPicPr preferRelativeResize="0"/>
          <p:nvPr/>
        </p:nvPicPr>
        <p:blipFill>
          <a:blip r:embed="rId3">
            <a:alphaModFix/>
          </a:blip>
          <a:stretch>
            <a:fillRect/>
          </a:stretch>
        </p:blipFill>
        <p:spPr>
          <a:xfrm>
            <a:off x="71875" y="2786775"/>
            <a:ext cx="2936875" cy="2241900"/>
          </a:xfrm>
          <a:prstGeom prst="rect">
            <a:avLst/>
          </a:prstGeom>
          <a:noFill/>
          <a:ln>
            <a:noFill/>
          </a:ln>
        </p:spPr>
      </p:pic>
      <p:pic>
        <p:nvPicPr>
          <p:cNvPr id="137" name="Google Shape;137;p13"/>
          <p:cNvPicPr preferRelativeResize="0"/>
          <p:nvPr/>
        </p:nvPicPr>
        <p:blipFill rotWithShape="1">
          <a:blip r:embed="rId4">
            <a:alphaModFix/>
          </a:blip>
          <a:srcRect b="0" l="30134" r="28761" t="0"/>
          <a:stretch/>
        </p:blipFill>
        <p:spPr>
          <a:xfrm>
            <a:off x="8166465" y="63975"/>
            <a:ext cx="914084" cy="1578901"/>
          </a:xfrm>
          <a:prstGeom prst="rect">
            <a:avLst/>
          </a:prstGeom>
          <a:noFill/>
          <a:ln>
            <a:noFill/>
          </a:ln>
        </p:spPr>
      </p:pic>
      <p:sp>
        <p:nvSpPr>
          <p:cNvPr id="138" name="Google Shape;138;p13"/>
          <p:cNvSpPr txBox="1"/>
          <p:nvPr/>
        </p:nvSpPr>
        <p:spPr>
          <a:xfrm>
            <a:off x="3753625" y="3075175"/>
            <a:ext cx="40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u="sng">
                <a:solidFill>
                  <a:schemeClr val="lt2"/>
                </a:solidFill>
                <a:latin typeface="Lato"/>
                <a:ea typeface="Lato"/>
                <a:cs typeface="Lato"/>
                <a:sym typeface="Lato"/>
              </a:rPr>
              <a:t>Análisis de Imágenes</a:t>
            </a:r>
            <a:endParaRPr u="sng">
              <a:solidFill>
                <a:schemeClr val="lt2"/>
              </a:solidFill>
              <a:latin typeface="Lato"/>
              <a:ea typeface="Lato"/>
              <a:cs typeface="Lato"/>
              <a:sym typeface="Lato"/>
            </a:endParaRPr>
          </a:p>
        </p:txBody>
      </p:sp>
      <p:sp>
        <p:nvSpPr>
          <p:cNvPr id="139" name="Google Shape;139;p13"/>
          <p:cNvSpPr txBox="1"/>
          <p:nvPr/>
        </p:nvSpPr>
        <p:spPr>
          <a:xfrm>
            <a:off x="6019025" y="4636500"/>
            <a:ext cx="11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2"/>
                </a:solidFill>
                <a:latin typeface="Lato"/>
                <a:ea typeface="Lato"/>
                <a:cs typeface="Lato"/>
                <a:sym typeface="Lato"/>
              </a:rPr>
              <a:t>26.01.2021</a:t>
            </a:r>
            <a:endParaRPr>
              <a:solidFill>
                <a:schemeClr val="lt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t>
            </a:r>
            <a:endParaRPr/>
          </a:p>
        </p:txBody>
      </p:sp>
      <p:sp>
        <p:nvSpPr>
          <p:cNvPr id="213" name="Google Shape;213;p22"/>
          <p:cNvSpPr txBox="1"/>
          <p:nvPr>
            <p:ph idx="1" type="body"/>
          </p:nvPr>
        </p:nvSpPr>
        <p:spPr>
          <a:xfrm>
            <a:off x="547400" y="1556825"/>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900"/>
              <a:t>Apertura</a:t>
            </a:r>
            <a:endParaRPr sz="1900"/>
          </a:p>
          <a:p>
            <a:pPr indent="0" lvl="0" marL="0" rtl="0" algn="just">
              <a:spcBef>
                <a:spcPts val="1200"/>
              </a:spcBef>
              <a:spcAft>
                <a:spcPts val="1200"/>
              </a:spcAft>
              <a:buNone/>
            </a:pPr>
            <a:r>
              <a:rPr lang="es-419"/>
              <a:t>La operación de apertura erosiona una imagen y luego dilata la imagen erosionada, utilizando el mismo elemento de estructuración para ambas operaciones.</a:t>
            </a:r>
            <a:endParaRPr/>
          </a:p>
        </p:txBody>
      </p:sp>
      <p:sp>
        <p:nvSpPr>
          <p:cNvPr id="214" name="Google Shape;21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215" name="Google Shape;215;p22"/>
          <p:cNvSpPr txBox="1"/>
          <p:nvPr/>
        </p:nvSpPr>
        <p:spPr>
          <a:xfrm>
            <a:off x="5197075" y="39326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Imagen 7. </a:t>
            </a:r>
            <a:endParaRPr>
              <a:latin typeface="Lato"/>
              <a:ea typeface="Lato"/>
              <a:cs typeface="Lato"/>
              <a:sym typeface="Lato"/>
            </a:endParaRPr>
          </a:p>
        </p:txBody>
      </p:sp>
      <p:pic>
        <p:nvPicPr>
          <p:cNvPr id="216" name="Google Shape;216;p22"/>
          <p:cNvPicPr preferRelativeResize="0"/>
          <p:nvPr/>
        </p:nvPicPr>
        <p:blipFill>
          <a:blip r:embed="rId3">
            <a:alphaModFix/>
          </a:blip>
          <a:stretch>
            <a:fillRect/>
          </a:stretch>
        </p:blipFill>
        <p:spPr>
          <a:xfrm>
            <a:off x="3996925" y="1307850"/>
            <a:ext cx="5024225" cy="2590800"/>
          </a:xfrm>
          <a:prstGeom prst="rect">
            <a:avLst/>
          </a:prstGeom>
          <a:noFill/>
          <a:ln>
            <a:noFill/>
          </a:ln>
        </p:spPr>
      </p:pic>
      <p:sp>
        <p:nvSpPr>
          <p:cNvPr id="217" name="Google Shape;217;p22"/>
          <p:cNvSpPr txBox="1"/>
          <p:nvPr/>
        </p:nvSpPr>
        <p:spPr>
          <a:xfrm>
            <a:off x="3996925" y="38986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7. Imagen ejemplo de apertura.</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t>
            </a:r>
            <a:endParaRPr/>
          </a:p>
        </p:txBody>
      </p:sp>
      <p:sp>
        <p:nvSpPr>
          <p:cNvPr id="223" name="Google Shape;223;p23"/>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La apertura morfológica es útil para eliminar objetos pequeños de una imagen conservando la forma y el tamaño de los objetos más grandes de la imagen.</a:t>
            </a:r>
            <a:endParaRPr/>
          </a:p>
        </p:txBody>
      </p:sp>
      <p:sp>
        <p:nvSpPr>
          <p:cNvPr id="224" name="Google Shape;22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25" name="Google Shape;225;p23"/>
          <p:cNvPicPr preferRelativeResize="0"/>
          <p:nvPr/>
        </p:nvPicPr>
        <p:blipFill rotWithShape="1">
          <a:blip r:embed="rId3">
            <a:alphaModFix/>
          </a:blip>
          <a:srcRect b="0" l="50418" r="0" t="0"/>
          <a:stretch/>
        </p:blipFill>
        <p:spPr>
          <a:xfrm>
            <a:off x="1297501" y="1350438"/>
            <a:ext cx="2943099" cy="2442625"/>
          </a:xfrm>
          <a:prstGeom prst="rect">
            <a:avLst/>
          </a:prstGeom>
          <a:noFill/>
          <a:ln>
            <a:noFill/>
          </a:ln>
        </p:spPr>
      </p:pic>
      <p:sp>
        <p:nvSpPr>
          <p:cNvPr id="226" name="Google Shape;226;p23"/>
          <p:cNvSpPr txBox="1"/>
          <p:nvPr/>
        </p:nvSpPr>
        <p:spPr>
          <a:xfrm>
            <a:off x="1297500" y="37930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8. Imagen ejemplo post-apertura..</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t>
            </a:r>
            <a:endParaRPr/>
          </a:p>
        </p:txBody>
      </p:sp>
      <p:sp>
        <p:nvSpPr>
          <p:cNvPr id="232" name="Google Shape;232;p24"/>
          <p:cNvSpPr txBox="1"/>
          <p:nvPr>
            <p:ph idx="1" type="body"/>
          </p:nvPr>
        </p:nvSpPr>
        <p:spPr>
          <a:xfrm>
            <a:off x="558125" y="13078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2000"/>
              <a:t>Cierre</a:t>
            </a:r>
            <a:endParaRPr sz="2000"/>
          </a:p>
          <a:p>
            <a:pPr indent="0" lvl="0" marL="0" rtl="0" algn="just">
              <a:spcBef>
                <a:spcPts val="1200"/>
              </a:spcBef>
              <a:spcAft>
                <a:spcPts val="1200"/>
              </a:spcAft>
              <a:buNone/>
            </a:pPr>
            <a:r>
              <a:rPr lang="es-419"/>
              <a:t>La operación de cierre dilata una imagen y, a continuación, erosiona la imagen dilatada, utilizando el mismo elemento de estructuración para ambas operaciones.</a:t>
            </a:r>
            <a:endParaRPr/>
          </a:p>
        </p:txBody>
      </p:sp>
      <p:sp>
        <p:nvSpPr>
          <p:cNvPr id="233" name="Google Shape;2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34" name="Google Shape;234;p24"/>
          <p:cNvPicPr preferRelativeResize="0"/>
          <p:nvPr/>
        </p:nvPicPr>
        <p:blipFill>
          <a:blip r:embed="rId3">
            <a:alphaModFix/>
          </a:blip>
          <a:stretch>
            <a:fillRect/>
          </a:stretch>
        </p:blipFill>
        <p:spPr>
          <a:xfrm>
            <a:off x="4299325" y="1307850"/>
            <a:ext cx="4628421" cy="2309699"/>
          </a:xfrm>
          <a:prstGeom prst="rect">
            <a:avLst/>
          </a:prstGeom>
          <a:noFill/>
          <a:ln>
            <a:noFill/>
          </a:ln>
        </p:spPr>
      </p:pic>
      <p:sp>
        <p:nvSpPr>
          <p:cNvPr id="235" name="Google Shape;235;p24"/>
          <p:cNvSpPr txBox="1"/>
          <p:nvPr/>
        </p:nvSpPr>
        <p:spPr>
          <a:xfrm>
            <a:off x="4299325" y="36627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9. Imagen ejemplo de cierre.</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t>
            </a:r>
            <a:endParaRPr/>
          </a:p>
        </p:txBody>
      </p:sp>
      <p:sp>
        <p:nvSpPr>
          <p:cNvPr id="241" name="Google Shape;241;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El cierre morfológico es útil para rellenar pequeños agujeros de una imagen conservando la forma y el tamaño de los objetos de la imagen. [1]</a:t>
            </a:r>
            <a:endParaRPr/>
          </a:p>
        </p:txBody>
      </p:sp>
      <p:sp>
        <p:nvSpPr>
          <p:cNvPr id="242" name="Google Shape;2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43" name="Google Shape;243;p25"/>
          <p:cNvPicPr preferRelativeResize="0"/>
          <p:nvPr/>
        </p:nvPicPr>
        <p:blipFill rotWithShape="1">
          <a:blip r:embed="rId3">
            <a:alphaModFix/>
          </a:blip>
          <a:srcRect b="0" l="50418" r="0" t="0"/>
          <a:stretch/>
        </p:blipFill>
        <p:spPr>
          <a:xfrm>
            <a:off x="1519248" y="1416900"/>
            <a:ext cx="2294775" cy="2309700"/>
          </a:xfrm>
          <a:prstGeom prst="rect">
            <a:avLst/>
          </a:prstGeom>
          <a:noFill/>
          <a:ln>
            <a:noFill/>
          </a:ln>
        </p:spPr>
      </p:pic>
      <p:sp>
        <p:nvSpPr>
          <p:cNvPr id="244" name="Google Shape;244;p25"/>
          <p:cNvSpPr txBox="1"/>
          <p:nvPr/>
        </p:nvSpPr>
        <p:spPr>
          <a:xfrm>
            <a:off x="1403750" y="37266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10. Imagen ejemplo post-cierre.</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Desarrollo</a:t>
            </a:r>
            <a:endParaRPr/>
          </a:p>
        </p:txBody>
      </p:sp>
      <p:sp>
        <p:nvSpPr>
          <p:cNvPr id="250" name="Google Shape;25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Conclusión</a:t>
            </a:r>
            <a:endParaRPr/>
          </a:p>
        </p:txBody>
      </p:sp>
      <p:sp>
        <p:nvSpPr>
          <p:cNvPr id="256" name="Google Shape;25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sz="1600"/>
              <a:t>Mostramos las habilidades, capacidades y conocimientos adquiridos durante el curso, mediante la resolución a un problema implementando técnicas de Memorias Asociativas, que permitieron extraer algún rasgo o característica de un objeto de interés presente en una imagen digital.</a:t>
            </a:r>
            <a:endParaRPr/>
          </a:p>
        </p:txBody>
      </p:sp>
      <p:sp>
        <p:nvSpPr>
          <p:cNvPr id="257" name="Google Shape;25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Referencias.</a:t>
            </a:r>
            <a:endParaRPr/>
          </a:p>
        </p:txBody>
      </p:sp>
      <p:sp>
        <p:nvSpPr>
          <p:cNvPr id="263" name="Google Shape;26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[1] S. Eddins, "Tipos de Operaciones Morfológicas- MATLAB &amp; Simulink- MathWorks España", Es.mathworks.com, 2021. [Online]. Available: https://es.mathworks.com/help/images/morphological-dilation-and-erosion.html. [Accessed: 26- Jan- 2021].</a:t>
            </a:r>
            <a:endParaRPr/>
          </a:p>
        </p:txBody>
      </p:sp>
      <p:sp>
        <p:nvSpPr>
          <p:cNvPr id="264" name="Google Shape;26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600"/>
              <a:t>Contenido</a:t>
            </a:r>
            <a:endParaRPr sz="3600"/>
          </a:p>
        </p:txBody>
      </p:sp>
      <p:sp>
        <p:nvSpPr>
          <p:cNvPr id="145" name="Google Shape;145;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419" sz="2400"/>
              <a:t>Objetivo</a:t>
            </a:r>
            <a:endParaRPr sz="2400"/>
          </a:p>
          <a:p>
            <a:pPr indent="-381000" lvl="0" marL="457200" rtl="0" algn="l">
              <a:spcBef>
                <a:spcPts val="0"/>
              </a:spcBef>
              <a:spcAft>
                <a:spcPts val="0"/>
              </a:spcAft>
              <a:buSzPts val="2400"/>
              <a:buChar char="●"/>
            </a:pPr>
            <a:r>
              <a:rPr lang="es-419" sz="2400"/>
              <a:t>Marco </a:t>
            </a:r>
            <a:r>
              <a:rPr lang="es-419" sz="2400"/>
              <a:t>teórico</a:t>
            </a:r>
            <a:endParaRPr sz="2400"/>
          </a:p>
          <a:p>
            <a:pPr indent="-381000" lvl="0" marL="457200" rtl="0" algn="l">
              <a:spcBef>
                <a:spcPts val="0"/>
              </a:spcBef>
              <a:spcAft>
                <a:spcPts val="0"/>
              </a:spcAft>
              <a:buSzPts val="2400"/>
              <a:buChar char="●"/>
            </a:pPr>
            <a:r>
              <a:rPr lang="es-419" sz="2400"/>
              <a:t>Desarrollo</a:t>
            </a:r>
            <a:endParaRPr sz="2400"/>
          </a:p>
          <a:p>
            <a:pPr indent="-381000" lvl="0" marL="457200" rtl="0" algn="l">
              <a:spcBef>
                <a:spcPts val="0"/>
              </a:spcBef>
              <a:spcAft>
                <a:spcPts val="0"/>
              </a:spcAft>
              <a:buSzPts val="2400"/>
              <a:buChar char="●"/>
            </a:pPr>
            <a:r>
              <a:rPr lang="es-419" sz="2400"/>
              <a:t>Resultados obtenidos</a:t>
            </a:r>
            <a:endParaRPr sz="2400"/>
          </a:p>
          <a:p>
            <a:pPr indent="-381000" lvl="0" marL="457200" rtl="0" algn="l">
              <a:spcBef>
                <a:spcPts val="0"/>
              </a:spcBef>
              <a:spcAft>
                <a:spcPts val="0"/>
              </a:spcAft>
              <a:buSzPts val="2400"/>
              <a:buChar char="●"/>
            </a:pPr>
            <a:r>
              <a:rPr lang="es-419" sz="2400"/>
              <a:t>Conclusiones </a:t>
            </a:r>
            <a:endParaRPr sz="2400"/>
          </a:p>
          <a:p>
            <a:pPr indent="-381000" lvl="0" marL="457200" rtl="0" algn="l">
              <a:spcBef>
                <a:spcPts val="0"/>
              </a:spcBef>
              <a:spcAft>
                <a:spcPts val="0"/>
              </a:spcAft>
              <a:buSzPts val="2400"/>
              <a:buChar char="●"/>
            </a:pPr>
            <a:r>
              <a:rPr lang="es-419" sz="2400"/>
              <a:t>Bibliografía</a:t>
            </a:r>
            <a:endParaRPr sz="2400"/>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600">
                <a:latin typeface="Lato"/>
                <a:ea typeface="Lato"/>
                <a:cs typeface="Lato"/>
                <a:sym typeface="Lato"/>
              </a:rPr>
              <a:t>Objetivo</a:t>
            </a:r>
            <a:endParaRPr sz="4600"/>
          </a:p>
        </p:txBody>
      </p:sp>
      <p:sp>
        <p:nvSpPr>
          <p:cNvPr id="152" name="Google Shape;152;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sz="1600"/>
              <a:t>Mostrar las habilidades, capacidades y conocimientos adquiridos durante el curso, al resolver un problema implementando técnicas de Memorias Asociativas, que permitan extraer algún rasgo o característica de un objeto de interés presente en una imagen digital.</a:t>
            </a:r>
            <a:endParaRPr sz="1600"/>
          </a:p>
        </p:txBody>
      </p:sp>
      <p:sp>
        <p:nvSpPr>
          <p:cNvPr id="153" name="Google Shape;15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a:t>
            </a:r>
            <a:r>
              <a:rPr lang="es-419"/>
              <a:t>Teórico</a:t>
            </a:r>
            <a:endParaRPr/>
          </a:p>
        </p:txBody>
      </p:sp>
      <p:sp>
        <p:nvSpPr>
          <p:cNvPr id="159" name="Google Shape;159;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600"/>
              <a:t>Segmentación</a:t>
            </a:r>
            <a:endParaRPr sz="1600"/>
          </a:p>
          <a:p>
            <a:pPr indent="-304800" lvl="0" marL="457200" rtl="0" algn="just">
              <a:spcBef>
                <a:spcPts val="1200"/>
              </a:spcBef>
              <a:spcAft>
                <a:spcPts val="0"/>
              </a:spcAft>
              <a:buSzPts val="1200"/>
              <a:buChar char="●"/>
            </a:pPr>
            <a:r>
              <a:rPr lang="es-419" sz="1200"/>
              <a:t>Consiste en dividir una imagen digital en varias regiones (grupos de píxeles) denominadas segmentos. Más concretamente, la segmentación es un proceso de clasificación por píxel que asigna una categoría a cada píxel de la imagen analizada. </a:t>
            </a:r>
            <a:endParaRPr sz="1200"/>
          </a:p>
        </p:txBody>
      </p:sp>
      <p:sp>
        <p:nvSpPr>
          <p:cNvPr id="160" name="Google Shape;16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61" name="Google Shape;161;p16"/>
          <p:cNvPicPr preferRelativeResize="0"/>
          <p:nvPr/>
        </p:nvPicPr>
        <p:blipFill>
          <a:blip r:embed="rId3">
            <a:alphaModFix/>
          </a:blip>
          <a:stretch>
            <a:fillRect/>
          </a:stretch>
        </p:blipFill>
        <p:spPr>
          <a:xfrm>
            <a:off x="5254175" y="1307850"/>
            <a:ext cx="3143250" cy="2362200"/>
          </a:xfrm>
          <a:prstGeom prst="rect">
            <a:avLst/>
          </a:prstGeom>
          <a:noFill/>
          <a:ln>
            <a:noFill/>
          </a:ln>
        </p:spPr>
      </p:pic>
      <p:sp>
        <p:nvSpPr>
          <p:cNvPr id="162" name="Google Shape;162;p16"/>
          <p:cNvSpPr txBox="1"/>
          <p:nvPr/>
        </p:nvSpPr>
        <p:spPr>
          <a:xfrm>
            <a:off x="5081300" y="3825475"/>
            <a:ext cx="34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1. Ejemplo de imagen segmentada.</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a:t>
            </a:r>
            <a:endParaRPr/>
          </a:p>
        </p:txBody>
      </p:sp>
      <p:sp>
        <p:nvSpPr>
          <p:cNvPr id="168" name="Google Shape;168;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s-419" sz="1200"/>
              <a:t>El objetivo de la segmentación es localizar regiones con significado. La segmentación se usa tanto para localizar objetos como para encontrar sus bordes dentro de una imagen. El resultado de la segmentación de una imagen es un conjunto de segmentos que cubren toda la imagen sin superponerse.</a:t>
            </a:r>
            <a:endParaRPr sz="1200"/>
          </a:p>
          <a:p>
            <a:pPr indent="0" lvl="0" marL="0" rtl="0" algn="just">
              <a:spcBef>
                <a:spcPts val="1200"/>
              </a:spcBef>
              <a:spcAft>
                <a:spcPts val="1200"/>
              </a:spcAft>
              <a:buNone/>
            </a:pPr>
            <a:r>
              <a:t/>
            </a:r>
            <a:endParaRPr/>
          </a:p>
        </p:txBody>
      </p:sp>
      <p:sp>
        <p:nvSpPr>
          <p:cNvPr id="169" name="Google Shape;1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70" name="Google Shape;170;p17"/>
          <p:cNvPicPr preferRelativeResize="0"/>
          <p:nvPr/>
        </p:nvPicPr>
        <p:blipFill>
          <a:blip r:embed="rId3">
            <a:alphaModFix/>
          </a:blip>
          <a:stretch>
            <a:fillRect/>
          </a:stretch>
        </p:blipFill>
        <p:spPr>
          <a:xfrm>
            <a:off x="646975" y="1307850"/>
            <a:ext cx="4286250" cy="2857500"/>
          </a:xfrm>
          <a:prstGeom prst="rect">
            <a:avLst/>
          </a:prstGeom>
          <a:noFill/>
          <a:ln>
            <a:noFill/>
          </a:ln>
        </p:spPr>
      </p:pic>
      <p:sp>
        <p:nvSpPr>
          <p:cNvPr id="171" name="Google Shape;171;p17"/>
          <p:cNvSpPr txBox="1"/>
          <p:nvPr/>
        </p:nvSpPr>
        <p:spPr>
          <a:xfrm>
            <a:off x="1150600" y="4211250"/>
            <a:ext cx="32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2. </a:t>
            </a:r>
            <a:r>
              <a:rPr lang="es-419">
                <a:solidFill>
                  <a:srgbClr val="FFFFFF"/>
                </a:solidFill>
                <a:latin typeface="Lato"/>
                <a:ea typeface="Lato"/>
                <a:cs typeface="Lato"/>
                <a:sym typeface="Lato"/>
              </a:rPr>
              <a:t>Segmentación</a:t>
            </a:r>
            <a:r>
              <a:rPr lang="es-419">
                <a:solidFill>
                  <a:srgbClr val="FFFFFF"/>
                </a:solidFill>
                <a:latin typeface="Lato"/>
                <a:ea typeface="Lato"/>
                <a:cs typeface="Lato"/>
                <a:sym typeface="Lato"/>
              </a:rPr>
              <a:t> de un muñeco</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a:t>
            </a:r>
            <a:endParaRPr/>
          </a:p>
        </p:txBody>
      </p:sp>
      <p:sp>
        <p:nvSpPr>
          <p:cNvPr id="177" name="Google Shape;177;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800"/>
              <a:t>Morfología</a:t>
            </a:r>
            <a:r>
              <a:rPr lang="es-419" sz="1800"/>
              <a:t> </a:t>
            </a:r>
            <a:r>
              <a:rPr lang="es-419" sz="1800"/>
              <a:t>Matemática</a:t>
            </a:r>
            <a:endParaRPr sz="1800"/>
          </a:p>
          <a:p>
            <a:pPr indent="0" lvl="0" marL="0" rtl="0" algn="just">
              <a:spcBef>
                <a:spcPts val="1200"/>
              </a:spcBef>
              <a:spcAft>
                <a:spcPts val="0"/>
              </a:spcAft>
              <a:buNone/>
            </a:pPr>
            <a:r>
              <a:rPr lang="es-419"/>
              <a:t>La morfología matemática se basa en operaciones de teoría de conjuntos. En el caso de imágenes binarias, los conjuntos tratados son subconjuntos de Z2 y en el de las imágenes en escala de grises, se trata de conjuntos de puntos con coordenadas en Z3.</a:t>
            </a:r>
            <a:endParaRPr/>
          </a:p>
          <a:p>
            <a:pPr indent="0" lvl="0" marL="0" rtl="0" algn="just">
              <a:spcBef>
                <a:spcPts val="1200"/>
              </a:spcBef>
              <a:spcAft>
                <a:spcPts val="1200"/>
              </a:spcAft>
              <a:buNone/>
            </a:pPr>
            <a:r>
              <a:t/>
            </a:r>
            <a:endParaRPr/>
          </a:p>
        </p:txBody>
      </p:sp>
      <p:sp>
        <p:nvSpPr>
          <p:cNvPr id="178" name="Google Shape;17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79" name="Google Shape;179;p18"/>
          <p:cNvPicPr preferRelativeResize="0"/>
          <p:nvPr/>
        </p:nvPicPr>
        <p:blipFill>
          <a:blip r:embed="rId3">
            <a:alphaModFix/>
          </a:blip>
          <a:stretch>
            <a:fillRect/>
          </a:stretch>
        </p:blipFill>
        <p:spPr>
          <a:xfrm>
            <a:off x="5638725" y="806325"/>
            <a:ext cx="2833734" cy="3530850"/>
          </a:xfrm>
          <a:prstGeom prst="rect">
            <a:avLst/>
          </a:prstGeom>
          <a:noFill/>
          <a:ln>
            <a:noFill/>
          </a:ln>
        </p:spPr>
      </p:pic>
      <p:sp>
        <p:nvSpPr>
          <p:cNvPr id="180" name="Google Shape;180;p18"/>
          <p:cNvSpPr txBox="1"/>
          <p:nvPr/>
        </p:nvSpPr>
        <p:spPr>
          <a:xfrm>
            <a:off x="5507875" y="43371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3. Imagen procesada de </a:t>
            </a:r>
            <a:endParaRPr>
              <a:solidFill>
                <a:srgbClr val="FFFFFF"/>
              </a:solidFill>
              <a:latin typeface="Lato"/>
              <a:ea typeface="Lato"/>
              <a:cs typeface="Lato"/>
              <a:sym typeface="Lato"/>
            </a:endParaRPr>
          </a:p>
          <a:p>
            <a:pPr indent="0" lvl="0" marL="0" rtl="0" algn="l">
              <a:spcBef>
                <a:spcPts val="0"/>
              </a:spcBef>
              <a:spcAft>
                <a:spcPts val="0"/>
              </a:spcAft>
              <a:buNone/>
            </a:pPr>
            <a:r>
              <a:rPr lang="es-419">
                <a:solidFill>
                  <a:srgbClr val="FFFFFF"/>
                </a:solidFill>
                <a:latin typeface="Lato"/>
                <a:ea typeface="Lato"/>
                <a:cs typeface="Lato"/>
                <a:sym typeface="Lato"/>
              </a:rPr>
              <a:t>una pareja bailando.</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a:t>
            </a:r>
            <a:endParaRPr/>
          </a:p>
        </p:txBody>
      </p:sp>
      <p:sp>
        <p:nvSpPr>
          <p:cNvPr id="186" name="Google Shape;186;p19"/>
          <p:cNvSpPr txBox="1"/>
          <p:nvPr>
            <p:ph idx="2" type="body"/>
          </p:nvPr>
        </p:nvSpPr>
        <p:spPr>
          <a:xfrm>
            <a:off x="4997525" y="2058900"/>
            <a:ext cx="3403200" cy="1175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Las operaciones morfológicas simplifican imágenes y conservan las principales características de forma de los objetos. </a:t>
            </a:r>
            <a:endParaRPr/>
          </a:p>
        </p:txBody>
      </p:sp>
      <p:sp>
        <p:nvSpPr>
          <p:cNvPr id="187" name="Google Shape;1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88" name="Google Shape;188;p19"/>
          <p:cNvPicPr preferRelativeResize="0"/>
          <p:nvPr/>
        </p:nvPicPr>
        <p:blipFill>
          <a:blip r:embed="rId3">
            <a:alphaModFix/>
          </a:blip>
          <a:stretch>
            <a:fillRect/>
          </a:stretch>
        </p:blipFill>
        <p:spPr>
          <a:xfrm>
            <a:off x="504200" y="1749075"/>
            <a:ext cx="4429019" cy="2095450"/>
          </a:xfrm>
          <a:prstGeom prst="rect">
            <a:avLst/>
          </a:prstGeom>
          <a:noFill/>
          <a:ln>
            <a:noFill/>
          </a:ln>
        </p:spPr>
      </p:pic>
      <p:sp>
        <p:nvSpPr>
          <p:cNvPr id="189" name="Google Shape;189;p19"/>
          <p:cNvSpPr txBox="1"/>
          <p:nvPr/>
        </p:nvSpPr>
        <p:spPr>
          <a:xfrm>
            <a:off x="504200" y="38445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3F3F3"/>
                </a:solidFill>
                <a:latin typeface="Lato"/>
                <a:ea typeface="Lato"/>
                <a:cs typeface="Lato"/>
                <a:sym typeface="Lato"/>
              </a:rPr>
              <a:t>Imagen 4. Imagen procesada de engranajes.</a:t>
            </a:r>
            <a:endParaRPr>
              <a:solidFill>
                <a:srgbClr val="F3F3F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a:t>
            </a:r>
            <a:r>
              <a:rPr lang="es-419"/>
              <a:t>teórico</a:t>
            </a:r>
            <a:r>
              <a:rPr lang="es-419"/>
              <a:t> </a:t>
            </a:r>
            <a:endParaRPr/>
          </a:p>
        </p:txBody>
      </p:sp>
      <p:sp>
        <p:nvSpPr>
          <p:cNvPr id="195" name="Google Shape;195;p20"/>
          <p:cNvSpPr txBox="1"/>
          <p:nvPr>
            <p:ph idx="1" type="body"/>
          </p:nvPr>
        </p:nvSpPr>
        <p:spPr>
          <a:xfrm>
            <a:off x="590275" y="1578275"/>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800"/>
              <a:t>Dilatación</a:t>
            </a:r>
            <a:r>
              <a:rPr lang="es-419" sz="1800"/>
              <a:t> y </a:t>
            </a:r>
            <a:r>
              <a:rPr lang="es-419" sz="1800"/>
              <a:t>erosión</a:t>
            </a:r>
            <a:r>
              <a:rPr lang="es-419" sz="1800"/>
              <a:t> </a:t>
            </a:r>
            <a:endParaRPr sz="1800"/>
          </a:p>
          <a:p>
            <a:pPr indent="0" lvl="0" marL="0" rtl="0" algn="just">
              <a:spcBef>
                <a:spcPts val="1200"/>
              </a:spcBef>
              <a:spcAft>
                <a:spcPts val="1200"/>
              </a:spcAft>
              <a:buNone/>
            </a:pPr>
            <a:r>
              <a:rPr lang="es-419"/>
              <a:t>Las operaciones morfológicas más básicas son la dilatación y la erosión. La dilatación agrega píxeles a los límites de los objetos de una imagen, mientras que la erosión elimina los píxeles en los límites de los objetos.</a:t>
            </a:r>
            <a:endParaRPr/>
          </a:p>
        </p:txBody>
      </p:sp>
      <p:sp>
        <p:nvSpPr>
          <p:cNvPr id="196" name="Google Shape;1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197" name="Google Shape;197;p20"/>
          <p:cNvSpPr txBox="1"/>
          <p:nvPr/>
        </p:nvSpPr>
        <p:spPr>
          <a:xfrm>
            <a:off x="4747025" y="39326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5. Imagen de ejemplo dilatación. </a:t>
            </a:r>
            <a:endParaRPr>
              <a:solidFill>
                <a:srgbClr val="FFFFFF"/>
              </a:solidFill>
              <a:latin typeface="Lato"/>
              <a:ea typeface="Lato"/>
              <a:cs typeface="Lato"/>
              <a:sym typeface="Lato"/>
            </a:endParaRPr>
          </a:p>
        </p:txBody>
      </p:sp>
      <p:pic>
        <p:nvPicPr>
          <p:cNvPr id="198" name="Google Shape;198;p20"/>
          <p:cNvPicPr preferRelativeResize="0"/>
          <p:nvPr/>
        </p:nvPicPr>
        <p:blipFill>
          <a:blip r:embed="rId3">
            <a:alphaModFix/>
          </a:blip>
          <a:stretch>
            <a:fillRect/>
          </a:stretch>
        </p:blipFill>
        <p:spPr>
          <a:xfrm>
            <a:off x="4243372" y="1276350"/>
            <a:ext cx="459342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Marco teórico </a:t>
            </a:r>
            <a:endParaRPr/>
          </a:p>
        </p:txBody>
      </p:sp>
      <p:sp>
        <p:nvSpPr>
          <p:cNvPr id="204" name="Google Shape;204;p21"/>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t>En las operaciones de dilatación morfológica y erosión, el estado de cualquier píxel dado en la imagen de salida se determina aplicando una regla al píxel correspondiente y a sus vecinos en la imagen de entrada. La regla utilizada para procesar los píxeles define la operación como una dilatación o una erosión.</a:t>
            </a:r>
            <a:endParaRPr/>
          </a:p>
        </p:txBody>
      </p:sp>
      <p:sp>
        <p:nvSpPr>
          <p:cNvPr id="205" name="Google Shape;20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206" name="Google Shape;206;p21"/>
          <p:cNvSpPr txBox="1"/>
          <p:nvPr/>
        </p:nvSpPr>
        <p:spPr>
          <a:xfrm>
            <a:off x="248825" y="347142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FFFFFF"/>
                </a:solidFill>
                <a:latin typeface="Lato"/>
                <a:ea typeface="Lato"/>
                <a:cs typeface="Lato"/>
                <a:sym typeface="Lato"/>
              </a:rPr>
              <a:t>Imagen 6. Imagen de ejemplo erosión.</a:t>
            </a:r>
            <a:endParaRPr>
              <a:solidFill>
                <a:srgbClr val="FFFFFF"/>
              </a:solidFill>
              <a:latin typeface="Lato"/>
              <a:ea typeface="Lato"/>
              <a:cs typeface="Lato"/>
              <a:sym typeface="Lato"/>
            </a:endParaRPr>
          </a:p>
        </p:txBody>
      </p:sp>
      <p:pic>
        <p:nvPicPr>
          <p:cNvPr id="207" name="Google Shape;207;p21"/>
          <p:cNvPicPr preferRelativeResize="0"/>
          <p:nvPr/>
        </p:nvPicPr>
        <p:blipFill>
          <a:blip r:embed="rId3">
            <a:alphaModFix/>
          </a:blip>
          <a:stretch>
            <a:fillRect/>
          </a:stretch>
        </p:blipFill>
        <p:spPr>
          <a:xfrm>
            <a:off x="248825" y="1566850"/>
            <a:ext cx="4628421" cy="19045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