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17"/>
  </p:notesMasterIdLst>
  <p:sldIdLst>
    <p:sldId id="257" r:id="rId5"/>
    <p:sldId id="261" r:id="rId6"/>
    <p:sldId id="264" r:id="rId7"/>
    <p:sldId id="269" r:id="rId8"/>
    <p:sldId id="267" r:id="rId9"/>
    <p:sldId id="268" r:id="rId10"/>
    <p:sldId id="266" r:id="rId11"/>
    <p:sldId id="270" r:id="rId12"/>
    <p:sldId id="271" r:id="rId13"/>
    <p:sldId id="265" r:id="rId14"/>
    <p:sldId id="272" r:id="rId15"/>
    <p:sldId id="262" r:id="rId16"/>
  </p:sldIdLst>
  <p:sldSz cx="9144000" cy="5143500" type="screen16x9"/>
  <p:notesSz cx="6858000" cy="9144000"/>
  <p:embeddedFontLst>
    <p:embeddedFont>
      <p:font typeface="Berlin Sans FB" panose="020E0602020502020306" pitchFamily="34" charset="0"/>
      <p:regular r:id="rId18"/>
      <p:bold r:id="rId19"/>
    </p:embeddedFont>
    <p:embeddedFont>
      <p:font typeface="Berlin Sans FB Demi" panose="020E0802020502020306" pitchFamily="34" charset="0"/>
      <p:bold r:id="rId20"/>
    </p:embeddedFon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
      <p:font typeface="Gill Sans" panose="020B0604020202020204" charset="0"/>
      <p:regular r:id="rId29"/>
      <p:bold r:id="rId30"/>
    </p:embeddedFont>
    <p:embeddedFont>
      <p:font typeface="Ink Free" panose="03080402000500000000" pitchFamily="66"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18DBA0-3DEE-42F6-B680-E7EDFCBE0DE8}">
  <a:tblStyle styleId="{BD18DBA0-3DEE-42F6-B680-E7EDFCBE0DE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CC0AB5-820C-4DA8-8376-BF7055F32A7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81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eorg\Desktop\ESCOM\6to.%20Semestre\AnalisisImagenes\Promedio\Clase20_10_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eorg\Desktop\ESCOM\6to.%20Semestre\AnalisisImagenes\Promedio\Clase20_10_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eorg\Desktop\ESCOM\6to.%20Semestre\AnalisisImagenes\Promedio\Clase20_10_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georg\Desktop\ESCOM\6to.%20Semestre\AnalisisImagenes\Promedio\Clase20_10_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georg\Desktop\ESCOM\6to.%20Semestre\AnalisisImagenes\Promedio\Clase20_10_20.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r>
              <a:rPr lang="es-MX"/>
              <a:t>Histograma</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endParaRPr lang="es-MX"/>
        </a:p>
      </c:txPr>
    </c:title>
    <c:autoTitleDeleted val="0"/>
    <c:plotArea>
      <c:layout/>
      <c:barChart>
        <c:barDir val="col"/>
        <c:grouping val="clustered"/>
        <c:varyColors val="0"/>
        <c:ser>
          <c:idx val="0"/>
          <c:order val="0"/>
          <c:spPr>
            <a:solidFill>
              <a:schemeClr val="accent6"/>
            </a:solidFill>
            <a:ln>
              <a:noFill/>
            </a:ln>
            <a:effectLst/>
          </c:spPr>
          <c:invertIfNegative val="0"/>
          <c:cat>
            <c:numRef>
              <c:f>ImagenOriginal!$K$2:$K$257</c:f>
              <c:numCache>
                <c:formatCode>General</c:formatCode>
                <c:ptCount val="25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numCache>
            </c:numRef>
          </c:cat>
          <c:val>
            <c:numRef>
              <c:f>ImagenOriginal!$L$2:$L$257</c:f>
              <c:numCache>
                <c:formatCode>General</c:formatCode>
                <c:ptCount val="256"/>
                <c:pt idx="0">
                  <c:v>10</c:v>
                </c:pt>
                <c:pt idx="1">
                  <c:v>1</c:v>
                </c:pt>
                <c:pt idx="2">
                  <c:v>2</c:v>
                </c:pt>
                <c:pt idx="3">
                  <c:v>0</c:v>
                </c:pt>
                <c:pt idx="4">
                  <c:v>0</c:v>
                </c:pt>
                <c:pt idx="5">
                  <c:v>1</c:v>
                </c:pt>
                <c:pt idx="6">
                  <c:v>0</c:v>
                </c:pt>
                <c:pt idx="7">
                  <c:v>0</c:v>
                </c:pt>
                <c:pt idx="8">
                  <c:v>0</c:v>
                </c:pt>
                <c:pt idx="9">
                  <c:v>0</c:v>
                </c:pt>
                <c:pt idx="10">
                  <c:v>2</c:v>
                </c:pt>
                <c:pt idx="11">
                  <c:v>0</c:v>
                </c:pt>
                <c:pt idx="12">
                  <c:v>1</c:v>
                </c:pt>
                <c:pt idx="13">
                  <c:v>0</c:v>
                </c:pt>
                <c:pt idx="14">
                  <c:v>1</c:v>
                </c:pt>
                <c:pt idx="15">
                  <c:v>0</c:v>
                </c:pt>
                <c:pt idx="16">
                  <c:v>0</c:v>
                </c:pt>
                <c:pt idx="17">
                  <c:v>0</c:v>
                </c:pt>
                <c:pt idx="18">
                  <c:v>1</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1</c:v>
                </c:pt>
                <c:pt idx="34">
                  <c:v>0</c:v>
                </c:pt>
                <c:pt idx="35">
                  <c:v>1</c:v>
                </c:pt>
                <c:pt idx="36">
                  <c:v>0</c:v>
                </c:pt>
                <c:pt idx="37">
                  <c:v>0</c:v>
                </c:pt>
                <c:pt idx="38">
                  <c:v>0</c:v>
                </c:pt>
                <c:pt idx="39">
                  <c:v>0</c:v>
                </c:pt>
                <c:pt idx="40">
                  <c:v>0</c:v>
                </c:pt>
                <c:pt idx="41">
                  <c:v>0</c:v>
                </c:pt>
                <c:pt idx="42">
                  <c:v>1</c:v>
                </c:pt>
                <c:pt idx="43">
                  <c:v>0</c:v>
                </c:pt>
                <c:pt idx="44">
                  <c:v>0</c:v>
                </c:pt>
                <c:pt idx="45">
                  <c:v>0</c:v>
                </c:pt>
                <c:pt idx="46">
                  <c:v>0</c:v>
                </c:pt>
                <c:pt idx="47">
                  <c:v>1</c:v>
                </c:pt>
                <c:pt idx="48">
                  <c:v>0</c:v>
                </c:pt>
                <c:pt idx="49">
                  <c:v>0</c:v>
                </c:pt>
                <c:pt idx="50">
                  <c:v>2</c:v>
                </c:pt>
                <c:pt idx="51">
                  <c:v>0</c:v>
                </c:pt>
                <c:pt idx="52">
                  <c:v>0</c:v>
                </c:pt>
                <c:pt idx="53">
                  <c:v>0</c:v>
                </c:pt>
                <c:pt idx="54">
                  <c:v>0</c:v>
                </c:pt>
                <c:pt idx="55">
                  <c:v>1</c:v>
                </c:pt>
                <c:pt idx="56">
                  <c:v>1</c:v>
                </c:pt>
                <c:pt idx="57">
                  <c:v>0</c:v>
                </c:pt>
                <c:pt idx="58">
                  <c:v>0</c:v>
                </c:pt>
                <c:pt idx="59">
                  <c:v>0</c:v>
                </c:pt>
                <c:pt idx="60">
                  <c:v>0</c:v>
                </c:pt>
                <c:pt idx="61">
                  <c:v>0</c:v>
                </c:pt>
                <c:pt idx="62">
                  <c:v>0</c:v>
                </c:pt>
                <c:pt idx="63">
                  <c:v>0</c:v>
                </c:pt>
                <c:pt idx="64">
                  <c:v>0</c:v>
                </c:pt>
                <c:pt idx="65">
                  <c:v>0</c:v>
                </c:pt>
                <c:pt idx="66">
                  <c:v>0</c:v>
                </c:pt>
                <c:pt idx="67">
                  <c:v>0</c:v>
                </c:pt>
                <c:pt idx="68">
                  <c:v>0</c:v>
                </c:pt>
                <c:pt idx="69">
                  <c:v>0</c:v>
                </c:pt>
                <c:pt idx="70">
                  <c:v>1</c:v>
                </c:pt>
                <c:pt idx="71">
                  <c:v>0</c:v>
                </c:pt>
                <c:pt idx="72">
                  <c:v>0</c:v>
                </c:pt>
                <c:pt idx="73">
                  <c:v>0</c:v>
                </c:pt>
                <c:pt idx="74">
                  <c:v>0</c:v>
                </c:pt>
                <c:pt idx="75">
                  <c:v>0</c:v>
                </c:pt>
                <c:pt idx="76">
                  <c:v>0</c:v>
                </c:pt>
                <c:pt idx="77">
                  <c:v>0</c:v>
                </c:pt>
                <c:pt idx="78">
                  <c:v>0</c:v>
                </c:pt>
                <c:pt idx="79">
                  <c:v>1</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1</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1</c:v>
                </c:pt>
                <c:pt idx="180">
                  <c:v>2</c:v>
                </c:pt>
                <c:pt idx="181">
                  <c:v>0</c:v>
                </c:pt>
                <c:pt idx="182">
                  <c:v>0</c:v>
                </c:pt>
                <c:pt idx="183">
                  <c:v>0</c:v>
                </c:pt>
                <c:pt idx="184">
                  <c:v>0</c:v>
                </c:pt>
                <c:pt idx="185">
                  <c:v>0</c:v>
                </c:pt>
                <c:pt idx="186">
                  <c:v>0</c:v>
                </c:pt>
                <c:pt idx="187">
                  <c:v>0</c:v>
                </c:pt>
                <c:pt idx="188">
                  <c:v>1</c:v>
                </c:pt>
                <c:pt idx="189">
                  <c:v>0</c:v>
                </c:pt>
                <c:pt idx="190">
                  <c:v>2</c:v>
                </c:pt>
                <c:pt idx="191">
                  <c:v>1</c:v>
                </c:pt>
                <c:pt idx="192">
                  <c:v>0</c:v>
                </c:pt>
                <c:pt idx="193">
                  <c:v>1</c:v>
                </c:pt>
                <c:pt idx="194">
                  <c:v>0</c:v>
                </c:pt>
                <c:pt idx="195">
                  <c:v>0</c:v>
                </c:pt>
                <c:pt idx="196">
                  <c:v>0</c:v>
                </c:pt>
                <c:pt idx="197">
                  <c:v>0</c:v>
                </c:pt>
                <c:pt idx="198">
                  <c:v>0</c:v>
                </c:pt>
                <c:pt idx="199">
                  <c:v>0</c:v>
                </c:pt>
                <c:pt idx="200">
                  <c:v>5</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1</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4</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1</c:v>
                </c:pt>
              </c:numCache>
            </c:numRef>
          </c:val>
          <c:extLst>
            <c:ext xmlns:c16="http://schemas.microsoft.com/office/drawing/2014/chart" uri="{C3380CC4-5D6E-409C-BE32-E72D297353CC}">
              <c16:uniqueId val="{00000000-33BF-4A32-93CF-BCD38114DD46}"/>
            </c:ext>
          </c:extLst>
        </c:ser>
        <c:dLbls>
          <c:showLegendKey val="0"/>
          <c:showVal val="0"/>
          <c:showCatName val="0"/>
          <c:showSerName val="0"/>
          <c:showPercent val="0"/>
          <c:showBubbleSize val="0"/>
        </c:dLbls>
        <c:gapWidth val="219"/>
        <c:overlap val="-27"/>
        <c:axId val="298494528"/>
        <c:axId val="543497472"/>
      </c:barChart>
      <c:catAx>
        <c:axId val="2984945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lt1"/>
                    </a:solidFill>
                    <a:latin typeface="+mn-lt"/>
                    <a:ea typeface="+mn-ea"/>
                    <a:cs typeface="+mn-cs"/>
                  </a:defRPr>
                </a:pPr>
                <a:r>
                  <a:rPr lang="es-MX"/>
                  <a:t>Niveles de gris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lt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s-MX"/>
          </a:p>
        </c:txPr>
        <c:crossAx val="543497472"/>
        <c:crosses val="autoZero"/>
        <c:auto val="1"/>
        <c:lblAlgn val="ctr"/>
        <c:lblOffset val="100"/>
        <c:noMultiLvlLbl val="0"/>
      </c:catAx>
      <c:valAx>
        <c:axId val="54349747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lt1"/>
                    </a:solidFill>
                    <a:latin typeface="+mn-lt"/>
                    <a:ea typeface="+mn-ea"/>
                    <a:cs typeface="+mn-cs"/>
                  </a:defRPr>
                </a:pPr>
                <a:r>
                  <a:rPr lang="es-MX"/>
                  <a:t>Frecuencia</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lt1"/>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s-MX"/>
          </a:p>
        </c:txPr>
        <c:crossAx val="298494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solidFill>
    <a:ln w="25400" cap="flat" cmpd="sng" algn="ctr">
      <a:solidFill>
        <a:schemeClr val="accent3">
          <a:shade val="50000"/>
        </a:schemeClr>
      </a:solidFill>
      <a:prstDash val="solid"/>
    </a:ln>
    <a:effectLst/>
  </c:spPr>
  <c:txPr>
    <a:bodyPr/>
    <a:lstStyle/>
    <a:p>
      <a:pPr>
        <a:defRPr>
          <a:solidFill>
            <a:schemeClr val="lt1"/>
          </a:solidFill>
          <a:latin typeface="+mn-lt"/>
          <a:ea typeface="+mn-ea"/>
          <a:cs typeface="+mn-cs"/>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r>
              <a:rPr lang="es-MX"/>
              <a:t>Histograma</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endParaRPr lang="es-MX"/>
        </a:p>
      </c:txPr>
    </c:title>
    <c:autoTitleDeleted val="0"/>
    <c:plotArea>
      <c:layout/>
      <c:barChart>
        <c:barDir val="col"/>
        <c:grouping val="clustered"/>
        <c:varyColors val="0"/>
        <c:ser>
          <c:idx val="0"/>
          <c:order val="0"/>
          <c:spPr>
            <a:solidFill>
              <a:schemeClr val="accent6"/>
            </a:solidFill>
            <a:ln>
              <a:noFill/>
            </a:ln>
            <a:effectLst/>
          </c:spPr>
          <c:invertIfNegative val="0"/>
          <c:cat>
            <c:numRef>
              <c:f>FiltroPromedio!$K$2:$K$257</c:f>
              <c:numCache>
                <c:formatCode>General</c:formatCode>
                <c:ptCount val="25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numCache>
            </c:numRef>
          </c:cat>
          <c:val>
            <c:numRef>
              <c:f>FiltroPromedio!$L$2:$L$257</c:f>
              <c:numCache>
                <c:formatCode>General</c:formatCode>
                <c:ptCount val="25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2</c:v>
                </c:pt>
                <c:pt idx="20">
                  <c:v>0</c:v>
                </c:pt>
                <c:pt idx="21">
                  <c:v>0</c:v>
                </c:pt>
                <c:pt idx="22">
                  <c:v>1</c:v>
                </c:pt>
                <c:pt idx="23">
                  <c:v>0</c:v>
                </c:pt>
                <c:pt idx="24">
                  <c:v>0</c:v>
                </c:pt>
                <c:pt idx="25">
                  <c:v>1</c:v>
                </c:pt>
                <c:pt idx="26">
                  <c:v>1</c:v>
                </c:pt>
                <c:pt idx="27">
                  <c:v>0</c:v>
                </c:pt>
                <c:pt idx="28">
                  <c:v>0</c:v>
                </c:pt>
                <c:pt idx="29">
                  <c:v>0</c:v>
                </c:pt>
                <c:pt idx="30">
                  <c:v>1</c:v>
                </c:pt>
                <c:pt idx="31">
                  <c:v>0</c:v>
                </c:pt>
                <c:pt idx="32">
                  <c:v>0</c:v>
                </c:pt>
                <c:pt idx="33">
                  <c:v>0</c:v>
                </c:pt>
                <c:pt idx="34">
                  <c:v>1</c:v>
                </c:pt>
                <c:pt idx="35">
                  <c:v>0</c:v>
                </c:pt>
                <c:pt idx="36">
                  <c:v>0</c:v>
                </c:pt>
                <c:pt idx="37">
                  <c:v>0</c:v>
                </c:pt>
                <c:pt idx="38">
                  <c:v>0</c:v>
                </c:pt>
                <c:pt idx="39">
                  <c:v>0</c:v>
                </c:pt>
                <c:pt idx="40">
                  <c:v>0</c:v>
                </c:pt>
                <c:pt idx="41">
                  <c:v>0</c:v>
                </c:pt>
                <c:pt idx="42">
                  <c:v>1</c:v>
                </c:pt>
                <c:pt idx="43">
                  <c:v>1</c:v>
                </c:pt>
                <c:pt idx="44">
                  <c:v>1</c:v>
                </c:pt>
                <c:pt idx="45">
                  <c:v>0</c:v>
                </c:pt>
                <c:pt idx="46">
                  <c:v>0</c:v>
                </c:pt>
                <c:pt idx="47">
                  <c:v>1</c:v>
                </c:pt>
                <c:pt idx="48">
                  <c:v>1</c:v>
                </c:pt>
                <c:pt idx="49">
                  <c:v>0</c:v>
                </c:pt>
                <c:pt idx="50">
                  <c:v>0</c:v>
                </c:pt>
                <c:pt idx="51">
                  <c:v>1</c:v>
                </c:pt>
                <c:pt idx="52">
                  <c:v>2</c:v>
                </c:pt>
                <c:pt idx="53">
                  <c:v>0</c:v>
                </c:pt>
                <c:pt idx="54">
                  <c:v>1</c:v>
                </c:pt>
                <c:pt idx="55">
                  <c:v>0</c:v>
                </c:pt>
                <c:pt idx="56">
                  <c:v>0</c:v>
                </c:pt>
                <c:pt idx="57">
                  <c:v>1</c:v>
                </c:pt>
                <c:pt idx="58">
                  <c:v>0</c:v>
                </c:pt>
                <c:pt idx="59">
                  <c:v>0</c:v>
                </c:pt>
                <c:pt idx="60">
                  <c:v>0</c:v>
                </c:pt>
                <c:pt idx="61">
                  <c:v>1</c:v>
                </c:pt>
                <c:pt idx="62">
                  <c:v>1</c:v>
                </c:pt>
                <c:pt idx="63">
                  <c:v>1</c:v>
                </c:pt>
                <c:pt idx="64">
                  <c:v>0</c:v>
                </c:pt>
                <c:pt idx="65">
                  <c:v>0</c:v>
                </c:pt>
                <c:pt idx="66">
                  <c:v>1</c:v>
                </c:pt>
                <c:pt idx="67">
                  <c:v>1</c:v>
                </c:pt>
                <c:pt idx="68">
                  <c:v>0</c:v>
                </c:pt>
                <c:pt idx="69">
                  <c:v>0</c:v>
                </c:pt>
                <c:pt idx="70">
                  <c:v>0</c:v>
                </c:pt>
                <c:pt idx="71">
                  <c:v>0</c:v>
                </c:pt>
                <c:pt idx="72">
                  <c:v>1</c:v>
                </c:pt>
                <c:pt idx="73">
                  <c:v>0</c:v>
                </c:pt>
                <c:pt idx="74">
                  <c:v>1</c:v>
                </c:pt>
                <c:pt idx="75">
                  <c:v>1</c:v>
                </c:pt>
                <c:pt idx="76">
                  <c:v>0</c:v>
                </c:pt>
                <c:pt idx="77">
                  <c:v>1</c:v>
                </c:pt>
                <c:pt idx="78">
                  <c:v>0</c:v>
                </c:pt>
                <c:pt idx="79">
                  <c:v>0</c:v>
                </c:pt>
                <c:pt idx="80">
                  <c:v>0</c:v>
                </c:pt>
                <c:pt idx="81">
                  <c:v>1</c:v>
                </c:pt>
                <c:pt idx="82">
                  <c:v>1</c:v>
                </c:pt>
                <c:pt idx="83">
                  <c:v>0</c:v>
                </c:pt>
                <c:pt idx="84">
                  <c:v>1</c:v>
                </c:pt>
                <c:pt idx="85">
                  <c:v>0</c:v>
                </c:pt>
                <c:pt idx="86">
                  <c:v>0</c:v>
                </c:pt>
                <c:pt idx="87">
                  <c:v>1</c:v>
                </c:pt>
                <c:pt idx="88">
                  <c:v>0</c:v>
                </c:pt>
                <c:pt idx="89">
                  <c:v>0</c:v>
                </c:pt>
                <c:pt idx="90">
                  <c:v>0</c:v>
                </c:pt>
                <c:pt idx="91">
                  <c:v>0</c:v>
                </c:pt>
                <c:pt idx="92">
                  <c:v>0</c:v>
                </c:pt>
                <c:pt idx="93">
                  <c:v>0</c:v>
                </c:pt>
                <c:pt idx="94">
                  <c:v>0</c:v>
                </c:pt>
                <c:pt idx="95">
                  <c:v>0</c:v>
                </c:pt>
                <c:pt idx="96">
                  <c:v>1</c:v>
                </c:pt>
                <c:pt idx="97">
                  <c:v>0</c:v>
                </c:pt>
                <c:pt idx="98">
                  <c:v>0</c:v>
                </c:pt>
                <c:pt idx="99">
                  <c:v>0</c:v>
                </c:pt>
                <c:pt idx="100">
                  <c:v>0</c:v>
                </c:pt>
                <c:pt idx="101">
                  <c:v>0</c:v>
                </c:pt>
                <c:pt idx="102">
                  <c:v>0</c:v>
                </c:pt>
                <c:pt idx="103">
                  <c:v>1</c:v>
                </c:pt>
                <c:pt idx="104">
                  <c:v>0</c:v>
                </c:pt>
                <c:pt idx="105">
                  <c:v>0</c:v>
                </c:pt>
                <c:pt idx="106">
                  <c:v>1</c:v>
                </c:pt>
                <c:pt idx="107">
                  <c:v>0</c:v>
                </c:pt>
                <c:pt idx="108">
                  <c:v>0</c:v>
                </c:pt>
                <c:pt idx="109">
                  <c:v>0</c:v>
                </c:pt>
                <c:pt idx="110">
                  <c:v>1</c:v>
                </c:pt>
                <c:pt idx="111">
                  <c:v>0</c:v>
                </c:pt>
                <c:pt idx="112">
                  <c:v>0</c:v>
                </c:pt>
                <c:pt idx="113">
                  <c:v>0</c:v>
                </c:pt>
                <c:pt idx="114">
                  <c:v>1</c:v>
                </c:pt>
                <c:pt idx="115">
                  <c:v>0</c:v>
                </c:pt>
                <c:pt idx="116">
                  <c:v>0</c:v>
                </c:pt>
                <c:pt idx="117">
                  <c:v>0</c:v>
                </c:pt>
                <c:pt idx="118">
                  <c:v>1</c:v>
                </c:pt>
                <c:pt idx="119">
                  <c:v>1</c:v>
                </c:pt>
                <c:pt idx="120">
                  <c:v>0</c:v>
                </c:pt>
                <c:pt idx="121">
                  <c:v>0</c:v>
                </c:pt>
                <c:pt idx="122">
                  <c:v>0</c:v>
                </c:pt>
                <c:pt idx="123">
                  <c:v>0</c:v>
                </c:pt>
                <c:pt idx="124">
                  <c:v>0</c:v>
                </c:pt>
                <c:pt idx="125">
                  <c:v>0</c:v>
                </c:pt>
                <c:pt idx="126">
                  <c:v>2</c:v>
                </c:pt>
                <c:pt idx="127">
                  <c:v>1</c:v>
                </c:pt>
                <c:pt idx="128">
                  <c:v>0</c:v>
                </c:pt>
                <c:pt idx="129">
                  <c:v>0</c:v>
                </c:pt>
                <c:pt idx="130">
                  <c:v>0</c:v>
                </c:pt>
                <c:pt idx="131">
                  <c:v>0</c:v>
                </c:pt>
                <c:pt idx="132">
                  <c:v>0</c:v>
                </c:pt>
                <c:pt idx="133">
                  <c:v>1</c:v>
                </c:pt>
                <c:pt idx="134">
                  <c:v>0</c:v>
                </c:pt>
                <c:pt idx="135">
                  <c:v>0</c:v>
                </c:pt>
                <c:pt idx="136">
                  <c:v>0</c:v>
                </c:pt>
                <c:pt idx="137">
                  <c:v>0</c:v>
                </c:pt>
                <c:pt idx="138">
                  <c:v>0</c:v>
                </c:pt>
                <c:pt idx="139">
                  <c:v>0</c:v>
                </c:pt>
                <c:pt idx="140">
                  <c:v>0</c:v>
                </c:pt>
                <c:pt idx="141">
                  <c:v>0</c:v>
                </c:pt>
                <c:pt idx="142">
                  <c:v>0</c:v>
                </c:pt>
                <c:pt idx="143">
                  <c:v>1</c:v>
                </c:pt>
                <c:pt idx="144">
                  <c:v>0</c:v>
                </c:pt>
                <c:pt idx="145">
                  <c:v>1</c:v>
                </c:pt>
                <c:pt idx="146">
                  <c:v>0</c:v>
                </c:pt>
                <c:pt idx="147">
                  <c:v>0</c:v>
                </c:pt>
                <c:pt idx="148">
                  <c:v>1</c:v>
                </c:pt>
                <c:pt idx="149">
                  <c:v>1</c:v>
                </c:pt>
                <c:pt idx="150">
                  <c:v>0</c:v>
                </c:pt>
                <c:pt idx="151">
                  <c:v>0</c:v>
                </c:pt>
                <c:pt idx="152">
                  <c:v>0</c:v>
                </c:pt>
                <c:pt idx="153">
                  <c:v>0</c:v>
                </c:pt>
                <c:pt idx="154">
                  <c:v>0</c:v>
                </c:pt>
                <c:pt idx="155">
                  <c:v>0</c:v>
                </c:pt>
                <c:pt idx="156">
                  <c:v>0</c:v>
                </c:pt>
                <c:pt idx="157">
                  <c:v>1</c:v>
                </c:pt>
                <c:pt idx="158">
                  <c:v>0</c:v>
                </c:pt>
                <c:pt idx="159">
                  <c:v>0</c:v>
                </c:pt>
                <c:pt idx="160">
                  <c:v>0</c:v>
                </c:pt>
                <c:pt idx="161">
                  <c:v>0</c:v>
                </c:pt>
                <c:pt idx="162">
                  <c:v>1</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1</c:v>
                </c:pt>
                <c:pt idx="181">
                  <c:v>0</c:v>
                </c:pt>
                <c:pt idx="182">
                  <c:v>0</c:v>
                </c:pt>
                <c:pt idx="183">
                  <c:v>0</c:v>
                </c:pt>
                <c:pt idx="184">
                  <c:v>0</c:v>
                </c:pt>
                <c:pt idx="185">
                  <c:v>1</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numCache>
            </c:numRef>
          </c:val>
          <c:extLst>
            <c:ext xmlns:c16="http://schemas.microsoft.com/office/drawing/2014/chart" uri="{C3380CC4-5D6E-409C-BE32-E72D297353CC}">
              <c16:uniqueId val="{00000000-7083-412E-A344-7827DAB6B27E}"/>
            </c:ext>
          </c:extLst>
        </c:ser>
        <c:dLbls>
          <c:showLegendKey val="0"/>
          <c:showVal val="0"/>
          <c:showCatName val="0"/>
          <c:showSerName val="0"/>
          <c:showPercent val="0"/>
          <c:showBubbleSize val="0"/>
        </c:dLbls>
        <c:gapWidth val="219"/>
        <c:overlap val="-27"/>
        <c:axId val="298494528"/>
        <c:axId val="543497472"/>
      </c:barChart>
      <c:catAx>
        <c:axId val="2984945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lt1"/>
                    </a:solidFill>
                    <a:latin typeface="+mn-lt"/>
                    <a:ea typeface="+mn-ea"/>
                    <a:cs typeface="+mn-cs"/>
                  </a:defRPr>
                </a:pPr>
                <a:r>
                  <a:rPr lang="es-MX"/>
                  <a:t>Niveles de gris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lt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s-MX"/>
          </a:p>
        </c:txPr>
        <c:crossAx val="543497472"/>
        <c:crosses val="autoZero"/>
        <c:auto val="1"/>
        <c:lblAlgn val="ctr"/>
        <c:lblOffset val="100"/>
        <c:noMultiLvlLbl val="0"/>
      </c:catAx>
      <c:valAx>
        <c:axId val="54349747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lt1"/>
                    </a:solidFill>
                    <a:latin typeface="+mn-lt"/>
                    <a:ea typeface="+mn-ea"/>
                    <a:cs typeface="+mn-cs"/>
                  </a:defRPr>
                </a:pPr>
                <a:r>
                  <a:rPr lang="es-MX"/>
                  <a:t>Frecuencia</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lt1"/>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s-MX"/>
          </a:p>
        </c:txPr>
        <c:crossAx val="298494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solidFill>
    <a:ln w="25400" cap="flat" cmpd="sng" algn="ctr">
      <a:solidFill>
        <a:schemeClr val="accent3">
          <a:shade val="50000"/>
        </a:schemeClr>
      </a:solidFill>
      <a:prstDash val="solid"/>
    </a:ln>
    <a:effectLst/>
  </c:spPr>
  <c:txPr>
    <a:bodyPr/>
    <a:lstStyle/>
    <a:p>
      <a:pPr>
        <a:defRPr>
          <a:solidFill>
            <a:schemeClr val="lt1"/>
          </a:solidFill>
          <a:latin typeface="+mn-lt"/>
          <a:ea typeface="+mn-ea"/>
          <a:cs typeface="+mn-cs"/>
        </a:defRPr>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r>
              <a:rPr lang="es-MX"/>
              <a:t>Histograma</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endParaRPr lang="es-MX"/>
        </a:p>
      </c:txPr>
    </c:title>
    <c:autoTitleDeleted val="0"/>
    <c:plotArea>
      <c:layout/>
      <c:barChart>
        <c:barDir val="col"/>
        <c:grouping val="clustered"/>
        <c:varyColors val="0"/>
        <c:ser>
          <c:idx val="0"/>
          <c:order val="0"/>
          <c:spPr>
            <a:solidFill>
              <a:schemeClr val="accent6"/>
            </a:solidFill>
            <a:ln>
              <a:noFill/>
            </a:ln>
            <a:effectLst/>
          </c:spPr>
          <c:invertIfNegative val="0"/>
          <c:cat>
            <c:numRef>
              <c:f>FiltroGuassiano!$K$2:$K$257</c:f>
              <c:numCache>
                <c:formatCode>General</c:formatCode>
                <c:ptCount val="25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numCache>
            </c:numRef>
          </c:cat>
          <c:val>
            <c:numRef>
              <c:f>FiltroGuassiano!$L$2:$L$257</c:f>
              <c:numCache>
                <c:formatCode>General</c:formatCode>
                <c:ptCount val="25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2</c:v>
                </c:pt>
                <c:pt idx="15">
                  <c:v>0</c:v>
                </c:pt>
                <c:pt idx="16">
                  <c:v>0</c:v>
                </c:pt>
                <c:pt idx="17">
                  <c:v>0</c:v>
                </c:pt>
                <c:pt idx="18">
                  <c:v>1</c:v>
                </c:pt>
                <c:pt idx="19">
                  <c:v>0</c:v>
                </c:pt>
                <c:pt idx="20">
                  <c:v>0</c:v>
                </c:pt>
                <c:pt idx="21">
                  <c:v>0</c:v>
                </c:pt>
                <c:pt idx="22">
                  <c:v>0</c:v>
                </c:pt>
                <c:pt idx="23">
                  <c:v>0</c:v>
                </c:pt>
                <c:pt idx="24">
                  <c:v>1</c:v>
                </c:pt>
                <c:pt idx="25">
                  <c:v>1</c:v>
                </c:pt>
                <c:pt idx="26">
                  <c:v>0</c:v>
                </c:pt>
                <c:pt idx="27">
                  <c:v>0</c:v>
                </c:pt>
                <c:pt idx="28">
                  <c:v>0</c:v>
                </c:pt>
                <c:pt idx="29">
                  <c:v>0</c:v>
                </c:pt>
                <c:pt idx="30">
                  <c:v>1</c:v>
                </c:pt>
                <c:pt idx="31">
                  <c:v>0</c:v>
                </c:pt>
                <c:pt idx="32">
                  <c:v>0</c:v>
                </c:pt>
                <c:pt idx="33">
                  <c:v>1</c:v>
                </c:pt>
                <c:pt idx="34">
                  <c:v>0</c:v>
                </c:pt>
                <c:pt idx="35">
                  <c:v>1</c:v>
                </c:pt>
                <c:pt idx="36">
                  <c:v>0</c:v>
                </c:pt>
                <c:pt idx="37">
                  <c:v>1</c:v>
                </c:pt>
                <c:pt idx="38">
                  <c:v>0</c:v>
                </c:pt>
                <c:pt idx="39">
                  <c:v>0</c:v>
                </c:pt>
                <c:pt idx="40">
                  <c:v>0</c:v>
                </c:pt>
                <c:pt idx="41">
                  <c:v>0</c:v>
                </c:pt>
                <c:pt idx="42">
                  <c:v>2</c:v>
                </c:pt>
                <c:pt idx="43">
                  <c:v>2</c:v>
                </c:pt>
                <c:pt idx="44">
                  <c:v>0</c:v>
                </c:pt>
                <c:pt idx="45">
                  <c:v>1</c:v>
                </c:pt>
                <c:pt idx="46">
                  <c:v>2</c:v>
                </c:pt>
                <c:pt idx="47">
                  <c:v>0</c:v>
                </c:pt>
                <c:pt idx="48">
                  <c:v>0</c:v>
                </c:pt>
                <c:pt idx="49">
                  <c:v>0</c:v>
                </c:pt>
                <c:pt idx="50">
                  <c:v>1</c:v>
                </c:pt>
                <c:pt idx="51">
                  <c:v>0</c:v>
                </c:pt>
                <c:pt idx="52">
                  <c:v>1</c:v>
                </c:pt>
                <c:pt idx="53">
                  <c:v>0</c:v>
                </c:pt>
                <c:pt idx="54">
                  <c:v>0</c:v>
                </c:pt>
                <c:pt idx="55">
                  <c:v>1</c:v>
                </c:pt>
                <c:pt idx="56">
                  <c:v>1</c:v>
                </c:pt>
                <c:pt idx="57">
                  <c:v>0</c:v>
                </c:pt>
                <c:pt idx="58">
                  <c:v>0</c:v>
                </c:pt>
                <c:pt idx="59">
                  <c:v>1</c:v>
                </c:pt>
                <c:pt idx="60">
                  <c:v>0</c:v>
                </c:pt>
                <c:pt idx="61">
                  <c:v>1</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1</c:v>
                </c:pt>
                <c:pt idx="80">
                  <c:v>0</c:v>
                </c:pt>
                <c:pt idx="81">
                  <c:v>1</c:v>
                </c:pt>
                <c:pt idx="82">
                  <c:v>0</c:v>
                </c:pt>
                <c:pt idx="83">
                  <c:v>0</c:v>
                </c:pt>
                <c:pt idx="84">
                  <c:v>0</c:v>
                </c:pt>
                <c:pt idx="85">
                  <c:v>0</c:v>
                </c:pt>
                <c:pt idx="86">
                  <c:v>0</c:v>
                </c:pt>
                <c:pt idx="87">
                  <c:v>0</c:v>
                </c:pt>
                <c:pt idx="88">
                  <c:v>0</c:v>
                </c:pt>
                <c:pt idx="89">
                  <c:v>0</c:v>
                </c:pt>
                <c:pt idx="90">
                  <c:v>0</c:v>
                </c:pt>
                <c:pt idx="91">
                  <c:v>2</c:v>
                </c:pt>
                <c:pt idx="92">
                  <c:v>0</c:v>
                </c:pt>
                <c:pt idx="93">
                  <c:v>1</c:v>
                </c:pt>
                <c:pt idx="94">
                  <c:v>1</c:v>
                </c:pt>
                <c:pt idx="95">
                  <c:v>0</c:v>
                </c:pt>
                <c:pt idx="96">
                  <c:v>0</c:v>
                </c:pt>
                <c:pt idx="97">
                  <c:v>0</c:v>
                </c:pt>
                <c:pt idx="98">
                  <c:v>0</c:v>
                </c:pt>
                <c:pt idx="99">
                  <c:v>0</c:v>
                </c:pt>
                <c:pt idx="100">
                  <c:v>1</c:v>
                </c:pt>
                <c:pt idx="101">
                  <c:v>0</c:v>
                </c:pt>
                <c:pt idx="102">
                  <c:v>0</c:v>
                </c:pt>
                <c:pt idx="103">
                  <c:v>1</c:v>
                </c:pt>
                <c:pt idx="104">
                  <c:v>0</c:v>
                </c:pt>
                <c:pt idx="105">
                  <c:v>0</c:v>
                </c:pt>
                <c:pt idx="106">
                  <c:v>0</c:v>
                </c:pt>
                <c:pt idx="107">
                  <c:v>2</c:v>
                </c:pt>
                <c:pt idx="108">
                  <c:v>0</c:v>
                </c:pt>
                <c:pt idx="109">
                  <c:v>0</c:v>
                </c:pt>
                <c:pt idx="110">
                  <c:v>1</c:v>
                </c:pt>
                <c:pt idx="111">
                  <c:v>0</c:v>
                </c:pt>
                <c:pt idx="112">
                  <c:v>0</c:v>
                </c:pt>
                <c:pt idx="113">
                  <c:v>0</c:v>
                </c:pt>
                <c:pt idx="114">
                  <c:v>1</c:v>
                </c:pt>
                <c:pt idx="115">
                  <c:v>0</c:v>
                </c:pt>
                <c:pt idx="116">
                  <c:v>0</c:v>
                </c:pt>
                <c:pt idx="117">
                  <c:v>2</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1</c:v>
                </c:pt>
                <c:pt idx="134">
                  <c:v>1</c:v>
                </c:pt>
                <c:pt idx="135">
                  <c:v>0</c:v>
                </c:pt>
                <c:pt idx="136">
                  <c:v>0</c:v>
                </c:pt>
                <c:pt idx="137">
                  <c:v>2</c:v>
                </c:pt>
                <c:pt idx="138">
                  <c:v>0</c:v>
                </c:pt>
                <c:pt idx="139">
                  <c:v>0</c:v>
                </c:pt>
                <c:pt idx="140">
                  <c:v>1</c:v>
                </c:pt>
                <c:pt idx="141">
                  <c:v>0</c:v>
                </c:pt>
                <c:pt idx="142">
                  <c:v>1</c:v>
                </c:pt>
                <c:pt idx="143">
                  <c:v>0</c:v>
                </c:pt>
                <c:pt idx="144">
                  <c:v>0</c:v>
                </c:pt>
                <c:pt idx="145">
                  <c:v>1</c:v>
                </c:pt>
                <c:pt idx="146">
                  <c:v>0</c:v>
                </c:pt>
                <c:pt idx="147">
                  <c:v>1</c:v>
                </c:pt>
                <c:pt idx="148">
                  <c:v>0</c:v>
                </c:pt>
                <c:pt idx="149">
                  <c:v>0</c:v>
                </c:pt>
                <c:pt idx="150">
                  <c:v>1</c:v>
                </c:pt>
                <c:pt idx="151">
                  <c:v>0</c:v>
                </c:pt>
                <c:pt idx="152">
                  <c:v>0</c:v>
                </c:pt>
                <c:pt idx="153">
                  <c:v>0</c:v>
                </c:pt>
                <c:pt idx="154">
                  <c:v>0</c:v>
                </c:pt>
                <c:pt idx="155">
                  <c:v>0</c:v>
                </c:pt>
                <c:pt idx="156">
                  <c:v>1</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1</c:v>
                </c:pt>
                <c:pt idx="176">
                  <c:v>0</c:v>
                </c:pt>
                <c:pt idx="177">
                  <c:v>0</c:v>
                </c:pt>
                <c:pt idx="178">
                  <c:v>1</c:v>
                </c:pt>
                <c:pt idx="179">
                  <c:v>0</c:v>
                </c:pt>
                <c:pt idx="180">
                  <c:v>0</c:v>
                </c:pt>
                <c:pt idx="181">
                  <c:v>0</c:v>
                </c:pt>
                <c:pt idx="182">
                  <c:v>0</c:v>
                </c:pt>
                <c:pt idx="183">
                  <c:v>0</c:v>
                </c:pt>
                <c:pt idx="184">
                  <c:v>0</c:v>
                </c:pt>
                <c:pt idx="185">
                  <c:v>0</c:v>
                </c:pt>
                <c:pt idx="186">
                  <c:v>0</c:v>
                </c:pt>
                <c:pt idx="187">
                  <c:v>0</c:v>
                </c:pt>
                <c:pt idx="188">
                  <c:v>0</c:v>
                </c:pt>
                <c:pt idx="189">
                  <c:v>1</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numCache>
            </c:numRef>
          </c:val>
          <c:extLst>
            <c:ext xmlns:c16="http://schemas.microsoft.com/office/drawing/2014/chart" uri="{C3380CC4-5D6E-409C-BE32-E72D297353CC}">
              <c16:uniqueId val="{00000000-1DA0-428F-93D0-20F5271CA9C1}"/>
            </c:ext>
          </c:extLst>
        </c:ser>
        <c:dLbls>
          <c:showLegendKey val="0"/>
          <c:showVal val="0"/>
          <c:showCatName val="0"/>
          <c:showSerName val="0"/>
          <c:showPercent val="0"/>
          <c:showBubbleSize val="0"/>
        </c:dLbls>
        <c:gapWidth val="219"/>
        <c:overlap val="-27"/>
        <c:axId val="298494528"/>
        <c:axId val="543497472"/>
      </c:barChart>
      <c:catAx>
        <c:axId val="2984945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lt1"/>
                    </a:solidFill>
                    <a:latin typeface="+mn-lt"/>
                    <a:ea typeface="+mn-ea"/>
                    <a:cs typeface="+mn-cs"/>
                  </a:defRPr>
                </a:pPr>
                <a:r>
                  <a:rPr lang="es-MX"/>
                  <a:t>Niveles de gris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lt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s-MX"/>
          </a:p>
        </c:txPr>
        <c:crossAx val="543497472"/>
        <c:crosses val="autoZero"/>
        <c:auto val="1"/>
        <c:lblAlgn val="ctr"/>
        <c:lblOffset val="100"/>
        <c:noMultiLvlLbl val="0"/>
      </c:catAx>
      <c:valAx>
        <c:axId val="54349747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lt1"/>
                    </a:solidFill>
                    <a:latin typeface="+mn-lt"/>
                    <a:ea typeface="+mn-ea"/>
                    <a:cs typeface="+mn-cs"/>
                  </a:defRPr>
                </a:pPr>
                <a:r>
                  <a:rPr lang="es-MX"/>
                  <a:t>Frecuencia</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lt1"/>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s-MX"/>
          </a:p>
        </c:txPr>
        <c:crossAx val="298494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solidFill>
    <a:ln w="25400" cap="flat" cmpd="sng" algn="ctr">
      <a:solidFill>
        <a:schemeClr val="accent3">
          <a:shade val="50000"/>
        </a:schemeClr>
      </a:solidFill>
      <a:prstDash val="solid"/>
    </a:ln>
    <a:effectLst/>
  </c:spPr>
  <c:txPr>
    <a:bodyPr/>
    <a:lstStyle/>
    <a:p>
      <a:pPr>
        <a:defRPr>
          <a:solidFill>
            <a:schemeClr val="lt1"/>
          </a:solidFill>
          <a:latin typeface="+mn-lt"/>
          <a:ea typeface="+mn-ea"/>
          <a:cs typeface="+mn-cs"/>
        </a:defRPr>
      </a:pPr>
      <a:endParaRPr lang="es-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r>
              <a:rPr lang="es-MX"/>
              <a:t>Histograma</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endParaRPr lang="es-MX"/>
        </a:p>
      </c:txPr>
    </c:title>
    <c:autoTitleDeleted val="0"/>
    <c:plotArea>
      <c:layout/>
      <c:barChart>
        <c:barDir val="col"/>
        <c:grouping val="clustered"/>
        <c:varyColors val="0"/>
        <c:ser>
          <c:idx val="0"/>
          <c:order val="0"/>
          <c:spPr>
            <a:solidFill>
              <a:schemeClr val="accent6"/>
            </a:solidFill>
            <a:ln>
              <a:noFill/>
            </a:ln>
            <a:effectLst/>
          </c:spPr>
          <c:invertIfNegative val="0"/>
          <c:cat>
            <c:numRef>
              <c:f>FiltroMediana!$K$2:$K$257</c:f>
              <c:numCache>
                <c:formatCode>General</c:formatCode>
                <c:ptCount val="25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numCache>
            </c:numRef>
          </c:cat>
          <c:val>
            <c:numRef>
              <c:f>FiltroMediana!$L$2:$L$257</c:f>
              <c:numCache>
                <c:formatCode>General</c:formatCode>
                <c:ptCount val="256"/>
                <c:pt idx="0">
                  <c:v>12</c:v>
                </c:pt>
                <c:pt idx="1">
                  <c:v>2</c:v>
                </c:pt>
                <c:pt idx="2">
                  <c:v>2</c:v>
                </c:pt>
                <c:pt idx="3">
                  <c:v>0</c:v>
                </c:pt>
                <c:pt idx="4">
                  <c:v>0</c:v>
                </c:pt>
                <c:pt idx="5">
                  <c:v>1</c:v>
                </c:pt>
                <c:pt idx="6">
                  <c:v>0</c:v>
                </c:pt>
                <c:pt idx="7">
                  <c:v>0</c:v>
                </c:pt>
                <c:pt idx="8">
                  <c:v>0</c:v>
                </c:pt>
                <c:pt idx="9">
                  <c:v>0</c:v>
                </c:pt>
                <c:pt idx="10">
                  <c:v>2</c:v>
                </c:pt>
                <c:pt idx="11">
                  <c:v>0</c:v>
                </c:pt>
                <c:pt idx="12">
                  <c:v>2</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2</c:v>
                </c:pt>
                <c:pt idx="34">
                  <c:v>0</c:v>
                </c:pt>
                <c:pt idx="35">
                  <c:v>2</c:v>
                </c:pt>
                <c:pt idx="36">
                  <c:v>0</c:v>
                </c:pt>
                <c:pt idx="37">
                  <c:v>0</c:v>
                </c:pt>
                <c:pt idx="38">
                  <c:v>0</c:v>
                </c:pt>
                <c:pt idx="39">
                  <c:v>0</c:v>
                </c:pt>
                <c:pt idx="40">
                  <c:v>0</c:v>
                </c:pt>
                <c:pt idx="41">
                  <c:v>0</c:v>
                </c:pt>
                <c:pt idx="42">
                  <c:v>1</c:v>
                </c:pt>
                <c:pt idx="43">
                  <c:v>0</c:v>
                </c:pt>
                <c:pt idx="44">
                  <c:v>0</c:v>
                </c:pt>
                <c:pt idx="45">
                  <c:v>0</c:v>
                </c:pt>
                <c:pt idx="46">
                  <c:v>0</c:v>
                </c:pt>
                <c:pt idx="47">
                  <c:v>0</c:v>
                </c:pt>
                <c:pt idx="48">
                  <c:v>0</c:v>
                </c:pt>
                <c:pt idx="49">
                  <c:v>0</c:v>
                </c:pt>
                <c:pt idx="50">
                  <c:v>3</c:v>
                </c:pt>
                <c:pt idx="51">
                  <c:v>0</c:v>
                </c:pt>
                <c:pt idx="52">
                  <c:v>0</c:v>
                </c:pt>
                <c:pt idx="53">
                  <c:v>0</c:v>
                </c:pt>
                <c:pt idx="54">
                  <c:v>0</c:v>
                </c:pt>
                <c:pt idx="55">
                  <c:v>0</c:v>
                </c:pt>
                <c:pt idx="56">
                  <c:v>2</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3</c:v>
                </c:pt>
                <c:pt idx="180">
                  <c:v>2</c:v>
                </c:pt>
                <c:pt idx="181">
                  <c:v>0</c:v>
                </c:pt>
                <c:pt idx="182">
                  <c:v>0</c:v>
                </c:pt>
                <c:pt idx="183">
                  <c:v>0</c:v>
                </c:pt>
                <c:pt idx="184">
                  <c:v>0</c:v>
                </c:pt>
                <c:pt idx="185">
                  <c:v>0</c:v>
                </c:pt>
                <c:pt idx="186">
                  <c:v>0</c:v>
                </c:pt>
                <c:pt idx="187">
                  <c:v>0</c:v>
                </c:pt>
                <c:pt idx="188">
                  <c:v>1</c:v>
                </c:pt>
                <c:pt idx="189">
                  <c:v>0</c:v>
                </c:pt>
                <c:pt idx="190">
                  <c:v>7</c:v>
                </c:pt>
                <c:pt idx="191">
                  <c:v>1</c:v>
                </c:pt>
                <c:pt idx="192">
                  <c:v>0</c:v>
                </c:pt>
                <c:pt idx="193">
                  <c:v>0</c:v>
                </c:pt>
                <c:pt idx="194">
                  <c:v>0</c:v>
                </c:pt>
                <c:pt idx="195">
                  <c:v>0</c:v>
                </c:pt>
                <c:pt idx="196">
                  <c:v>0</c:v>
                </c:pt>
                <c:pt idx="197">
                  <c:v>0</c:v>
                </c:pt>
                <c:pt idx="198">
                  <c:v>0</c:v>
                </c:pt>
                <c:pt idx="199">
                  <c:v>0</c:v>
                </c:pt>
                <c:pt idx="200">
                  <c:v>3</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1</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numCache>
            </c:numRef>
          </c:val>
          <c:extLst>
            <c:ext xmlns:c16="http://schemas.microsoft.com/office/drawing/2014/chart" uri="{C3380CC4-5D6E-409C-BE32-E72D297353CC}">
              <c16:uniqueId val="{00000000-6F6B-4485-94FC-E19AFE70AF87}"/>
            </c:ext>
          </c:extLst>
        </c:ser>
        <c:dLbls>
          <c:showLegendKey val="0"/>
          <c:showVal val="0"/>
          <c:showCatName val="0"/>
          <c:showSerName val="0"/>
          <c:showPercent val="0"/>
          <c:showBubbleSize val="0"/>
        </c:dLbls>
        <c:gapWidth val="219"/>
        <c:overlap val="-27"/>
        <c:axId val="298494528"/>
        <c:axId val="543497472"/>
      </c:barChart>
      <c:catAx>
        <c:axId val="2984945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lt1"/>
                    </a:solidFill>
                    <a:latin typeface="+mn-lt"/>
                    <a:ea typeface="+mn-ea"/>
                    <a:cs typeface="+mn-cs"/>
                  </a:defRPr>
                </a:pPr>
                <a:r>
                  <a:rPr lang="es-MX"/>
                  <a:t>Niveles de gris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lt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s-MX"/>
          </a:p>
        </c:txPr>
        <c:crossAx val="543497472"/>
        <c:crosses val="autoZero"/>
        <c:auto val="1"/>
        <c:lblAlgn val="ctr"/>
        <c:lblOffset val="100"/>
        <c:noMultiLvlLbl val="0"/>
      </c:catAx>
      <c:valAx>
        <c:axId val="54349747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lt1"/>
                    </a:solidFill>
                    <a:latin typeface="+mn-lt"/>
                    <a:ea typeface="+mn-ea"/>
                    <a:cs typeface="+mn-cs"/>
                  </a:defRPr>
                </a:pPr>
                <a:r>
                  <a:rPr lang="es-MX"/>
                  <a:t>Frecuencia</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lt1"/>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s-MX"/>
          </a:p>
        </c:txPr>
        <c:crossAx val="298494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solidFill>
    <a:ln w="25400" cap="flat" cmpd="sng" algn="ctr">
      <a:solidFill>
        <a:schemeClr val="accent3">
          <a:shade val="50000"/>
        </a:schemeClr>
      </a:solidFill>
      <a:prstDash val="solid"/>
    </a:ln>
    <a:effectLst/>
  </c:spPr>
  <c:txPr>
    <a:bodyPr/>
    <a:lstStyle/>
    <a:p>
      <a:pPr>
        <a:defRPr>
          <a:solidFill>
            <a:schemeClr val="lt1"/>
          </a:solidFill>
          <a:latin typeface="+mn-lt"/>
          <a:ea typeface="+mn-ea"/>
          <a:cs typeface="+mn-cs"/>
        </a:defRPr>
      </a:pPr>
      <a:endParaRPr lang="es-MX"/>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r>
              <a:rPr lang="es-MX"/>
              <a:t>Histograma</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endParaRPr lang="es-MX"/>
        </a:p>
      </c:txPr>
    </c:title>
    <c:autoTitleDeleted val="0"/>
    <c:plotArea>
      <c:layout/>
      <c:barChart>
        <c:barDir val="col"/>
        <c:grouping val="clustered"/>
        <c:varyColors val="0"/>
        <c:ser>
          <c:idx val="0"/>
          <c:order val="0"/>
          <c:spPr>
            <a:solidFill>
              <a:schemeClr val="accent6"/>
            </a:solidFill>
            <a:ln>
              <a:noFill/>
            </a:ln>
            <a:effectLst/>
          </c:spPr>
          <c:invertIfNegative val="0"/>
          <c:cat>
            <c:numRef>
              <c:f>FiltroModa!$K$2:$K$257</c:f>
              <c:numCache>
                <c:formatCode>General</c:formatCode>
                <c:ptCount val="25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numCache>
            </c:numRef>
          </c:cat>
          <c:val>
            <c:numRef>
              <c:f>FiltroModa!$L$2:$L$257</c:f>
              <c:numCache>
                <c:formatCode>General</c:formatCode>
                <c:ptCount val="256"/>
                <c:pt idx="0">
                  <c:v>34</c:v>
                </c:pt>
                <c:pt idx="1">
                  <c:v>0</c:v>
                </c:pt>
                <c:pt idx="2">
                  <c:v>0</c:v>
                </c:pt>
                <c:pt idx="3">
                  <c:v>0</c:v>
                </c:pt>
                <c:pt idx="4">
                  <c:v>1</c:v>
                </c:pt>
                <c:pt idx="5">
                  <c:v>0</c:v>
                </c:pt>
                <c:pt idx="6">
                  <c:v>0</c:v>
                </c:pt>
                <c:pt idx="7">
                  <c:v>0</c:v>
                </c:pt>
                <c:pt idx="8">
                  <c:v>0</c:v>
                </c:pt>
                <c:pt idx="9">
                  <c:v>0</c:v>
                </c:pt>
                <c:pt idx="10">
                  <c:v>2</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4</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1</c:v>
                </c:pt>
                <c:pt idx="181">
                  <c:v>0</c:v>
                </c:pt>
                <c:pt idx="182">
                  <c:v>0</c:v>
                </c:pt>
                <c:pt idx="183">
                  <c:v>0</c:v>
                </c:pt>
                <c:pt idx="184">
                  <c:v>0</c:v>
                </c:pt>
                <c:pt idx="185">
                  <c:v>0</c:v>
                </c:pt>
                <c:pt idx="186">
                  <c:v>0</c:v>
                </c:pt>
                <c:pt idx="187">
                  <c:v>0</c:v>
                </c:pt>
                <c:pt idx="188">
                  <c:v>0</c:v>
                </c:pt>
                <c:pt idx="189">
                  <c:v>0</c:v>
                </c:pt>
                <c:pt idx="190">
                  <c:v>4</c:v>
                </c:pt>
                <c:pt idx="191">
                  <c:v>1</c:v>
                </c:pt>
                <c:pt idx="192">
                  <c:v>0</c:v>
                </c:pt>
                <c:pt idx="193">
                  <c:v>0</c:v>
                </c:pt>
                <c:pt idx="194">
                  <c:v>0</c:v>
                </c:pt>
                <c:pt idx="195">
                  <c:v>0</c:v>
                </c:pt>
                <c:pt idx="196">
                  <c:v>0</c:v>
                </c:pt>
                <c:pt idx="197">
                  <c:v>0</c:v>
                </c:pt>
                <c:pt idx="198">
                  <c:v>0</c:v>
                </c:pt>
                <c:pt idx="199">
                  <c:v>0</c:v>
                </c:pt>
                <c:pt idx="200">
                  <c:v>1</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1</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numCache>
            </c:numRef>
          </c:val>
          <c:extLst>
            <c:ext xmlns:c16="http://schemas.microsoft.com/office/drawing/2014/chart" uri="{C3380CC4-5D6E-409C-BE32-E72D297353CC}">
              <c16:uniqueId val="{00000000-2DB2-47CC-98FC-15F58BD2D43A}"/>
            </c:ext>
          </c:extLst>
        </c:ser>
        <c:dLbls>
          <c:showLegendKey val="0"/>
          <c:showVal val="0"/>
          <c:showCatName val="0"/>
          <c:showSerName val="0"/>
          <c:showPercent val="0"/>
          <c:showBubbleSize val="0"/>
        </c:dLbls>
        <c:gapWidth val="219"/>
        <c:overlap val="-27"/>
        <c:axId val="298494528"/>
        <c:axId val="543497472"/>
      </c:barChart>
      <c:catAx>
        <c:axId val="2984945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lt1"/>
                    </a:solidFill>
                    <a:latin typeface="+mn-lt"/>
                    <a:ea typeface="+mn-ea"/>
                    <a:cs typeface="+mn-cs"/>
                  </a:defRPr>
                </a:pPr>
                <a:r>
                  <a:rPr lang="es-MX"/>
                  <a:t>Niveles de gris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lt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s-MX"/>
          </a:p>
        </c:txPr>
        <c:crossAx val="543497472"/>
        <c:crosses val="autoZero"/>
        <c:auto val="1"/>
        <c:lblAlgn val="ctr"/>
        <c:lblOffset val="100"/>
        <c:noMultiLvlLbl val="0"/>
      </c:catAx>
      <c:valAx>
        <c:axId val="54349747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lt1"/>
                    </a:solidFill>
                    <a:latin typeface="+mn-lt"/>
                    <a:ea typeface="+mn-ea"/>
                    <a:cs typeface="+mn-cs"/>
                  </a:defRPr>
                </a:pPr>
                <a:r>
                  <a:rPr lang="es-MX"/>
                  <a:t>Frecuencia</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lt1"/>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s-MX"/>
          </a:p>
        </c:txPr>
        <c:crossAx val="298494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solidFill>
    <a:ln w="25400" cap="flat" cmpd="sng" algn="ctr">
      <a:solidFill>
        <a:schemeClr val="accent3">
          <a:shade val="50000"/>
        </a:schemeClr>
      </a:solidFill>
      <a:prstDash val="solid"/>
    </a:ln>
    <a:effectLst/>
  </c:spPr>
  <c:txPr>
    <a:bodyPr/>
    <a:lstStyle/>
    <a:p>
      <a:pPr>
        <a:defRPr>
          <a:solidFill>
            <a:schemeClr val="lt1"/>
          </a:solidFill>
          <a:latin typeface="+mn-lt"/>
          <a:ea typeface="+mn-ea"/>
          <a:cs typeface="+mn-cs"/>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colors3.xml><?xml version="1.0" encoding="utf-8"?>
<cs:colorStyle xmlns:cs="http://schemas.microsoft.com/office/drawing/2012/chartStyle" xmlns:a="http://schemas.openxmlformats.org/drawingml/2006/main" meth="withinLinearReversed" id="26">
  <a:schemeClr val="accent6"/>
</cs:colorStyle>
</file>

<file path=ppt/charts/colors4.xml><?xml version="1.0" encoding="utf-8"?>
<cs:colorStyle xmlns:cs="http://schemas.microsoft.com/office/drawing/2012/chartStyle" xmlns:a="http://schemas.openxmlformats.org/drawingml/2006/main" meth="withinLinearReversed" id="26">
  <a:schemeClr val="accent6"/>
</cs:colorStyle>
</file>

<file path=ppt/charts/colors5.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261087a5e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261087a5e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261087a5e_0_3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8261087a5e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261087a5e_0_5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8261087a5e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261087a5e_0_5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8261087a5e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3485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261087a5e_0_5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8261087a5e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5451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261087a5e_0_5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8261087a5e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5667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261087a5e_3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261087a5e_3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texto y objetos" type="txAndObj">
  <p:cSld name="TEXT_AND_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b" anchorCtr="0">
            <a:noAutofit/>
          </a:bodyPr>
          <a:lstStyle>
            <a:lvl1pPr lvl="0" algn="l" rtl="0">
              <a:lnSpc>
                <a:spcPct val="85000"/>
              </a:lnSpc>
              <a:spcBef>
                <a:spcPts val="0"/>
              </a:spcBef>
              <a:spcAft>
                <a:spcPts val="0"/>
              </a:spcAft>
              <a:buClr>
                <a:srgbClr val="3F3F3F"/>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200" y="1200150"/>
            <a:ext cx="4038600" cy="3372000"/>
          </a:xfrm>
          <a:prstGeom prst="rect">
            <a:avLst/>
          </a:prstGeom>
          <a:noFill/>
          <a:ln>
            <a:noFill/>
          </a:ln>
        </p:spPr>
        <p:txBody>
          <a:bodyPr spcFirstLastPara="1" wrap="square" lIns="0" tIns="34275" rIns="0" bIns="34275" anchor="t" anchorCtr="0">
            <a:noAutofit/>
          </a:bodyPr>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53" name="Google Shape;53;p13"/>
          <p:cNvSpPr txBox="1">
            <a:spLocks noGrp="1"/>
          </p:cNvSpPr>
          <p:nvPr>
            <p:ph type="body" idx="2"/>
          </p:nvPr>
        </p:nvSpPr>
        <p:spPr>
          <a:xfrm>
            <a:off x="4648200" y="1200150"/>
            <a:ext cx="4038600" cy="3372000"/>
          </a:xfrm>
          <a:prstGeom prst="rect">
            <a:avLst/>
          </a:prstGeom>
          <a:noFill/>
          <a:ln>
            <a:noFill/>
          </a:ln>
        </p:spPr>
        <p:txBody>
          <a:bodyPr spcFirstLastPara="1" wrap="square" lIns="0" tIns="34275" rIns="0" bIns="34275" anchor="t" anchorCtr="0">
            <a:noAutofit/>
          </a:bodyPr>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54" name="Google Shape;54;p13"/>
          <p:cNvSpPr txBox="1">
            <a:spLocks noGrp="1"/>
          </p:cNvSpPr>
          <p:nvPr>
            <p:ph type="dt" idx="10"/>
          </p:nvPr>
        </p:nvSpPr>
        <p:spPr>
          <a:xfrm>
            <a:off x="457200" y="4686300"/>
            <a:ext cx="21336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124200" y="4686300"/>
            <a:ext cx="28956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553200" y="4686300"/>
            <a:ext cx="2133600" cy="342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FFFFFF"/>
              </a:buClr>
              <a:buSzPts val="800"/>
              <a:buFont typeface="Century Gothic"/>
              <a:buNone/>
              <a:defRPr sz="800" b="0" i="0" u="none">
                <a:solidFill>
                  <a:srgbClr val="FF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FFFFF"/>
              </a:buClr>
              <a:buSzPts val="800"/>
              <a:buFont typeface="Century Gothic"/>
              <a:buNone/>
              <a:defRPr sz="800" b="0" i="0" u="none">
                <a:solidFill>
                  <a:srgbClr val="FF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FFFFF"/>
              </a:buClr>
              <a:buSzPts val="800"/>
              <a:buFont typeface="Century Gothic"/>
              <a:buNone/>
              <a:defRPr sz="800" b="0" i="0" u="none">
                <a:solidFill>
                  <a:srgbClr val="FF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FFFFF"/>
              </a:buClr>
              <a:buSzPts val="800"/>
              <a:buFont typeface="Century Gothic"/>
              <a:buNone/>
              <a:defRPr sz="800" b="0" i="0" u="none">
                <a:solidFill>
                  <a:srgbClr val="FF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FFFFF"/>
              </a:buClr>
              <a:buSzPts val="800"/>
              <a:buFont typeface="Century Gothic"/>
              <a:buNone/>
              <a:defRPr sz="800" b="0" i="0" u="none">
                <a:solidFill>
                  <a:srgbClr val="FF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FFFFF"/>
              </a:buClr>
              <a:buSzPts val="800"/>
              <a:buFont typeface="Century Gothic"/>
              <a:buNone/>
              <a:defRPr sz="800" b="0" i="0" u="none">
                <a:solidFill>
                  <a:srgbClr val="FF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FFFFF"/>
              </a:buClr>
              <a:buSzPts val="800"/>
              <a:buFont typeface="Century Gothic"/>
              <a:buNone/>
              <a:defRPr sz="800" b="0" i="0" u="none">
                <a:solidFill>
                  <a:srgbClr val="FF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FFFFF"/>
              </a:buClr>
              <a:buSzPts val="800"/>
              <a:buFont typeface="Century Gothic"/>
              <a:buNone/>
              <a:defRPr sz="800" b="0" i="0" u="none">
                <a:solidFill>
                  <a:srgbClr val="FF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FFFFF"/>
              </a:buClr>
              <a:buSzPts val="800"/>
              <a:buFont typeface="Century Gothic"/>
              <a:buNone/>
              <a:defRPr sz="800" b="0" i="0" u="none">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GB"/>
              <a:t>‹Nº›</a:t>
            </a:fld>
            <a:endParaRPr sz="1000">
              <a:solidFill>
                <a:schemeClr val="dk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creativecommons.org/licenses/by-nc-nd/3.0/" TargetMode="External"/><Relationship Id="rId4" Type="http://schemas.openxmlformats.org/officeDocument/2006/relationships/hyperlink" Target="https://www.falsaria.com/2015/05/escribiendo-2/"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6.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microsoft.com/office/2007/relationships/hdphoto" Target="../media/hdphoto1.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3" name="Imagen 2" descr="Imagen que contiene alimentos, cuarto, tabla&#10;&#10;Descripción generada automáticamente">
            <a:extLst>
              <a:ext uri="{FF2B5EF4-FFF2-40B4-BE49-F238E27FC236}">
                <a16:creationId xmlns:a16="http://schemas.microsoft.com/office/drawing/2014/main" id="{B8D98ECB-7BE8-40D1-B87A-565CB93DB2D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0"/>
            <a:ext cx="9143999" cy="5143500"/>
          </a:xfrm>
          <a:prstGeom prst="rect">
            <a:avLst/>
          </a:prstGeom>
        </p:spPr>
      </p:pic>
      <p:sp>
        <p:nvSpPr>
          <p:cNvPr id="4" name="CuadroTexto 3">
            <a:extLst>
              <a:ext uri="{FF2B5EF4-FFF2-40B4-BE49-F238E27FC236}">
                <a16:creationId xmlns:a16="http://schemas.microsoft.com/office/drawing/2014/main" id="{2D439DBA-E914-4F3A-BF3B-AEA17237280E}"/>
              </a:ext>
            </a:extLst>
          </p:cNvPr>
          <p:cNvSpPr txBox="1"/>
          <p:nvPr/>
        </p:nvSpPr>
        <p:spPr>
          <a:xfrm>
            <a:off x="0" y="4867634"/>
            <a:ext cx="7710311" cy="230832"/>
          </a:xfrm>
          <a:prstGeom prst="rect">
            <a:avLst/>
          </a:prstGeom>
          <a:noFill/>
        </p:spPr>
        <p:txBody>
          <a:bodyPr wrap="square" rtlCol="0">
            <a:spAutoFit/>
          </a:bodyPr>
          <a:lstStyle/>
          <a:p>
            <a:r>
              <a:rPr lang="es-MX" sz="900" dirty="0">
                <a:hlinkClick r:id="rId4" tooltip="https://www.falsaria.com/2015/05/escribiendo-2/"/>
              </a:rPr>
              <a:t>Esta foto</a:t>
            </a:r>
            <a:r>
              <a:rPr lang="es-MX" sz="900" dirty="0"/>
              <a:t> de Autor desconocido está bajo licencia </a:t>
            </a:r>
            <a:r>
              <a:rPr lang="es-MX" sz="900" dirty="0">
                <a:hlinkClick r:id="rId5" tooltip="https://creativecommons.org/licenses/by-nc-nd/3.0/"/>
              </a:rPr>
              <a:t>CC BY-NC-ND</a:t>
            </a:r>
            <a:endParaRPr lang="es-MX" sz="900" dirty="0"/>
          </a:p>
        </p:txBody>
      </p:sp>
      <p:pic>
        <p:nvPicPr>
          <p:cNvPr id="81" name="Google Shape;81;p16"/>
          <p:cNvPicPr preferRelativeResize="0"/>
          <p:nvPr/>
        </p:nvPicPr>
        <p:blipFill>
          <a:blip r:embed="rId6">
            <a:alphaModFix/>
          </a:blip>
          <a:stretch>
            <a:fillRect/>
          </a:stretch>
        </p:blipFill>
        <p:spPr>
          <a:xfrm>
            <a:off x="3029223" y="2745323"/>
            <a:ext cx="2116961" cy="1387286"/>
          </a:xfrm>
          <a:prstGeom prst="rect">
            <a:avLst/>
          </a:prstGeom>
          <a:ln>
            <a:noFill/>
          </a:ln>
          <a:effectLst>
            <a:outerShdw blurRad="190500" algn="tl" rotWithShape="0">
              <a:srgbClr val="000000">
                <a:alpha val="70000"/>
              </a:srgbClr>
            </a:outerShdw>
          </a:effectLst>
        </p:spPr>
      </p:pic>
      <p:sp>
        <p:nvSpPr>
          <p:cNvPr id="82" name="Google Shape;82;p16"/>
          <p:cNvSpPr txBox="1">
            <a:spLocks noGrp="1"/>
          </p:cNvSpPr>
          <p:nvPr>
            <p:ph type="ctrTitle"/>
          </p:nvPr>
        </p:nvSpPr>
        <p:spPr>
          <a:xfrm>
            <a:off x="2850151" y="1636166"/>
            <a:ext cx="3686116" cy="10172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err="1">
                <a:solidFill>
                  <a:schemeClr val="bg2">
                    <a:lumMod val="75000"/>
                  </a:schemeClr>
                </a:solidFill>
                <a:latin typeface="Berlin Sans FB Demi" panose="020E0802020502020306" pitchFamily="34" charset="0"/>
              </a:rPr>
              <a:t>Objetivo</a:t>
            </a:r>
            <a:r>
              <a:rPr lang="en-GB" sz="2400" dirty="0">
                <a:solidFill>
                  <a:schemeClr val="bg2">
                    <a:lumMod val="75000"/>
                  </a:schemeClr>
                </a:solidFill>
                <a:latin typeface="Berlin Sans FB Demi" panose="020E0802020502020306" pitchFamily="34" charset="0"/>
              </a:rPr>
              <a:t> del </a:t>
            </a:r>
            <a:r>
              <a:rPr lang="en-GB" sz="2400" dirty="0" err="1">
                <a:solidFill>
                  <a:schemeClr val="bg2">
                    <a:lumMod val="75000"/>
                  </a:schemeClr>
                </a:solidFill>
                <a:latin typeface="Berlin Sans FB Demi" panose="020E0802020502020306" pitchFamily="34" charset="0"/>
              </a:rPr>
              <a:t>aprendizaje</a:t>
            </a:r>
            <a:endParaRPr sz="2400" dirty="0">
              <a:solidFill>
                <a:schemeClr val="bg2">
                  <a:lumMod val="75000"/>
                </a:schemeClr>
              </a:solidFill>
              <a:latin typeface="Berlin Sans FB Demi" panose="020E0802020502020306" pitchFamily="34" charset="0"/>
            </a:endParaRPr>
          </a:p>
        </p:txBody>
      </p:sp>
      <p:sp>
        <p:nvSpPr>
          <p:cNvPr id="83" name="Google Shape;83;p16"/>
          <p:cNvSpPr/>
          <p:nvPr/>
        </p:nvSpPr>
        <p:spPr>
          <a:xfrm>
            <a:off x="4254768" y="3092284"/>
            <a:ext cx="4390972" cy="1775350"/>
          </a:xfrm>
          <a:prstGeom prst="round2DiagRect">
            <a:avLst>
              <a:gd name="adj1" fmla="val 16667"/>
              <a:gd name="adj2" fmla="val 50000"/>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txBox="1">
            <a:spLocks noGrp="1"/>
          </p:cNvSpPr>
          <p:nvPr>
            <p:ph type="subTitle" idx="1"/>
          </p:nvPr>
        </p:nvSpPr>
        <p:spPr>
          <a:xfrm>
            <a:off x="4531697" y="3202160"/>
            <a:ext cx="3837113" cy="830431"/>
          </a:xfrm>
          <a:prstGeom prst="rect">
            <a:avLst/>
          </a:prstGeom>
          <a:noFill/>
        </p:spPr>
        <p:txBody>
          <a:bodyPr spcFirstLastPara="1" wrap="square" lIns="91425" tIns="91425" rIns="91425" bIns="91425" anchor="t" anchorCtr="0">
            <a:noAutofit/>
          </a:bodyPr>
          <a:lstStyle/>
          <a:p>
            <a:pPr marL="0" lvl="0" indent="0" algn="just" rtl="0">
              <a:lnSpc>
                <a:spcPct val="90000"/>
              </a:lnSpc>
              <a:spcBef>
                <a:spcPts val="0"/>
              </a:spcBef>
              <a:spcAft>
                <a:spcPts val="0"/>
              </a:spcAft>
              <a:buNone/>
            </a:pPr>
            <a:r>
              <a:rPr lang="en-GB" sz="1400" dirty="0" err="1">
                <a:solidFill>
                  <a:schemeClr val="dk1"/>
                </a:solidFill>
                <a:latin typeface="Berlin Sans FB" panose="020E0602020502020306" pitchFamily="34" charset="0"/>
              </a:rPr>
              <a:t>Análisis</a:t>
            </a:r>
            <a:r>
              <a:rPr lang="en-GB" sz="1400" dirty="0">
                <a:solidFill>
                  <a:schemeClr val="dk1"/>
                </a:solidFill>
                <a:latin typeface="Berlin Sans FB" panose="020E0602020502020306" pitchFamily="34" charset="0"/>
              </a:rPr>
              <a:t> de las </a:t>
            </a:r>
            <a:r>
              <a:rPr lang="en-GB" sz="1400" dirty="0" err="1">
                <a:solidFill>
                  <a:schemeClr val="dk1"/>
                </a:solidFill>
                <a:latin typeface="Berlin Sans FB" panose="020E0602020502020306" pitchFamily="34" charset="0"/>
              </a:rPr>
              <a:t>técnicas</a:t>
            </a:r>
            <a:r>
              <a:rPr lang="en-GB" sz="1400" dirty="0">
                <a:solidFill>
                  <a:schemeClr val="dk1"/>
                </a:solidFill>
                <a:latin typeface="Berlin Sans FB" panose="020E0602020502020306" pitchFamily="34" charset="0"/>
              </a:rPr>
              <a:t> “</a:t>
            </a:r>
            <a:r>
              <a:rPr lang="en-GB" sz="1400" dirty="0" err="1">
                <a:solidFill>
                  <a:schemeClr val="dk1"/>
                </a:solidFill>
                <a:latin typeface="Berlin Sans FB" panose="020E0602020502020306" pitchFamily="34" charset="0"/>
              </a:rPr>
              <a:t>Filtros</a:t>
            </a:r>
            <a:r>
              <a:rPr lang="en-GB" sz="1400" dirty="0">
                <a:solidFill>
                  <a:schemeClr val="dk1"/>
                </a:solidFill>
                <a:latin typeface="Berlin Sans FB" panose="020E0602020502020306" pitchFamily="34" charset="0"/>
              </a:rPr>
              <a:t> Paso </a:t>
            </a:r>
            <a:r>
              <a:rPr lang="en-GB" sz="1400" dirty="0" err="1">
                <a:solidFill>
                  <a:schemeClr val="dk1"/>
                </a:solidFill>
                <a:latin typeface="Berlin Sans FB" panose="020E0602020502020306" pitchFamily="34" charset="0"/>
              </a:rPr>
              <a:t>Bajas</a:t>
            </a:r>
            <a:r>
              <a:rPr lang="en-GB" sz="1400" dirty="0">
                <a:solidFill>
                  <a:schemeClr val="dk1"/>
                </a:solidFill>
                <a:latin typeface="Berlin Sans FB" panose="020E0602020502020306" pitchFamily="34" charset="0"/>
              </a:rPr>
              <a:t>” </a:t>
            </a:r>
            <a:r>
              <a:rPr lang="en-GB" sz="1400" dirty="0" err="1">
                <a:solidFill>
                  <a:schemeClr val="dk1"/>
                </a:solidFill>
                <a:latin typeface="Berlin Sans FB" panose="020E0602020502020306" pitchFamily="34" charset="0"/>
              </a:rPr>
              <a:t>Promedio</a:t>
            </a:r>
            <a:r>
              <a:rPr lang="en-GB" sz="1400" dirty="0">
                <a:solidFill>
                  <a:schemeClr val="dk1"/>
                </a:solidFill>
                <a:latin typeface="Berlin Sans FB" panose="020E0602020502020306" pitchFamily="34" charset="0"/>
              </a:rPr>
              <a:t> y </a:t>
            </a:r>
            <a:r>
              <a:rPr lang="en-GB" sz="1400" dirty="0" err="1">
                <a:solidFill>
                  <a:schemeClr val="dk1"/>
                </a:solidFill>
                <a:latin typeface="Berlin Sans FB" panose="020E0602020502020306" pitchFamily="34" charset="0"/>
              </a:rPr>
              <a:t>Gaussiano</a:t>
            </a:r>
            <a:r>
              <a:rPr lang="en-GB" sz="1400" dirty="0">
                <a:solidFill>
                  <a:schemeClr val="dk1"/>
                </a:solidFill>
                <a:latin typeface="Berlin Sans FB" panose="020E0602020502020306" pitchFamily="34" charset="0"/>
              </a:rPr>
              <a:t> y las </a:t>
            </a:r>
            <a:r>
              <a:rPr lang="en-GB" sz="1400" dirty="0" err="1">
                <a:solidFill>
                  <a:schemeClr val="dk1"/>
                </a:solidFill>
                <a:latin typeface="Berlin Sans FB" panose="020E0602020502020306" pitchFamily="34" charset="0"/>
              </a:rPr>
              <a:t>Técnicas</a:t>
            </a:r>
            <a:r>
              <a:rPr lang="en-GB" sz="1400" dirty="0">
                <a:solidFill>
                  <a:schemeClr val="dk1"/>
                </a:solidFill>
                <a:latin typeface="Berlin Sans FB" panose="020E0602020502020306" pitchFamily="34" charset="0"/>
              </a:rPr>
              <a:t> de la </a:t>
            </a:r>
            <a:r>
              <a:rPr lang="en-GB" sz="1400" dirty="0" err="1">
                <a:solidFill>
                  <a:schemeClr val="dk1"/>
                </a:solidFill>
                <a:latin typeface="Berlin Sans FB" panose="020E0602020502020306" pitchFamily="34" charset="0"/>
              </a:rPr>
              <a:t>Mediana</a:t>
            </a:r>
            <a:r>
              <a:rPr lang="en-GB" sz="1400" dirty="0">
                <a:solidFill>
                  <a:schemeClr val="dk1"/>
                </a:solidFill>
                <a:latin typeface="Berlin Sans FB" panose="020E0602020502020306" pitchFamily="34" charset="0"/>
              </a:rPr>
              <a:t> y </a:t>
            </a:r>
            <a:r>
              <a:rPr lang="en-GB" sz="1400" dirty="0" err="1">
                <a:solidFill>
                  <a:schemeClr val="dk1"/>
                </a:solidFill>
                <a:latin typeface="Berlin Sans FB" panose="020E0602020502020306" pitchFamily="34" charset="0"/>
              </a:rPr>
              <a:t>Moda</a:t>
            </a:r>
            <a:r>
              <a:rPr lang="en-GB" sz="1400" dirty="0">
                <a:solidFill>
                  <a:schemeClr val="dk1"/>
                </a:solidFill>
                <a:latin typeface="Berlin Sans FB" panose="020E0602020502020306" pitchFamily="34" charset="0"/>
              </a:rPr>
              <a:t>, </a:t>
            </a:r>
            <a:r>
              <a:rPr lang="en-GB" sz="1400" dirty="0" err="1">
                <a:solidFill>
                  <a:schemeClr val="dk1"/>
                </a:solidFill>
                <a:latin typeface="Berlin Sans FB" panose="020E0602020502020306" pitchFamily="34" charset="0"/>
              </a:rPr>
              <a:t>mediante</a:t>
            </a:r>
            <a:r>
              <a:rPr lang="en-GB" sz="1400" dirty="0">
                <a:solidFill>
                  <a:schemeClr val="dk1"/>
                </a:solidFill>
                <a:latin typeface="Berlin Sans FB" panose="020E0602020502020306" pitchFamily="34" charset="0"/>
              </a:rPr>
              <a:t> la </a:t>
            </a:r>
            <a:r>
              <a:rPr lang="en-GB" sz="1400" dirty="0" err="1">
                <a:solidFill>
                  <a:schemeClr val="dk1"/>
                </a:solidFill>
                <a:latin typeface="Berlin Sans FB" panose="020E0602020502020306" pitchFamily="34" charset="0"/>
              </a:rPr>
              <a:t>discusión</a:t>
            </a:r>
            <a:r>
              <a:rPr lang="en-GB" sz="1400" dirty="0">
                <a:solidFill>
                  <a:schemeClr val="dk1"/>
                </a:solidFill>
                <a:latin typeface="Berlin Sans FB" panose="020E0602020502020306" pitchFamily="34" charset="0"/>
              </a:rPr>
              <a:t> de los </a:t>
            </a:r>
            <a:r>
              <a:rPr lang="en-GB" sz="1400" dirty="0" err="1">
                <a:solidFill>
                  <a:schemeClr val="dk1"/>
                </a:solidFill>
                <a:latin typeface="Berlin Sans FB" panose="020E0602020502020306" pitchFamily="34" charset="0"/>
              </a:rPr>
              <a:t>efectos</a:t>
            </a:r>
            <a:r>
              <a:rPr lang="en-GB" sz="1400" dirty="0">
                <a:solidFill>
                  <a:schemeClr val="dk1"/>
                </a:solidFill>
                <a:latin typeface="Berlin Sans FB" panose="020E0602020502020306" pitchFamily="34" charset="0"/>
              </a:rPr>
              <a:t> que </a:t>
            </a:r>
            <a:r>
              <a:rPr lang="en-GB" sz="1400" dirty="0" err="1">
                <a:solidFill>
                  <a:schemeClr val="dk1"/>
                </a:solidFill>
                <a:latin typeface="Berlin Sans FB" panose="020E0602020502020306" pitchFamily="34" charset="0"/>
              </a:rPr>
              <a:t>estos</a:t>
            </a:r>
            <a:r>
              <a:rPr lang="en-GB" sz="1400" dirty="0">
                <a:solidFill>
                  <a:schemeClr val="dk1"/>
                </a:solidFill>
                <a:latin typeface="Berlin Sans FB" panose="020E0602020502020306" pitchFamily="34" charset="0"/>
              </a:rPr>
              <a:t> </a:t>
            </a:r>
            <a:r>
              <a:rPr lang="en-GB" sz="1400" dirty="0" err="1">
                <a:solidFill>
                  <a:schemeClr val="dk1"/>
                </a:solidFill>
                <a:latin typeface="Berlin Sans FB" panose="020E0602020502020306" pitchFamily="34" charset="0"/>
              </a:rPr>
              <a:t>producen</a:t>
            </a:r>
            <a:r>
              <a:rPr lang="en-GB" sz="1400" dirty="0">
                <a:solidFill>
                  <a:schemeClr val="dk1"/>
                </a:solidFill>
                <a:latin typeface="Berlin Sans FB" panose="020E0602020502020306" pitchFamily="34" charset="0"/>
              </a:rPr>
              <a:t> al </a:t>
            </a:r>
            <a:r>
              <a:rPr lang="en-GB" sz="1400" dirty="0" err="1">
                <a:solidFill>
                  <a:schemeClr val="dk1"/>
                </a:solidFill>
                <a:latin typeface="Berlin Sans FB" panose="020E0602020502020306" pitchFamily="34" charset="0"/>
              </a:rPr>
              <a:t>aplicarlos</a:t>
            </a:r>
            <a:r>
              <a:rPr lang="en-GB" sz="1400" dirty="0">
                <a:solidFill>
                  <a:schemeClr val="dk1"/>
                </a:solidFill>
                <a:latin typeface="Berlin Sans FB" panose="020E0602020502020306" pitchFamily="34" charset="0"/>
              </a:rPr>
              <a:t> a una imagen, para la </a:t>
            </a:r>
            <a:r>
              <a:rPr lang="en-GB" sz="1400" dirty="0" err="1">
                <a:solidFill>
                  <a:schemeClr val="dk1"/>
                </a:solidFill>
                <a:latin typeface="Berlin Sans FB" panose="020E0602020502020306" pitchFamily="34" charset="0"/>
              </a:rPr>
              <a:t>eliminación</a:t>
            </a:r>
            <a:r>
              <a:rPr lang="en-GB" sz="1400" dirty="0">
                <a:solidFill>
                  <a:schemeClr val="dk1"/>
                </a:solidFill>
                <a:latin typeface="Berlin Sans FB" panose="020E0602020502020306" pitchFamily="34" charset="0"/>
              </a:rPr>
              <a:t> de </a:t>
            </a:r>
            <a:r>
              <a:rPr lang="en-GB" sz="1400" dirty="0" err="1">
                <a:solidFill>
                  <a:schemeClr val="dk1"/>
                </a:solidFill>
                <a:latin typeface="Berlin Sans FB" panose="020E0602020502020306" pitchFamily="34" charset="0"/>
              </a:rPr>
              <a:t>ruido</a:t>
            </a:r>
            <a:r>
              <a:rPr lang="en-GB" sz="1400" dirty="0">
                <a:solidFill>
                  <a:schemeClr val="dk1"/>
                </a:solidFill>
                <a:latin typeface="Berlin Sans FB" panose="020E0602020502020306" pitchFamily="34" charset="0"/>
              </a:rPr>
              <a:t> o </a:t>
            </a:r>
            <a:r>
              <a:rPr lang="en-GB" sz="1400" dirty="0" err="1">
                <a:solidFill>
                  <a:schemeClr val="dk1"/>
                </a:solidFill>
                <a:latin typeface="Berlin Sans FB" panose="020E0602020502020306" pitchFamily="34" charset="0"/>
              </a:rPr>
              <a:t>áreas</a:t>
            </a:r>
            <a:r>
              <a:rPr lang="en-GB" sz="1400" dirty="0">
                <a:solidFill>
                  <a:schemeClr val="dk1"/>
                </a:solidFill>
                <a:latin typeface="Berlin Sans FB" panose="020E0602020502020306" pitchFamily="34" charset="0"/>
              </a:rPr>
              <a:t> </a:t>
            </a:r>
            <a:r>
              <a:rPr lang="en-GB" sz="1400" dirty="0" err="1">
                <a:solidFill>
                  <a:schemeClr val="dk1"/>
                </a:solidFill>
                <a:latin typeface="Berlin Sans FB" panose="020E0602020502020306" pitchFamily="34" charset="0"/>
              </a:rPr>
              <a:t>espurias</a:t>
            </a:r>
            <a:r>
              <a:rPr lang="en-GB" sz="1400" dirty="0">
                <a:solidFill>
                  <a:schemeClr val="dk1"/>
                </a:solidFill>
                <a:latin typeface="Berlin Sans FB" panose="020E0602020502020306" pitchFamily="34" charset="0"/>
              </a:rPr>
              <a:t>, </a:t>
            </a:r>
            <a:r>
              <a:rPr lang="en-GB" sz="1400" dirty="0" err="1">
                <a:solidFill>
                  <a:schemeClr val="dk1"/>
                </a:solidFill>
                <a:latin typeface="Berlin Sans FB" panose="020E0602020502020306" pitchFamily="34" charset="0"/>
              </a:rPr>
              <a:t>homogeneizar</a:t>
            </a:r>
            <a:r>
              <a:rPr lang="en-GB" sz="1400" dirty="0">
                <a:solidFill>
                  <a:schemeClr val="dk1"/>
                </a:solidFill>
                <a:latin typeface="Berlin Sans FB" panose="020E0602020502020306" pitchFamily="34" charset="0"/>
              </a:rPr>
              <a:t> el </a:t>
            </a:r>
            <a:r>
              <a:rPr lang="en-GB" sz="1400" dirty="0" err="1">
                <a:solidFill>
                  <a:schemeClr val="dk1"/>
                </a:solidFill>
                <a:latin typeface="Berlin Sans FB" panose="020E0602020502020306" pitchFamily="34" charset="0"/>
              </a:rPr>
              <a:t>brillo</a:t>
            </a:r>
            <a:r>
              <a:rPr lang="en-GB" sz="1400" dirty="0">
                <a:solidFill>
                  <a:schemeClr val="dk1"/>
                </a:solidFill>
                <a:latin typeface="Berlin Sans FB" panose="020E0602020502020306" pitchFamily="34" charset="0"/>
              </a:rPr>
              <a:t> o las </a:t>
            </a:r>
            <a:r>
              <a:rPr lang="en-GB" sz="1400" dirty="0" err="1">
                <a:solidFill>
                  <a:schemeClr val="dk1"/>
                </a:solidFill>
                <a:latin typeface="Berlin Sans FB" panose="020E0602020502020306" pitchFamily="34" charset="0"/>
              </a:rPr>
              <a:t>regiones</a:t>
            </a:r>
            <a:r>
              <a:rPr lang="en-GB" sz="1400" dirty="0">
                <a:solidFill>
                  <a:schemeClr val="dk1"/>
                </a:solidFill>
                <a:latin typeface="Berlin Sans FB" panose="020E0602020502020306" pitchFamily="34" charset="0"/>
              </a:rPr>
              <a:t> </a:t>
            </a:r>
            <a:r>
              <a:rPr lang="en-GB" sz="1400" dirty="0" err="1">
                <a:solidFill>
                  <a:schemeClr val="dk1"/>
                </a:solidFill>
                <a:latin typeface="Berlin Sans FB" panose="020E0602020502020306" pitchFamily="34" charset="0"/>
              </a:rPr>
              <a:t>en</a:t>
            </a:r>
            <a:r>
              <a:rPr lang="en-GB" sz="1400" dirty="0">
                <a:solidFill>
                  <a:schemeClr val="dk1"/>
                </a:solidFill>
                <a:latin typeface="Berlin Sans FB" panose="020E0602020502020306" pitchFamily="34" charset="0"/>
              </a:rPr>
              <a:t> una imagen digital”.</a:t>
            </a:r>
            <a:endParaRPr sz="1400" dirty="0">
              <a:latin typeface="Berlin Sans FB" panose="020E0602020502020306" pitchFamily="34" charset="0"/>
            </a:endParaRPr>
          </a:p>
        </p:txBody>
      </p:sp>
      <p:pic>
        <p:nvPicPr>
          <p:cNvPr id="11" name="Google Shape;69;p15" descr="ipn">
            <a:extLst>
              <a:ext uri="{FF2B5EF4-FFF2-40B4-BE49-F238E27FC236}">
                <a16:creationId xmlns:a16="http://schemas.microsoft.com/office/drawing/2014/main" id="{C6CFECB8-D978-444F-9E25-5CB281B813A4}"/>
              </a:ext>
            </a:extLst>
          </p:cNvPr>
          <p:cNvPicPr preferRelativeResize="0"/>
          <p:nvPr/>
        </p:nvPicPr>
        <p:blipFill rotWithShape="1">
          <a:blip r:embed="rId7">
            <a:alphaModFix/>
            <a:duotone>
              <a:schemeClr val="accent4">
                <a:shade val="45000"/>
                <a:satMod val="135000"/>
              </a:schemeClr>
              <a:prstClr val="white"/>
            </a:duotone>
          </a:blip>
          <a:srcRect/>
          <a:stretch/>
        </p:blipFill>
        <p:spPr>
          <a:xfrm>
            <a:off x="1" y="13750"/>
            <a:ext cx="428978" cy="545631"/>
          </a:xfrm>
          <a:prstGeom prst="rect">
            <a:avLst/>
          </a:prstGeom>
          <a:noFill/>
          <a:ln>
            <a:noFill/>
          </a:ln>
        </p:spPr>
      </p:pic>
      <p:sp>
        <p:nvSpPr>
          <p:cNvPr id="6" name="Google Shape;89;p17">
            <a:extLst>
              <a:ext uri="{FF2B5EF4-FFF2-40B4-BE49-F238E27FC236}">
                <a16:creationId xmlns:a16="http://schemas.microsoft.com/office/drawing/2014/main" id="{8E976979-18DE-4CF0-A1F2-9880D6EA7D81}"/>
              </a:ext>
            </a:extLst>
          </p:cNvPr>
          <p:cNvSpPr txBox="1">
            <a:spLocks/>
          </p:cNvSpPr>
          <p:nvPr/>
        </p:nvSpPr>
        <p:spPr>
          <a:xfrm>
            <a:off x="0" y="386512"/>
            <a:ext cx="9144000" cy="71587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GB" sz="2000" dirty="0">
                <a:solidFill>
                  <a:schemeClr val="accent6">
                    <a:lumMod val="20000"/>
                    <a:lumOff val="80000"/>
                  </a:schemeClr>
                </a:solidFill>
                <a:latin typeface="Berlin Sans FB Demi" panose="020E0802020502020306" pitchFamily="34" charset="0"/>
              </a:rPr>
              <a:t>             </a:t>
            </a:r>
            <a:r>
              <a:rPr lang="it-IT" sz="2000" dirty="0">
                <a:solidFill>
                  <a:schemeClr val="bg1">
                    <a:lumMod val="75000"/>
                  </a:schemeClr>
                </a:solidFill>
              </a:rPr>
              <a:t>Filtro Promedio y Filtro Gaussiano</a:t>
            </a:r>
            <a:endParaRPr lang="en-GB" sz="2000" dirty="0">
              <a:solidFill>
                <a:schemeClr val="accent6">
                  <a:lumMod val="20000"/>
                  <a:lumOff val="80000"/>
                </a:schemeClr>
              </a:solidFill>
              <a:latin typeface="Berlin Sans FB Demi" panose="020E0802020502020306" pitchFamily="34" charset="0"/>
            </a:endParaRPr>
          </a:p>
        </p:txBody>
      </p:sp>
      <p:sp>
        <p:nvSpPr>
          <p:cNvPr id="7" name="Google Shape;90;p17">
            <a:extLst>
              <a:ext uri="{FF2B5EF4-FFF2-40B4-BE49-F238E27FC236}">
                <a16:creationId xmlns:a16="http://schemas.microsoft.com/office/drawing/2014/main" id="{AEE16265-699B-44EA-BA33-036DAC9B5067}"/>
              </a:ext>
            </a:extLst>
          </p:cNvPr>
          <p:cNvSpPr txBox="1">
            <a:spLocks/>
          </p:cNvSpPr>
          <p:nvPr/>
        </p:nvSpPr>
        <p:spPr>
          <a:xfrm>
            <a:off x="255238" y="1102385"/>
            <a:ext cx="8888761" cy="71587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GB" sz="1800" dirty="0">
                <a:solidFill>
                  <a:schemeClr val="accent6">
                    <a:lumMod val="20000"/>
                    <a:lumOff val="80000"/>
                  </a:schemeClr>
                </a:solidFill>
                <a:latin typeface="Berlin Sans FB Demi" panose="020E0802020502020306" pitchFamily="34" charset="0"/>
              </a:rPr>
              <a:t>          </a:t>
            </a:r>
            <a:r>
              <a:rPr lang="en-GB" sz="1800" dirty="0" err="1">
                <a:solidFill>
                  <a:schemeClr val="accent6">
                    <a:lumMod val="20000"/>
                    <a:lumOff val="80000"/>
                  </a:schemeClr>
                </a:solidFill>
                <a:latin typeface="Berlin Sans FB Demi" panose="020E0802020502020306" pitchFamily="34" charset="0"/>
              </a:rPr>
              <a:t>Ejercicio</a:t>
            </a:r>
            <a:endParaRPr lang="it-IT" sz="1800" dirty="0">
              <a:solidFill>
                <a:schemeClr val="bg1">
                  <a:lumMod val="75000"/>
                </a:schemeClr>
              </a:solidFill>
            </a:endParaRPr>
          </a:p>
        </p:txBody>
      </p:sp>
      <p:pic>
        <p:nvPicPr>
          <p:cNvPr id="12" name="Google Shape;70;p15" descr="http://www.k4ch0.net/blog/wp-content/uploads/2009/07/ESCOM.png">
            <a:extLst>
              <a:ext uri="{FF2B5EF4-FFF2-40B4-BE49-F238E27FC236}">
                <a16:creationId xmlns:a16="http://schemas.microsoft.com/office/drawing/2014/main" id="{8ABAFFCD-14A9-4DCB-87B5-5FFB69B01AA7}"/>
              </a:ext>
            </a:extLst>
          </p:cNvPr>
          <p:cNvPicPr preferRelativeResize="0"/>
          <p:nvPr/>
        </p:nvPicPr>
        <p:blipFill rotWithShape="1">
          <a:blip r:embed="rId8">
            <a:alphaModFix/>
            <a:duotone>
              <a:schemeClr val="accent4">
                <a:shade val="45000"/>
                <a:satMod val="135000"/>
              </a:schemeClr>
              <a:prstClr val="white"/>
            </a:duotone>
          </a:blip>
          <a:srcRect/>
          <a:stretch/>
        </p:blipFill>
        <p:spPr>
          <a:xfrm>
            <a:off x="565976" y="6234"/>
            <a:ext cx="423863" cy="546885"/>
          </a:xfrm>
          <a:prstGeom prst="rect">
            <a:avLst/>
          </a:prstGeom>
          <a:noFill/>
          <a:ln>
            <a:noFill/>
          </a:ln>
        </p:spPr>
      </p:pic>
      <p:sp>
        <p:nvSpPr>
          <p:cNvPr id="13" name="Google Shape;72;p15">
            <a:extLst>
              <a:ext uri="{FF2B5EF4-FFF2-40B4-BE49-F238E27FC236}">
                <a16:creationId xmlns:a16="http://schemas.microsoft.com/office/drawing/2014/main" id="{87B0CC8C-84DA-4CF4-8F25-89B80C517137}"/>
              </a:ext>
            </a:extLst>
          </p:cNvPr>
          <p:cNvSpPr txBox="1"/>
          <p:nvPr/>
        </p:nvSpPr>
        <p:spPr>
          <a:xfrm>
            <a:off x="1580444" y="22974"/>
            <a:ext cx="7563556" cy="54563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68575" tIns="34275" rIns="68575" bIns="34275" anchor="t" anchorCtr="0">
            <a:noAutofit/>
          </a:bodyPr>
          <a:lstStyle/>
          <a:p>
            <a:pPr marL="0" marR="0" lvl="0" indent="0" algn="r" rtl="0">
              <a:lnSpc>
                <a:spcPct val="100000"/>
              </a:lnSpc>
              <a:spcBef>
                <a:spcPts val="0"/>
              </a:spcBef>
              <a:spcAft>
                <a:spcPts val="0"/>
              </a:spcAft>
              <a:buClr>
                <a:schemeClr val="dk1"/>
              </a:buClr>
              <a:buSzPts val="1400"/>
              <a:buFont typeface="Arial"/>
              <a:buNone/>
            </a:pPr>
            <a:r>
              <a:rPr lang="en-GB" sz="1000" b="1" i="0" u="none" dirty="0">
                <a:solidFill>
                  <a:schemeClr val="bg2">
                    <a:lumMod val="20000"/>
                    <a:lumOff val="80000"/>
                  </a:schemeClr>
                </a:solidFill>
                <a:latin typeface="Arial"/>
                <a:ea typeface="Arial"/>
                <a:cs typeface="Arial"/>
                <a:sym typeface="Arial"/>
              </a:rPr>
              <a:t>INSTITUTO POLITÉCNICO NACIONAL</a:t>
            </a:r>
            <a:endParaRPr sz="400" b="0" i="0" u="none" dirty="0">
              <a:solidFill>
                <a:schemeClr val="bg2">
                  <a:lumMod val="20000"/>
                  <a:lumOff val="80000"/>
                </a:schemeClr>
              </a:solidFill>
              <a:latin typeface="Arial"/>
              <a:ea typeface="Arial"/>
              <a:cs typeface="Arial"/>
              <a:sym typeface="Arial"/>
            </a:endParaRPr>
          </a:p>
          <a:p>
            <a:pPr marL="0" marR="0" lvl="0" indent="0" algn="r" rtl="0">
              <a:lnSpc>
                <a:spcPct val="100000"/>
              </a:lnSpc>
              <a:spcBef>
                <a:spcPts val="0"/>
              </a:spcBef>
              <a:spcAft>
                <a:spcPts val="0"/>
              </a:spcAft>
              <a:buClr>
                <a:schemeClr val="dk1"/>
              </a:buClr>
              <a:buSzPts val="1200"/>
              <a:buFont typeface="Arial"/>
              <a:buNone/>
            </a:pPr>
            <a:r>
              <a:rPr lang="en-GB" sz="900" b="0" i="0" u="none" dirty="0">
                <a:solidFill>
                  <a:schemeClr val="bg2">
                    <a:lumMod val="20000"/>
                    <a:lumOff val="80000"/>
                  </a:schemeClr>
                </a:solidFill>
                <a:latin typeface="Arial"/>
                <a:ea typeface="Arial"/>
                <a:cs typeface="Arial"/>
                <a:sym typeface="Arial"/>
              </a:rPr>
              <a:t>ESCUELA SUPERIOR DE CÓMPUTO</a:t>
            </a:r>
            <a:endParaRPr sz="400" b="0" i="0" u="none" dirty="0">
              <a:solidFill>
                <a:schemeClr val="bg2">
                  <a:lumMod val="20000"/>
                  <a:lumOff val="80000"/>
                </a:schemeClr>
              </a:solidFill>
              <a:latin typeface="Arial"/>
              <a:ea typeface="Arial"/>
              <a:cs typeface="Arial"/>
              <a:sym typeface="Arial"/>
            </a:endParaRPr>
          </a:p>
          <a:p>
            <a:pPr marL="0" marR="0" lvl="0" indent="0" algn="r" rtl="0">
              <a:lnSpc>
                <a:spcPct val="100000"/>
              </a:lnSpc>
              <a:spcBef>
                <a:spcPts val="0"/>
              </a:spcBef>
              <a:spcAft>
                <a:spcPts val="0"/>
              </a:spcAft>
              <a:buClr>
                <a:schemeClr val="dk1"/>
              </a:buClr>
              <a:buSzPts val="900"/>
              <a:buFont typeface="Arial"/>
              <a:buNone/>
            </a:pPr>
            <a:r>
              <a:rPr lang="en-GB" sz="500" b="0" i="0" u="none" dirty="0">
                <a:solidFill>
                  <a:schemeClr val="bg2">
                    <a:lumMod val="20000"/>
                    <a:lumOff val="80000"/>
                  </a:schemeClr>
                </a:solidFill>
                <a:latin typeface="Arial"/>
                <a:ea typeface="Arial"/>
                <a:cs typeface="Arial"/>
                <a:sym typeface="Arial"/>
              </a:rPr>
              <a:t>DEPARTAMENTO DE INGENIERÍA EN SISTEMAS COMPUTACIONALES</a:t>
            </a:r>
            <a:endParaRPr sz="400" b="0" i="0" u="none" dirty="0">
              <a:solidFill>
                <a:schemeClr val="bg2">
                  <a:lumMod val="20000"/>
                  <a:lumOff val="80000"/>
                </a:schemeClr>
              </a:solidFill>
              <a:latin typeface="Arial"/>
              <a:ea typeface="Arial"/>
              <a:cs typeface="Arial"/>
              <a:sym typeface="Arial"/>
            </a:endParaRPr>
          </a:p>
          <a:p>
            <a:pPr marL="0" marR="0" lvl="0" indent="0" algn="r" rtl="0">
              <a:lnSpc>
                <a:spcPct val="100000"/>
              </a:lnSpc>
              <a:spcBef>
                <a:spcPts val="0"/>
              </a:spcBef>
              <a:spcAft>
                <a:spcPts val="0"/>
              </a:spcAft>
              <a:buClr>
                <a:schemeClr val="dk1"/>
              </a:buClr>
              <a:buSzPts val="900"/>
              <a:buFont typeface="Arial"/>
              <a:buNone/>
            </a:pPr>
            <a:r>
              <a:rPr lang="en-GB" sz="500" b="0" i="0" u="none" dirty="0">
                <a:solidFill>
                  <a:schemeClr val="bg2">
                    <a:lumMod val="20000"/>
                    <a:lumOff val="80000"/>
                  </a:schemeClr>
                </a:solidFill>
                <a:latin typeface="Arial"/>
                <a:ea typeface="Arial"/>
                <a:cs typeface="Arial"/>
                <a:sym typeface="Arial"/>
              </a:rPr>
              <a:t>ACADEMIA DE INGENIERÍA DE SOFTWARE</a:t>
            </a:r>
            <a:endParaRPr sz="800" dirty="0">
              <a:solidFill>
                <a:schemeClr val="bg2">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gradFill>
          <a:gsLst>
            <a:gs pos="0">
              <a:schemeClr val="accent4">
                <a:lumMod val="20000"/>
                <a:lumOff val="80000"/>
              </a:schemeClr>
            </a:gs>
            <a:gs pos="74000">
              <a:schemeClr val="accent5">
                <a:lumMod val="20000"/>
                <a:lumOff val="80000"/>
              </a:schemeClr>
            </a:gs>
            <a:gs pos="83000">
              <a:schemeClr val="accent5">
                <a:lumMod val="20000"/>
                <a:lumOff val="80000"/>
              </a:schemeClr>
            </a:gs>
            <a:gs pos="90259">
              <a:schemeClr val="accent5">
                <a:lumMod val="20000"/>
                <a:lumOff val="80000"/>
              </a:schemeClr>
            </a:gs>
            <a:gs pos="100000">
              <a:schemeClr val="accent5">
                <a:lumMod val="20000"/>
                <a:lumOff val="80000"/>
              </a:schemeClr>
            </a:gs>
          </a:gsLst>
          <a:lin ang="5400000" scaled="1"/>
        </a:gradFill>
        <a:effectLst/>
      </p:bgPr>
    </p:bg>
    <p:spTree>
      <p:nvGrpSpPr>
        <p:cNvPr id="1" name="Shape 112"/>
        <p:cNvGrpSpPr/>
        <p:nvPr/>
      </p:nvGrpSpPr>
      <p:grpSpPr>
        <a:xfrm>
          <a:off x="0" y="0"/>
          <a:ext cx="0" cy="0"/>
          <a:chOff x="0" y="0"/>
          <a:chExt cx="0" cy="0"/>
        </a:xfrm>
      </p:grpSpPr>
      <p:sp>
        <p:nvSpPr>
          <p:cNvPr id="115" name="Google Shape;115;p19"/>
          <p:cNvSpPr txBox="1">
            <a:spLocks noGrp="1"/>
          </p:cNvSpPr>
          <p:nvPr>
            <p:ph type="title"/>
          </p:nvPr>
        </p:nvSpPr>
        <p:spPr>
          <a:xfrm>
            <a:off x="311700" y="292403"/>
            <a:ext cx="8520600" cy="564444"/>
          </a:xfrm>
          <a:prstGeom prst="rect">
            <a:avLst/>
          </a:prstGeom>
          <a:noFill/>
          <a:ln>
            <a:noFill/>
          </a:ln>
        </p:spPr>
        <p:txBody>
          <a:bodyPr spcFirstLastPara="1" wrap="square" lIns="68575" tIns="34275" rIns="68575" bIns="34275" anchor="b" anchorCtr="0">
            <a:noAutofit/>
          </a:bodyPr>
          <a:lstStyle/>
          <a:p>
            <a:pPr marL="0" lvl="0" indent="0" algn="ctr" rtl="0">
              <a:lnSpc>
                <a:spcPct val="85000"/>
              </a:lnSpc>
              <a:spcBef>
                <a:spcPts val="0"/>
              </a:spcBef>
              <a:spcAft>
                <a:spcPts val="0"/>
              </a:spcAft>
              <a:buClr>
                <a:srgbClr val="404040"/>
              </a:buClr>
              <a:buSzPts val="2100"/>
              <a:buFont typeface="Calibri"/>
              <a:buNone/>
            </a:pPr>
            <a:r>
              <a:rPr lang="en-GB" sz="2100" b="1" dirty="0" err="1">
                <a:solidFill>
                  <a:srgbClr val="404040"/>
                </a:solidFill>
                <a:latin typeface="Ink Free" panose="03080402000500000000" pitchFamily="66" charset="0"/>
                <a:ea typeface="Calibri"/>
                <a:cs typeface="Calibri"/>
                <a:sym typeface="Calibri"/>
              </a:rPr>
              <a:t>Conclusiones</a:t>
            </a:r>
            <a:r>
              <a:rPr lang="en-GB" sz="2100" b="1" dirty="0">
                <a:solidFill>
                  <a:srgbClr val="404040"/>
                </a:solidFill>
                <a:latin typeface="Ink Free" panose="03080402000500000000" pitchFamily="66" charset="0"/>
                <a:ea typeface="Calibri"/>
                <a:cs typeface="Calibri"/>
                <a:sym typeface="Calibri"/>
              </a:rPr>
              <a:t>:</a:t>
            </a:r>
            <a:br>
              <a:rPr lang="en-GB" sz="2100" b="1" dirty="0">
                <a:solidFill>
                  <a:srgbClr val="404040"/>
                </a:solidFill>
                <a:latin typeface="Ink Free" panose="03080402000500000000" pitchFamily="66" charset="0"/>
                <a:ea typeface="Calibri"/>
                <a:cs typeface="Calibri"/>
                <a:sym typeface="Calibri"/>
              </a:rPr>
            </a:br>
            <a:r>
              <a:rPr lang="en-GB" sz="2100" b="1" dirty="0" err="1">
                <a:solidFill>
                  <a:srgbClr val="404040"/>
                </a:solidFill>
                <a:latin typeface="Ink Free" panose="03080402000500000000" pitchFamily="66" charset="0"/>
                <a:ea typeface="Calibri"/>
                <a:cs typeface="Calibri"/>
                <a:sym typeface="Calibri"/>
              </a:rPr>
              <a:t>Filtro</a:t>
            </a:r>
            <a:r>
              <a:rPr lang="en-GB" sz="2100" b="1" dirty="0">
                <a:solidFill>
                  <a:srgbClr val="404040"/>
                </a:solidFill>
                <a:latin typeface="Ink Free" panose="03080402000500000000" pitchFamily="66" charset="0"/>
                <a:ea typeface="Calibri"/>
                <a:cs typeface="Calibri"/>
                <a:sym typeface="Calibri"/>
              </a:rPr>
              <a:t> </a:t>
            </a:r>
            <a:r>
              <a:rPr lang="en-GB" sz="2100" b="1" dirty="0" err="1">
                <a:solidFill>
                  <a:srgbClr val="404040"/>
                </a:solidFill>
                <a:latin typeface="Ink Free" panose="03080402000500000000" pitchFamily="66" charset="0"/>
                <a:ea typeface="Calibri"/>
                <a:cs typeface="Calibri"/>
                <a:sym typeface="Calibri"/>
              </a:rPr>
              <a:t>Promedio</a:t>
            </a:r>
            <a:r>
              <a:rPr lang="en-GB" sz="2100" b="1" dirty="0">
                <a:solidFill>
                  <a:srgbClr val="404040"/>
                </a:solidFill>
                <a:latin typeface="Ink Free" panose="03080402000500000000" pitchFamily="66" charset="0"/>
                <a:ea typeface="Calibri"/>
                <a:cs typeface="Calibri"/>
                <a:sym typeface="Calibri"/>
              </a:rPr>
              <a:t> 			    VS 			</a:t>
            </a:r>
            <a:r>
              <a:rPr lang="en-GB" sz="2100" b="1" dirty="0" err="1">
                <a:solidFill>
                  <a:srgbClr val="404040"/>
                </a:solidFill>
                <a:latin typeface="Ink Free" panose="03080402000500000000" pitchFamily="66" charset="0"/>
                <a:ea typeface="Calibri"/>
                <a:cs typeface="Calibri"/>
                <a:sym typeface="Calibri"/>
              </a:rPr>
              <a:t>Filtros</a:t>
            </a:r>
            <a:r>
              <a:rPr lang="en-GB" sz="2100" b="1" dirty="0">
                <a:solidFill>
                  <a:srgbClr val="404040"/>
                </a:solidFill>
                <a:latin typeface="Ink Free" panose="03080402000500000000" pitchFamily="66" charset="0"/>
                <a:ea typeface="Calibri"/>
                <a:cs typeface="Calibri"/>
                <a:sym typeface="Calibri"/>
              </a:rPr>
              <a:t> </a:t>
            </a:r>
            <a:r>
              <a:rPr lang="en-GB" sz="2100" b="1" dirty="0" err="1">
                <a:solidFill>
                  <a:srgbClr val="404040"/>
                </a:solidFill>
                <a:latin typeface="Ink Free" panose="03080402000500000000" pitchFamily="66" charset="0"/>
                <a:ea typeface="Calibri"/>
                <a:cs typeface="Calibri"/>
                <a:sym typeface="Calibri"/>
              </a:rPr>
              <a:t>Gaussiano</a:t>
            </a:r>
            <a:endParaRPr b="1" dirty="0">
              <a:latin typeface="Ink Free" panose="03080402000500000000" pitchFamily="66" charset="0"/>
            </a:endParaRPr>
          </a:p>
        </p:txBody>
      </p:sp>
      <p:sp>
        <p:nvSpPr>
          <p:cNvPr id="4" name="Marcador de texto 2">
            <a:extLst>
              <a:ext uri="{FF2B5EF4-FFF2-40B4-BE49-F238E27FC236}">
                <a16:creationId xmlns:a16="http://schemas.microsoft.com/office/drawing/2014/main" id="{2CA4D754-F19B-450E-AA71-07D0810CA065}"/>
              </a:ext>
            </a:extLst>
          </p:cNvPr>
          <p:cNvSpPr>
            <a:spLocks noGrp="1"/>
          </p:cNvSpPr>
          <p:nvPr>
            <p:ph type="body" idx="1"/>
          </p:nvPr>
        </p:nvSpPr>
        <p:spPr>
          <a:xfrm>
            <a:off x="311700" y="1152475"/>
            <a:ext cx="3999900" cy="1419275"/>
          </a:xfrm>
        </p:spPr>
        <p:txBody>
          <a:bodyPr/>
          <a:lstStyle/>
          <a:p>
            <a:pPr marL="285750" indent="-285750">
              <a:buFont typeface="Arial" panose="020B0604020202020204" pitchFamily="34" charset="0"/>
              <a:buChar char="•"/>
            </a:pPr>
            <a:r>
              <a:rPr lang="es-MX" sz="1100" dirty="0"/>
              <a:t>Apenas se modificó el histograma</a:t>
            </a:r>
          </a:p>
          <a:p>
            <a:pPr marL="285750" indent="-285750">
              <a:buFont typeface="Arial" panose="020B0604020202020204" pitchFamily="34" charset="0"/>
              <a:buChar char="•"/>
            </a:pPr>
            <a:r>
              <a:rPr lang="es-MX" sz="1100" dirty="0"/>
              <a:t>No eliminó el ruido, al contrario lo incrementó</a:t>
            </a:r>
          </a:p>
          <a:p>
            <a:pPr marL="285750" indent="-285750">
              <a:buFont typeface="Arial" panose="020B0604020202020204" pitchFamily="34" charset="0"/>
              <a:buChar char="•"/>
            </a:pPr>
            <a:r>
              <a:rPr lang="es-MX" sz="1100" dirty="0"/>
              <a:t>Obscureció la foto</a:t>
            </a:r>
            <a:endParaRPr lang="es-ES" sz="1100" dirty="0"/>
          </a:p>
          <a:p>
            <a:pPr marL="285750" lvl="1" indent="-285750">
              <a:buFont typeface="Arial" panose="020B0604020202020204" pitchFamily="34" charset="0"/>
              <a:buChar char="•"/>
            </a:pPr>
            <a:endParaRPr lang="es-ES" sz="1100" dirty="0"/>
          </a:p>
        </p:txBody>
      </p:sp>
      <p:sp>
        <p:nvSpPr>
          <p:cNvPr id="5" name="Marcador de texto 3">
            <a:extLst>
              <a:ext uri="{FF2B5EF4-FFF2-40B4-BE49-F238E27FC236}">
                <a16:creationId xmlns:a16="http://schemas.microsoft.com/office/drawing/2014/main" id="{E5C1FD75-1501-4D24-A0A3-AAC214D6A2FA}"/>
              </a:ext>
            </a:extLst>
          </p:cNvPr>
          <p:cNvSpPr>
            <a:spLocks noGrp="1"/>
          </p:cNvSpPr>
          <p:nvPr>
            <p:ph type="body" idx="2"/>
          </p:nvPr>
        </p:nvSpPr>
        <p:spPr>
          <a:xfrm>
            <a:off x="4832400" y="1152475"/>
            <a:ext cx="3999900" cy="1419275"/>
          </a:xfrm>
        </p:spPr>
        <p:txBody>
          <a:bodyPr/>
          <a:lstStyle/>
          <a:p>
            <a:pPr marL="285750" indent="-285750">
              <a:buFont typeface="Arial" panose="020B0604020202020204" pitchFamily="34" charset="0"/>
              <a:buChar char="•"/>
            </a:pPr>
            <a:r>
              <a:rPr lang="es-MX" sz="1100" dirty="0"/>
              <a:t>Apenas se modificó el histograma</a:t>
            </a:r>
          </a:p>
          <a:p>
            <a:pPr marL="285750" indent="-285750">
              <a:buFont typeface="Arial" panose="020B0604020202020204" pitchFamily="34" charset="0"/>
              <a:buChar char="•"/>
            </a:pPr>
            <a:r>
              <a:rPr lang="es-MX" sz="1100" dirty="0"/>
              <a:t>No eliminó el ruido, al contrario lo incrementó impresionantemente</a:t>
            </a:r>
          </a:p>
          <a:p>
            <a:pPr marL="285750" indent="-285750">
              <a:buFont typeface="Arial" panose="020B0604020202020204" pitchFamily="34" charset="0"/>
              <a:buChar char="•"/>
            </a:pPr>
            <a:r>
              <a:rPr lang="es-MX" sz="1100" dirty="0"/>
              <a:t>Arruinó la foto</a:t>
            </a:r>
          </a:p>
          <a:p>
            <a:pPr marL="285750" indent="-285750">
              <a:buFont typeface="Arial" panose="020B0604020202020204" pitchFamily="34" charset="0"/>
              <a:buChar char="•"/>
            </a:pPr>
            <a:r>
              <a:rPr lang="es-MX" sz="1100" dirty="0"/>
              <a:t>La oscureció casi en su totalidad</a:t>
            </a:r>
            <a:endParaRPr lang="es-ES" sz="1100" dirty="0"/>
          </a:p>
        </p:txBody>
      </p:sp>
      <p:sp>
        <p:nvSpPr>
          <p:cNvPr id="3" name="CuadroTexto 2">
            <a:extLst>
              <a:ext uri="{FF2B5EF4-FFF2-40B4-BE49-F238E27FC236}">
                <a16:creationId xmlns:a16="http://schemas.microsoft.com/office/drawing/2014/main" id="{3E1FF53B-DCD8-4F08-BD0E-A4572491FF7F}"/>
              </a:ext>
            </a:extLst>
          </p:cNvPr>
          <p:cNvSpPr txBox="1"/>
          <p:nvPr/>
        </p:nvSpPr>
        <p:spPr>
          <a:xfrm>
            <a:off x="311701" y="3584028"/>
            <a:ext cx="8520600" cy="307777"/>
          </a:xfrm>
          <a:prstGeom prst="rect">
            <a:avLst/>
          </a:prstGeom>
          <a:noFill/>
        </p:spPr>
        <p:txBody>
          <a:bodyPr wrap="square" rtlCol="0">
            <a:spAutoFit/>
          </a:bodyPr>
          <a:lstStyle/>
          <a:p>
            <a:r>
              <a:rPr lang="es-MX" dirty="0"/>
              <a:t>Finalmente, podemos decir que para esta foto no nos ayuda en nada, al contrario, </a:t>
            </a:r>
            <a:r>
              <a:rPr lang="es-MX"/>
              <a:t>nos perjudica.</a:t>
            </a:r>
            <a:endParaRPr lang="es-MX" dirty="0"/>
          </a:p>
        </p:txBody>
      </p:sp>
    </p:spTree>
    <p:extLst>
      <p:ext uri="{BB962C8B-B14F-4D97-AF65-F5344CB8AC3E}">
        <p14:creationId xmlns:p14="http://schemas.microsoft.com/office/powerpoint/2010/main" val="3820192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gradFill>
          <a:gsLst>
            <a:gs pos="0">
              <a:schemeClr val="accent4">
                <a:lumMod val="20000"/>
                <a:lumOff val="80000"/>
              </a:schemeClr>
            </a:gs>
            <a:gs pos="74000">
              <a:schemeClr val="accent5">
                <a:lumMod val="20000"/>
                <a:lumOff val="80000"/>
              </a:schemeClr>
            </a:gs>
            <a:gs pos="83000">
              <a:schemeClr val="accent5">
                <a:lumMod val="20000"/>
                <a:lumOff val="80000"/>
              </a:schemeClr>
            </a:gs>
            <a:gs pos="90259">
              <a:schemeClr val="accent5">
                <a:lumMod val="20000"/>
                <a:lumOff val="80000"/>
              </a:schemeClr>
            </a:gs>
            <a:gs pos="100000">
              <a:schemeClr val="accent5">
                <a:lumMod val="20000"/>
                <a:lumOff val="80000"/>
              </a:schemeClr>
            </a:gs>
          </a:gsLst>
          <a:lin ang="5400000" scaled="1"/>
        </a:gradFill>
        <a:effectLst/>
      </p:bgPr>
    </p:bg>
    <p:spTree>
      <p:nvGrpSpPr>
        <p:cNvPr id="1" name="Shape 112"/>
        <p:cNvGrpSpPr/>
        <p:nvPr/>
      </p:nvGrpSpPr>
      <p:grpSpPr>
        <a:xfrm>
          <a:off x="0" y="0"/>
          <a:ext cx="0" cy="0"/>
          <a:chOff x="0" y="0"/>
          <a:chExt cx="0" cy="0"/>
        </a:xfrm>
      </p:grpSpPr>
      <p:sp>
        <p:nvSpPr>
          <p:cNvPr id="115" name="Google Shape;115;p19"/>
          <p:cNvSpPr txBox="1">
            <a:spLocks noGrp="1"/>
          </p:cNvSpPr>
          <p:nvPr>
            <p:ph type="title"/>
          </p:nvPr>
        </p:nvSpPr>
        <p:spPr>
          <a:xfrm>
            <a:off x="311700" y="292403"/>
            <a:ext cx="8520600" cy="564444"/>
          </a:xfrm>
          <a:prstGeom prst="rect">
            <a:avLst/>
          </a:prstGeom>
          <a:noFill/>
          <a:ln>
            <a:noFill/>
          </a:ln>
        </p:spPr>
        <p:txBody>
          <a:bodyPr spcFirstLastPara="1" wrap="square" lIns="68575" tIns="34275" rIns="68575" bIns="34275" anchor="b" anchorCtr="0">
            <a:noAutofit/>
          </a:bodyPr>
          <a:lstStyle/>
          <a:p>
            <a:pPr marL="0" lvl="0" indent="0" algn="ctr" rtl="0">
              <a:lnSpc>
                <a:spcPct val="85000"/>
              </a:lnSpc>
              <a:spcBef>
                <a:spcPts val="0"/>
              </a:spcBef>
              <a:spcAft>
                <a:spcPts val="0"/>
              </a:spcAft>
              <a:buClr>
                <a:srgbClr val="404040"/>
              </a:buClr>
              <a:buSzPts val="2100"/>
              <a:buFont typeface="Calibri"/>
              <a:buNone/>
            </a:pPr>
            <a:r>
              <a:rPr lang="en-GB" sz="2100" b="1" dirty="0" err="1">
                <a:solidFill>
                  <a:srgbClr val="404040"/>
                </a:solidFill>
                <a:latin typeface="Ink Free" panose="03080402000500000000" pitchFamily="66" charset="0"/>
                <a:ea typeface="Calibri"/>
                <a:cs typeface="Calibri"/>
                <a:sym typeface="Calibri"/>
              </a:rPr>
              <a:t>Conclusiones</a:t>
            </a:r>
            <a:r>
              <a:rPr lang="en-GB" sz="2100" b="1" dirty="0">
                <a:solidFill>
                  <a:srgbClr val="404040"/>
                </a:solidFill>
                <a:latin typeface="Ink Free" panose="03080402000500000000" pitchFamily="66" charset="0"/>
                <a:ea typeface="Calibri"/>
                <a:cs typeface="Calibri"/>
                <a:sym typeface="Calibri"/>
              </a:rPr>
              <a:t>:</a:t>
            </a:r>
            <a:br>
              <a:rPr lang="en-GB" sz="2100" b="1" dirty="0">
                <a:solidFill>
                  <a:srgbClr val="404040"/>
                </a:solidFill>
                <a:latin typeface="Ink Free" panose="03080402000500000000" pitchFamily="66" charset="0"/>
                <a:ea typeface="Calibri"/>
                <a:cs typeface="Calibri"/>
                <a:sym typeface="Calibri"/>
              </a:rPr>
            </a:br>
            <a:r>
              <a:rPr lang="en-GB" sz="2100" b="1" dirty="0" err="1">
                <a:solidFill>
                  <a:srgbClr val="404040"/>
                </a:solidFill>
                <a:latin typeface="Ink Free" panose="03080402000500000000" pitchFamily="66" charset="0"/>
                <a:ea typeface="Calibri"/>
                <a:cs typeface="Calibri"/>
                <a:sym typeface="Calibri"/>
              </a:rPr>
              <a:t>Filtro</a:t>
            </a:r>
            <a:r>
              <a:rPr lang="en-GB" sz="2100" b="1" dirty="0">
                <a:solidFill>
                  <a:srgbClr val="404040"/>
                </a:solidFill>
                <a:latin typeface="Ink Free" panose="03080402000500000000" pitchFamily="66" charset="0"/>
                <a:ea typeface="Calibri"/>
                <a:cs typeface="Calibri"/>
                <a:sym typeface="Calibri"/>
              </a:rPr>
              <a:t> </a:t>
            </a:r>
            <a:r>
              <a:rPr lang="en-GB" sz="2100" b="1" dirty="0" err="1">
                <a:solidFill>
                  <a:srgbClr val="404040"/>
                </a:solidFill>
                <a:latin typeface="Ink Free" panose="03080402000500000000" pitchFamily="66" charset="0"/>
                <a:ea typeface="Calibri"/>
                <a:cs typeface="Calibri"/>
                <a:sym typeface="Calibri"/>
              </a:rPr>
              <a:t>Mediana</a:t>
            </a:r>
            <a:r>
              <a:rPr lang="en-GB" sz="2100" b="1" dirty="0">
                <a:solidFill>
                  <a:srgbClr val="404040"/>
                </a:solidFill>
                <a:latin typeface="Ink Free" panose="03080402000500000000" pitchFamily="66" charset="0"/>
                <a:ea typeface="Calibri"/>
                <a:cs typeface="Calibri"/>
                <a:sym typeface="Calibri"/>
              </a:rPr>
              <a:t> 			    VS 			        </a:t>
            </a:r>
            <a:r>
              <a:rPr lang="en-GB" sz="2100" b="1" dirty="0" err="1">
                <a:solidFill>
                  <a:srgbClr val="404040"/>
                </a:solidFill>
                <a:latin typeface="Ink Free" panose="03080402000500000000" pitchFamily="66" charset="0"/>
                <a:ea typeface="Calibri"/>
                <a:cs typeface="Calibri"/>
                <a:sym typeface="Calibri"/>
              </a:rPr>
              <a:t>Filtro</a:t>
            </a:r>
            <a:r>
              <a:rPr lang="en-GB" sz="2100" b="1" dirty="0">
                <a:solidFill>
                  <a:srgbClr val="404040"/>
                </a:solidFill>
                <a:latin typeface="Ink Free" panose="03080402000500000000" pitchFamily="66" charset="0"/>
                <a:ea typeface="Calibri"/>
                <a:cs typeface="Calibri"/>
                <a:sym typeface="Calibri"/>
              </a:rPr>
              <a:t> </a:t>
            </a:r>
            <a:r>
              <a:rPr lang="en-GB" sz="2100" b="1" dirty="0" err="1">
                <a:solidFill>
                  <a:srgbClr val="404040"/>
                </a:solidFill>
                <a:latin typeface="Ink Free" panose="03080402000500000000" pitchFamily="66" charset="0"/>
                <a:ea typeface="Calibri"/>
                <a:cs typeface="Calibri"/>
                <a:sym typeface="Calibri"/>
              </a:rPr>
              <a:t>Moda</a:t>
            </a:r>
            <a:endParaRPr b="1" dirty="0">
              <a:latin typeface="Ink Free" panose="03080402000500000000" pitchFamily="66" charset="0"/>
            </a:endParaRPr>
          </a:p>
        </p:txBody>
      </p:sp>
      <p:sp>
        <p:nvSpPr>
          <p:cNvPr id="4" name="Marcador de texto 2">
            <a:extLst>
              <a:ext uri="{FF2B5EF4-FFF2-40B4-BE49-F238E27FC236}">
                <a16:creationId xmlns:a16="http://schemas.microsoft.com/office/drawing/2014/main" id="{2CA4D754-F19B-450E-AA71-07D0810CA065}"/>
              </a:ext>
            </a:extLst>
          </p:cNvPr>
          <p:cNvSpPr>
            <a:spLocks noGrp="1"/>
          </p:cNvSpPr>
          <p:nvPr>
            <p:ph type="body" idx="1"/>
          </p:nvPr>
        </p:nvSpPr>
        <p:spPr>
          <a:xfrm>
            <a:off x="311700" y="1152475"/>
            <a:ext cx="3999900" cy="1419275"/>
          </a:xfrm>
        </p:spPr>
        <p:txBody>
          <a:bodyPr/>
          <a:lstStyle/>
          <a:p>
            <a:pPr marL="285750" indent="-285750">
              <a:buFont typeface="Arial" panose="020B0604020202020204" pitchFamily="34" charset="0"/>
              <a:buChar char="•"/>
            </a:pPr>
            <a:r>
              <a:rPr lang="es-ES" sz="1100" dirty="0"/>
              <a:t>Noté que a nivel de histograma, la imagen se modifico:</a:t>
            </a:r>
          </a:p>
          <a:p>
            <a:pPr marL="742950" lvl="2" indent="-285750">
              <a:buFont typeface="Arial" panose="020B0604020202020204" pitchFamily="34" charset="0"/>
              <a:buChar char="•"/>
            </a:pPr>
            <a:r>
              <a:rPr lang="es-ES" sz="1100" dirty="0"/>
              <a:t>El histograma tuvo una contracción</a:t>
            </a:r>
            <a:endParaRPr lang="es-MX" sz="1100" dirty="0"/>
          </a:p>
          <a:p>
            <a:pPr marL="742950" lvl="2" indent="-285750">
              <a:buFont typeface="Arial" panose="020B0604020202020204" pitchFamily="34" charset="0"/>
              <a:buChar char="•"/>
            </a:pPr>
            <a:r>
              <a:rPr lang="es-MX" sz="1100" dirty="0"/>
              <a:t>El histograma tuvo un desplazamiento a la izquierda</a:t>
            </a:r>
          </a:p>
          <a:p>
            <a:pPr marL="742950" lvl="2" indent="-285750">
              <a:buFont typeface="Arial" panose="020B0604020202020204" pitchFamily="34" charset="0"/>
              <a:buChar char="•"/>
            </a:pPr>
            <a:r>
              <a:rPr lang="es-MX" sz="1100" dirty="0"/>
              <a:t>El histograma se encuentra expandido desde el 15 hasta el 185</a:t>
            </a:r>
          </a:p>
          <a:p>
            <a:pPr marL="285750" lvl="1" indent="-285750">
              <a:buFont typeface="Arial" panose="020B0604020202020204" pitchFamily="34" charset="0"/>
              <a:buChar char="•"/>
            </a:pPr>
            <a:r>
              <a:rPr lang="es-ES" sz="1100" dirty="0"/>
              <a:t>Se eliminaron los huecos presentes en la imagen en forma de ruido</a:t>
            </a:r>
          </a:p>
          <a:p>
            <a:pPr marL="285750" lvl="1" indent="-285750">
              <a:buFont typeface="Arial" panose="020B0604020202020204" pitchFamily="34" charset="0"/>
              <a:buChar char="•"/>
            </a:pPr>
            <a:endParaRPr lang="es-ES" sz="1100" dirty="0"/>
          </a:p>
        </p:txBody>
      </p:sp>
      <p:sp>
        <p:nvSpPr>
          <p:cNvPr id="5" name="Marcador de texto 3">
            <a:extLst>
              <a:ext uri="{FF2B5EF4-FFF2-40B4-BE49-F238E27FC236}">
                <a16:creationId xmlns:a16="http://schemas.microsoft.com/office/drawing/2014/main" id="{E5C1FD75-1501-4D24-A0A3-AAC214D6A2FA}"/>
              </a:ext>
            </a:extLst>
          </p:cNvPr>
          <p:cNvSpPr>
            <a:spLocks noGrp="1"/>
          </p:cNvSpPr>
          <p:nvPr>
            <p:ph type="body" idx="2"/>
          </p:nvPr>
        </p:nvSpPr>
        <p:spPr>
          <a:xfrm>
            <a:off x="4832400" y="1152475"/>
            <a:ext cx="3999900" cy="1419275"/>
          </a:xfrm>
        </p:spPr>
        <p:txBody>
          <a:bodyPr/>
          <a:lstStyle/>
          <a:p>
            <a:pPr marL="285750" indent="-285750">
              <a:buFont typeface="Arial" panose="020B0604020202020204" pitchFamily="34" charset="0"/>
              <a:buChar char="•"/>
            </a:pPr>
            <a:r>
              <a:rPr lang="es-ES" sz="1100" dirty="0"/>
              <a:t>Noté que a nivel de histograma, la imagen se modifico:</a:t>
            </a:r>
          </a:p>
          <a:p>
            <a:pPr marL="742950" lvl="2" indent="-285750">
              <a:buFont typeface="Arial" panose="020B0604020202020204" pitchFamily="34" charset="0"/>
              <a:buChar char="•"/>
            </a:pPr>
            <a:r>
              <a:rPr lang="es-ES" sz="1100" dirty="0"/>
              <a:t>El histograma tuvo una contracción</a:t>
            </a:r>
            <a:endParaRPr lang="es-MX" sz="1100" dirty="0"/>
          </a:p>
          <a:p>
            <a:pPr marL="742950" lvl="2" indent="-285750">
              <a:buFont typeface="Arial" panose="020B0604020202020204" pitchFamily="34" charset="0"/>
              <a:buChar char="•"/>
            </a:pPr>
            <a:r>
              <a:rPr lang="es-MX" sz="1100" dirty="0"/>
              <a:t>El histograma tuvo un desplazamiento a la izquierda</a:t>
            </a:r>
          </a:p>
          <a:p>
            <a:pPr marL="742950" lvl="2" indent="-285750">
              <a:buFont typeface="Arial" panose="020B0604020202020204" pitchFamily="34" charset="0"/>
              <a:buChar char="•"/>
            </a:pPr>
            <a:r>
              <a:rPr lang="es-MX" sz="1100" dirty="0"/>
              <a:t>El histograma se encuentra expandido desde el 15 hasta el 195</a:t>
            </a:r>
          </a:p>
          <a:p>
            <a:pPr marL="285750" lvl="1" indent="-285750">
              <a:buFont typeface="Arial" panose="020B0604020202020204" pitchFamily="34" charset="0"/>
              <a:buChar char="•"/>
            </a:pPr>
            <a:r>
              <a:rPr lang="es-ES" sz="1100" dirty="0"/>
              <a:t>Se eliminaron los huecos presentes en la imagen en forma de ruido</a:t>
            </a:r>
          </a:p>
        </p:txBody>
      </p:sp>
      <p:sp>
        <p:nvSpPr>
          <p:cNvPr id="3" name="CuadroTexto 2">
            <a:extLst>
              <a:ext uri="{FF2B5EF4-FFF2-40B4-BE49-F238E27FC236}">
                <a16:creationId xmlns:a16="http://schemas.microsoft.com/office/drawing/2014/main" id="{3E1FF53B-DCD8-4F08-BD0E-A4572491FF7F}"/>
              </a:ext>
            </a:extLst>
          </p:cNvPr>
          <p:cNvSpPr txBox="1"/>
          <p:nvPr/>
        </p:nvSpPr>
        <p:spPr>
          <a:xfrm>
            <a:off x="311701" y="3584028"/>
            <a:ext cx="8520600" cy="954107"/>
          </a:xfrm>
          <a:prstGeom prst="rect">
            <a:avLst/>
          </a:prstGeom>
          <a:noFill/>
        </p:spPr>
        <p:txBody>
          <a:bodyPr wrap="square" rtlCol="0">
            <a:spAutoFit/>
          </a:bodyPr>
          <a:lstStyle/>
          <a:p>
            <a:r>
              <a:rPr lang="es-MX" dirty="0"/>
              <a:t>Finalmente, podemos decir que la única diferencia entre estos dos filtros, al menos en este ejemplo, es que la imagen post-filtrado Gaussiano cuenta con un contraste ligeramente mayor al que pudo aplicar el filtro Promedio. Sin embargo, ambos filtros contrajeron el histograma, lo que provocó una reducción en el contraste de la imagen original y un obscurecimiento </a:t>
            </a:r>
            <a:r>
              <a:rPr lang="es-MX"/>
              <a:t>en general.</a:t>
            </a:r>
            <a:endParaRPr lang="es-MX" dirty="0"/>
          </a:p>
        </p:txBody>
      </p:sp>
    </p:spTree>
    <p:extLst>
      <p:ext uri="{BB962C8B-B14F-4D97-AF65-F5344CB8AC3E}">
        <p14:creationId xmlns:p14="http://schemas.microsoft.com/office/powerpoint/2010/main" val="281272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457200" y="304799"/>
            <a:ext cx="8229600" cy="566667"/>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GB" dirty="0" err="1"/>
              <a:t>Rúbrica</a:t>
            </a:r>
            <a:r>
              <a:rPr lang="en-GB" dirty="0"/>
              <a:t> </a:t>
            </a:r>
            <a:r>
              <a:rPr lang="en-GB" dirty="0" err="1"/>
              <a:t>considerada</a:t>
            </a:r>
            <a:r>
              <a:rPr lang="en-GB" dirty="0"/>
              <a:t> </a:t>
            </a:r>
            <a:r>
              <a:rPr lang="en-GB" dirty="0" err="1"/>
              <a:t>en</a:t>
            </a:r>
            <a:r>
              <a:rPr lang="en-GB" dirty="0"/>
              <a:t> la </a:t>
            </a:r>
            <a:r>
              <a:rPr lang="en-GB" dirty="0" err="1"/>
              <a:t>valoración</a:t>
            </a:r>
            <a:r>
              <a:rPr lang="en-GB" dirty="0"/>
              <a:t> de la </a:t>
            </a:r>
            <a:r>
              <a:rPr lang="en-GB" dirty="0" err="1"/>
              <a:t>práctica</a:t>
            </a:r>
            <a:endParaRPr dirty="0"/>
          </a:p>
        </p:txBody>
      </p:sp>
      <p:graphicFrame>
        <p:nvGraphicFramePr>
          <p:cNvPr id="144" name="Google Shape;144;p21"/>
          <p:cNvGraphicFramePr/>
          <p:nvPr>
            <p:extLst>
              <p:ext uri="{D42A27DB-BD31-4B8C-83A1-F6EECF244321}">
                <p14:modId xmlns:p14="http://schemas.microsoft.com/office/powerpoint/2010/main" val="2067866104"/>
              </p:ext>
            </p:extLst>
          </p:nvPr>
        </p:nvGraphicFramePr>
        <p:xfrm>
          <a:off x="1271625" y="1203575"/>
          <a:ext cx="7121300" cy="3102780"/>
        </p:xfrm>
        <a:graphic>
          <a:graphicData uri="http://schemas.openxmlformats.org/drawingml/2006/table">
            <a:tbl>
              <a:tblPr>
                <a:noFill/>
                <a:tableStyleId>{2DCC0AB5-820C-4DA8-8376-BF7055F32A77}</a:tableStyleId>
              </a:tblPr>
              <a:tblGrid>
                <a:gridCol w="5410225">
                  <a:extLst>
                    <a:ext uri="{9D8B030D-6E8A-4147-A177-3AD203B41FA5}">
                      <a16:colId xmlns:a16="http://schemas.microsoft.com/office/drawing/2014/main" val="20000"/>
                    </a:ext>
                  </a:extLst>
                </a:gridCol>
                <a:gridCol w="1711075">
                  <a:extLst>
                    <a:ext uri="{9D8B030D-6E8A-4147-A177-3AD203B41FA5}">
                      <a16:colId xmlns:a16="http://schemas.microsoft.com/office/drawing/2014/main" val="20001"/>
                    </a:ext>
                  </a:extLst>
                </a:gridCol>
              </a:tblGrid>
              <a:tr h="613700">
                <a:tc>
                  <a:txBody>
                    <a:bodyPr/>
                    <a:lstStyle/>
                    <a:p>
                      <a:pPr marL="0" lvl="0" indent="0" algn="l" rtl="0">
                        <a:spcBef>
                          <a:spcPts val="0"/>
                        </a:spcBef>
                        <a:spcAft>
                          <a:spcPts val="0"/>
                        </a:spcAft>
                        <a:buNone/>
                      </a:pPr>
                      <a:r>
                        <a:rPr lang="en-GB"/>
                        <a:t>Criterio</a:t>
                      </a:r>
                      <a:endParaRPr/>
                    </a:p>
                  </a:txBody>
                  <a:tcPr marL="91425" marR="91425" marT="91425" marB="91425">
                    <a:solidFill>
                      <a:srgbClr val="6FA8DC"/>
                    </a:solidFill>
                  </a:tcPr>
                </a:tc>
                <a:tc>
                  <a:txBody>
                    <a:bodyPr/>
                    <a:lstStyle/>
                    <a:p>
                      <a:pPr marL="0" lvl="0" indent="0" algn="l" rtl="0">
                        <a:spcBef>
                          <a:spcPts val="0"/>
                        </a:spcBef>
                        <a:spcAft>
                          <a:spcPts val="0"/>
                        </a:spcAft>
                        <a:buNone/>
                      </a:pPr>
                      <a:r>
                        <a:rPr lang="en-GB"/>
                        <a:t>Puntaje asignado</a:t>
                      </a:r>
                      <a:endParaRPr/>
                    </a:p>
                  </a:txBody>
                  <a:tcPr marL="91425" marR="91425" marT="91425" marB="91425">
                    <a:solidFill>
                      <a:srgbClr val="A4C2F4"/>
                    </a:solidFill>
                  </a:tcPr>
                </a:tc>
                <a:extLst>
                  <a:ext uri="{0D108BD9-81ED-4DB2-BD59-A6C34878D82A}">
                    <a16:rowId xmlns:a16="http://schemas.microsoft.com/office/drawing/2014/main" val="10000"/>
                  </a:ext>
                </a:extLst>
              </a:tr>
              <a:tr h="454500">
                <a:tc>
                  <a:txBody>
                    <a:bodyPr/>
                    <a:lstStyle/>
                    <a:p>
                      <a:pPr marL="0" lvl="0" indent="0" algn="l" rtl="0">
                        <a:lnSpc>
                          <a:spcPct val="90000"/>
                        </a:lnSpc>
                        <a:spcBef>
                          <a:spcPts val="900"/>
                        </a:spcBef>
                        <a:spcAft>
                          <a:spcPts val="0"/>
                        </a:spcAft>
                        <a:buNone/>
                      </a:pPr>
                      <a:r>
                        <a:rPr lang="en-GB" dirty="0" err="1"/>
                        <a:t>Aplica</a:t>
                      </a:r>
                      <a:r>
                        <a:rPr lang="en-GB" dirty="0"/>
                        <a:t> ambas </a:t>
                      </a:r>
                      <a:r>
                        <a:rPr lang="en-GB" dirty="0" err="1"/>
                        <a:t>técnicas</a:t>
                      </a:r>
                      <a:r>
                        <a:rPr lang="en-GB" dirty="0"/>
                        <a:t> </a:t>
                      </a:r>
                      <a:r>
                        <a:rPr lang="en-GB" dirty="0" err="1"/>
                        <a:t>adecuadamente</a:t>
                      </a:r>
                      <a:r>
                        <a:rPr lang="en-GB" dirty="0"/>
                        <a:t>  </a:t>
                      </a:r>
                      <a:endParaRPr dirty="0"/>
                    </a:p>
                  </a:txBody>
                  <a:tcPr marL="91425" marR="91425" marT="91425" marB="91425">
                    <a:solidFill>
                      <a:srgbClr val="D0E0E3"/>
                    </a:solidFill>
                  </a:tcPr>
                </a:tc>
                <a:tc>
                  <a:txBody>
                    <a:bodyPr/>
                    <a:lstStyle/>
                    <a:p>
                      <a:pPr marL="0" lvl="0" indent="0" algn="l" rtl="0">
                        <a:spcBef>
                          <a:spcPts val="0"/>
                        </a:spcBef>
                        <a:spcAft>
                          <a:spcPts val="0"/>
                        </a:spcAft>
                        <a:buNone/>
                      </a:pPr>
                      <a:r>
                        <a:rPr lang="en-GB" dirty="0">
                          <a:solidFill>
                            <a:schemeClr val="dk1"/>
                          </a:solidFill>
                        </a:rPr>
                        <a:t>0.3</a:t>
                      </a:r>
                      <a:endParaRPr dirty="0"/>
                    </a:p>
                  </a:txBody>
                  <a:tcPr marL="91425" marR="91425" marT="91425" marB="91425">
                    <a:solidFill>
                      <a:srgbClr val="D0E0E3"/>
                    </a:solidFill>
                  </a:tcPr>
                </a:tc>
                <a:extLst>
                  <a:ext uri="{0D108BD9-81ED-4DB2-BD59-A6C34878D82A}">
                    <a16:rowId xmlns:a16="http://schemas.microsoft.com/office/drawing/2014/main" val="10001"/>
                  </a:ext>
                </a:extLst>
              </a:tr>
              <a:tr h="415400">
                <a:tc>
                  <a:txBody>
                    <a:bodyPr/>
                    <a:lstStyle/>
                    <a:p>
                      <a:pPr marL="0" lvl="0" indent="0" algn="l" rtl="0">
                        <a:spcBef>
                          <a:spcPts val="0"/>
                        </a:spcBef>
                        <a:spcAft>
                          <a:spcPts val="0"/>
                        </a:spcAft>
                        <a:buNone/>
                      </a:pPr>
                      <a:r>
                        <a:rPr lang="en-GB" dirty="0" err="1"/>
                        <a:t>Presenta</a:t>
                      </a:r>
                      <a:r>
                        <a:rPr lang="en-GB" dirty="0"/>
                        <a:t> una </a:t>
                      </a:r>
                      <a:r>
                        <a:rPr lang="en-GB" dirty="0" err="1"/>
                        <a:t>discusión</a:t>
                      </a:r>
                      <a:r>
                        <a:rPr lang="en-GB" dirty="0"/>
                        <a:t> </a:t>
                      </a:r>
                      <a:r>
                        <a:rPr lang="en-GB" dirty="0" err="1"/>
                        <a:t>técnica</a:t>
                      </a:r>
                      <a:r>
                        <a:rPr lang="en-GB" dirty="0"/>
                        <a:t> dentro del </a:t>
                      </a:r>
                      <a:r>
                        <a:rPr lang="en-GB" dirty="0" err="1"/>
                        <a:t>contexto</a:t>
                      </a:r>
                      <a:r>
                        <a:rPr lang="en-GB" dirty="0"/>
                        <a:t> del </a:t>
                      </a:r>
                      <a:r>
                        <a:rPr lang="en-GB" dirty="0" err="1"/>
                        <a:t>tema</a:t>
                      </a:r>
                      <a:endParaRPr dirty="0"/>
                    </a:p>
                  </a:txBody>
                  <a:tcPr marL="91425" marR="91425" marT="91425" marB="91425">
                    <a:lnB w="9525" cap="flat" cmpd="sng">
                      <a:solidFill>
                        <a:srgbClr val="9E9E9E"/>
                      </a:solidFill>
                      <a:prstDash val="solid"/>
                      <a:round/>
                      <a:headEnd type="none" w="sm" len="sm"/>
                      <a:tailEnd type="none" w="sm" len="sm"/>
                    </a:lnB>
                    <a:solidFill>
                      <a:srgbClr val="D0E0E3"/>
                    </a:solidFill>
                  </a:tcPr>
                </a:tc>
                <a:tc>
                  <a:txBody>
                    <a:bodyPr/>
                    <a:lstStyle/>
                    <a:p>
                      <a:pPr marL="0" lvl="0" indent="0" algn="l" rtl="0">
                        <a:spcBef>
                          <a:spcPts val="0"/>
                        </a:spcBef>
                        <a:spcAft>
                          <a:spcPts val="0"/>
                        </a:spcAft>
                        <a:buNone/>
                      </a:pPr>
                      <a:r>
                        <a:rPr lang="en-GB">
                          <a:solidFill>
                            <a:schemeClr val="dk1"/>
                          </a:solidFill>
                        </a:rPr>
                        <a:t>0.3</a:t>
                      </a:r>
                      <a:endParaRPr/>
                    </a:p>
                  </a:txBody>
                  <a:tcPr marL="91425" marR="91425" marT="91425" marB="91425">
                    <a:lnB w="9525" cap="flat" cmpd="sng">
                      <a:solidFill>
                        <a:srgbClr val="9E9E9E"/>
                      </a:solidFill>
                      <a:prstDash val="solid"/>
                      <a:round/>
                      <a:headEnd type="none" w="sm" len="sm"/>
                      <a:tailEnd type="none" w="sm" len="sm"/>
                    </a:lnB>
                    <a:solidFill>
                      <a:srgbClr val="D0E0E3"/>
                    </a:solidFill>
                  </a:tcPr>
                </a:tc>
                <a:extLst>
                  <a:ext uri="{0D108BD9-81ED-4DB2-BD59-A6C34878D82A}">
                    <a16:rowId xmlns:a16="http://schemas.microsoft.com/office/drawing/2014/main" val="10002"/>
                  </a:ext>
                </a:extLst>
              </a:tr>
              <a:tr h="415400">
                <a:tc>
                  <a:txBody>
                    <a:bodyPr/>
                    <a:lstStyle/>
                    <a:p>
                      <a:pPr marL="0" lvl="0" indent="0" algn="l" rtl="0">
                        <a:spcBef>
                          <a:spcPts val="0"/>
                        </a:spcBef>
                        <a:spcAft>
                          <a:spcPts val="0"/>
                        </a:spcAft>
                        <a:buNone/>
                      </a:pPr>
                      <a:r>
                        <a:rPr lang="en-GB" dirty="0" err="1"/>
                        <a:t>Presenta</a:t>
                      </a:r>
                      <a:r>
                        <a:rPr lang="en-GB" dirty="0"/>
                        <a:t> la </a:t>
                      </a:r>
                      <a:r>
                        <a:rPr lang="en-GB" dirty="0" err="1"/>
                        <a:t>comparación</a:t>
                      </a:r>
                      <a:r>
                        <a:rPr lang="en-GB" dirty="0"/>
                        <a:t> de ambas </a:t>
                      </a:r>
                      <a:r>
                        <a:rPr lang="en-GB" dirty="0" err="1"/>
                        <a:t>técnicas</a:t>
                      </a:r>
                      <a:r>
                        <a:rPr lang="en-GB" dirty="0"/>
                        <a:t> </a:t>
                      </a:r>
                      <a:r>
                        <a:rPr lang="en-GB" dirty="0" err="1"/>
                        <a:t>aplicadas</a:t>
                      </a:r>
                      <a:r>
                        <a:rPr lang="en-GB" dirty="0"/>
                        <a:t> a la imagen, </a:t>
                      </a:r>
                      <a:r>
                        <a:rPr lang="en-GB" dirty="0" err="1"/>
                        <a:t>coherentemente</a:t>
                      </a:r>
                      <a:endParaRPr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0E0E3"/>
                    </a:solidFill>
                  </a:tcPr>
                </a:tc>
                <a:tc>
                  <a:txBody>
                    <a:bodyPr/>
                    <a:lstStyle/>
                    <a:p>
                      <a:pPr marL="0" lvl="0" indent="0" algn="l" rtl="0">
                        <a:spcBef>
                          <a:spcPts val="0"/>
                        </a:spcBef>
                        <a:spcAft>
                          <a:spcPts val="0"/>
                        </a:spcAft>
                        <a:buNone/>
                      </a:pPr>
                      <a:r>
                        <a:rPr lang="en-GB" dirty="0">
                          <a:solidFill>
                            <a:schemeClr val="dk1"/>
                          </a:solidFill>
                        </a:rPr>
                        <a:t>0.3</a:t>
                      </a:r>
                      <a:endParaRPr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0E0E3"/>
                    </a:solidFill>
                  </a:tcPr>
                </a:tc>
                <a:extLst>
                  <a:ext uri="{0D108BD9-81ED-4DB2-BD59-A6C34878D82A}">
                    <a16:rowId xmlns:a16="http://schemas.microsoft.com/office/drawing/2014/main" val="10003"/>
                  </a:ext>
                </a:extLst>
              </a:tr>
              <a:tr h="613400">
                <a:tc>
                  <a:txBody>
                    <a:bodyPr/>
                    <a:lstStyle/>
                    <a:p>
                      <a:pPr marL="0" lvl="0" indent="0" algn="l" rtl="0">
                        <a:spcBef>
                          <a:spcPts val="0"/>
                        </a:spcBef>
                        <a:spcAft>
                          <a:spcPts val="0"/>
                        </a:spcAft>
                        <a:buNone/>
                      </a:pPr>
                      <a:r>
                        <a:rPr lang="en-GB"/>
                        <a:t>Desarrollo el trabajo completamente</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0E0E3"/>
                    </a:solidFill>
                  </a:tcPr>
                </a:tc>
                <a:tc>
                  <a:txBody>
                    <a:bodyPr/>
                    <a:lstStyle/>
                    <a:p>
                      <a:pPr marL="0" lvl="0" indent="0" algn="l" rtl="0">
                        <a:spcBef>
                          <a:spcPts val="0"/>
                        </a:spcBef>
                        <a:spcAft>
                          <a:spcPts val="0"/>
                        </a:spcAft>
                        <a:buNone/>
                      </a:pPr>
                      <a:r>
                        <a:rPr lang="en-GB">
                          <a:solidFill>
                            <a:schemeClr val="dk1"/>
                          </a:solidFill>
                        </a:rPr>
                        <a:t>0.1</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0E0E3"/>
                    </a:solidFill>
                  </a:tcPr>
                </a:tc>
                <a:extLst>
                  <a:ext uri="{0D108BD9-81ED-4DB2-BD59-A6C34878D82A}">
                    <a16:rowId xmlns:a16="http://schemas.microsoft.com/office/drawing/2014/main" val="10004"/>
                  </a:ext>
                </a:extLst>
              </a:tr>
              <a:tr h="328350">
                <a:tc>
                  <a:txBody>
                    <a:bodyPr/>
                    <a:lstStyle/>
                    <a:p>
                      <a:pPr marL="0" lvl="0" indent="0" algn="l" rtl="0">
                        <a:spcBef>
                          <a:spcPts val="0"/>
                        </a:spcBef>
                        <a:spcAft>
                          <a:spcPts val="0"/>
                        </a:spcAft>
                        <a:buNone/>
                      </a:pPr>
                      <a:r>
                        <a:rPr lang="en-GB"/>
                        <a:t>Valoración del trabajo</a:t>
                      </a:r>
                      <a:endParaRPr/>
                    </a:p>
                  </a:txBody>
                  <a:tcPr marL="91425" marR="91425" marT="91425" marB="91425">
                    <a:lnT w="9525" cap="flat" cmpd="sng">
                      <a:solidFill>
                        <a:srgbClr val="9E9E9E"/>
                      </a:solidFill>
                      <a:prstDash val="solid"/>
                      <a:round/>
                      <a:headEnd type="none" w="sm" len="sm"/>
                      <a:tailEnd type="none" w="sm" len="sm"/>
                    </a:lnT>
                    <a:solidFill>
                      <a:schemeClr val="accent5"/>
                    </a:solidFill>
                  </a:tcPr>
                </a:tc>
                <a:tc>
                  <a:txBody>
                    <a:bodyPr/>
                    <a:lstStyle/>
                    <a:p>
                      <a:pPr marL="0" lvl="0" indent="0" algn="l" rtl="0">
                        <a:spcBef>
                          <a:spcPts val="0"/>
                        </a:spcBef>
                        <a:spcAft>
                          <a:spcPts val="0"/>
                        </a:spcAft>
                        <a:buNone/>
                      </a:pPr>
                      <a:r>
                        <a:rPr lang="en-GB" dirty="0"/>
                        <a:t>1.0</a:t>
                      </a:r>
                      <a:endParaRPr dirty="0"/>
                    </a:p>
                  </a:txBody>
                  <a:tcPr marL="91425" marR="91425" marT="91425" marB="91425">
                    <a:lnT w="9525" cap="flat" cmpd="sng">
                      <a:solidFill>
                        <a:srgbClr val="9E9E9E"/>
                      </a:solidFill>
                      <a:prstDash val="solid"/>
                      <a:round/>
                      <a:headEnd type="none" w="sm" len="sm"/>
                      <a:tailEnd type="none" w="sm" len="sm"/>
                    </a:lnT>
                    <a:solidFill>
                      <a:schemeClr val="accent5"/>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Shape 126"/>
        <p:cNvGrpSpPr/>
        <p:nvPr/>
      </p:nvGrpSpPr>
      <p:grpSpPr>
        <a:xfrm>
          <a:off x="0" y="0"/>
          <a:ext cx="0" cy="0"/>
          <a:chOff x="0" y="0"/>
          <a:chExt cx="0" cy="0"/>
        </a:xfrm>
      </p:grpSpPr>
      <p:sp>
        <p:nvSpPr>
          <p:cNvPr id="130" name="Google Shape;130;p20"/>
          <p:cNvSpPr txBox="1">
            <a:spLocks noGrp="1"/>
          </p:cNvSpPr>
          <p:nvPr>
            <p:ph type="title"/>
          </p:nvPr>
        </p:nvSpPr>
        <p:spPr>
          <a:xfrm>
            <a:off x="455375" y="940406"/>
            <a:ext cx="7747864" cy="414262"/>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Clr>
                <a:srgbClr val="404040"/>
              </a:buClr>
              <a:buSzPts val="2100"/>
              <a:buFont typeface="Calibri"/>
              <a:buNone/>
            </a:pPr>
            <a:r>
              <a:rPr lang="en-GB" sz="2000" b="1" u="sng" dirty="0" err="1">
                <a:solidFill>
                  <a:srgbClr val="404040"/>
                </a:solidFill>
                <a:latin typeface="Ink Free" panose="03080402000500000000" pitchFamily="66" charset="0"/>
                <a:ea typeface="Calibri"/>
                <a:cs typeface="Calibri"/>
                <a:sym typeface="Calibri"/>
              </a:rPr>
              <a:t>Ejercicio</a:t>
            </a:r>
            <a:br>
              <a:rPr lang="en-GB" sz="2000" b="1" u="sng" dirty="0">
                <a:solidFill>
                  <a:srgbClr val="404040"/>
                </a:solidFill>
                <a:latin typeface="Ink Free" panose="03080402000500000000" pitchFamily="66" charset="0"/>
                <a:ea typeface="Calibri"/>
                <a:cs typeface="Calibri"/>
                <a:sym typeface="Calibri"/>
              </a:rPr>
            </a:br>
            <a:br>
              <a:rPr lang="en-GB" sz="1600" b="1" u="none" dirty="0">
                <a:solidFill>
                  <a:srgbClr val="404040"/>
                </a:solidFill>
                <a:latin typeface="Ink Free" panose="03080402000500000000" pitchFamily="66" charset="0"/>
                <a:ea typeface="Calibri"/>
                <a:cs typeface="Calibri"/>
                <a:sym typeface="Calibri"/>
              </a:rPr>
            </a:br>
            <a:r>
              <a:rPr lang="en-GB" sz="1600" b="1" u="none" dirty="0" err="1">
                <a:solidFill>
                  <a:srgbClr val="404040"/>
                </a:solidFill>
                <a:latin typeface="Ink Free" panose="03080402000500000000" pitchFamily="66" charset="0"/>
                <a:ea typeface="Calibri"/>
                <a:cs typeface="Calibri"/>
                <a:sym typeface="Calibri"/>
              </a:rPr>
              <a:t>Consideremos</a:t>
            </a:r>
            <a:r>
              <a:rPr lang="en-GB" sz="1600" b="1" u="none" dirty="0">
                <a:solidFill>
                  <a:srgbClr val="404040"/>
                </a:solidFill>
                <a:latin typeface="Ink Free" panose="03080402000500000000" pitchFamily="66" charset="0"/>
                <a:ea typeface="Calibri"/>
                <a:cs typeface="Calibri"/>
                <a:sym typeface="Calibri"/>
              </a:rPr>
              <a:t> un</a:t>
            </a:r>
            <a:r>
              <a:rPr lang="en-GB" sz="1600" b="1" dirty="0">
                <a:solidFill>
                  <a:srgbClr val="404040"/>
                </a:solidFill>
                <a:latin typeface="Ink Free" panose="03080402000500000000" pitchFamily="66" charset="0"/>
                <a:ea typeface="Calibri"/>
                <a:cs typeface="Calibri"/>
                <a:sym typeface="Calibri"/>
              </a:rPr>
              <a:t> </a:t>
            </a:r>
            <a:r>
              <a:rPr lang="en-GB" sz="1600" b="1" dirty="0" err="1">
                <a:solidFill>
                  <a:srgbClr val="404040"/>
                </a:solidFill>
                <a:latin typeface="Ink Free" panose="03080402000500000000" pitchFamily="66" charset="0"/>
                <a:ea typeface="Calibri"/>
                <a:cs typeface="Calibri"/>
                <a:sym typeface="Calibri"/>
              </a:rPr>
              <a:t>segmento</a:t>
            </a:r>
            <a:r>
              <a:rPr lang="en-GB" sz="1600" b="1" dirty="0">
                <a:solidFill>
                  <a:srgbClr val="404040"/>
                </a:solidFill>
                <a:latin typeface="Ink Free" panose="03080402000500000000" pitchFamily="66" charset="0"/>
                <a:ea typeface="Calibri"/>
                <a:cs typeface="Calibri"/>
                <a:sym typeface="Calibri"/>
              </a:rPr>
              <a:t> de la imagen I(</a:t>
            </a:r>
            <a:r>
              <a:rPr lang="en-GB" sz="1600" b="1" dirty="0" err="1">
                <a:solidFill>
                  <a:srgbClr val="404040"/>
                </a:solidFill>
                <a:latin typeface="Ink Free" panose="03080402000500000000" pitchFamily="66" charset="0"/>
                <a:ea typeface="Calibri"/>
                <a:cs typeface="Calibri"/>
                <a:sym typeface="Calibri"/>
              </a:rPr>
              <a:t>i,j</a:t>
            </a:r>
            <a:r>
              <a:rPr lang="en-GB" sz="1600" b="1" dirty="0">
                <a:solidFill>
                  <a:srgbClr val="404040"/>
                </a:solidFill>
                <a:latin typeface="Ink Free" panose="03080402000500000000" pitchFamily="66" charset="0"/>
                <a:ea typeface="Calibri"/>
                <a:cs typeface="Calibri"/>
                <a:sym typeface="Calibri"/>
              </a:rPr>
              <a:t>), que se </a:t>
            </a:r>
            <a:r>
              <a:rPr lang="en-GB" sz="1600" b="1" dirty="0" err="1">
                <a:solidFill>
                  <a:srgbClr val="404040"/>
                </a:solidFill>
                <a:latin typeface="Ink Free" panose="03080402000500000000" pitchFamily="66" charset="0"/>
                <a:ea typeface="Calibri"/>
                <a:cs typeface="Calibri"/>
                <a:sym typeface="Calibri"/>
              </a:rPr>
              <a:t>presenta</a:t>
            </a:r>
            <a:r>
              <a:rPr lang="en-GB" sz="1600" b="1" dirty="0">
                <a:solidFill>
                  <a:srgbClr val="404040"/>
                </a:solidFill>
                <a:latin typeface="Ink Free" panose="03080402000500000000" pitchFamily="66" charset="0"/>
                <a:ea typeface="Calibri"/>
                <a:cs typeface="Calibri"/>
                <a:sym typeface="Calibri"/>
              </a:rPr>
              <a:t> </a:t>
            </a:r>
            <a:r>
              <a:rPr lang="en-GB" sz="1600" b="1" dirty="0" err="1">
                <a:solidFill>
                  <a:srgbClr val="404040"/>
                </a:solidFill>
                <a:latin typeface="Ink Free" panose="03080402000500000000" pitchFamily="66" charset="0"/>
                <a:ea typeface="Calibri"/>
                <a:cs typeface="Calibri"/>
                <a:sym typeface="Calibri"/>
              </a:rPr>
              <a:t>en</a:t>
            </a:r>
            <a:r>
              <a:rPr lang="en-GB" sz="1600" b="1" dirty="0">
                <a:solidFill>
                  <a:srgbClr val="404040"/>
                </a:solidFill>
                <a:latin typeface="Ink Free" panose="03080402000500000000" pitchFamily="66" charset="0"/>
                <a:ea typeface="Calibri"/>
                <a:cs typeface="Calibri"/>
                <a:sym typeface="Calibri"/>
              </a:rPr>
              <a:t> la </a:t>
            </a:r>
            <a:r>
              <a:rPr lang="en-GB" sz="1600" b="1" dirty="0" err="1">
                <a:solidFill>
                  <a:srgbClr val="404040"/>
                </a:solidFill>
                <a:latin typeface="Ink Free" panose="03080402000500000000" pitchFamily="66" charset="0"/>
                <a:ea typeface="Calibri"/>
                <a:cs typeface="Calibri"/>
                <a:sym typeface="Calibri"/>
              </a:rPr>
              <a:t>figura</a:t>
            </a:r>
            <a:r>
              <a:rPr lang="en-GB" sz="1600" b="1" dirty="0">
                <a:solidFill>
                  <a:srgbClr val="404040"/>
                </a:solidFill>
                <a:latin typeface="Ink Free" panose="03080402000500000000" pitchFamily="66" charset="0"/>
                <a:ea typeface="Calibri"/>
                <a:cs typeface="Calibri"/>
                <a:sym typeface="Calibri"/>
              </a:rPr>
              <a:t> 1. </a:t>
            </a:r>
            <a:r>
              <a:rPr lang="en-GB" sz="1600" b="1" dirty="0" err="1">
                <a:solidFill>
                  <a:srgbClr val="404040"/>
                </a:solidFill>
                <a:latin typeface="Ink Free" panose="03080402000500000000" pitchFamily="66" charset="0"/>
                <a:ea typeface="Calibri"/>
                <a:cs typeface="Calibri"/>
                <a:sym typeface="Calibri"/>
              </a:rPr>
              <a:t>Analizar</a:t>
            </a:r>
            <a:r>
              <a:rPr lang="en-GB" sz="1600" b="1" dirty="0">
                <a:solidFill>
                  <a:srgbClr val="404040"/>
                </a:solidFill>
                <a:latin typeface="Ink Free" panose="03080402000500000000" pitchFamily="66" charset="0"/>
                <a:ea typeface="Calibri"/>
                <a:cs typeface="Calibri"/>
                <a:sym typeface="Calibri"/>
              </a:rPr>
              <a:t> </a:t>
            </a:r>
            <a:r>
              <a:rPr lang="en-GB" sz="1600" b="1" dirty="0" err="1">
                <a:solidFill>
                  <a:srgbClr val="404040"/>
                </a:solidFill>
                <a:latin typeface="Ink Free" panose="03080402000500000000" pitchFamily="66" charset="0"/>
                <a:ea typeface="Calibri"/>
                <a:cs typeface="Calibri"/>
                <a:sym typeface="Calibri"/>
              </a:rPr>
              <a:t>si</a:t>
            </a:r>
            <a:r>
              <a:rPr lang="en-GB" sz="1600" b="1" dirty="0">
                <a:solidFill>
                  <a:srgbClr val="404040"/>
                </a:solidFill>
                <a:latin typeface="Ink Free" panose="03080402000500000000" pitchFamily="66" charset="0"/>
                <a:ea typeface="Calibri"/>
                <a:cs typeface="Calibri"/>
                <a:sym typeface="Calibri"/>
              </a:rPr>
              <a:t> </a:t>
            </a:r>
            <a:r>
              <a:rPr lang="en-GB" sz="1600" b="1" dirty="0" err="1">
                <a:solidFill>
                  <a:srgbClr val="404040"/>
                </a:solidFill>
                <a:latin typeface="Ink Free" panose="03080402000500000000" pitchFamily="66" charset="0"/>
                <a:ea typeface="Calibri"/>
                <a:cs typeface="Calibri"/>
                <a:sym typeface="Calibri"/>
              </a:rPr>
              <a:t>esta</a:t>
            </a:r>
            <a:r>
              <a:rPr lang="en-GB" sz="1600" b="1" dirty="0">
                <a:solidFill>
                  <a:srgbClr val="404040"/>
                </a:solidFill>
                <a:latin typeface="Ink Free" panose="03080402000500000000" pitchFamily="66" charset="0"/>
                <a:ea typeface="Calibri"/>
                <a:cs typeface="Calibri"/>
                <a:sym typeface="Calibri"/>
              </a:rPr>
              <a:t> require un </a:t>
            </a:r>
            <a:r>
              <a:rPr lang="en-GB" sz="1600" b="1" dirty="0" err="1">
                <a:solidFill>
                  <a:srgbClr val="404040"/>
                </a:solidFill>
                <a:latin typeface="Ink Free" panose="03080402000500000000" pitchFamily="66" charset="0"/>
                <a:ea typeface="Calibri"/>
                <a:cs typeface="Calibri"/>
                <a:sym typeface="Calibri"/>
              </a:rPr>
              <a:t>suavizado</a:t>
            </a:r>
            <a:r>
              <a:rPr lang="en-GB" sz="1600" b="1" dirty="0">
                <a:solidFill>
                  <a:srgbClr val="404040"/>
                </a:solidFill>
                <a:latin typeface="Ink Free" panose="03080402000500000000" pitchFamily="66" charset="0"/>
                <a:ea typeface="Calibri"/>
                <a:cs typeface="Calibri"/>
                <a:sym typeface="Calibri"/>
              </a:rPr>
              <a:t> o </a:t>
            </a:r>
            <a:r>
              <a:rPr lang="en-GB" sz="1600" b="1" dirty="0" err="1">
                <a:solidFill>
                  <a:srgbClr val="404040"/>
                </a:solidFill>
                <a:latin typeface="Ink Free" panose="03080402000500000000" pitchFamily="66" charset="0"/>
                <a:ea typeface="Calibri"/>
                <a:cs typeface="Calibri"/>
                <a:sym typeface="Calibri"/>
              </a:rPr>
              <a:t>eliminación</a:t>
            </a:r>
            <a:r>
              <a:rPr lang="en-GB" sz="1600" b="1" dirty="0">
                <a:solidFill>
                  <a:srgbClr val="404040"/>
                </a:solidFill>
                <a:latin typeface="Ink Free" panose="03080402000500000000" pitchFamily="66" charset="0"/>
                <a:ea typeface="Calibri"/>
                <a:cs typeface="Calibri"/>
                <a:sym typeface="Calibri"/>
              </a:rPr>
              <a:t> de </a:t>
            </a:r>
            <a:r>
              <a:rPr lang="en-GB" sz="1600" b="1" dirty="0" err="1">
                <a:solidFill>
                  <a:srgbClr val="404040"/>
                </a:solidFill>
                <a:latin typeface="Ink Free" panose="03080402000500000000" pitchFamily="66" charset="0"/>
                <a:ea typeface="Calibri"/>
                <a:cs typeface="Calibri"/>
                <a:sym typeface="Calibri"/>
              </a:rPr>
              <a:t>ruido</a:t>
            </a:r>
            <a:r>
              <a:rPr lang="en-GB" sz="1600" b="1" u="none" dirty="0">
                <a:solidFill>
                  <a:srgbClr val="404040"/>
                </a:solidFill>
                <a:latin typeface="Ink Free" panose="03080402000500000000" pitchFamily="66" charset="0"/>
                <a:ea typeface="Calibri"/>
                <a:cs typeface="Calibri"/>
                <a:sym typeface="Calibri"/>
              </a:rPr>
              <a:t> </a:t>
            </a:r>
            <a:r>
              <a:rPr lang="en-GB" sz="1600" b="1" u="none" dirty="0" err="1">
                <a:solidFill>
                  <a:srgbClr val="404040"/>
                </a:solidFill>
                <a:latin typeface="Ink Free" panose="03080402000500000000" pitchFamily="66" charset="0"/>
                <a:ea typeface="Calibri"/>
                <a:cs typeface="Calibri"/>
                <a:sym typeface="Calibri"/>
              </a:rPr>
              <a:t>mediante</a:t>
            </a:r>
            <a:r>
              <a:rPr lang="en-GB" sz="1600" b="1" u="none" dirty="0">
                <a:solidFill>
                  <a:srgbClr val="404040"/>
                </a:solidFill>
                <a:latin typeface="Ink Free" panose="03080402000500000000" pitchFamily="66" charset="0"/>
                <a:ea typeface="Calibri"/>
                <a:cs typeface="Calibri"/>
                <a:sym typeface="Calibri"/>
              </a:rPr>
              <a:t> los </a:t>
            </a:r>
            <a:r>
              <a:rPr lang="en-GB" sz="1600" b="1" u="none" dirty="0" err="1">
                <a:solidFill>
                  <a:srgbClr val="404040"/>
                </a:solidFill>
                <a:latin typeface="Ink Free" panose="03080402000500000000" pitchFamily="66" charset="0"/>
                <a:ea typeface="Calibri"/>
                <a:cs typeface="Calibri"/>
                <a:sym typeface="Calibri"/>
              </a:rPr>
              <a:t>filtros</a:t>
            </a:r>
            <a:r>
              <a:rPr lang="en-GB" sz="1600" b="1" u="none" dirty="0">
                <a:solidFill>
                  <a:srgbClr val="404040"/>
                </a:solidFill>
                <a:latin typeface="Ink Free" panose="03080402000500000000" pitchFamily="66" charset="0"/>
                <a:ea typeface="Calibri"/>
                <a:cs typeface="Calibri"/>
                <a:sym typeface="Calibri"/>
              </a:rPr>
              <a:t> de </a:t>
            </a:r>
            <a:r>
              <a:rPr lang="en-GB" sz="1600" b="1" u="none" dirty="0" err="1">
                <a:solidFill>
                  <a:srgbClr val="404040"/>
                </a:solidFill>
                <a:latin typeface="Ink Free" panose="03080402000500000000" pitchFamily="66" charset="0"/>
                <a:ea typeface="Calibri"/>
                <a:cs typeface="Calibri"/>
                <a:sym typeface="Calibri"/>
              </a:rPr>
              <a:t>tipo</a:t>
            </a:r>
            <a:r>
              <a:rPr lang="en-GB" sz="1600" b="1" u="none" dirty="0">
                <a:solidFill>
                  <a:srgbClr val="404040"/>
                </a:solidFill>
                <a:latin typeface="Ink Free" panose="03080402000500000000" pitchFamily="66" charset="0"/>
                <a:ea typeface="Calibri"/>
                <a:cs typeface="Calibri"/>
                <a:sym typeface="Calibri"/>
              </a:rPr>
              <a:t> Paso </a:t>
            </a:r>
            <a:r>
              <a:rPr lang="en-GB" sz="1600" b="1" u="none" dirty="0" err="1">
                <a:solidFill>
                  <a:srgbClr val="404040"/>
                </a:solidFill>
                <a:latin typeface="Ink Free" panose="03080402000500000000" pitchFamily="66" charset="0"/>
                <a:ea typeface="Calibri"/>
                <a:cs typeface="Calibri"/>
                <a:sym typeface="Calibri"/>
              </a:rPr>
              <a:t>Bajas</a:t>
            </a:r>
            <a:r>
              <a:rPr lang="en-GB" sz="1600" b="1" u="none" dirty="0">
                <a:solidFill>
                  <a:srgbClr val="404040"/>
                </a:solidFill>
                <a:latin typeface="Ink Free" panose="03080402000500000000" pitchFamily="66" charset="0"/>
                <a:ea typeface="Calibri"/>
                <a:cs typeface="Calibri"/>
                <a:sym typeface="Calibri"/>
              </a:rPr>
              <a:t> </a:t>
            </a:r>
            <a:r>
              <a:rPr lang="en-GB" sz="1600" b="1" u="none" dirty="0" err="1">
                <a:solidFill>
                  <a:srgbClr val="404040"/>
                </a:solidFill>
                <a:latin typeface="Ink Free" panose="03080402000500000000" pitchFamily="66" charset="0"/>
                <a:ea typeface="Calibri"/>
                <a:cs typeface="Calibri"/>
                <a:sym typeface="Calibri"/>
              </a:rPr>
              <a:t>indicado</a:t>
            </a:r>
            <a:r>
              <a:rPr lang="en-GB" sz="1600" b="1" u="none" dirty="0">
                <a:solidFill>
                  <a:srgbClr val="404040"/>
                </a:solidFill>
                <a:latin typeface="Ink Free" panose="03080402000500000000" pitchFamily="66" charset="0"/>
                <a:ea typeface="Calibri"/>
                <a:cs typeface="Calibri"/>
                <a:sym typeface="Calibri"/>
              </a:rPr>
              <a:t>, </a:t>
            </a:r>
            <a:r>
              <a:rPr lang="en-GB" sz="1600" b="1" u="none" dirty="0" err="1">
                <a:solidFill>
                  <a:srgbClr val="404040"/>
                </a:solidFill>
                <a:latin typeface="Ink Free" panose="03080402000500000000" pitchFamily="66" charset="0"/>
                <a:ea typeface="Calibri"/>
                <a:cs typeface="Calibri"/>
                <a:sym typeface="Calibri"/>
              </a:rPr>
              <a:t>así</a:t>
            </a:r>
            <a:r>
              <a:rPr lang="en-GB" sz="1600" b="1" u="none" dirty="0">
                <a:solidFill>
                  <a:srgbClr val="404040"/>
                </a:solidFill>
                <a:latin typeface="Ink Free" panose="03080402000500000000" pitchFamily="66" charset="0"/>
                <a:ea typeface="Calibri"/>
                <a:cs typeface="Calibri"/>
                <a:sym typeface="Calibri"/>
              </a:rPr>
              <a:t> </a:t>
            </a:r>
            <a:r>
              <a:rPr lang="en-GB" sz="1600" b="1" u="none" dirty="0" err="1">
                <a:solidFill>
                  <a:srgbClr val="404040"/>
                </a:solidFill>
                <a:latin typeface="Ink Free" panose="03080402000500000000" pitchFamily="66" charset="0"/>
                <a:ea typeface="Calibri"/>
                <a:cs typeface="Calibri"/>
                <a:sym typeface="Calibri"/>
              </a:rPr>
              <a:t>como</a:t>
            </a:r>
            <a:r>
              <a:rPr lang="en-GB" sz="1600" b="1" u="none" dirty="0">
                <a:solidFill>
                  <a:srgbClr val="404040"/>
                </a:solidFill>
                <a:latin typeface="Ink Free" panose="03080402000500000000" pitchFamily="66" charset="0"/>
                <a:ea typeface="Calibri"/>
                <a:cs typeface="Calibri"/>
                <a:sym typeface="Calibri"/>
              </a:rPr>
              <a:t> los </a:t>
            </a:r>
            <a:r>
              <a:rPr lang="en-GB" sz="1600" b="1" u="none" dirty="0" err="1">
                <a:solidFill>
                  <a:srgbClr val="404040"/>
                </a:solidFill>
                <a:latin typeface="Ink Free" panose="03080402000500000000" pitchFamily="66" charset="0"/>
                <a:ea typeface="Calibri"/>
                <a:cs typeface="Calibri"/>
                <a:sym typeface="Calibri"/>
              </a:rPr>
              <a:t>filtros</a:t>
            </a:r>
            <a:r>
              <a:rPr lang="en-GB" sz="1600" b="1" u="none" dirty="0">
                <a:solidFill>
                  <a:srgbClr val="404040"/>
                </a:solidFill>
                <a:latin typeface="Ink Free" panose="03080402000500000000" pitchFamily="66" charset="0"/>
                <a:ea typeface="Calibri"/>
                <a:cs typeface="Calibri"/>
                <a:sym typeface="Calibri"/>
              </a:rPr>
              <a:t> de </a:t>
            </a:r>
            <a:r>
              <a:rPr lang="en-GB" sz="1600" b="1" u="none" dirty="0" err="1">
                <a:solidFill>
                  <a:srgbClr val="404040"/>
                </a:solidFill>
                <a:latin typeface="Ink Free" panose="03080402000500000000" pitchFamily="66" charset="0"/>
                <a:ea typeface="Calibri"/>
                <a:cs typeface="Calibri"/>
                <a:sym typeface="Calibri"/>
              </a:rPr>
              <a:t>Mediana</a:t>
            </a:r>
            <a:r>
              <a:rPr lang="en-GB" sz="1600" b="1" u="none" dirty="0">
                <a:solidFill>
                  <a:srgbClr val="404040"/>
                </a:solidFill>
                <a:latin typeface="Ink Free" panose="03080402000500000000" pitchFamily="66" charset="0"/>
                <a:ea typeface="Calibri"/>
                <a:cs typeface="Calibri"/>
                <a:sym typeface="Calibri"/>
              </a:rPr>
              <a:t> y </a:t>
            </a:r>
            <a:r>
              <a:rPr lang="en-GB" sz="1600" b="1" u="none" dirty="0" err="1">
                <a:solidFill>
                  <a:srgbClr val="404040"/>
                </a:solidFill>
                <a:latin typeface="Ink Free" panose="03080402000500000000" pitchFamily="66" charset="0"/>
                <a:ea typeface="Calibri"/>
                <a:cs typeface="Calibri"/>
                <a:sym typeface="Calibri"/>
              </a:rPr>
              <a:t>Moda</a:t>
            </a:r>
            <a:endParaRPr sz="1800" b="1" dirty="0">
              <a:latin typeface="Ink Free" panose="03080402000500000000" pitchFamily="66" charset="0"/>
            </a:endParaRPr>
          </a:p>
        </p:txBody>
      </p:sp>
      <p:grpSp>
        <p:nvGrpSpPr>
          <p:cNvPr id="2" name="Grupo 1">
            <a:extLst>
              <a:ext uri="{FF2B5EF4-FFF2-40B4-BE49-F238E27FC236}">
                <a16:creationId xmlns:a16="http://schemas.microsoft.com/office/drawing/2014/main" id="{46133036-788D-4AA7-9314-174047F2D9A5}"/>
              </a:ext>
            </a:extLst>
          </p:cNvPr>
          <p:cNvGrpSpPr/>
          <p:nvPr/>
        </p:nvGrpSpPr>
        <p:grpSpPr>
          <a:xfrm>
            <a:off x="1349017" y="1705113"/>
            <a:ext cx="2505075" cy="2943507"/>
            <a:chOff x="5797056" y="1130824"/>
            <a:chExt cx="2505075" cy="2943507"/>
          </a:xfrm>
        </p:grpSpPr>
        <p:sp>
          <p:nvSpPr>
            <p:cNvPr id="128" name="Google Shape;128;p20"/>
            <p:cNvSpPr txBox="1"/>
            <p:nvPr/>
          </p:nvSpPr>
          <p:spPr>
            <a:xfrm>
              <a:off x="6066138" y="3771631"/>
              <a:ext cx="2169706" cy="302700"/>
            </a:xfrm>
            <a:prstGeom prst="rect">
              <a:avLst/>
            </a:prstGeom>
            <a:noFill/>
            <a:ln>
              <a:noFill/>
            </a:ln>
          </p:spPr>
          <p:txBody>
            <a:bodyPr spcFirstLastPara="1" wrap="square" lIns="68575" tIns="34275" rIns="68575" bIns="34275" anchor="t" anchorCtr="0">
              <a:noAutofit/>
            </a:bodyPr>
            <a:lstStyle/>
            <a:p>
              <a:pPr marL="0" marR="0" lvl="0" indent="0" algn="just" rtl="0">
                <a:lnSpc>
                  <a:spcPct val="100000"/>
                </a:lnSpc>
                <a:spcBef>
                  <a:spcPts val="0"/>
                </a:spcBef>
                <a:spcAft>
                  <a:spcPts val="0"/>
                </a:spcAft>
                <a:buClr>
                  <a:schemeClr val="dk1"/>
                </a:buClr>
                <a:buSzPts val="1100"/>
                <a:buFont typeface="Gill Sans"/>
                <a:buNone/>
              </a:pPr>
              <a:r>
                <a:rPr lang="en-GB" sz="1100" b="0" i="0" u="none" dirty="0" err="1">
                  <a:solidFill>
                    <a:schemeClr val="dk1"/>
                  </a:solidFill>
                  <a:latin typeface="Gill Sans"/>
                  <a:ea typeface="Gill Sans"/>
                  <a:cs typeface="Gill Sans"/>
                  <a:sym typeface="Gill Sans"/>
                </a:rPr>
                <a:t>Figura</a:t>
              </a:r>
              <a:r>
                <a:rPr lang="en-GB" sz="1100" b="0" i="0" u="none" dirty="0">
                  <a:solidFill>
                    <a:schemeClr val="dk1"/>
                  </a:solidFill>
                  <a:latin typeface="Gill Sans"/>
                  <a:ea typeface="Gill Sans"/>
                  <a:cs typeface="Gill Sans"/>
                  <a:sym typeface="Gill Sans"/>
                </a:rPr>
                <a:t> 1. </a:t>
              </a:r>
              <a:r>
                <a:rPr lang="en-GB" sz="1100" b="0" i="0" u="none" dirty="0" err="1">
                  <a:solidFill>
                    <a:schemeClr val="dk1"/>
                  </a:solidFill>
                  <a:latin typeface="Gill Sans"/>
                  <a:ea typeface="Gill Sans"/>
                  <a:cs typeface="Gill Sans"/>
                  <a:sym typeface="Gill Sans"/>
                </a:rPr>
                <a:t>Segmento</a:t>
              </a:r>
              <a:r>
                <a:rPr lang="en-GB" sz="1100" b="0" i="0" u="none" dirty="0">
                  <a:solidFill>
                    <a:schemeClr val="dk1"/>
                  </a:solidFill>
                  <a:latin typeface="Gill Sans"/>
                  <a:ea typeface="Gill Sans"/>
                  <a:cs typeface="Gill Sans"/>
                  <a:sym typeface="Gill Sans"/>
                </a:rPr>
                <a:t> de la </a:t>
              </a:r>
              <a:r>
                <a:rPr lang="en-GB" sz="1100" b="0" i="0" u="none" dirty="0" err="1">
                  <a:solidFill>
                    <a:schemeClr val="dk1"/>
                  </a:solidFill>
                  <a:latin typeface="Gill Sans"/>
                  <a:ea typeface="Gill Sans"/>
                  <a:cs typeface="Gill Sans"/>
                  <a:sym typeface="Gill Sans"/>
                </a:rPr>
                <a:t>Matriz</a:t>
              </a:r>
              <a:r>
                <a:rPr lang="en-GB" sz="1100" b="0" i="0" u="none" dirty="0">
                  <a:solidFill>
                    <a:schemeClr val="dk1"/>
                  </a:solidFill>
                  <a:latin typeface="Gill Sans"/>
                  <a:ea typeface="Gill Sans"/>
                  <a:cs typeface="Gill Sans"/>
                  <a:sym typeface="Gill Sans"/>
                </a:rPr>
                <a:t> de la Imagen original I(</a:t>
              </a:r>
              <a:r>
                <a:rPr lang="en-GB" sz="1100" b="0" i="0" u="none" dirty="0" err="1">
                  <a:solidFill>
                    <a:schemeClr val="dk1"/>
                  </a:solidFill>
                  <a:latin typeface="Gill Sans"/>
                  <a:ea typeface="Gill Sans"/>
                  <a:cs typeface="Gill Sans"/>
                  <a:sym typeface="Gill Sans"/>
                </a:rPr>
                <a:t>i,j</a:t>
              </a:r>
              <a:r>
                <a:rPr lang="en-GB" sz="1100" b="0" i="0" u="none" dirty="0">
                  <a:solidFill>
                    <a:schemeClr val="dk1"/>
                  </a:solidFill>
                  <a:latin typeface="Gill Sans"/>
                  <a:ea typeface="Gill Sans"/>
                  <a:cs typeface="Gill Sans"/>
                  <a:sym typeface="Gill Sans"/>
                </a:rPr>
                <a:t>)</a:t>
              </a:r>
              <a:endParaRPr sz="1100" dirty="0"/>
            </a:p>
          </p:txBody>
        </p:sp>
        <p:graphicFrame>
          <p:nvGraphicFramePr>
            <p:cNvPr id="131" name="Google Shape;131;p20"/>
            <p:cNvGraphicFramePr/>
            <p:nvPr>
              <p:extLst>
                <p:ext uri="{D42A27DB-BD31-4B8C-83A1-F6EECF244321}">
                  <p14:modId xmlns:p14="http://schemas.microsoft.com/office/powerpoint/2010/main" val="2502542802"/>
                </p:ext>
              </p:extLst>
            </p:nvPr>
          </p:nvGraphicFramePr>
          <p:xfrm>
            <a:off x="5797056" y="1130824"/>
            <a:ext cx="2505075" cy="2518150"/>
          </p:xfrm>
          <a:graphic>
            <a:graphicData uri="http://schemas.openxmlformats.org/drawingml/2006/table">
              <a:tbl>
                <a:tblPr>
                  <a:noFill/>
                  <a:tableStyleId>{BD18DBA0-3DEE-42F6-B680-E7EDFCBE0DE8}</a:tableStyleId>
                </a:tblPr>
                <a:tblGrid>
                  <a:gridCol w="356000">
                    <a:extLst>
                      <a:ext uri="{9D8B030D-6E8A-4147-A177-3AD203B41FA5}">
                        <a16:colId xmlns:a16="http://schemas.microsoft.com/office/drawing/2014/main" val="20000"/>
                      </a:ext>
                    </a:extLst>
                  </a:gridCol>
                  <a:gridCol w="370275">
                    <a:extLst>
                      <a:ext uri="{9D8B030D-6E8A-4147-A177-3AD203B41FA5}">
                        <a16:colId xmlns:a16="http://schemas.microsoft.com/office/drawing/2014/main" val="20001"/>
                      </a:ext>
                    </a:extLst>
                  </a:gridCol>
                  <a:gridCol w="356000">
                    <a:extLst>
                      <a:ext uri="{9D8B030D-6E8A-4147-A177-3AD203B41FA5}">
                        <a16:colId xmlns:a16="http://schemas.microsoft.com/office/drawing/2014/main" val="20002"/>
                      </a:ext>
                    </a:extLst>
                  </a:gridCol>
                  <a:gridCol w="356000">
                    <a:extLst>
                      <a:ext uri="{9D8B030D-6E8A-4147-A177-3AD203B41FA5}">
                        <a16:colId xmlns:a16="http://schemas.microsoft.com/office/drawing/2014/main" val="20003"/>
                      </a:ext>
                    </a:extLst>
                  </a:gridCol>
                  <a:gridCol w="357200">
                    <a:extLst>
                      <a:ext uri="{9D8B030D-6E8A-4147-A177-3AD203B41FA5}">
                        <a16:colId xmlns:a16="http://schemas.microsoft.com/office/drawing/2014/main" val="20004"/>
                      </a:ext>
                    </a:extLst>
                  </a:gridCol>
                  <a:gridCol w="353600">
                    <a:extLst>
                      <a:ext uri="{9D8B030D-6E8A-4147-A177-3AD203B41FA5}">
                        <a16:colId xmlns:a16="http://schemas.microsoft.com/office/drawing/2014/main" val="20005"/>
                      </a:ext>
                    </a:extLst>
                  </a:gridCol>
                  <a:gridCol w="356000">
                    <a:extLst>
                      <a:ext uri="{9D8B030D-6E8A-4147-A177-3AD203B41FA5}">
                        <a16:colId xmlns:a16="http://schemas.microsoft.com/office/drawing/2014/main" val="20006"/>
                      </a:ext>
                    </a:extLst>
                  </a:gridCol>
                </a:tblGrid>
                <a:tr h="323850">
                  <a:tc>
                    <a:txBody>
                      <a:bodyPr/>
                      <a:lstStyle/>
                      <a:p>
                        <a:pPr algn="ctr" rtl="0" fontAlgn="ctr"/>
                        <a:r>
                          <a:rPr lang="es-MX" sz="900" b="0" i="0" u="none" strike="noStrike">
                            <a:solidFill>
                              <a:srgbClr val="000000"/>
                            </a:solidFill>
                            <a:effectLst/>
                            <a:latin typeface="Calibri" panose="020F0502020204030204" pitchFamily="34" charset="0"/>
                          </a:rPr>
                          <a:t>80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80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80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150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175</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150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extLst>
                    <a:ext uri="{0D108BD9-81ED-4DB2-BD59-A6C34878D82A}">
                      <a16:rowId xmlns:a16="http://schemas.microsoft.com/office/drawing/2014/main" val="10000"/>
                    </a:ext>
                  </a:extLst>
                </a:tr>
                <a:tr h="373850">
                  <a:tc>
                    <a:txBody>
                      <a:bodyPr/>
                      <a:lstStyle/>
                      <a:p>
                        <a:pPr algn="ctr" rtl="0" fontAlgn="ctr"/>
                        <a:r>
                          <a:rPr lang="es-MX" sz="900" b="0" i="0" u="none" strike="noStrike">
                            <a:solidFill>
                              <a:srgbClr val="000000"/>
                            </a:solidFill>
                            <a:effectLst/>
                            <a:latin typeface="Calibri" panose="020F0502020204030204" pitchFamily="34" charset="0"/>
                          </a:rPr>
                          <a:t>80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80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80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180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150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175</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150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extLst>
                    <a:ext uri="{0D108BD9-81ED-4DB2-BD59-A6C34878D82A}">
                      <a16:rowId xmlns:a16="http://schemas.microsoft.com/office/drawing/2014/main" val="10001"/>
                    </a:ext>
                  </a:extLst>
                </a:tr>
                <a:tr h="323850">
                  <a:tc>
                    <a:txBody>
                      <a:bodyPr/>
                      <a:lstStyle/>
                      <a:p>
                        <a:pPr algn="ctr" rtl="0" fontAlgn="ctr"/>
                        <a:r>
                          <a:rPr lang="es-MX" sz="900" b="0" i="0" u="none" strike="noStrike">
                            <a:solidFill>
                              <a:srgbClr val="000000"/>
                            </a:solidFill>
                            <a:effectLst/>
                            <a:latin typeface="Calibri" panose="020F0502020204030204" pitchFamily="34" charset="0"/>
                          </a:rPr>
                          <a:t>80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80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255</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150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50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130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extLst>
                    <a:ext uri="{0D108BD9-81ED-4DB2-BD59-A6C34878D82A}">
                      <a16:rowId xmlns:a16="http://schemas.microsoft.com/office/drawing/2014/main" val="10002"/>
                    </a:ext>
                  </a:extLst>
                </a:tr>
                <a:tr h="373850">
                  <a:tc>
                    <a:txBody>
                      <a:bodyPr/>
                      <a:lstStyle/>
                      <a:p>
                        <a:pPr algn="ctr" rtl="0" fontAlgn="ctr"/>
                        <a:r>
                          <a:rPr lang="es-MX" sz="900" b="0" i="0" u="none" strike="noStrike">
                            <a:solidFill>
                              <a:srgbClr val="000000"/>
                            </a:solidFill>
                            <a:effectLst/>
                            <a:latin typeface="Calibri" panose="020F0502020204030204" pitchFamily="34" charset="0"/>
                          </a:rPr>
                          <a:t>100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60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180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180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160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160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95</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extLst>
                    <a:ext uri="{0D108BD9-81ED-4DB2-BD59-A6C34878D82A}">
                      <a16:rowId xmlns:a16="http://schemas.microsoft.com/office/drawing/2014/main" val="10003"/>
                    </a:ext>
                  </a:extLst>
                </a:tr>
                <a:tr h="373850">
                  <a:tc>
                    <a:txBody>
                      <a:bodyPr/>
                      <a:lstStyle/>
                      <a:p>
                        <a:pPr algn="ctr" rtl="0" fontAlgn="ctr"/>
                        <a:r>
                          <a:rPr lang="es-MX" sz="900" b="0" i="0" u="none" strike="noStrike">
                            <a:solidFill>
                              <a:srgbClr val="000000"/>
                            </a:solidFill>
                            <a:effectLst/>
                            <a:latin typeface="Calibri" panose="020F0502020204030204" pitchFamily="34" charset="0"/>
                          </a:rPr>
                          <a:t>100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255</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180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180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170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dirty="0">
                            <a:solidFill>
                              <a:srgbClr val="000000"/>
                            </a:solidFill>
                            <a:effectLst/>
                            <a:latin typeface="Calibri" panose="020F0502020204030204" pitchFamily="34" charset="0"/>
                          </a:rPr>
                          <a:t>130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extLst>
                    <a:ext uri="{0D108BD9-81ED-4DB2-BD59-A6C34878D82A}">
                      <a16:rowId xmlns:a16="http://schemas.microsoft.com/office/drawing/2014/main" val="10004"/>
                    </a:ext>
                  </a:extLst>
                </a:tr>
                <a:tr h="375050">
                  <a:tc>
                    <a:txBody>
                      <a:bodyPr/>
                      <a:lstStyle/>
                      <a:p>
                        <a:pPr algn="ctr" rtl="0" fontAlgn="ctr"/>
                        <a:r>
                          <a:rPr lang="es-MX" sz="900" b="0" i="0" u="none" strike="noStrike">
                            <a:solidFill>
                              <a:srgbClr val="000000"/>
                            </a:solidFill>
                            <a:effectLst/>
                            <a:latin typeface="Calibri" panose="020F0502020204030204" pitchFamily="34" charset="0"/>
                          </a:rPr>
                          <a:t>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180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120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120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120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190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130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extLst>
                    <a:ext uri="{0D108BD9-81ED-4DB2-BD59-A6C34878D82A}">
                      <a16:rowId xmlns:a16="http://schemas.microsoft.com/office/drawing/2014/main" val="10005"/>
                    </a:ext>
                  </a:extLst>
                </a:tr>
                <a:tr h="373850">
                  <a:tc>
                    <a:txBody>
                      <a:bodyPr/>
                      <a:lstStyle/>
                      <a:p>
                        <a:pPr algn="ctr" rtl="0" fontAlgn="ctr"/>
                        <a:r>
                          <a:rPr lang="es-MX" sz="900" b="0" i="0" u="none" strike="noStrike">
                            <a:solidFill>
                              <a:srgbClr val="000000"/>
                            </a:solidFill>
                            <a:effectLst/>
                            <a:latin typeface="Calibri" panose="020F0502020204030204" pitchFamily="34" charset="0"/>
                          </a:rPr>
                          <a:t>100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120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120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120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120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a:solidFill>
                              <a:srgbClr val="000000"/>
                            </a:solidFill>
                            <a:effectLst/>
                            <a:latin typeface="Calibri" panose="020F0502020204030204" pitchFamily="34" charset="0"/>
                          </a:rPr>
                          <a:t>130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tc>
                    <a:txBody>
                      <a:bodyPr/>
                      <a:lstStyle/>
                      <a:p>
                        <a:pPr algn="ctr" rtl="0" fontAlgn="ctr"/>
                        <a:r>
                          <a:rPr lang="es-MX" sz="900" b="0" i="0" u="none" strike="noStrike" dirty="0">
                            <a:solidFill>
                              <a:srgbClr val="000000"/>
                            </a:solidFill>
                            <a:effectLst/>
                            <a:latin typeface="Calibri" panose="020F0502020204030204" pitchFamily="34" charset="0"/>
                          </a:rPr>
                          <a:t>130</a:t>
                        </a:r>
                      </a:p>
                    </a:txBody>
                    <a:tcPr marL="9525" marR="9525"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6">
                          <a:lumMod val="40000"/>
                          <a:lumOff val="60000"/>
                        </a:schemeClr>
                      </a:solidFill>
                    </a:tcPr>
                  </a:tc>
                  <a:extLst>
                    <a:ext uri="{0D108BD9-81ED-4DB2-BD59-A6C34878D82A}">
                      <a16:rowId xmlns:a16="http://schemas.microsoft.com/office/drawing/2014/main" val="10006"/>
                    </a:ext>
                  </a:extLst>
                </a:tr>
              </a:tbl>
            </a:graphicData>
          </a:graphic>
        </p:graphicFrame>
      </p:grpSp>
      <p:sp>
        <p:nvSpPr>
          <p:cNvPr id="137" name="Google Shape;137;p20"/>
          <p:cNvSpPr txBox="1">
            <a:spLocks noGrp="1"/>
          </p:cNvSpPr>
          <p:nvPr>
            <p:ph type="sldNum" idx="12"/>
          </p:nvPr>
        </p:nvSpPr>
        <p:spPr>
          <a:xfrm>
            <a:off x="8459700" y="4796510"/>
            <a:ext cx="684300" cy="30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GB">
                <a:solidFill>
                  <a:srgbClr val="000000"/>
                </a:solidFill>
              </a:rPr>
              <a:t>2</a:t>
            </a:fld>
            <a:endParaRPr>
              <a:solidFill>
                <a:srgbClr val="000000"/>
              </a:solidFill>
            </a:endParaRPr>
          </a:p>
        </p:txBody>
      </p:sp>
      <p:grpSp>
        <p:nvGrpSpPr>
          <p:cNvPr id="3" name="Grupo 2">
            <a:extLst>
              <a:ext uri="{FF2B5EF4-FFF2-40B4-BE49-F238E27FC236}">
                <a16:creationId xmlns:a16="http://schemas.microsoft.com/office/drawing/2014/main" id="{EDE05D60-7881-4355-8FA8-9A8350038128}"/>
              </a:ext>
            </a:extLst>
          </p:cNvPr>
          <p:cNvGrpSpPr/>
          <p:nvPr/>
        </p:nvGrpSpPr>
        <p:grpSpPr>
          <a:xfrm>
            <a:off x="5091289" y="1586101"/>
            <a:ext cx="3725334" cy="3232342"/>
            <a:chOff x="5147734" y="1766725"/>
            <a:chExt cx="3725334" cy="3232342"/>
          </a:xfrm>
        </p:grpSpPr>
        <p:sp>
          <p:nvSpPr>
            <p:cNvPr id="134" name="Google Shape;134;p20"/>
            <p:cNvSpPr txBox="1"/>
            <p:nvPr/>
          </p:nvSpPr>
          <p:spPr>
            <a:xfrm>
              <a:off x="5147734" y="1766725"/>
              <a:ext cx="3725334" cy="282028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r>
                <a:rPr lang="en-GB" sz="1200" b="0" i="1" u="none" dirty="0" err="1">
                  <a:solidFill>
                    <a:schemeClr val="dk1"/>
                  </a:solidFill>
                  <a:latin typeface="Calibri"/>
                  <a:ea typeface="Calibri"/>
                  <a:cs typeface="Calibri"/>
                  <a:sym typeface="Calibri"/>
                </a:rPr>
                <a:t>Aplicar</a:t>
              </a:r>
              <a:r>
                <a:rPr lang="en-GB" sz="1200" b="0" i="1" u="none" dirty="0">
                  <a:solidFill>
                    <a:schemeClr val="dk1"/>
                  </a:solidFill>
                  <a:latin typeface="Calibri"/>
                  <a:ea typeface="Calibri"/>
                  <a:cs typeface="Calibri"/>
                  <a:sym typeface="Calibri"/>
                </a:rPr>
                <a:t> a la imag</a:t>
              </a:r>
              <a:r>
                <a:rPr lang="en-GB" sz="1200" i="1" dirty="0">
                  <a:solidFill>
                    <a:schemeClr val="dk1"/>
                  </a:solidFill>
                  <a:latin typeface="Calibri"/>
                  <a:ea typeface="Calibri"/>
                  <a:cs typeface="Calibri"/>
                  <a:sym typeface="Calibri"/>
                </a:rPr>
                <a:t>en I</a:t>
              </a:r>
              <a:r>
                <a:rPr lang="en-GB" sz="1200" i="1" baseline="-25000" dirty="0">
                  <a:solidFill>
                    <a:schemeClr val="dk1"/>
                  </a:solidFill>
                  <a:latin typeface="Calibri"/>
                  <a:ea typeface="Calibri"/>
                  <a:cs typeface="Calibri"/>
                  <a:sym typeface="Calibri"/>
                </a:rPr>
                <a:t>1</a:t>
              </a:r>
              <a:r>
                <a:rPr lang="en-GB" sz="1200" i="1" dirty="0">
                  <a:solidFill>
                    <a:schemeClr val="dk1"/>
                  </a:solidFill>
                  <a:latin typeface="Calibri"/>
                  <a:ea typeface="Calibri"/>
                  <a:cs typeface="Calibri"/>
                  <a:sym typeface="Calibri"/>
                </a:rPr>
                <a:t>(</a:t>
              </a:r>
              <a:r>
                <a:rPr lang="en-GB" sz="1200" i="1" dirty="0" err="1">
                  <a:solidFill>
                    <a:schemeClr val="dk1"/>
                  </a:solidFill>
                  <a:latin typeface="Calibri"/>
                  <a:ea typeface="Calibri"/>
                  <a:cs typeface="Calibri"/>
                  <a:sym typeface="Calibri"/>
                </a:rPr>
                <a:t>i,j</a:t>
              </a:r>
              <a:r>
                <a:rPr lang="en-GB" sz="1200" i="1" dirty="0">
                  <a:solidFill>
                    <a:schemeClr val="dk1"/>
                  </a:solidFill>
                  <a:latin typeface="Calibri"/>
                  <a:ea typeface="Calibri"/>
                  <a:cs typeface="Calibri"/>
                  <a:sym typeface="Calibri"/>
                </a:rPr>
                <a:t>)</a:t>
              </a:r>
              <a:r>
                <a:rPr lang="en-GB" sz="1200" b="0" i="1" u="none" dirty="0">
                  <a:solidFill>
                    <a:schemeClr val="dk1"/>
                  </a:solidFill>
                  <a:latin typeface="Calibri"/>
                  <a:ea typeface="Calibri"/>
                  <a:cs typeface="Calibri"/>
                  <a:sym typeface="Calibri"/>
                </a:rPr>
                <a:t>:</a:t>
              </a:r>
              <a:endParaRPr sz="1200" b="0" i="1"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endParaRPr sz="1200" i="1" dirty="0">
                <a:solidFill>
                  <a:schemeClr val="dk1"/>
                </a:solidFill>
                <a:latin typeface="Calibri"/>
                <a:ea typeface="Calibri"/>
                <a:cs typeface="Calibri"/>
                <a:sym typeface="Calibri"/>
              </a:endParaRPr>
            </a:p>
            <a:p>
              <a:pPr marL="0" marR="0" lvl="0" indent="-88900" algn="l" rtl="0">
                <a:lnSpc>
                  <a:spcPct val="100000"/>
                </a:lnSpc>
                <a:spcBef>
                  <a:spcPts val="0"/>
                </a:spcBef>
                <a:spcAft>
                  <a:spcPts val="0"/>
                </a:spcAft>
                <a:buClr>
                  <a:schemeClr val="dk1"/>
                </a:buClr>
                <a:buSzPts val="1400"/>
                <a:buFont typeface="Calibri"/>
                <a:buAutoNum type="alphaLcParenR"/>
              </a:pPr>
              <a:r>
                <a:rPr lang="en-GB" sz="1200" b="0" i="1" u="none" dirty="0" err="1">
                  <a:solidFill>
                    <a:schemeClr val="dk1"/>
                  </a:solidFill>
                  <a:latin typeface="Calibri"/>
                  <a:ea typeface="Calibri"/>
                  <a:cs typeface="Calibri"/>
                  <a:sym typeface="Calibri"/>
                </a:rPr>
                <a:t>Filtro</a:t>
              </a:r>
              <a:r>
                <a:rPr lang="en-GB" sz="1200" b="0" i="1" u="none" dirty="0">
                  <a:solidFill>
                    <a:schemeClr val="dk1"/>
                  </a:solidFill>
                  <a:latin typeface="Calibri"/>
                  <a:ea typeface="Calibri"/>
                  <a:cs typeface="Calibri"/>
                  <a:sym typeface="Calibri"/>
                </a:rPr>
                <a:t> media </a:t>
              </a:r>
              <a:r>
                <a:rPr lang="en-GB" sz="1200" b="0" i="1" u="none" dirty="0" err="1">
                  <a:solidFill>
                    <a:schemeClr val="dk1"/>
                  </a:solidFill>
                  <a:latin typeface="Calibri"/>
                  <a:ea typeface="Calibri"/>
                  <a:cs typeface="Calibri"/>
                  <a:sym typeface="Calibri"/>
                </a:rPr>
                <a:t>ponderada</a:t>
              </a:r>
              <a:r>
                <a:rPr lang="en-GB" sz="1200" b="0" i="1" u="none" dirty="0">
                  <a:solidFill>
                    <a:schemeClr val="dk1"/>
                  </a:solidFill>
                  <a:latin typeface="Calibri"/>
                  <a:ea typeface="Calibri"/>
                  <a:cs typeface="Calibri"/>
                  <a:sym typeface="Calibri"/>
                </a:rPr>
                <a:t> h </a:t>
              </a:r>
              <a:r>
                <a:rPr lang="en-GB" sz="1200" b="0" i="1" u="none" dirty="0">
                  <a:solidFill>
                    <a:schemeClr val="dk1"/>
                  </a:solidFill>
                  <a:latin typeface="Calibri"/>
                  <a:ea typeface="Calibri"/>
                  <a:cs typeface="Calibri"/>
                  <a:sym typeface="Wingdings" panose="05000000000000000000" pitchFamily="2" charset="2"/>
                </a:rPr>
                <a:t></a:t>
              </a:r>
              <a:endParaRPr sz="1050" i="1" dirty="0"/>
            </a:p>
            <a:p>
              <a:pPr marL="0" marR="0" lvl="0" indent="0" algn="l" rtl="0">
                <a:lnSpc>
                  <a:spcPct val="100000"/>
                </a:lnSpc>
                <a:spcBef>
                  <a:spcPts val="0"/>
                </a:spcBef>
                <a:spcAft>
                  <a:spcPts val="0"/>
                </a:spcAft>
                <a:buClr>
                  <a:schemeClr val="dk1"/>
                </a:buClr>
                <a:buSzPts val="1400"/>
                <a:buFont typeface="Century Gothic"/>
                <a:buNone/>
              </a:pPr>
              <a:endParaRPr sz="1200" b="0" i="1"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entury Gothic"/>
                <a:buNone/>
              </a:pPr>
              <a:endParaRPr lang="es-ES" sz="1200" b="0" i="1"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entury Gothic"/>
                <a:buNone/>
              </a:pPr>
              <a:endParaRPr sz="1200" b="0" i="1" u="none" dirty="0">
                <a:solidFill>
                  <a:schemeClr val="dk1"/>
                </a:solidFill>
                <a:latin typeface="Calibri"/>
                <a:ea typeface="Calibri"/>
                <a:cs typeface="Calibri"/>
                <a:sym typeface="Calibri"/>
              </a:endParaRPr>
            </a:p>
            <a:p>
              <a:pPr marR="0" lvl="0" algn="l" rtl="0">
                <a:lnSpc>
                  <a:spcPct val="100000"/>
                </a:lnSpc>
                <a:spcBef>
                  <a:spcPts val="0"/>
                </a:spcBef>
                <a:spcAft>
                  <a:spcPts val="0"/>
                </a:spcAft>
                <a:buClr>
                  <a:schemeClr val="dk1"/>
                </a:buClr>
                <a:buSzPts val="1400"/>
              </a:pPr>
              <a:r>
                <a:rPr lang="en-GB" sz="1200" i="1" dirty="0">
                  <a:solidFill>
                    <a:schemeClr val="dk1"/>
                  </a:solidFill>
                  <a:latin typeface="Calibri"/>
                  <a:ea typeface="Calibri"/>
                  <a:cs typeface="Calibri"/>
                  <a:sym typeface="Calibri"/>
                </a:rPr>
                <a:t>b) </a:t>
              </a:r>
              <a:r>
                <a:rPr lang="en-GB" sz="1200" b="0" i="1" u="none" dirty="0" err="1">
                  <a:solidFill>
                    <a:schemeClr val="dk1"/>
                  </a:solidFill>
                  <a:latin typeface="Calibri"/>
                  <a:ea typeface="Calibri"/>
                  <a:cs typeface="Calibri"/>
                  <a:sym typeface="Calibri"/>
                </a:rPr>
                <a:t>Filtro</a:t>
              </a:r>
              <a:r>
                <a:rPr lang="en-GB" sz="1200" b="0" i="1" u="none" dirty="0">
                  <a:solidFill>
                    <a:schemeClr val="dk1"/>
                  </a:solidFill>
                  <a:latin typeface="Calibri"/>
                  <a:ea typeface="Calibri"/>
                  <a:cs typeface="Calibri"/>
                  <a:sym typeface="Calibri"/>
                </a:rPr>
                <a:t> </a:t>
              </a:r>
              <a:r>
                <a:rPr lang="en-GB" sz="1200" b="0" i="1" u="none" dirty="0" err="1">
                  <a:solidFill>
                    <a:schemeClr val="dk1"/>
                  </a:solidFill>
                  <a:latin typeface="Calibri"/>
                  <a:ea typeface="Calibri"/>
                  <a:cs typeface="Calibri"/>
                  <a:sym typeface="Calibri"/>
                </a:rPr>
                <a:t>gaussiano</a:t>
              </a:r>
              <a:r>
                <a:rPr lang="en-GB" sz="1200" b="0" i="1" u="none" dirty="0">
                  <a:solidFill>
                    <a:schemeClr val="dk1"/>
                  </a:solidFill>
                  <a:latin typeface="Calibri"/>
                  <a:ea typeface="Calibri"/>
                  <a:cs typeface="Calibri"/>
                  <a:sym typeface="Calibri"/>
                </a:rPr>
                <a:t> g</a:t>
              </a:r>
              <a:r>
                <a:rPr lang="en-GB" sz="1200" b="0" i="1" u="none" baseline="-25000" dirty="0">
                  <a:solidFill>
                    <a:schemeClr val="dk1"/>
                  </a:solidFill>
                  <a:latin typeface="Calibri"/>
                  <a:ea typeface="Calibri"/>
                  <a:cs typeface="Calibri"/>
                  <a:sym typeface="Calibri"/>
                </a:rPr>
                <a:t>3 </a:t>
              </a:r>
              <a:r>
                <a:rPr lang="en-GB" sz="1200" b="0" i="1" u="none" dirty="0">
                  <a:solidFill>
                    <a:schemeClr val="dk1"/>
                  </a:solidFill>
                  <a:latin typeface="Calibri"/>
                  <a:ea typeface="Calibri"/>
                  <a:cs typeface="Calibri"/>
                  <a:sym typeface="Wingdings" panose="05000000000000000000" pitchFamily="2" charset="2"/>
                </a:rPr>
                <a:t></a:t>
              </a:r>
              <a:endParaRPr lang="en-GB" sz="1200" i="1" dirty="0">
                <a:solidFill>
                  <a:schemeClr val="dk1"/>
                </a:solidFill>
                <a:latin typeface="Calibri"/>
                <a:cs typeface="Calibri"/>
                <a:sym typeface="Calibri"/>
              </a:endParaRPr>
            </a:p>
            <a:p>
              <a:pPr marR="0" lvl="0" algn="l" rtl="0">
                <a:lnSpc>
                  <a:spcPct val="100000"/>
                </a:lnSpc>
                <a:spcBef>
                  <a:spcPts val="0"/>
                </a:spcBef>
                <a:spcAft>
                  <a:spcPts val="0"/>
                </a:spcAft>
                <a:buClr>
                  <a:schemeClr val="dk1"/>
                </a:buClr>
                <a:buSzPts val="1400"/>
              </a:pPr>
              <a:endParaRPr lang="en-GB" sz="1200" i="1" dirty="0">
                <a:solidFill>
                  <a:schemeClr val="dk1"/>
                </a:solidFill>
                <a:latin typeface="Calibri"/>
                <a:cs typeface="Calibri"/>
                <a:sym typeface="Calibri"/>
              </a:endParaRPr>
            </a:p>
            <a:p>
              <a:pPr marR="0" lvl="0" algn="l" rtl="0">
                <a:lnSpc>
                  <a:spcPct val="100000"/>
                </a:lnSpc>
                <a:spcBef>
                  <a:spcPts val="0"/>
                </a:spcBef>
                <a:spcAft>
                  <a:spcPts val="0"/>
                </a:spcAft>
                <a:buClr>
                  <a:schemeClr val="dk1"/>
                </a:buClr>
                <a:buSzPts val="1400"/>
              </a:pPr>
              <a:endParaRPr lang="en-GB" sz="1200" i="1" dirty="0">
                <a:solidFill>
                  <a:schemeClr val="dk1"/>
                </a:solidFill>
                <a:latin typeface="Calibri"/>
                <a:cs typeface="Calibri"/>
                <a:sym typeface="Calibri"/>
              </a:endParaRPr>
            </a:p>
            <a:p>
              <a:pPr marR="0" lvl="0" algn="l" rtl="0">
                <a:lnSpc>
                  <a:spcPct val="100000"/>
                </a:lnSpc>
                <a:spcBef>
                  <a:spcPts val="0"/>
                </a:spcBef>
                <a:spcAft>
                  <a:spcPts val="0"/>
                </a:spcAft>
                <a:buClr>
                  <a:schemeClr val="dk1"/>
                </a:buClr>
                <a:buSzPts val="1400"/>
              </a:pPr>
              <a:endParaRPr lang="en-GB" sz="1200" i="1" dirty="0">
                <a:solidFill>
                  <a:schemeClr val="dk1"/>
                </a:solidFill>
                <a:latin typeface="Calibri"/>
                <a:cs typeface="Calibri"/>
                <a:sym typeface="Calibri"/>
              </a:endParaRPr>
            </a:p>
            <a:p>
              <a:pPr marR="0" lvl="0" algn="l" rtl="0">
                <a:lnSpc>
                  <a:spcPct val="100000"/>
                </a:lnSpc>
                <a:spcBef>
                  <a:spcPts val="0"/>
                </a:spcBef>
                <a:spcAft>
                  <a:spcPts val="0"/>
                </a:spcAft>
                <a:buClr>
                  <a:schemeClr val="dk1"/>
                </a:buClr>
                <a:buSzPts val="1400"/>
              </a:pPr>
              <a:r>
                <a:rPr lang="en-GB" sz="1200" i="1" dirty="0">
                  <a:solidFill>
                    <a:schemeClr val="dk1"/>
                  </a:solidFill>
                  <a:latin typeface="Calibri"/>
                  <a:cs typeface="Calibri"/>
                  <a:sym typeface="Calibri"/>
                </a:rPr>
                <a:t>c) </a:t>
              </a:r>
              <a:r>
                <a:rPr lang="en-GB" sz="1200" i="1" dirty="0" err="1">
                  <a:solidFill>
                    <a:schemeClr val="dk1"/>
                  </a:solidFill>
                  <a:latin typeface="Calibri"/>
                  <a:cs typeface="Calibri"/>
                  <a:sym typeface="Calibri"/>
                </a:rPr>
                <a:t>Filtro</a:t>
              </a:r>
              <a:r>
                <a:rPr lang="en-GB" sz="1200" i="1" dirty="0">
                  <a:solidFill>
                    <a:schemeClr val="dk1"/>
                  </a:solidFill>
                  <a:latin typeface="Calibri"/>
                  <a:cs typeface="Calibri"/>
                  <a:sym typeface="Calibri"/>
                </a:rPr>
                <a:t> </a:t>
              </a:r>
              <a:r>
                <a:rPr lang="en-GB" sz="1200" i="1" dirty="0" err="1">
                  <a:solidFill>
                    <a:schemeClr val="dk1"/>
                  </a:solidFill>
                  <a:latin typeface="Calibri"/>
                  <a:cs typeface="Calibri"/>
                  <a:sym typeface="Calibri"/>
                </a:rPr>
                <a:t>mediana</a:t>
              </a:r>
              <a:r>
                <a:rPr lang="en-GB" sz="1200" i="1" dirty="0">
                  <a:solidFill>
                    <a:schemeClr val="dk1"/>
                  </a:solidFill>
                  <a:latin typeface="Calibri"/>
                  <a:cs typeface="Calibri"/>
                  <a:sym typeface="Calibri"/>
                </a:rPr>
                <a:t> y </a:t>
              </a:r>
              <a:r>
                <a:rPr lang="en-GB" sz="1200" i="1" dirty="0" err="1">
                  <a:solidFill>
                    <a:schemeClr val="dk1"/>
                  </a:solidFill>
                  <a:latin typeface="Calibri"/>
                  <a:cs typeface="Calibri"/>
                  <a:sym typeface="Calibri"/>
                </a:rPr>
                <a:t>moda</a:t>
              </a:r>
              <a:r>
                <a:rPr lang="en-GB" sz="1200" i="1" dirty="0">
                  <a:solidFill>
                    <a:schemeClr val="dk1"/>
                  </a:solidFill>
                  <a:latin typeface="Calibri"/>
                  <a:cs typeface="Calibri"/>
                  <a:sym typeface="Calibri"/>
                </a:rPr>
                <a:t>, con un kernel de 3x3</a:t>
              </a:r>
            </a:p>
            <a:p>
              <a:pPr marR="0" lvl="0" algn="l" rtl="0">
                <a:lnSpc>
                  <a:spcPct val="100000"/>
                </a:lnSpc>
                <a:spcBef>
                  <a:spcPts val="0"/>
                </a:spcBef>
                <a:spcAft>
                  <a:spcPts val="0"/>
                </a:spcAft>
                <a:buClr>
                  <a:schemeClr val="dk1"/>
                </a:buClr>
                <a:buSzPts val="1400"/>
              </a:pPr>
              <a:endParaRPr lang="en-GB" sz="1200" i="1" dirty="0">
                <a:solidFill>
                  <a:schemeClr val="dk1"/>
                </a:solidFill>
                <a:latin typeface="Calibri"/>
                <a:cs typeface="Calibri"/>
                <a:sym typeface="Calibri"/>
              </a:endParaRPr>
            </a:p>
            <a:p>
              <a:pPr marR="0" lvl="0" algn="l" rtl="0">
                <a:lnSpc>
                  <a:spcPct val="100000"/>
                </a:lnSpc>
                <a:spcBef>
                  <a:spcPts val="0"/>
                </a:spcBef>
                <a:spcAft>
                  <a:spcPts val="0"/>
                </a:spcAft>
                <a:buClr>
                  <a:schemeClr val="dk1"/>
                </a:buClr>
                <a:buSzPts val="1400"/>
              </a:pPr>
              <a:r>
                <a:rPr lang="en-GB" sz="1200" i="1" dirty="0">
                  <a:solidFill>
                    <a:schemeClr val="dk1"/>
                  </a:solidFill>
                  <a:latin typeface="Calibri"/>
                  <a:cs typeface="Calibri"/>
                  <a:sym typeface="Calibri"/>
                </a:rPr>
                <a:t>d) </a:t>
              </a:r>
              <a:r>
                <a:rPr lang="en-GB" sz="1200" i="1" dirty="0" err="1">
                  <a:solidFill>
                    <a:schemeClr val="dk1"/>
                  </a:solidFill>
                  <a:latin typeface="Calibri"/>
                  <a:cs typeface="Calibri"/>
                  <a:sym typeface="Calibri"/>
                </a:rPr>
                <a:t>Presentar</a:t>
              </a:r>
              <a:r>
                <a:rPr lang="en-GB" sz="1200" i="1" dirty="0">
                  <a:solidFill>
                    <a:schemeClr val="dk1"/>
                  </a:solidFill>
                  <a:latin typeface="Calibri"/>
                  <a:cs typeface="Calibri"/>
                  <a:sym typeface="Calibri"/>
                </a:rPr>
                <a:t> las </a:t>
              </a:r>
              <a:r>
                <a:rPr lang="en-GB" sz="1200" i="1" dirty="0" err="1">
                  <a:solidFill>
                    <a:schemeClr val="dk1"/>
                  </a:solidFill>
                  <a:latin typeface="Calibri"/>
                  <a:cs typeface="Calibri"/>
                  <a:sym typeface="Calibri"/>
                </a:rPr>
                <a:t>conclusiones</a:t>
              </a:r>
              <a:r>
                <a:rPr lang="en-GB" sz="1200" i="1" dirty="0">
                  <a:solidFill>
                    <a:schemeClr val="dk1"/>
                  </a:solidFill>
                  <a:latin typeface="Calibri"/>
                  <a:cs typeface="Calibri"/>
                  <a:sym typeface="Calibri"/>
                </a:rPr>
                <a:t>, </a:t>
              </a:r>
              <a:r>
                <a:rPr lang="en-GB" sz="1200" i="1" dirty="0" err="1">
                  <a:solidFill>
                    <a:schemeClr val="dk1"/>
                  </a:solidFill>
                  <a:latin typeface="Calibri"/>
                  <a:cs typeface="Calibri"/>
                  <a:sym typeface="Calibri"/>
                </a:rPr>
                <a:t>identificando</a:t>
              </a:r>
              <a:r>
                <a:rPr lang="en-GB" sz="1200" i="1" dirty="0">
                  <a:solidFill>
                    <a:schemeClr val="dk1"/>
                  </a:solidFill>
                  <a:latin typeface="Calibri"/>
                  <a:cs typeface="Calibri"/>
                  <a:sym typeface="Calibri"/>
                </a:rPr>
                <a:t> las </a:t>
              </a:r>
              <a:r>
                <a:rPr lang="en-GB" sz="1200" i="1" dirty="0" err="1">
                  <a:solidFill>
                    <a:schemeClr val="dk1"/>
                  </a:solidFill>
                  <a:latin typeface="Calibri"/>
                  <a:cs typeface="Calibri"/>
                  <a:sym typeface="Calibri"/>
                </a:rPr>
                <a:t>diferencias</a:t>
              </a:r>
              <a:r>
                <a:rPr lang="en-GB" sz="1200" i="1" dirty="0">
                  <a:solidFill>
                    <a:schemeClr val="dk1"/>
                  </a:solidFill>
                  <a:latin typeface="Calibri"/>
                  <a:cs typeface="Calibri"/>
                  <a:sym typeface="Calibri"/>
                </a:rPr>
                <a:t> o </a:t>
              </a:r>
              <a:r>
                <a:rPr lang="en-GB" sz="1200" i="1" dirty="0" err="1">
                  <a:solidFill>
                    <a:schemeClr val="dk1"/>
                  </a:solidFill>
                  <a:latin typeface="Calibri"/>
                  <a:cs typeface="Calibri"/>
                  <a:sym typeface="Calibri"/>
                </a:rPr>
                <a:t>semejanzas</a:t>
              </a:r>
              <a:r>
                <a:rPr lang="en-GB" sz="1200" i="1" dirty="0">
                  <a:solidFill>
                    <a:schemeClr val="dk1"/>
                  </a:solidFill>
                  <a:latin typeface="Calibri"/>
                  <a:cs typeface="Calibri"/>
                  <a:sym typeface="Calibri"/>
                </a:rPr>
                <a:t> entre los </a:t>
              </a:r>
              <a:r>
                <a:rPr lang="en-GB" sz="1200" i="1" dirty="0" err="1">
                  <a:solidFill>
                    <a:schemeClr val="dk1"/>
                  </a:solidFill>
                  <a:latin typeface="Calibri"/>
                  <a:cs typeface="Calibri"/>
                  <a:sym typeface="Calibri"/>
                </a:rPr>
                <a:t>filtros</a:t>
              </a:r>
              <a:endParaRPr lang="en-GB" sz="1200" i="1" dirty="0">
                <a:solidFill>
                  <a:schemeClr val="dk1"/>
                </a:solidFill>
                <a:latin typeface="Calibri"/>
                <a:cs typeface="Calibri"/>
                <a:sym typeface="Calibri"/>
              </a:endParaRPr>
            </a:p>
            <a:p>
              <a:pPr marL="0" marR="0" lvl="0" indent="-88900" algn="l" rtl="0">
                <a:lnSpc>
                  <a:spcPct val="100000"/>
                </a:lnSpc>
                <a:spcBef>
                  <a:spcPts val="0"/>
                </a:spcBef>
                <a:spcAft>
                  <a:spcPts val="0"/>
                </a:spcAft>
                <a:buClr>
                  <a:schemeClr val="dk1"/>
                </a:buClr>
                <a:buSzPts val="1400"/>
                <a:buFont typeface="Calibri"/>
                <a:buAutoNum type="alphaLcParenR"/>
              </a:pPr>
              <a:endParaRPr lang="en-GB" sz="1050" i="1" baseline="-25000" dirty="0">
                <a:solidFill>
                  <a:schemeClr val="dk1"/>
                </a:solidFill>
                <a:latin typeface="Calibri"/>
                <a:cs typeface="Calibri"/>
                <a:sym typeface="Calibri"/>
              </a:endParaRPr>
            </a:p>
            <a:p>
              <a:pPr marL="0" marR="0" lvl="0" indent="-88900" algn="l" rtl="0">
                <a:lnSpc>
                  <a:spcPct val="100000"/>
                </a:lnSpc>
                <a:spcBef>
                  <a:spcPts val="0"/>
                </a:spcBef>
                <a:spcAft>
                  <a:spcPts val="0"/>
                </a:spcAft>
                <a:buClr>
                  <a:schemeClr val="dk1"/>
                </a:buClr>
                <a:buSzPts val="1400"/>
                <a:buFont typeface="Calibri"/>
                <a:buAutoNum type="alphaLcParenR"/>
              </a:pPr>
              <a:endParaRPr lang="en-GB" sz="1050" i="1" baseline="-25000" dirty="0">
                <a:solidFill>
                  <a:schemeClr val="dk1"/>
                </a:solidFill>
                <a:latin typeface="Calibri"/>
                <a:cs typeface="Calibri"/>
                <a:sym typeface="Calibri"/>
              </a:endParaRPr>
            </a:p>
            <a:p>
              <a:pPr marL="0" marR="0" lvl="0" indent="-88900" algn="l" rtl="0">
                <a:lnSpc>
                  <a:spcPct val="100000"/>
                </a:lnSpc>
                <a:spcBef>
                  <a:spcPts val="0"/>
                </a:spcBef>
                <a:spcAft>
                  <a:spcPts val="0"/>
                </a:spcAft>
                <a:buClr>
                  <a:schemeClr val="dk1"/>
                </a:buClr>
                <a:buSzPts val="1400"/>
                <a:buFont typeface="Calibri"/>
                <a:buAutoNum type="alphaLcParenR"/>
              </a:pPr>
              <a:endParaRPr sz="1050" i="1" dirty="0"/>
            </a:p>
          </p:txBody>
        </p:sp>
        <p:pic>
          <p:nvPicPr>
            <p:cNvPr id="135" name="Google Shape;135;p20"/>
            <p:cNvPicPr preferRelativeResize="0"/>
            <p:nvPr/>
          </p:nvPicPr>
          <p:blipFill rotWithShape="1">
            <a:blip r:embed="rId3">
              <a:alphaModFix/>
              <a:biLevel thresh="75000"/>
              <a:extLst>
                <a:ext uri="{BEBA8EAE-BF5A-486C-A8C5-ECC9F3942E4B}">
                  <a14:imgProps xmlns:a14="http://schemas.microsoft.com/office/drawing/2010/main">
                    <a14:imgLayer r:embed="rId4">
                      <a14:imgEffect>
                        <a14:colorTemperature colorTemp="4700"/>
                      </a14:imgEffect>
                      <a14:imgEffect>
                        <a14:brightnessContrast bright="40000" contrast="-40000"/>
                      </a14:imgEffect>
                    </a14:imgLayer>
                  </a14:imgProps>
                </a:ext>
              </a:extLst>
            </a:blip>
            <a:srcRect/>
            <a:stretch/>
          </p:blipFill>
          <p:spPr>
            <a:xfrm>
              <a:off x="6905512" y="2784172"/>
              <a:ext cx="1020050" cy="551371"/>
            </a:xfrm>
            <a:prstGeom prst="rect">
              <a:avLst/>
            </a:prstGeom>
            <a:solidFill>
              <a:schemeClr val="accent5">
                <a:lumMod val="40000"/>
                <a:lumOff val="60000"/>
              </a:schemeClr>
            </a:solidFill>
            <a:ln>
              <a:solidFill>
                <a:schemeClr val="tx1"/>
              </a:solidFill>
            </a:ln>
          </p:spPr>
        </p:pic>
        <p:pic>
          <p:nvPicPr>
            <p:cNvPr id="136" name="Google Shape;136;p20"/>
            <p:cNvPicPr preferRelativeResize="0"/>
            <p:nvPr/>
          </p:nvPicPr>
          <p:blipFill rotWithShape="1">
            <a:blip r:embed="rId5">
              <a:alphaModFix/>
            </a:blip>
            <a:srcRect/>
            <a:stretch/>
          </p:blipFill>
          <p:spPr>
            <a:xfrm>
              <a:off x="7274900" y="1999763"/>
              <a:ext cx="928339" cy="551371"/>
            </a:xfrm>
            <a:prstGeom prst="rect">
              <a:avLst/>
            </a:prstGeom>
            <a:noFill/>
            <a:ln>
              <a:solidFill>
                <a:schemeClr val="accent5">
                  <a:lumMod val="75000"/>
                </a:schemeClr>
              </a:solidFill>
            </a:ln>
          </p:spPr>
        </p:pic>
        <p:sp>
          <p:nvSpPr>
            <p:cNvPr id="138" name="Google Shape;138;p20"/>
            <p:cNvSpPr txBox="1"/>
            <p:nvPr/>
          </p:nvSpPr>
          <p:spPr>
            <a:xfrm>
              <a:off x="5268623" y="4590337"/>
              <a:ext cx="3191077" cy="40873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t" anchorCtr="0">
              <a:noAutofit/>
            </a:bodyPr>
            <a:lstStyle/>
            <a:p>
              <a:pPr marL="0" lvl="0" indent="0" algn="l" rtl="0">
                <a:spcBef>
                  <a:spcPts val="0"/>
                </a:spcBef>
                <a:spcAft>
                  <a:spcPts val="0"/>
                </a:spcAft>
                <a:buNone/>
              </a:pPr>
              <a:r>
                <a:rPr lang="en-GB" sz="700" b="1" dirty="0">
                  <a:solidFill>
                    <a:schemeClr val="tx1"/>
                  </a:solidFill>
                </a:rPr>
                <a:t>Nota: </a:t>
              </a:r>
              <a:r>
                <a:rPr lang="en-GB" sz="700" dirty="0" err="1">
                  <a:solidFill>
                    <a:schemeClr val="tx1"/>
                  </a:solidFill>
                </a:rPr>
                <a:t>Considere</a:t>
              </a:r>
              <a:r>
                <a:rPr lang="en-GB" sz="700" dirty="0">
                  <a:solidFill>
                    <a:schemeClr val="tx1"/>
                  </a:solidFill>
                </a:rPr>
                <a:t> los </a:t>
              </a:r>
              <a:r>
                <a:rPr lang="en-GB" sz="700" dirty="0" err="1">
                  <a:solidFill>
                    <a:schemeClr val="tx1"/>
                  </a:solidFill>
                </a:rPr>
                <a:t>píxeles</a:t>
              </a:r>
              <a:r>
                <a:rPr lang="en-GB" sz="700" dirty="0">
                  <a:solidFill>
                    <a:schemeClr val="tx1"/>
                  </a:solidFill>
                </a:rPr>
                <a:t> </a:t>
              </a:r>
              <a:r>
                <a:rPr lang="en-GB" sz="700" dirty="0" err="1">
                  <a:solidFill>
                    <a:schemeClr val="tx1"/>
                  </a:solidFill>
                </a:rPr>
                <a:t>en</a:t>
              </a:r>
              <a:r>
                <a:rPr lang="en-GB" sz="700" dirty="0">
                  <a:solidFill>
                    <a:schemeClr val="tx1"/>
                  </a:solidFill>
                </a:rPr>
                <a:t> el </a:t>
              </a:r>
              <a:r>
                <a:rPr lang="en-GB" sz="700" dirty="0" err="1">
                  <a:solidFill>
                    <a:schemeClr val="tx1"/>
                  </a:solidFill>
                </a:rPr>
                <a:t>borde</a:t>
              </a:r>
              <a:r>
                <a:rPr lang="en-GB" sz="700" dirty="0">
                  <a:solidFill>
                    <a:schemeClr val="tx1"/>
                  </a:solidFill>
                </a:rPr>
                <a:t> de la imagen, para </a:t>
              </a:r>
              <a:r>
                <a:rPr lang="en-GB" sz="700" dirty="0" err="1">
                  <a:solidFill>
                    <a:schemeClr val="tx1"/>
                  </a:solidFill>
                </a:rPr>
                <a:t>ello</a:t>
              </a:r>
              <a:r>
                <a:rPr lang="en-GB" sz="700" dirty="0">
                  <a:solidFill>
                    <a:schemeClr val="tx1"/>
                  </a:solidFill>
                </a:rPr>
                <a:t> </a:t>
              </a:r>
              <a:r>
                <a:rPr lang="en-GB" sz="700" dirty="0" err="1">
                  <a:solidFill>
                    <a:schemeClr val="tx1"/>
                  </a:solidFill>
                </a:rPr>
                <a:t>agregue</a:t>
              </a:r>
              <a:r>
                <a:rPr lang="en-GB" sz="700" dirty="0">
                  <a:solidFill>
                    <a:schemeClr val="tx1"/>
                  </a:solidFill>
                </a:rPr>
                <a:t> </a:t>
              </a:r>
              <a:r>
                <a:rPr lang="en-GB" sz="700" b="1" dirty="0">
                  <a:solidFill>
                    <a:schemeClr val="tx1"/>
                  </a:solidFill>
                </a:rPr>
                <a:t>0´s</a:t>
              </a:r>
              <a:r>
                <a:rPr lang="en-GB" sz="700" dirty="0">
                  <a:solidFill>
                    <a:schemeClr val="tx1"/>
                  </a:solidFill>
                </a:rPr>
                <a:t> </a:t>
              </a:r>
              <a:r>
                <a:rPr lang="en-GB" sz="700" dirty="0" err="1">
                  <a:solidFill>
                    <a:schemeClr val="tx1"/>
                  </a:solidFill>
                </a:rPr>
                <a:t>en</a:t>
              </a:r>
              <a:r>
                <a:rPr lang="en-GB" sz="700" dirty="0">
                  <a:solidFill>
                    <a:schemeClr val="tx1"/>
                  </a:solidFill>
                </a:rPr>
                <a:t> las </a:t>
              </a:r>
              <a:r>
                <a:rPr lang="en-GB" sz="700" dirty="0" err="1">
                  <a:solidFill>
                    <a:schemeClr val="tx1"/>
                  </a:solidFill>
                </a:rPr>
                <a:t>orillas</a:t>
              </a:r>
              <a:r>
                <a:rPr lang="en-GB" sz="700" dirty="0">
                  <a:solidFill>
                    <a:schemeClr val="tx1"/>
                  </a:solidFill>
                </a:rPr>
                <a:t> (lo que se </a:t>
              </a:r>
              <a:r>
                <a:rPr lang="en-GB" sz="700" dirty="0" err="1">
                  <a:solidFill>
                    <a:schemeClr val="tx1"/>
                  </a:solidFill>
                </a:rPr>
                <a:t>conoce</a:t>
              </a:r>
              <a:r>
                <a:rPr lang="en-GB" sz="700" dirty="0">
                  <a:solidFill>
                    <a:schemeClr val="tx1"/>
                  </a:solidFill>
                </a:rPr>
                <a:t> </a:t>
              </a:r>
              <a:r>
                <a:rPr lang="en-GB" sz="700" dirty="0" err="1">
                  <a:solidFill>
                    <a:schemeClr val="tx1"/>
                  </a:solidFill>
                </a:rPr>
                <a:t>como</a:t>
              </a:r>
              <a:r>
                <a:rPr lang="en-GB" sz="700" b="1" dirty="0">
                  <a:solidFill>
                    <a:schemeClr val="tx1"/>
                  </a:solidFill>
                </a:rPr>
                <a:t> </a:t>
              </a:r>
              <a:r>
                <a:rPr lang="en-GB" sz="700" b="1" i="1" dirty="0">
                  <a:solidFill>
                    <a:schemeClr val="tx1"/>
                  </a:solidFill>
                </a:rPr>
                <a:t>zero padding</a:t>
              </a:r>
              <a:endParaRPr sz="700" b="1" i="1" dirty="0">
                <a:solidFill>
                  <a:schemeClr val="tx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gradFill>
          <a:gsLst>
            <a:gs pos="0">
              <a:schemeClr val="accent4">
                <a:lumMod val="20000"/>
                <a:lumOff val="80000"/>
              </a:schemeClr>
            </a:gs>
            <a:gs pos="74000">
              <a:schemeClr val="accent5">
                <a:lumMod val="20000"/>
                <a:lumOff val="80000"/>
              </a:schemeClr>
            </a:gs>
            <a:gs pos="83000">
              <a:schemeClr val="accent5">
                <a:lumMod val="20000"/>
                <a:lumOff val="80000"/>
              </a:schemeClr>
            </a:gs>
            <a:gs pos="90259">
              <a:schemeClr val="accent5">
                <a:lumMod val="20000"/>
                <a:lumOff val="80000"/>
              </a:schemeClr>
            </a:gs>
            <a:gs pos="100000">
              <a:schemeClr val="accent5">
                <a:lumMod val="20000"/>
                <a:lumOff val="80000"/>
              </a:schemeClr>
            </a:gs>
          </a:gsLst>
          <a:lin ang="5400000" scaled="1"/>
        </a:gradFill>
        <a:effectLst/>
      </p:bgPr>
    </p:bg>
    <p:spTree>
      <p:nvGrpSpPr>
        <p:cNvPr id="1" name="Shape 112"/>
        <p:cNvGrpSpPr/>
        <p:nvPr/>
      </p:nvGrpSpPr>
      <p:grpSpPr>
        <a:xfrm>
          <a:off x="0" y="0"/>
          <a:ext cx="0" cy="0"/>
          <a:chOff x="0" y="0"/>
          <a:chExt cx="0" cy="0"/>
        </a:xfrm>
      </p:grpSpPr>
      <p:sp>
        <p:nvSpPr>
          <p:cNvPr id="113" name="Google Shape;113;p19"/>
          <p:cNvSpPr txBox="1"/>
          <p:nvPr/>
        </p:nvSpPr>
        <p:spPr>
          <a:xfrm>
            <a:off x="810376" y="3948897"/>
            <a:ext cx="2078700" cy="278620"/>
          </a:xfrm>
          <a:prstGeom prst="rect">
            <a:avLst/>
          </a:prstGeom>
          <a:noFill/>
          <a:ln>
            <a:noFill/>
          </a:ln>
        </p:spPr>
        <p:txBody>
          <a:bodyPr spcFirstLastPara="1" wrap="square" lIns="68575" tIns="34275" rIns="68575" bIns="34275" anchor="t" anchorCtr="0">
            <a:noAutofit/>
          </a:bodyPr>
          <a:lstStyle/>
          <a:p>
            <a:pPr marL="0" marR="0" lvl="0" indent="0" algn="just" rtl="0">
              <a:lnSpc>
                <a:spcPct val="100000"/>
              </a:lnSpc>
              <a:spcBef>
                <a:spcPts val="0"/>
              </a:spcBef>
              <a:spcAft>
                <a:spcPts val="0"/>
              </a:spcAft>
              <a:buClr>
                <a:schemeClr val="dk1"/>
              </a:buClr>
              <a:buSzPts val="1100"/>
              <a:buFont typeface="Gill Sans"/>
              <a:buNone/>
            </a:pPr>
            <a:r>
              <a:rPr lang="en-GB" sz="1100" b="0" i="0" u="none" dirty="0" err="1">
                <a:solidFill>
                  <a:schemeClr val="dk1"/>
                </a:solidFill>
                <a:latin typeface="Gill Sans"/>
                <a:ea typeface="Gill Sans"/>
                <a:cs typeface="Gill Sans"/>
                <a:sym typeface="Gill Sans"/>
              </a:rPr>
              <a:t>Matriz</a:t>
            </a:r>
            <a:r>
              <a:rPr lang="en-GB" sz="1100" b="0" i="0" u="none" dirty="0">
                <a:solidFill>
                  <a:schemeClr val="dk1"/>
                </a:solidFill>
                <a:latin typeface="Gill Sans"/>
                <a:ea typeface="Gill Sans"/>
                <a:cs typeface="Gill Sans"/>
                <a:sym typeface="Gill Sans"/>
              </a:rPr>
              <a:t> de la Imagen original I(</a:t>
            </a:r>
            <a:r>
              <a:rPr lang="en-GB" sz="1100" b="0" i="0" u="none" dirty="0" err="1">
                <a:solidFill>
                  <a:schemeClr val="dk1"/>
                </a:solidFill>
                <a:latin typeface="Gill Sans"/>
                <a:ea typeface="Gill Sans"/>
                <a:cs typeface="Gill Sans"/>
                <a:sym typeface="Gill Sans"/>
              </a:rPr>
              <a:t>i,j</a:t>
            </a:r>
            <a:r>
              <a:rPr lang="en-GB" sz="1100" b="0" i="0" u="none" dirty="0">
                <a:solidFill>
                  <a:schemeClr val="dk1"/>
                </a:solidFill>
                <a:latin typeface="Gill Sans"/>
                <a:ea typeface="Gill Sans"/>
                <a:cs typeface="Gill Sans"/>
                <a:sym typeface="Gill Sans"/>
              </a:rPr>
              <a:t>)</a:t>
            </a:r>
            <a:endParaRPr sz="1100" dirty="0"/>
          </a:p>
        </p:txBody>
      </p:sp>
      <p:sp>
        <p:nvSpPr>
          <p:cNvPr id="115" name="Google Shape;115;p19"/>
          <p:cNvSpPr txBox="1">
            <a:spLocks noGrp="1"/>
          </p:cNvSpPr>
          <p:nvPr>
            <p:ph type="title"/>
          </p:nvPr>
        </p:nvSpPr>
        <p:spPr>
          <a:xfrm>
            <a:off x="416566" y="263772"/>
            <a:ext cx="4797189" cy="621952"/>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Clr>
                <a:srgbClr val="404040"/>
              </a:buClr>
              <a:buSzPts val="2100"/>
              <a:buFont typeface="Calibri"/>
              <a:buNone/>
            </a:pPr>
            <a:r>
              <a:rPr lang="en-GB" sz="2100" dirty="0" err="1">
                <a:solidFill>
                  <a:srgbClr val="404040"/>
                </a:solidFill>
                <a:latin typeface="Ink Free" panose="03080402000500000000" pitchFamily="66" charset="0"/>
                <a:ea typeface="Calibri"/>
                <a:cs typeface="Calibri"/>
                <a:sym typeface="Calibri"/>
              </a:rPr>
              <a:t>Semejanzas</a:t>
            </a:r>
            <a:r>
              <a:rPr lang="en-GB" sz="2100" dirty="0">
                <a:solidFill>
                  <a:srgbClr val="404040"/>
                </a:solidFill>
                <a:latin typeface="Ink Free" panose="03080402000500000000" pitchFamily="66" charset="0"/>
                <a:ea typeface="Calibri"/>
                <a:cs typeface="Calibri"/>
                <a:sym typeface="Calibri"/>
              </a:rPr>
              <a:t> y </a:t>
            </a:r>
            <a:r>
              <a:rPr lang="en-GB" sz="2100" dirty="0" err="1">
                <a:solidFill>
                  <a:srgbClr val="404040"/>
                </a:solidFill>
                <a:latin typeface="Ink Free" panose="03080402000500000000" pitchFamily="66" charset="0"/>
                <a:ea typeface="Calibri"/>
                <a:cs typeface="Calibri"/>
                <a:sym typeface="Calibri"/>
              </a:rPr>
              <a:t>diferencias</a:t>
            </a:r>
            <a:r>
              <a:rPr lang="en-GB" sz="2100" dirty="0">
                <a:solidFill>
                  <a:srgbClr val="404040"/>
                </a:solidFill>
                <a:latin typeface="Ink Free" panose="03080402000500000000" pitchFamily="66" charset="0"/>
                <a:ea typeface="Calibri"/>
                <a:cs typeface="Calibri"/>
                <a:sym typeface="Calibri"/>
              </a:rPr>
              <a:t> entre los </a:t>
            </a:r>
            <a:r>
              <a:rPr lang="en-GB" sz="2100" dirty="0" err="1">
                <a:solidFill>
                  <a:srgbClr val="404040"/>
                </a:solidFill>
                <a:latin typeface="Ink Free" panose="03080402000500000000" pitchFamily="66" charset="0"/>
                <a:ea typeface="Calibri"/>
                <a:cs typeface="Calibri"/>
                <a:sym typeface="Calibri"/>
              </a:rPr>
              <a:t>Filtros</a:t>
            </a:r>
            <a:r>
              <a:rPr lang="en-GB" sz="2100" dirty="0">
                <a:solidFill>
                  <a:srgbClr val="404040"/>
                </a:solidFill>
                <a:latin typeface="Ink Free" panose="03080402000500000000" pitchFamily="66" charset="0"/>
                <a:ea typeface="Calibri"/>
                <a:cs typeface="Calibri"/>
                <a:sym typeface="Calibri"/>
              </a:rPr>
              <a:t> </a:t>
            </a:r>
            <a:r>
              <a:rPr lang="en-GB" sz="2100" dirty="0" err="1">
                <a:solidFill>
                  <a:srgbClr val="404040"/>
                </a:solidFill>
                <a:latin typeface="Ink Free" panose="03080402000500000000" pitchFamily="66" charset="0"/>
                <a:ea typeface="Calibri"/>
                <a:cs typeface="Calibri"/>
                <a:sym typeface="Calibri"/>
              </a:rPr>
              <a:t>Promedio</a:t>
            </a:r>
            <a:r>
              <a:rPr lang="en-GB" sz="2100" dirty="0">
                <a:solidFill>
                  <a:srgbClr val="404040"/>
                </a:solidFill>
                <a:latin typeface="Ink Free" panose="03080402000500000000" pitchFamily="66" charset="0"/>
                <a:ea typeface="Calibri"/>
                <a:cs typeface="Calibri"/>
                <a:sym typeface="Calibri"/>
              </a:rPr>
              <a:t> y </a:t>
            </a:r>
            <a:r>
              <a:rPr lang="en-GB" sz="2100" dirty="0" err="1">
                <a:solidFill>
                  <a:srgbClr val="404040"/>
                </a:solidFill>
                <a:latin typeface="Ink Free" panose="03080402000500000000" pitchFamily="66" charset="0"/>
                <a:ea typeface="Calibri"/>
                <a:cs typeface="Calibri"/>
                <a:sym typeface="Calibri"/>
              </a:rPr>
              <a:t>Gaussiano</a:t>
            </a:r>
            <a:endParaRPr dirty="0">
              <a:latin typeface="Ink Free" panose="03080402000500000000" pitchFamily="66" charset="0"/>
            </a:endParaRPr>
          </a:p>
        </p:txBody>
      </p:sp>
      <p:graphicFrame>
        <p:nvGraphicFramePr>
          <p:cNvPr id="116" name="Google Shape;116;p19"/>
          <p:cNvGraphicFramePr/>
          <p:nvPr>
            <p:extLst>
              <p:ext uri="{D42A27DB-BD31-4B8C-83A1-F6EECF244321}">
                <p14:modId xmlns:p14="http://schemas.microsoft.com/office/powerpoint/2010/main" val="3366633257"/>
              </p:ext>
            </p:extLst>
          </p:nvPr>
        </p:nvGraphicFramePr>
        <p:xfrm>
          <a:off x="495589" y="1404365"/>
          <a:ext cx="2505075" cy="2518150"/>
        </p:xfrm>
        <a:graphic>
          <a:graphicData uri="http://schemas.openxmlformats.org/drawingml/2006/table">
            <a:tbl>
              <a:tblPr>
                <a:noFill/>
                <a:tableStyleId>{BD18DBA0-3DEE-42F6-B680-E7EDFCBE0DE8}</a:tableStyleId>
              </a:tblPr>
              <a:tblGrid>
                <a:gridCol w="356000">
                  <a:extLst>
                    <a:ext uri="{9D8B030D-6E8A-4147-A177-3AD203B41FA5}">
                      <a16:colId xmlns:a16="http://schemas.microsoft.com/office/drawing/2014/main" val="20000"/>
                    </a:ext>
                  </a:extLst>
                </a:gridCol>
                <a:gridCol w="370275">
                  <a:extLst>
                    <a:ext uri="{9D8B030D-6E8A-4147-A177-3AD203B41FA5}">
                      <a16:colId xmlns:a16="http://schemas.microsoft.com/office/drawing/2014/main" val="20001"/>
                    </a:ext>
                  </a:extLst>
                </a:gridCol>
                <a:gridCol w="356000">
                  <a:extLst>
                    <a:ext uri="{9D8B030D-6E8A-4147-A177-3AD203B41FA5}">
                      <a16:colId xmlns:a16="http://schemas.microsoft.com/office/drawing/2014/main" val="20002"/>
                    </a:ext>
                  </a:extLst>
                </a:gridCol>
                <a:gridCol w="356000">
                  <a:extLst>
                    <a:ext uri="{9D8B030D-6E8A-4147-A177-3AD203B41FA5}">
                      <a16:colId xmlns:a16="http://schemas.microsoft.com/office/drawing/2014/main" val="20003"/>
                    </a:ext>
                  </a:extLst>
                </a:gridCol>
                <a:gridCol w="357200">
                  <a:extLst>
                    <a:ext uri="{9D8B030D-6E8A-4147-A177-3AD203B41FA5}">
                      <a16:colId xmlns:a16="http://schemas.microsoft.com/office/drawing/2014/main" val="20004"/>
                    </a:ext>
                  </a:extLst>
                </a:gridCol>
                <a:gridCol w="353600">
                  <a:extLst>
                    <a:ext uri="{9D8B030D-6E8A-4147-A177-3AD203B41FA5}">
                      <a16:colId xmlns:a16="http://schemas.microsoft.com/office/drawing/2014/main" val="20005"/>
                    </a:ext>
                  </a:extLst>
                </a:gridCol>
                <a:gridCol w="356000">
                  <a:extLst>
                    <a:ext uri="{9D8B030D-6E8A-4147-A177-3AD203B41FA5}">
                      <a16:colId xmlns:a16="http://schemas.microsoft.com/office/drawing/2014/main" val="20006"/>
                    </a:ext>
                  </a:extLst>
                </a:gridCol>
              </a:tblGrid>
              <a:tr h="323850">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5</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14</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56</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35</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42</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extLst>
                  <a:ext uri="{0D108BD9-81ED-4DB2-BD59-A6C34878D82A}">
                    <a16:rowId xmlns:a16="http://schemas.microsoft.com/office/drawing/2014/main" val="10000"/>
                  </a:ext>
                </a:extLst>
              </a:tr>
              <a:tr h="373850">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180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180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179</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79</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55</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47</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extLst>
                  <a:ext uri="{0D108BD9-81ED-4DB2-BD59-A6C34878D82A}">
                    <a16:rowId xmlns:a16="http://schemas.microsoft.com/office/drawing/2014/main" val="10001"/>
                  </a:ext>
                </a:extLst>
              </a:tr>
              <a:tr h="323850">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188</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dirty="0">
                          <a:solidFill>
                            <a:srgbClr val="000000"/>
                          </a:solidFill>
                          <a:latin typeface="Calibri"/>
                          <a:ea typeface="Calibri"/>
                          <a:cs typeface="Calibri"/>
                          <a:sym typeface="Calibri"/>
                        </a:rPr>
                        <a:t>0</a:t>
                      </a:r>
                      <a:endParaRPr sz="1100" dirty="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191</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50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50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extLst>
                  <a:ext uri="{0D108BD9-81ED-4DB2-BD59-A6C34878D82A}">
                    <a16:rowId xmlns:a16="http://schemas.microsoft.com/office/drawing/2014/main" val="10002"/>
                  </a:ext>
                </a:extLst>
              </a:tr>
              <a:tr h="373850">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193</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33</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215</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dirty="0">
                          <a:solidFill>
                            <a:srgbClr val="000000"/>
                          </a:solidFill>
                          <a:latin typeface="Calibri"/>
                          <a:ea typeface="Calibri"/>
                          <a:cs typeface="Calibri"/>
                          <a:sym typeface="Calibri"/>
                        </a:rPr>
                        <a:t>255</a:t>
                      </a:r>
                      <a:endParaRPr sz="1100" dirty="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160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extLst>
                  <a:ext uri="{0D108BD9-81ED-4DB2-BD59-A6C34878D82A}">
                    <a16:rowId xmlns:a16="http://schemas.microsoft.com/office/drawing/2014/main" val="10003"/>
                  </a:ext>
                </a:extLst>
              </a:tr>
              <a:tr h="373850">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200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230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230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190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200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200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extLst>
                  <a:ext uri="{0D108BD9-81ED-4DB2-BD59-A6C34878D82A}">
                    <a16:rowId xmlns:a16="http://schemas.microsoft.com/office/drawing/2014/main" val="10004"/>
                  </a:ext>
                </a:extLst>
              </a:tr>
              <a:tr h="375050">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230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200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230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190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200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extLst>
                  <a:ext uri="{0D108BD9-81ED-4DB2-BD59-A6C34878D82A}">
                    <a16:rowId xmlns:a16="http://schemas.microsoft.com/office/drawing/2014/main" val="10005"/>
                  </a:ext>
                </a:extLst>
              </a:tr>
              <a:tr h="373850">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18</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12</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dirty="0">
                          <a:solidFill>
                            <a:srgbClr val="000000"/>
                          </a:solidFill>
                          <a:latin typeface="Calibri"/>
                          <a:ea typeface="Calibri"/>
                          <a:cs typeface="Calibri"/>
                          <a:sym typeface="Calibri"/>
                        </a:rPr>
                        <a:t>70</a:t>
                      </a:r>
                      <a:endParaRPr sz="1100" dirty="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dirty="0">
                          <a:solidFill>
                            <a:srgbClr val="000000"/>
                          </a:solidFill>
                          <a:latin typeface="Calibri"/>
                          <a:ea typeface="Calibri"/>
                          <a:cs typeface="Calibri"/>
                          <a:sym typeface="Calibri"/>
                        </a:rPr>
                        <a:t>0</a:t>
                      </a:r>
                      <a:endParaRPr sz="1100" dirty="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extLst>
                  <a:ext uri="{0D108BD9-81ED-4DB2-BD59-A6C34878D82A}">
                    <a16:rowId xmlns:a16="http://schemas.microsoft.com/office/drawing/2014/main" val="10006"/>
                  </a:ext>
                </a:extLst>
              </a:tr>
            </a:tbl>
          </a:graphicData>
        </a:graphic>
      </p:graphicFrame>
      <p:graphicFrame>
        <p:nvGraphicFramePr>
          <p:cNvPr id="117" name="Google Shape;117;p19"/>
          <p:cNvGraphicFramePr/>
          <p:nvPr>
            <p:extLst>
              <p:ext uri="{D42A27DB-BD31-4B8C-83A1-F6EECF244321}">
                <p14:modId xmlns:p14="http://schemas.microsoft.com/office/powerpoint/2010/main" val="2993676896"/>
              </p:ext>
            </p:extLst>
          </p:nvPr>
        </p:nvGraphicFramePr>
        <p:xfrm>
          <a:off x="6030840" y="2571751"/>
          <a:ext cx="2892440" cy="1976185"/>
        </p:xfrm>
        <a:graphic>
          <a:graphicData uri="http://schemas.openxmlformats.org/drawingml/2006/table">
            <a:tbl>
              <a:tblPr>
                <a:noFill/>
                <a:tableStyleId>{BD18DBA0-3DEE-42F6-B680-E7EDFCBE0DE8}</a:tableStyleId>
              </a:tblPr>
              <a:tblGrid>
                <a:gridCol w="411049">
                  <a:extLst>
                    <a:ext uri="{9D8B030D-6E8A-4147-A177-3AD203B41FA5}">
                      <a16:colId xmlns:a16="http://schemas.microsoft.com/office/drawing/2014/main" val="20000"/>
                    </a:ext>
                  </a:extLst>
                </a:gridCol>
                <a:gridCol w="427531">
                  <a:extLst>
                    <a:ext uri="{9D8B030D-6E8A-4147-A177-3AD203B41FA5}">
                      <a16:colId xmlns:a16="http://schemas.microsoft.com/office/drawing/2014/main" val="20001"/>
                    </a:ext>
                  </a:extLst>
                </a:gridCol>
                <a:gridCol w="411049">
                  <a:extLst>
                    <a:ext uri="{9D8B030D-6E8A-4147-A177-3AD203B41FA5}">
                      <a16:colId xmlns:a16="http://schemas.microsoft.com/office/drawing/2014/main" val="20002"/>
                    </a:ext>
                  </a:extLst>
                </a:gridCol>
                <a:gridCol w="411049">
                  <a:extLst>
                    <a:ext uri="{9D8B030D-6E8A-4147-A177-3AD203B41FA5}">
                      <a16:colId xmlns:a16="http://schemas.microsoft.com/office/drawing/2014/main" val="20003"/>
                    </a:ext>
                  </a:extLst>
                </a:gridCol>
                <a:gridCol w="412435">
                  <a:extLst>
                    <a:ext uri="{9D8B030D-6E8A-4147-A177-3AD203B41FA5}">
                      <a16:colId xmlns:a16="http://schemas.microsoft.com/office/drawing/2014/main" val="20004"/>
                    </a:ext>
                  </a:extLst>
                </a:gridCol>
                <a:gridCol w="408278">
                  <a:extLst>
                    <a:ext uri="{9D8B030D-6E8A-4147-A177-3AD203B41FA5}">
                      <a16:colId xmlns:a16="http://schemas.microsoft.com/office/drawing/2014/main" val="20005"/>
                    </a:ext>
                  </a:extLst>
                </a:gridCol>
                <a:gridCol w="411049">
                  <a:extLst>
                    <a:ext uri="{9D8B030D-6E8A-4147-A177-3AD203B41FA5}">
                      <a16:colId xmlns:a16="http://schemas.microsoft.com/office/drawing/2014/main" val="20006"/>
                    </a:ext>
                  </a:extLst>
                </a:gridCol>
              </a:tblGrid>
              <a:tr h="236234">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14</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37</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46</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45</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42</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35</a:t>
                      </a: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24</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0"/>
                  </a:ext>
                </a:extLst>
              </a:tr>
              <a:tr h="236234">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25</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93</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114</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107</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79</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50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30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1"/>
                  </a:ext>
                </a:extLst>
              </a:tr>
              <a:tr h="269405">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61</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110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137</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147</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103</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46</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18</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2"/>
                  </a:ext>
                </a:extLst>
              </a:tr>
              <a:tr h="236234">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91</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117</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142</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178</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145</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81</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43</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3"/>
                  </a:ext>
                </a:extLst>
              </a:tr>
              <a:tr h="380922">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94</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140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156</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189</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175</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134</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100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4"/>
                  </a:ext>
                </a:extLst>
              </a:tr>
              <a:tr h="380922">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55</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117</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137</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150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133</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107</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91</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5"/>
                  </a:ext>
                </a:extLst>
              </a:tr>
              <a:tr h="236234">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14</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42</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56</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59</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52</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43</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33</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6"/>
                  </a:ext>
                </a:extLst>
              </a:tr>
            </a:tbl>
          </a:graphicData>
        </a:graphic>
      </p:graphicFrame>
      <p:sp>
        <p:nvSpPr>
          <p:cNvPr id="118" name="Google Shape;118;p19"/>
          <p:cNvSpPr txBox="1"/>
          <p:nvPr/>
        </p:nvSpPr>
        <p:spPr>
          <a:xfrm>
            <a:off x="6678317" y="4705145"/>
            <a:ext cx="1322619" cy="313946"/>
          </a:xfrm>
          <a:prstGeom prst="rect">
            <a:avLst/>
          </a:prstGeom>
          <a:noFill/>
          <a:ln>
            <a:noFill/>
          </a:ln>
        </p:spPr>
        <p:txBody>
          <a:bodyPr spcFirstLastPara="1" wrap="square" lIns="68575" tIns="34275" rIns="68575" bIns="34275" anchor="t" anchorCtr="0">
            <a:noAutofit/>
          </a:bodyPr>
          <a:lstStyle/>
          <a:p>
            <a:pPr marL="0" marR="0" lvl="0" indent="0" algn="just" rtl="0">
              <a:lnSpc>
                <a:spcPct val="100000"/>
              </a:lnSpc>
              <a:spcBef>
                <a:spcPts val="0"/>
              </a:spcBef>
              <a:spcAft>
                <a:spcPts val="0"/>
              </a:spcAft>
              <a:buClr>
                <a:schemeClr val="dk1"/>
              </a:buClr>
              <a:buSzPts val="1100"/>
              <a:buFont typeface="Gill Sans"/>
              <a:buNone/>
            </a:pPr>
            <a:r>
              <a:rPr lang="en-GB" sz="1100" dirty="0">
                <a:solidFill>
                  <a:schemeClr val="dk1"/>
                </a:solidFill>
                <a:latin typeface="Gill Sans"/>
                <a:ea typeface="Gill Sans"/>
                <a:cs typeface="Gill Sans"/>
                <a:sym typeface="Gill Sans"/>
              </a:rPr>
              <a:t>Imagen</a:t>
            </a:r>
            <a:r>
              <a:rPr lang="en-GB" sz="1100" b="0" i="0" u="none" dirty="0">
                <a:solidFill>
                  <a:schemeClr val="dk1"/>
                </a:solidFill>
                <a:latin typeface="Gill Sans"/>
                <a:ea typeface="Gill Sans"/>
                <a:cs typeface="Gill Sans"/>
                <a:sym typeface="Gill Sans"/>
              </a:rPr>
              <a:t> I(</a:t>
            </a:r>
            <a:r>
              <a:rPr lang="en-GB" sz="1100" b="0" i="0" u="none" dirty="0" err="1">
                <a:solidFill>
                  <a:schemeClr val="dk1"/>
                </a:solidFill>
                <a:latin typeface="Gill Sans"/>
                <a:ea typeface="Gill Sans"/>
                <a:cs typeface="Gill Sans"/>
                <a:sym typeface="Gill Sans"/>
              </a:rPr>
              <a:t>i,j</a:t>
            </a:r>
            <a:r>
              <a:rPr lang="en-GB" sz="1100" b="0" i="0" u="none" dirty="0">
                <a:solidFill>
                  <a:schemeClr val="dk1"/>
                </a:solidFill>
                <a:latin typeface="Gill Sans"/>
                <a:ea typeface="Gill Sans"/>
                <a:cs typeface="Gill Sans"/>
                <a:sym typeface="Gill Sans"/>
              </a:rPr>
              <a:t>) </a:t>
            </a:r>
            <a:r>
              <a:rPr lang="en-GB" sz="1100" b="0" i="0" u="none" dirty="0" err="1">
                <a:solidFill>
                  <a:schemeClr val="dk1"/>
                </a:solidFill>
                <a:latin typeface="Gill Sans"/>
                <a:ea typeface="Gill Sans"/>
                <a:cs typeface="Gill Sans"/>
                <a:sym typeface="Gill Sans"/>
              </a:rPr>
              <a:t>filtrada</a:t>
            </a:r>
            <a:endParaRPr sz="1100" dirty="0"/>
          </a:p>
        </p:txBody>
      </p:sp>
      <p:sp>
        <p:nvSpPr>
          <p:cNvPr id="122" name="Google Shape;122;p19"/>
          <p:cNvSpPr/>
          <p:nvPr/>
        </p:nvSpPr>
        <p:spPr>
          <a:xfrm>
            <a:off x="5213755" y="3184565"/>
            <a:ext cx="622601" cy="621953"/>
          </a:xfrm>
          <a:prstGeom prst="stripedRightArrow">
            <a:avLst>
              <a:gd name="adj1" fmla="val 50000"/>
              <a:gd name="adj2" fmla="val 50000"/>
            </a:avLst>
          </a:prstGeom>
          <a:solidFill>
            <a:schemeClr val="accent5"/>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aphicFrame>
        <p:nvGraphicFramePr>
          <p:cNvPr id="12" name="Google Shape;117;p19">
            <a:extLst>
              <a:ext uri="{FF2B5EF4-FFF2-40B4-BE49-F238E27FC236}">
                <a16:creationId xmlns:a16="http://schemas.microsoft.com/office/drawing/2014/main" id="{0736BED9-CFD0-4853-8DDA-A7B9DDCD858F}"/>
              </a:ext>
            </a:extLst>
          </p:cNvPr>
          <p:cNvGraphicFramePr/>
          <p:nvPr>
            <p:extLst>
              <p:ext uri="{D42A27DB-BD31-4B8C-83A1-F6EECF244321}">
                <p14:modId xmlns:p14="http://schemas.microsoft.com/office/powerpoint/2010/main" val="432911251"/>
              </p:ext>
            </p:extLst>
          </p:nvPr>
        </p:nvGraphicFramePr>
        <p:xfrm>
          <a:off x="6030841" y="263772"/>
          <a:ext cx="2892440" cy="2157172"/>
        </p:xfrm>
        <a:graphic>
          <a:graphicData uri="http://schemas.openxmlformats.org/drawingml/2006/table">
            <a:tbl>
              <a:tblPr>
                <a:noFill/>
                <a:tableStyleId>{BD18DBA0-3DEE-42F6-B680-E7EDFCBE0DE8}</a:tableStyleId>
              </a:tblPr>
              <a:tblGrid>
                <a:gridCol w="411049">
                  <a:extLst>
                    <a:ext uri="{9D8B030D-6E8A-4147-A177-3AD203B41FA5}">
                      <a16:colId xmlns:a16="http://schemas.microsoft.com/office/drawing/2014/main" val="20000"/>
                    </a:ext>
                  </a:extLst>
                </a:gridCol>
                <a:gridCol w="427532">
                  <a:extLst>
                    <a:ext uri="{9D8B030D-6E8A-4147-A177-3AD203B41FA5}">
                      <a16:colId xmlns:a16="http://schemas.microsoft.com/office/drawing/2014/main" val="20001"/>
                    </a:ext>
                  </a:extLst>
                </a:gridCol>
                <a:gridCol w="411049">
                  <a:extLst>
                    <a:ext uri="{9D8B030D-6E8A-4147-A177-3AD203B41FA5}">
                      <a16:colId xmlns:a16="http://schemas.microsoft.com/office/drawing/2014/main" val="20002"/>
                    </a:ext>
                  </a:extLst>
                </a:gridCol>
                <a:gridCol w="411049">
                  <a:extLst>
                    <a:ext uri="{9D8B030D-6E8A-4147-A177-3AD203B41FA5}">
                      <a16:colId xmlns:a16="http://schemas.microsoft.com/office/drawing/2014/main" val="20003"/>
                    </a:ext>
                  </a:extLst>
                </a:gridCol>
                <a:gridCol w="412435">
                  <a:extLst>
                    <a:ext uri="{9D8B030D-6E8A-4147-A177-3AD203B41FA5}">
                      <a16:colId xmlns:a16="http://schemas.microsoft.com/office/drawing/2014/main" val="20004"/>
                    </a:ext>
                  </a:extLst>
                </a:gridCol>
                <a:gridCol w="408277">
                  <a:extLst>
                    <a:ext uri="{9D8B030D-6E8A-4147-A177-3AD203B41FA5}">
                      <a16:colId xmlns:a16="http://schemas.microsoft.com/office/drawing/2014/main" val="20005"/>
                    </a:ext>
                  </a:extLst>
                </a:gridCol>
                <a:gridCol w="411049">
                  <a:extLst>
                    <a:ext uri="{9D8B030D-6E8A-4147-A177-3AD203B41FA5}">
                      <a16:colId xmlns:a16="http://schemas.microsoft.com/office/drawing/2014/main" val="20006"/>
                    </a:ext>
                  </a:extLst>
                </a:gridCol>
              </a:tblGrid>
              <a:tr h="227150">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22</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42</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61</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54</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44</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34</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19</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0"/>
                  </a:ext>
                </a:extLst>
              </a:tr>
              <a:tr h="331433">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43</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63</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103</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81</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77</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47</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26</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1"/>
                  </a:ext>
                </a:extLst>
              </a:tr>
              <a:tr h="331433">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66</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110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157</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no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145</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114</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51</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19</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2"/>
                  </a:ext>
                </a:extLst>
              </a:tr>
              <a:tr h="331433">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82</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106</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149</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143</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148</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96</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52</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3"/>
                  </a:ext>
                </a:extLst>
              </a:tr>
              <a:tr h="331433">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87</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133</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180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185</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162</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127</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67</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4"/>
                  </a:ext>
                </a:extLst>
              </a:tr>
              <a:tr h="331433">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62</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84</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126</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119</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126</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118</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74</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5"/>
                  </a:ext>
                </a:extLst>
              </a:tr>
              <a:tr h="272857">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25</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48</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75</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72</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57</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52</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30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6"/>
                  </a:ext>
                </a:extLst>
              </a:tr>
            </a:tbl>
          </a:graphicData>
        </a:graphic>
      </p:graphicFrame>
      <p:sp>
        <p:nvSpPr>
          <p:cNvPr id="14" name="Google Shape;122;p19">
            <a:extLst>
              <a:ext uri="{FF2B5EF4-FFF2-40B4-BE49-F238E27FC236}">
                <a16:creationId xmlns:a16="http://schemas.microsoft.com/office/drawing/2014/main" id="{25D7355E-D2C5-410E-92C6-8E2A085E9868}"/>
              </a:ext>
            </a:extLst>
          </p:cNvPr>
          <p:cNvSpPr/>
          <p:nvPr/>
        </p:nvSpPr>
        <p:spPr>
          <a:xfrm>
            <a:off x="5218746" y="1548593"/>
            <a:ext cx="613309" cy="609314"/>
          </a:xfrm>
          <a:prstGeom prst="stripedRightArrow">
            <a:avLst>
              <a:gd name="adj1" fmla="val 50000"/>
              <a:gd name="adj2" fmla="val 50000"/>
            </a:avLst>
          </a:prstGeom>
          <a:solidFill>
            <a:schemeClr val="accent4">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oogle Shape;119;p19">
            <a:extLst>
              <a:ext uri="{FF2B5EF4-FFF2-40B4-BE49-F238E27FC236}">
                <a16:creationId xmlns:a16="http://schemas.microsoft.com/office/drawing/2014/main" id="{9AE27A58-2759-42B0-AD87-3E9816297488}"/>
              </a:ext>
            </a:extLst>
          </p:cNvPr>
          <p:cNvPicPr preferRelativeResize="0"/>
          <p:nvPr/>
        </p:nvPicPr>
        <p:blipFill rotWithShape="1">
          <a:blip r:embed="rId3">
            <a:clrChange>
              <a:clrFrom>
                <a:srgbClr val="99FEE1"/>
              </a:clrFrom>
              <a:clrTo>
                <a:srgbClr val="99FEE1">
                  <a:alpha val="0"/>
                </a:srgbClr>
              </a:clrTo>
            </a:clrChange>
            <a:alphaModFix/>
            <a:duotone>
              <a:prstClr val="black"/>
              <a:schemeClr val="accent5">
                <a:tint val="45000"/>
                <a:satMod val="400000"/>
              </a:schemeClr>
            </a:duotone>
          </a:blip>
          <a:srcRect/>
          <a:stretch/>
        </p:blipFill>
        <p:spPr>
          <a:xfrm>
            <a:off x="3633515" y="1401279"/>
            <a:ext cx="1122480" cy="756628"/>
          </a:xfrm>
          <a:prstGeom prst="rect">
            <a:avLst/>
          </a:prstGeom>
          <a:noFill/>
          <a:ln>
            <a:solidFill>
              <a:schemeClr val="tx1"/>
            </a:solidFill>
          </a:ln>
        </p:spPr>
      </p:pic>
      <p:pic>
        <p:nvPicPr>
          <p:cNvPr id="17" name="Google Shape;135;p20">
            <a:extLst>
              <a:ext uri="{FF2B5EF4-FFF2-40B4-BE49-F238E27FC236}">
                <a16:creationId xmlns:a16="http://schemas.microsoft.com/office/drawing/2014/main" id="{A0D63B4F-BFBE-43F2-8342-D8801CA8914C}"/>
              </a:ext>
            </a:extLst>
          </p:cNvPr>
          <p:cNvPicPr preferRelativeResize="0"/>
          <p:nvPr/>
        </p:nvPicPr>
        <p:blipFill rotWithShape="1">
          <a:blip r:embed="rId4">
            <a:alphaModFix/>
            <a:biLevel thresh="75000"/>
            <a:extLst>
              <a:ext uri="{BEBA8EAE-BF5A-486C-A8C5-ECC9F3942E4B}">
                <a14:imgProps xmlns:a14="http://schemas.microsoft.com/office/drawing/2010/main">
                  <a14:imgLayer r:embed="rId5">
                    <a14:imgEffect>
                      <a14:colorTemperature colorTemp="4700"/>
                    </a14:imgEffect>
                    <a14:imgEffect>
                      <a14:brightnessContrast bright="40000" contrast="-40000"/>
                    </a14:imgEffect>
                  </a14:imgLayer>
                </a14:imgProps>
              </a:ext>
            </a:extLst>
          </a:blip>
          <a:srcRect/>
          <a:stretch/>
        </p:blipFill>
        <p:spPr>
          <a:xfrm>
            <a:off x="3640378" y="3120269"/>
            <a:ext cx="1158811" cy="756628"/>
          </a:xfrm>
          <a:prstGeom prst="rect">
            <a:avLst/>
          </a:prstGeom>
          <a:solidFill>
            <a:schemeClr val="accent5">
              <a:lumMod val="40000"/>
              <a:lumOff val="60000"/>
            </a:schemeClr>
          </a:solidFill>
          <a:ln>
            <a:solidFill>
              <a:schemeClr val="tx1"/>
            </a:solidFill>
          </a:ln>
        </p:spPr>
      </p:pic>
    </p:spTree>
    <p:extLst>
      <p:ext uri="{BB962C8B-B14F-4D97-AF65-F5344CB8AC3E}">
        <p14:creationId xmlns:p14="http://schemas.microsoft.com/office/powerpoint/2010/main" val="1206553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gradFill>
          <a:gsLst>
            <a:gs pos="0">
              <a:schemeClr val="accent4">
                <a:lumMod val="20000"/>
                <a:lumOff val="80000"/>
              </a:schemeClr>
            </a:gs>
            <a:gs pos="74000">
              <a:schemeClr val="accent5">
                <a:lumMod val="20000"/>
                <a:lumOff val="80000"/>
              </a:schemeClr>
            </a:gs>
            <a:gs pos="83000">
              <a:schemeClr val="accent5">
                <a:lumMod val="20000"/>
                <a:lumOff val="80000"/>
              </a:schemeClr>
            </a:gs>
            <a:gs pos="90259">
              <a:schemeClr val="accent5">
                <a:lumMod val="20000"/>
                <a:lumOff val="80000"/>
              </a:schemeClr>
            </a:gs>
            <a:gs pos="100000">
              <a:schemeClr val="accent5">
                <a:lumMod val="20000"/>
                <a:lumOff val="80000"/>
              </a:schemeClr>
            </a:gs>
          </a:gsLst>
          <a:lin ang="5400000" scaled="1"/>
        </a:gradFill>
        <a:effectLst/>
      </p:bgPr>
    </p:bg>
    <p:spTree>
      <p:nvGrpSpPr>
        <p:cNvPr id="1" name="Shape 112"/>
        <p:cNvGrpSpPr/>
        <p:nvPr/>
      </p:nvGrpSpPr>
      <p:grpSpPr>
        <a:xfrm>
          <a:off x="0" y="0"/>
          <a:ext cx="0" cy="0"/>
          <a:chOff x="0" y="0"/>
          <a:chExt cx="0" cy="0"/>
        </a:xfrm>
      </p:grpSpPr>
      <p:sp>
        <p:nvSpPr>
          <p:cNvPr id="113" name="Google Shape;113;p19"/>
          <p:cNvSpPr txBox="1"/>
          <p:nvPr/>
        </p:nvSpPr>
        <p:spPr>
          <a:xfrm>
            <a:off x="810376" y="3948897"/>
            <a:ext cx="2078700" cy="278620"/>
          </a:xfrm>
          <a:prstGeom prst="rect">
            <a:avLst/>
          </a:prstGeom>
          <a:noFill/>
          <a:ln>
            <a:noFill/>
          </a:ln>
        </p:spPr>
        <p:txBody>
          <a:bodyPr spcFirstLastPara="1" wrap="square" lIns="68575" tIns="34275" rIns="68575" bIns="34275" anchor="t" anchorCtr="0">
            <a:noAutofit/>
          </a:bodyPr>
          <a:lstStyle/>
          <a:p>
            <a:pPr marL="0" marR="0" lvl="0" indent="0" algn="just" rtl="0">
              <a:lnSpc>
                <a:spcPct val="100000"/>
              </a:lnSpc>
              <a:spcBef>
                <a:spcPts val="0"/>
              </a:spcBef>
              <a:spcAft>
                <a:spcPts val="0"/>
              </a:spcAft>
              <a:buClr>
                <a:schemeClr val="dk1"/>
              </a:buClr>
              <a:buSzPts val="1100"/>
              <a:buFont typeface="Gill Sans"/>
              <a:buNone/>
            </a:pPr>
            <a:r>
              <a:rPr lang="en-GB" sz="1100" b="0" i="0" u="none" dirty="0" err="1">
                <a:solidFill>
                  <a:schemeClr val="dk1"/>
                </a:solidFill>
                <a:latin typeface="Gill Sans"/>
                <a:ea typeface="Gill Sans"/>
                <a:cs typeface="Gill Sans"/>
                <a:sym typeface="Gill Sans"/>
              </a:rPr>
              <a:t>Matriz</a:t>
            </a:r>
            <a:r>
              <a:rPr lang="en-GB" sz="1100" b="0" i="0" u="none" dirty="0">
                <a:solidFill>
                  <a:schemeClr val="dk1"/>
                </a:solidFill>
                <a:latin typeface="Gill Sans"/>
                <a:ea typeface="Gill Sans"/>
                <a:cs typeface="Gill Sans"/>
                <a:sym typeface="Gill Sans"/>
              </a:rPr>
              <a:t> de la Imagen original I(</a:t>
            </a:r>
            <a:r>
              <a:rPr lang="en-GB" sz="1100" b="0" i="0" u="none" dirty="0" err="1">
                <a:solidFill>
                  <a:schemeClr val="dk1"/>
                </a:solidFill>
                <a:latin typeface="Gill Sans"/>
                <a:ea typeface="Gill Sans"/>
                <a:cs typeface="Gill Sans"/>
                <a:sym typeface="Gill Sans"/>
              </a:rPr>
              <a:t>i,j</a:t>
            </a:r>
            <a:r>
              <a:rPr lang="en-GB" sz="1100" b="0" i="0" u="none" dirty="0">
                <a:solidFill>
                  <a:schemeClr val="dk1"/>
                </a:solidFill>
                <a:latin typeface="Gill Sans"/>
                <a:ea typeface="Gill Sans"/>
                <a:cs typeface="Gill Sans"/>
                <a:sym typeface="Gill Sans"/>
              </a:rPr>
              <a:t>)</a:t>
            </a:r>
            <a:endParaRPr sz="1100" dirty="0"/>
          </a:p>
        </p:txBody>
      </p:sp>
      <p:sp>
        <p:nvSpPr>
          <p:cNvPr id="115" name="Google Shape;115;p19"/>
          <p:cNvSpPr txBox="1">
            <a:spLocks noGrp="1"/>
          </p:cNvSpPr>
          <p:nvPr>
            <p:ph type="title"/>
          </p:nvPr>
        </p:nvSpPr>
        <p:spPr>
          <a:xfrm>
            <a:off x="416566" y="263772"/>
            <a:ext cx="4797189" cy="621952"/>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Clr>
                <a:srgbClr val="404040"/>
              </a:buClr>
              <a:buSzPts val="2100"/>
              <a:buFont typeface="Calibri"/>
              <a:buNone/>
            </a:pPr>
            <a:r>
              <a:rPr lang="en-GB" sz="2100" dirty="0" err="1">
                <a:solidFill>
                  <a:srgbClr val="404040"/>
                </a:solidFill>
                <a:latin typeface="Ink Free" panose="03080402000500000000" pitchFamily="66" charset="0"/>
                <a:ea typeface="Calibri"/>
                <a:cs typeface="Calibri"/>
                <a:sym typeface="Calibri"/>
              </a:rPr>
              <a:t>Semejanzas</a:t>
            </a:r>
            <a:r>
              <a:rPr lang="en-GB" sz="2100" dirty="0">
                <a:solidFill>
                  <a:srgbClr val="404040"/>
                </a:solidFill>
                <a:latin typeface="Ink Free" panose="03080402000500000000" pitchFamily="66" charset="0"/>
                <a:ea typeface="Calibri"/>
                <a:cs typeface="Calibri"/>
                <a:sym typeface="Calibri"/>
              </a:rPr>
              <a:t> y </a:t>
            </a:r>
            <a:r>
              <a:rPr lang="en-GB" sz="2100" dirty="0" err="1">
                <a:solidFill>
                  <a:srgbClr val="404040"/>
                </a:solidFill>
                <a:latin typeface="Ink Free" panose="03080402000500000000" pitchFamily="66" charset="0"/>
                <a:ea typeface="Calibri"/>
                <a:cs typeface="Calibri"/>
                <a:sym typeface="Calibri"/>
              </a:rPr>
              <a:t>diferencias</a:t>
            </a:r>
            <a:r>
              <a:rPr lang="en-GB" sz="2100" dirty="0">
                <a:solidFill>
                  <a:srgbClr val="404040"/>
                </a:solidFill>
                <a:latin typeface="Ink Free" panose="03080402000500000000" pitchFamily="66" charset="0"/>
                <a:ea typeface="Calibri"/>
                <a:cs typeface="Calibri"/>
                <a:sym typeface="Calibri"/>
              </a:rPr>
              <a:t> entre los </a:t>
            </a:r>
            <a:r>
              <a:rPr lang="en-GB" sz="2100" dirty="0" err="1">
                <a:solidFill>
                  <a:srgbClr val="404040"/>
                </a:solidFill>
                <a:latin typeface="Ink Free" panose="03080402000500000000" pitchFamily="66" charset="0"/>
                <a:ea typeface="Calibri"/>
                <a:cs typeface="Calibri"/>
                <a:sym typeface="Calibri"/>
              </a:rPr>
              <a:t>Filtros</a:t>
            </a:r>
            <a:r>
              <a:rPr lang="en-GB" sz="2100" dirty="0">
                <a:solidFill>
                  <a:srgbClr val="404040"/>
                </a:solidFill>
                <a:latin typeface="Ink Free" panose="03080402000500000000" pitchFamily="66" charset="0"/>
                <a:ea typeface="Calibri"/>
                <a:cs typeface="Calibri"/>
                <a:sym typeface="Calibri"/>
              </a:rPr>
              <a:t> </a:t>
            </a:r>
            <a:r>
              <a:rPr lang="en-GB" sz="2100" dirty="0" err="1">
                <a:solidFill>
                  <a:srgbClr val="404040"/>
                </a:solidFill>
                <a:latin typeface="Ink Free" panose="03080402000500000000" pitchFamily="66" charset="0"/>
                <a:ea typeface="Calibri"/>
                <a:cs typeface="Calibri"/>
                <a:sym typeface="Calibri"/>
              </a:rPr>
              <a:t>Mediana</a:t>
            </a:r>
            <a:r>
              <a:rPr lang="en-GB" sz="2100" dirty="0">
                <a:solidFill>
                  <a:srgbClr val="404040"/>
                </a:solidFill>
                <a:latin typeface="Ink Free" panose="03080402000500000000" pitchFamily="66" charset="0"/>
                <a:ea typeface="Calibri"/>
                <a:cs typeface="Calibri"/>
                <a:sym typeface="Calibri"/>
              </a:rPr>
              <a:t> y </a:t>
            </a:r>
            <a:r>
              <a:rPr lang="en-GB" sz="2100" dirty="0" err="1">
                <a:solidFill>
                  <a:srgbClr val="404040"/>
                </a:solidFill>
                <a:latin typeface="Ink Free" panose="03080402000500000000" pitchFamily="66" charset="0"/>
                <a:ea typeface="Calibri"/>
                <a:cs typeface="Calibri"/>
                <a:sym typeface="Calibri"/>
              </a:rPr>
              <a:t>Moda</a:t>
            </a:r>
            <a:endParaRPr dirty="0">
              <a:latin typeface="Ink Free" panose="03080402000500000000" pitchFamily="66" charset="0"/>
            </a:endParaRPr>
          </a:p>
        </p:txBody>
      </p:sp>
      <p:graphicFrame>
        <p:nvGraphicFramePr>
          <p:cNvPr id="116" name="Google Shape;116;p19"/>
          <p:cNvGraphicFramePr/>
          <p:nvPr/>
        </p:nvGraphicFramePr>
        <p:xfrm>
          <a:off x="495589" y="1404365"/>
          <a:ext cx="2505075" cy="2518150"/>
        </p:xfrm>
        <a:graphic>
          <a:graphicData uri="http://schemas.openxmlformats.org/drawingml/2006/table">
            <a:tbl>
              <a:tblPr>
                <a:noFill/>
                <a:tableStyleId>{BD18DBA0-3DEE-42F6-B680-E7EDFCBE0DE8}</a:tableStyleId>
              </a:tblPr>
              <a:tblGrid>
                <a:gridCol w="356000">
                  <a:extLst>
                    <a:ext uri="{9D8B030D-6E8A-4147-A177-3AD203B41FA5}">
                      <a16:colId xmlns:a16="http://schemas.microsoft.com/office/drawing/2014/main" val="20000"/>
                    </a:ext>
                  </a:extLst>
                </a:gridCol>
                <a:gridCol w="370275">
                  <a:extLst>
                    <a:ext uri="{9D8B030D-6E8A-4147-A177-3AD203B41FA5}">
                      <a16:colId xmlns:a16="http://schemas.microsoft.com/office/drawing/2014/main" val="20001"/>
                    </a:ext>
                  </a:extLst>
                </a:gridCol>
                <a:gridCol w="356000">
                  <a:extLst>
                    <a:ext uri="{9D8B030D-6E8A-4147-A177-3AD203B41FA5}">
                      <a16:colId xmlns:a16="http://schemas.microsoft.com/office/drawing/2014/main" val="20002"/>
                    </a:ext>
                  </a:extLst>
                </a:gridCol>
                <a:gridCol w="356000">
                  <a:extLst>
                    <a:ext uri="{9D8B030D-6E8A-4147-A177-3AD203B41FA5}">
                      <a16:colId xmlns:a16="http://schemas.microsoft.com/office/drawing/2014/main" val="20003"/>
                    </a:ext>
                  </a:extLst>
                </a:gridCol>
                <a:gridCol w="357200">
                  <a:extLst>
                    <a:ext uri="{9D8B030D-6E8A-4147-A177-3AD203B41FA5}">
                      <a16:colId xmlns:a16="http://schemas.microsoft.com/office/drawing/2014/main" val="20004"/>
                    </a:ext>
                  </a:extLst>
                </a:gridCol>
                <a:gridCol w="353600">
                  <a:extLst>
                    <a:ext uri="{9D8B030D-6E8A-4147-A177-3AD203B41FA5}">
                      <a16:colId xmlns:a16="http://schemas.microsoft.com/office/drawing/2014/main" val="20005"/>
                    </a:ext>
                  </a:extLst>
                </a:gridCol>
                <a:gridCol w="356000">
                  <a:extLst>
                    <a:ext uri="{9D8B030D-6E8A-4147-A177-3AD203B41FA5}">
                      <a16:colId xmlns:a16="http://schemas.microsoft.com/office/drawing/2014/main" val="20006"/>
                    </a:ext>
                  </a:extLst>
                </a:gridCol>
              </a:tblGrid>
              <a:tr h="323850">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5</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14</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56</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35</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42</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extLst>
                  <a:ext uri="{0D108BD9-81ED-4DB2-BD59-A6C34878D82A}">
                    <a16:rowId xmlns:a16="http://schemas.microsoft.com/office/drawing/2014/main" val="10000"/>
                  </a:ext>
                </a:extLst>
              </a:tr>
              <a:tr h="373850">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180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180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179</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79</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55</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47</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extLst>
                  <a:ext uri="{0D108BD9-81ED-4DB2-BD59-A6C34878D82A}">
                    <a16:rowId xmlns:a16="http://schemas.microsoft.com/office/drawing/2014/main" val="10001"/>
                  </a:ext>
                </a:extLst>
              </a:tr>
              <a:tr h="323850">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188</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dirty="0">
                          <a:solidFill>
                            <a:srgbClr val="000000"/>
                          </a:solidFill>
                          <a:latin typeface="Calibri"/>
                          <a:ea typeface="Calibri"/>
                          <a:cs typeface="Calibri"/>
                          <a:sym typeface="Calibri"/>
                        </a:rPr>
                        <a:t>0</a:t>
                      </a:r>
                      <a:endParaRPr sz="1100" dirty="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191</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50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50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extLst>
                  <a:ext uri="{0D108BD9-81ED-4DB2-BD59-A6C34878D82A}">
                    <a16:rowId xmlns:a16="http://schemas.microsoft.com/office/drawing/2014/main" val="10002"/>
                  </a:ext>
                </a:extLst>
              </a:tr>
              <a:tr h="373850">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193</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33</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215</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dirty="0">
                          <a:solidFill>
                            <a:srgbClr val="000000"/>
                          </a:solidFill>
                          <a:latin typeface="Calibri"/>
                          <a:ea typeface="Calibri"/>
                          <a:cs typeface="Calibri"/>
                          <a:sym typeface="Calibri"/>
                        </a:rPr>
                        <a:t>255</a:t>
                      </a:r>
                      <a:endParaRPr sz="1100" dirty="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160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extLst>
                  <a:ext uri="{0D108BD9-81ED-4DB2-BD59-A6C34878D82A}">
                    <a16:rowId xmlns:a16="http://schemas.microsoft.com/office/drawing/2014/main" val="10003"/>
                  </a:ext>
                </a:extLst>
              </a:tr>
              <a:tr h="373850">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200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230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230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190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200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200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extLst>
                  <a:ext uri="{0D108BD9-81ED-4DB2-BD59-A6C34878D82A}">
                    <a16:rowId xmlns:a16="http://schemas.microsoft.com/office/drawing/2014/main" val="10004"/>
                  </a:ext>
                </a:extLst>
              </a:tr>
              <a:tr h="375050">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230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200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230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190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200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extLst>
                  <a:ext uri="{0D108BD9-81ED-4DB2-BD59-A6C34878D82A}">
                    <a16:rowId xmlns:a16="http://schemas.microsoft.com/office/drawing/2014/main" val="10005"/>
                  </a:ext>
                </a:extLst>
              </a:tr>
              <a:tr h="373850">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0</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2</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18</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a:solidFill>
                            <a:srgbClr val="000000"/>
                          </a:solidFill>
                          <a:latin typeface="Calibri"/>
                          <a:ea typeface="Calibri"/>
                          <a:cs typeface="Calibri"/>
                          <a:sym typeface="Calibri"/>
                        </a:rPr>
                        <a:t>12</a:t>
                      </a:r>
                      <a:endParaRPr sz="110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dirty="0">
                          <a:solidFill>
                            <a:srgbClr val="000000"/>
                          </a:solidFill>
                          <a:latin typeface="Calibri"/>
                          <a:ea typeface="Calibri"/>
                          <a:cs typeface="Calibri"/>
                          <a:sym typeface="Calibri"/>
                        </a:rPr>
                        <a:t>70</a:t>
                      </a:r>
                      <a:endParaRPr sz="1100" dirty="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254000" marR="0" lvl="0" indent="-254000" algn="ctr" rtl="0">
                        <a:lnSpc>
                          <a:spcPct val="100000"/>
                        </a:lnSpc>
                        <a:spcBef>
                          <a:spcPts val="0"/>
                        </a:spcBef>
                        <a:spcAft>
                          <a:spcPts val="0"/>
                        </a:spcAft>
                        <a:buClr>
                          <a:srgbClr val="000000"/>
                        </a:buClr>
                        <a:buSzPts val="900"/>
                        <a:buFont typeface="Calibri"/>
                        <a:buNone/>
                      </a:pPr>
                      <a:r>
                        <a:rPr lang="en-GB" sz="900" b="0" i="0" u="none" strike="noStrike" cap="none" dirty="0">
                          <a:solidFill>
                            <a:srgbClr val="000000"/>
                          </a:solidFill>
                          <a:latin typeface="Calibri"/>
                          <a:ea typeface="Calibri"/>
                          <a:cs typeface="Calibri"/>
                          <a:sym typeface="Calibri"/>
                        </a:rPr>
                        <a:t>0</a:t>
                      </a:r>
                      <a:endParaRPr sz="1100" dirty="0"/>
                    </a:p>
                  </a:txBody>
                  <a:tcPr marL="68550" marR="68550" marT="34275" marB="342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extLst>
                  <a:ext uri="{0D108BD9-81ED-4DB2-BD59-A6C34878D82A}">
                    <a16:rowId xmlns:a16="http://schemas.microsoft.com/office/drawing/2014/main" val="10006"/>
                  </a:ext>
                </a:extLst>
              </a:tr>
            </a:tbl>
          </a:graphicData>
        </a:graphic>
      </p:graphicFrame>
      <p:graphicFrame>
        <p:nvGraphicFramePr>
          <p:cNvPr id="117" name="Google Shape;117;p19"/>
          <p:cNvGraphicFramePr/>
          <p:nvPr>
            <p:extLst>
              <p:ext uri="{D42A27DB-BD31-4B8C-83A1-F6EECF244321}">
                <p14:modId xmlns:p14="http://schemas.microsoft.com/office/powerpoint/2010/main" val="3357173393"/>
              </p:ext>
            </p:extLst>
          </p:nvPr>
        </p:nvGraphicFramePr>
        <p:xfrm>
          <a:off x="6030840" y="2571751"/>
          <a:ext cx="2892440" cy="1976185"/>
        </p:xfrm>
        <a:graphic>
          <a:graphicData uri="http://schemas.openxmlformats.org/drawingml/2006/table">
            <a:tbl>
              <a:tblPr>
                <a:noFill/>
                <a:tableStyleId>{BD18DBA0-3DEE-42F6-B680-E7EDFCBE0DE8}</a:tableStyleId>
              </a:tblPr>
              <a:tblGrid>
                <a:gridCol w="411049">
                  <a:extLst>
                    <a:ext uri="{9D8B030D-6E8A-4147-A177-3AD203B41FA5}">
                      <a16:colId xmlns:a16="http://schemas.microsoft.com/office/drawing/2014/main" val="20000"/>
                    </a:ext>
                  </a:extLst>
                </a:gridCol>
                <a:gridCol w="427531">
                  <a:extLst>
                    <a:ext uri="{9D8B030D-6E8A-4147-A177-3AD203B41FA5}">
                      <a16:colId xmlns:a16="http://schemas.microsoft.com/office/drawing/2014/main" val="20001"/>
                    </a:ext>
                  </a:extLst>
                </a:gridCol>
                <a:gridCol w="411049">
                  <a:extLst>
                    <a:ext uri="{9D8B030D-6E8A-4147-A177-3AD203B41FA5}">
                      <a16:colId xmlns:a16="http://schemas.microsoft.com/office/drawing/2014/main" val="20002"/>
                    </a:ext>
                  </a:extLst>
                </a:gridCol>
                <a:gridCol w="411049">
                  <a:extLst>
                    <a:ext uri="{9D8B030D-6E8A-4147-A177-3AD203B41FA5}">
                      <a16:colId xmlns:a16="http://schemas.microsoft.com/office/drawing/2014/main" val="20003"/>
                    </a:ext>
                  </a:extLst>
                </a:gridCol>
                <a:gridCol w="412435">
                  <a:extLst>
                    <a:ext uri="{9D8B030D-6E8A-4147-A177-3AD203B41FA5}">
                      <a16:colId xmlns:a16="http://schemas.microsoft.com/office/drawing/2014/main" val="20004"/>
                    </a:ext>
                  </a:extLst>
                </a:gridCol>
                <a:gridCol w="408278">
                  <a:extLst>
                    <a:ext uri="{9D8B030D-6E8A-4147-A177-3AD203B41FA5}">
                      <a16:colId xmlns:a16="http://schemas.microsoft.com/office/drawing/2014/main" val="20005"/>
                    </a:ext>
                  </a:extLst>
                </a:gridCol>
                <a:gridCol w="411049">
                  <a:extLst>
                    <a:ext uri="{9D8B030D-6E8A-4147-A177-3AD203B41FA5}">
                      <a16:colId xmlns:a16="http://schemas.microsoft.com/office/drawing/2014/main" val="20006"/>
                    </a:ext>
                  </a:extLst>
                </a:gridCol>
              </a:tblGrid>
              <a:tr h="236234">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0"/>
                  </a:ext>
                </a:extLst>
              </a:tr>
              <a:tr h="236234">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50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50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1"/>
                  </a:ext>
                </a:extLst>
              </a:tr>
              <a:tr h="269405">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180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3">
                        <a:lumMod val="20000"/>
                        <a:lumOff val="80000"/>
                      </a:schemeClr>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191</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50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2"/>
                  </a:ext>
                </a:extLst>
              </a:tr>
              <a:tr h="236234">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50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3"/>
                  </a:ext>
                </a:extLst>
              </a:tr>
              <a:tr h="380922">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230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190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190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4"/>
                  </a:ext>
                </a:extLst>
              </a:tr>
              <a:tr h="380922">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4</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190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190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200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5"/>
                  </a:ext>
                </a:extLst>
              </a:tr>
              <a:tr h="236234">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dk1"/>
                          </a:solidFill>
                          <a:latin typeface="+mj-lt"/>
                          <a:ea typeface="Calibri"/>
                          <a:cs typeface="Calibri"/>
                          <a:sym typeface="Calibri"/>
                        </a:rPr>
                        <a:t>0</a:t>
                      </a:r>
                      <a:endParaRPr sz="1000" b="0" dirty="0">
                        <a:solidFill>
                          <a:schemeClr val="dk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6"/>
                  </a:ext>
                </a:extLst>
              </a:tr>
            </a:tbl>
          </a:graphicData>
        </a:graphic>
      </p:graphicFrame>
      <p:sp>
        <p:nvSpPr>
          <p:cNvPr id="118" name="Google Shape;118;p19"/>
          <p:cNvSpPr txBox="1"/>
          <p:nvPr/>
        </p:nvSpPr>
        <p:spPr>
          <a:xfrm>
            <a:off x="6678317" y="4705145"/>
            <a:ext cx="1322619" cy="313946"/>
          </a:xfrm>
          <a:prstGeom prst="rect">
            <a:avLst/>
          </a:prstGeom>
          <a:noFill/>
          <a:ln>
            <a:noFill/>
          </a:ln>
        </p:spPr>
        <p:txBody>
          <a:bodyPr spcFirstLastPara="1" wrap="square" lIns="68575" tIns="34275" rIns="68575" bIns="34275" anchor="t" anchorCtr="0">
            <a:noAutofit/>
          </a:bodyPr>
          <a:lstStyle/>
          <a:p>
            <a:pPr marL="0" marR="0" lvl="0" indent="0" algn="just" rtl="0">
              <a:lnSpc>
                <a:spcPct val="100000"/>
              </a:lnSpc>
              <a:spcBef>
                <a:spcPts val="0"/>
              </a:spcBef>
              <a:spcAft>
                <a:spcPts val="0"/>
              </a:spcAft>
              <a:buClr>
                <a:schemeClr val="dk1"/>
              </a:buClr>
              <a:buSzPts val="1100"/>
              <a:buFont typeface="Gill Sans"/>
              <a:buNone/>
            </a:pPr>
            <a:r>
              <a:rPr lang="en-GB" sz="1100" dirty="0">
                <a:solidFill>
                  <a:schemeClr val="dk1"/>
                </a:solidFill>
                <a:latin typeface="Gill Sans"/>
                <a:ea typeface="Gill Sans"/>
                <a:cs typeface="Gill Sans"/>
                <a:sym typeface="Gill Sans"/>
              </a:rPr>
              <a:t>Imagen</a:t>
            </a:r>
            <a:r>
              <a:rPr lang="en-GB" sz="1100" b="0" i="0" u="none" dirty="0">
                <a:solidFill>
                  <a:schemeClr val="dk1"/>
                </a:solidFill>
                <a:latin typeface="Gill Sans"/>
                <a:ea typeface="Gill Sans"/>
                <a:cs typeface="Gill Sans"/>
                <a:sym typeface="Gill Sans"/>
              </a:rPr>
              <a:t> I(</a:t>
            </a:r>
            <a:r>
              <a:rPr lang="en-GB" sz="1100" b="0" i="0" u="none" dirty="0" err="1">
                <a:solidFill>
                  <a:schemeClr val="dk1"/>
                </a:solidFill>
                <a:latin typeface="Gill Sans"/>
                <a:ea typeface="Gill Sans"/>
                <a:cs typeface="Gill Sans"/>
                <a:sym typeface="Gill Sans"/>
              </a:rPr>
              <a:t>i,j</a:t>
            </a:r>
            <a:r>
              <a:rPr lang="en-GB" sz="1100" b="0" i="0" u="none" dirty="0">
                <a:solidFill>
                  <a:schemeClr val="dk1"/>
                </a:solidFill>
                <a:latin typeface="Gill Sans"/>
                <a:ea typeface="Gill Sans"/>
                <a:cs typeface="Gill Sans"/>
                <a:sym typeface="Gill Sans"/>
              </a:rPr>
              <a:t>) </a:t>
            </a:r>
            <a:r>
              <a:rPr lang="en-GB" sz="1100" b="0" i="0" u="none" dirty="0" err="1">
                <a:solidFill>
                  <a:schemeClr val="dk1"/>
                </a:solidFill>
                <a:latin typeface="Gill Sans"/>
                <a:ea typeface="Gill Sans"/>
                <a:cs typeface="Gill Sans"/>
                <a:sym typeface="Gill Sans"/>
              </a:rPr>
              <a:t>filtrada</a:t>
            </a:r>
            <a:endParaRPr sz="1100" dirty="0"/>
          </a:p>
        </p:txBody>
      </p:sp>
      <p:sp>
        <p:nvSpPr>
          <p:cNvPr id="122" name="Google Shape;122;p19"/>
          <p:cNvSpPr/>
          <p:nvPr/>
        </p:nvSpPr>
        <p:spPr>
          <a:xfrm>
            <a:off x="5213755" y="3184565"/>
            <a:ext cx="622601" cy="621953"/>
          </a:xfrm>
          <a:prstGeom prst="stripedRightArrow">
            <a:avLst>
              <a:gd name="adj1" fmla="val 50000"/>
              <a:gd name="adj2" fmla="val 50000"/>
            </a:avLst>
          </a:prstGeom>
          <a:solidFill>
            <a:schemeClr val="accent5"/>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aphicFrame>
        <p:nvGraphicFramePr>
          <p:cNvPr id="12" name="Google Shape;117;p19">
            <a:extLst>
              <a:ext uri="{FF2B5EF4-FFF2-40B4-BE49-F238E27FC236}">
                <a16:creationId xmlns:a16="http://schemas.microsoft.com/office/drawing/2014/main" id="{0736BED9-CFD0-4853-8DDA-A7B9DDCD858F}"/>
              </a:ext>
            </a:extLst>
          </p:cNvPr>
          <p:cNvGraphicFramePr/>
          <p:nvPr>
            <p:extLst>
              <p:ext uri="{D42A27DB-BD31-4B8C-83A1-F6EECF244321}">
                <p14:modId xmlns:p14="http://schemas.microsoft.com/office/powerpoint/2010/main" val="3635019133"/>
              </p:ext>
            </p:extLst>
          </p:nvPr>
        </p:nvGraphicFramePr>
        <p:xfrm>
          <a:off x="6030841" y="263772"/>
          <a:ext cx="2892440" cy="2157172"/>
        </p:xfrm>
        <a:graphic>
          <a:graphicData uri="http://schemas.openxmlformats.org/drawingml/2006/table">
            <a:tbl>
              <a:tblPr>
                <a:noFill/>
                <a:tableStyleId>{BD18DBA0-3DEE-42F6-B680-E7EDFCBE0DE8}</a:tableStyleId>
              </a:tblPr>
              <a:tblGrid>
                <a:gridCol w="411049">
                  <a:extLst>
                    <a:ext uri="{9D8B030D-6E8A-4147-A177-3AD203B41FA5}">
                      <a16:colId xmlns:a16="http://schemas.microsoft.com/office/drawing/2014/main" val="20000"/>
                    </a:ext>
                  </a:extLst>
                </a:gridCol>
                <a:gridCol w="427532">
                  <a:extLst>
                    <a:ext uri="{9D8B030D-6E8A-4147-A177-3AD203B41FA5}">
                      <a16:colId xmlns:a16="http://schemas.microsoft.com/office/drawing/2014/main" val="20001"/>
                    </a:ext>
                  </a:extLst>
                </a:gridCol>
                <a:gridCol w="411049">
                  <a:extLst>
                    <a:ext uri="{9D8B030D-6E8A-4147-A177-3AD203B41FA5}">
                      <a16:colId xmlns:a16="http://schemas.microsoft.com/office/drawing/2014/main" val="20002"/>
                    </a:ext>
                  </a:extLst>
                </a:gridCol>
                <a:gridCol w="411049">
                  <a:extLst>
                    <a:ext uri="{9D8B030D-6E8A-4147-A177-3AD203B41FA5}">
                      <a16:colId xmlns:a16="http://schemas.microsoft.com/office/drawing/2014/main" val="20003"/>
                    </a:ext>
                  </a:extLst>
                </a:gridCol>
                <a:gridCol w="412435">
                  <a:extLst>
                    <a:ext uri="{9D8B030D-6E8A-4147-A177-3AD203B41FA5}">
                      <a16:colId xmlns:a16="http://schemas.microsoft.com/office/drawing/2014/main" val="20004"/>
                    </a:ext>
                  </a:extLst>
                </a:gridCol>
                <a:gridCol w="408277">
                  <a:extLst>
                    <a:ext uri="{9D8B030D-6E8A-4147-A177-3AD203B41FA5}">
                      <a16:colId xmlns:a16="http://schemas.microsoft.com/office/drawing/2014/main" val="20005"/>
                    </a:ext>
                  </a:extLst>
                </a:gridCol>
                <a:gridCol w="411049">
                  <a:extLst>
                    <a:ext uri="{9D8B030D-6E8A-4147-A177-3AD203B41FA5}">
                      <a16:colId xmlns:a16="http://schemas.microsoft.com/office/drawing/2014/main" val="20006"/>
                    </a:ext>
                  </a:extLst>
                </a:gridCol>
              </a:tblGrid>
              <a:tr h="227150">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35</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42</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0"/>
                  </a:ext>
                </a:extLst>
              </a:tr>
              <a:tr h="331433">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5</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179</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56</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56</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50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35</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1"/>
                  </a:ext>
                </a:extLst>
              </a:tr>
              <a:tr h="331433">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180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180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no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179</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79</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50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2"/>
                  </a:ext>
                </a:extLst>
              </a:tr>
              <a:tr h="331433">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33</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188</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191</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190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190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50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3"/>
                  </a:ext>
                </a:extLst>
              </a:tr>
              <a:tr h="331433">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33</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200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230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200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190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0EDEC"/>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190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4"/>
                  </a:ext>
                </a:extLst>
              </a:tr>
              <a:tr h="331433">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2</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200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190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190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190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5"/>
                  </a:ext>
                </a:extLst>
              </a:tr>
              <a:tr h="272857">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2</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12</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12</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tc>
                  <a:txBody>
                    <a:bodyPr/>
                    <a:lstStyle/>
                    <a:p>
                      <a:pPr marL="0" marR="0" lvl="0" indent="0" algn="l" rtl="0">
                        <a:spcBef>
                          <a:spcPts val="0"/>
                        </a:spcBef>
                        <a:spcAft>
                          <a:spcPts val="0"/>
                        </a:spcAft>
                        <a:buNone/>
                      </a:pPr>
                      <a:r>
                        <a:rPr lang="es-MX" sz="1000" b="0" dirty="0">
                          <a:solidFill>
                            <a:schemeClr val="tx1"/>
                          </a:solidFill>
                          <a:latin typeface="+mj-lt"/>
                          <a:ea typeface="Calibri"/>
                          <a:cs typeface="Calibri"/>
                          <a:sym typeface="Calibri"/>
                        </a:rPr>
                        <a:t>0</a:t>
                      </a:r>
                      <a:endParaRPr sz="1000" b="0" dirty="0">
                        <a:solidFill>
                          <a:schemeClr val="tx1"/>
                        </a:solidFill>
                        <a:latin typeface="+mj-lt"/>
                        <a:ea typeface="Calibri"/>
                        <a:cs typeface="Calibri"/>
                        <a:sym typeface="Calibri"/>
                      </a:endParaRPr>
                    </a:p>
                  </a:txBody>
                  <a:tcPr marL="68550" marR="6855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7F1FA"/>
                    </a:solidFill>
                  </a:tcPr>
                </a:tc>
                <a:extLst>
                  <a:ext uri="{0D108BD9-81ED-4DB2-BD59-A6C34878D82A}">
                    <a16:rowId xmlns:a16="http://schemas.microsoft.com/office/drawing/2014/main" val="10006"/>
                  </a:ext>
                </a:extLst>
              </a:tr>
            </a:tbl>
          </a:graphicData>
        </a:graphic>
      </p:graphicFrame>
      <p:sp>
        <p:nvSpPr>
          <p:cNvPr id="14" name="Google Shape;122;p19">
            <a:extLst>
              <a:ext uri="{FF2B5EF4-FFF2-40B4-BE49-F238E27FC236}">
                <a16:creationId xmlns:a16="http://schemas.microsoft.com/office/drawing/2014/main" id="{25D7355E-D2C5-410E-92C6-8E2A085E9868}"/>
              </a:ext>
            </a:extLst>
          </p:cNvPr>
          <p:cNvSpPr/>
          <p:nvPr/>
        </p:nvSpPr>
        <p:spPr>
          <a:xfrm>
            <a:off x="5218746" y="1548593"/>
            <a:ext cx="613309" cy="609314"/>
          </a:xfrm>
          <a:prstGeom prst="stripedRightArrow">
            <a:avLst>
              <a:gd name="adj1" fmla="val 50000"/>
              <a:gd name="adj2" fmla="val 50000"/>
            </a:avLst>
          </a:prstGeom>
          <a:solidFill>
            <a:schemeClr val="accent4">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14AEA798-DDAD-4217-B93C-31EB9BB0DA8B}"/>
              </a:ext>
            </a:extLst>
          </p:cNvPr>
          <p:cNvSpPr txBox="1"/>
          <p:nvPr/>
        </p:nvSpPr>
        <p:spPr>
          <a:xfrm>
            <a:off x="3815255" y="1548593"/>
            <a:ext cx="1204705" cy="307777"/>
          </a:xfrm>
          <a:prstGeom prst="rect">
            <a:avLst/>
          </a:prstGeom>
          <a:noFill/>
        </p:spPr>
        <p:txBody>
          <a:bodyPr wrap="square" rtlCol="0">
            <a:spAutoFit/>
          </a:bodyPr>
          <a:lstStyle/>
          <a:p>
            <a:r>
              <a:rPr lang="es-MX" dirty="0"/>
              <a:t>Mediana</a:t>
            </a:r>
          </a:p>
        </p:txBody>
      </p:sp>
      <p:sp>
        <p:nvSpPr>
          <p:cNvPr id="13" name="CuadroTexto 12">
            <a:extLst>
              <a:ext uri="{FF2B5EF4-FFF2-40B4-BE49-F238E27FC236}">
                <a16:creationId xmlns:a16="http://schemas.microsoft.com/office/drawing/2014/main" id="{FD8E9F74-F090-410D-B7BF-64082C9DADAD}"/>
              </a:ext>
            </a:extLst>
          </p:cNvPr>
          <p:cNvSpPr txBox="1"/>
          <p:nvPr/>
        </p:nvSpPr>
        <p:spPr>
          <a:xfrm>
            <a:off x="3911808" y="3405954"/>
            <a:ext cx="1204705" cy="307777"/>
          </a:xfrm>
          <a:prstGeom prst="rect">
            <a:avLst/>
          </a:prstGeom>
          <a:noFill/>
        </p:spPr>
        <p:txBody>
          <a:bodyPr wrap="square" rtlCol="0">
            <a:spAutoFit/>
          </a:bodyPr>
          <a:lstStyle/>
          <a:p>
            <a:r>
              <a:rPr lang="es-MX" dirty="0"/>
              <a:t>Moda</a:t>
            </a:r>
          </a:p>
        </p:txBody>
      </p:sp>
    </p:spTree>
    <p:extLst>
      <p:ext uri="{BB962C8B-B14F-4D97-AF65-F5344CB8AC3E}">
        <p14:creationId xmlns:p14="http://schemas.microsoft.com/office/powerpoint/2010/main" val="4006010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0B69231C-110A-49BE-9ACD-0E7CE1FD621F}"/>
              </a:ext>
            </a:extLst>
          </p:cNvPr>
          <p:cNvSpPr>
            <a:spLocks noGrp="1"/>
          </p:cNvSpPr>
          <p:nvPr>
            <p:ph type="title"/>
          </p:nvPr>
        </p:nvSpPr>
        <p:spPr>
          <a:xfrm>
            <a:off x="457200" y="205978"/>
            <a:ext cx="8229600" cy="479822"/>
          </a:xfrm>
        </p:spPr>
        <p:txBody>
          <a:bodyPr/>
          <a:lstStyle/>
          <a:p>
            <a:r>
              <a:rPr lang="es-MX" dirty="0"/>
              <a:t>Imagen original</a:t>
            </a:r>
          </a:p>
        </p:txBody>
      </p:sp>
      <p:graphicFrame>
        <p:nvGraphicFramePr>
          <p:cNvPr id="3" name="Gráfico 2">
            <a:extLst>
              <a:ext uri="{FF2B5EF4-FFF2-40B4-BE49-F238E27FC236}">
                <a16:creationId xmlns:a16="http://schemas.microsoft.com/office/drawing/2014/main" id="{DF80901E-526C-410D-BDB7-A2DA41F22A29}"/>
              </a:ext>
            </a:extLst>
          </p:cNvPr>
          <p:cNvGraphicFramePr>
            <a:graphicFrameLocks/>
          </p:cNvGraphicFramePr>
          <p:nvPr>
            <p:extLst>
              <p:ext uri="{D42A27DB-BD31-4B8C-83A1-F6EECF244321}">
                <p14:modId xmlns:p14="http://schemas.microsoft.com/office/powerpoint/2010/main" val="2134299622"/>
              </p:ext>
            </p:extLst>
          </p:nvPr>
        </p:nvGraphicFramePr>
        <p:xfrm>
          <a:off x="150358" y="653143"/>
          <a:ext cx="8843283" cy="44903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10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0B69231C-110A-49BE-9ACD-0E7CE1FD621F}"/>
              </a:ext>
            </a:extLst>
          </p:cNvPr>
          <p:cNvSpPr>
            <a:spLocks noGrp="1"/>
          </p:cNvSpPr>
          <p:nvPr>
            <p:ph type="title"/>
          </p:nvPr>
        </p:nvSpPr>
        <p:spPr>
          <a:xfrm>
            <a:off x="457200" y="205978"/>
            <a:ext cx="8229600" cy="479822"/>
          </a:xfrm>
        </p:spPr>
        <p:txBody>
          <a:bodyPr/>
          <a:lstStyle/>
          <a:p>
            <a:r>
              <a:rPr lang="es-MX" dirty="0"/>
              <a:t>Imagen tras filtrado promedio</a:t>
            </a:r>
          </a:p>
        </p:txBody>
      </p:sp>
      <p:graphicFrame>
        <p:nvGraphicFramePr>
          <p:cNvPr id="8" name="Gráfico 7">
            <a:extLst>
              <a:ext uri="{FF2B5EF4-FFF2-40B4-BE49-F238E27FC236}">
                <a16:creationId xmlns:a16="http://schemas.microsoft.com/office/drawing/2014/main" id="{84828996-699A-4B4C-B554-45F26522F379}"/>
              </a:ext>
            </a:extLst>
          </p:cNvPr>
          <p:cNvGraphicFramePr>
            <a:graphicFrameLocks/>
          </p:cNvGraphicFramePr>
          <p:nvPr>
            <p:extLst>
              <p:ext uri="{D42A27DB-BD31-4B8C-83A1-F6EECF244321}">
                <p14:modId xmlns:p14="http://schemas.microsoft.com/office/powerpoint/2010/main" val="1073190939"/>
              </p:ext>
            </p:extLst>
          </p:nvPr>
        </p:nvGraphicFramePr>
        <p:xfrm>
          <a:off x="323849" y="650875"/>
          <a:ext cx="8496301" cy="4492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4174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4A9E4FAC-4E9B-493E-B731-6915A8D6D0B0}"/>
              </a:ext>
            </a:extLst>
          </p:cNvPr>
          <p:cNvGraphicFramePr>
            <a:graphicFrameLocks/>
          </p:cNvGraphicFramePr>
          <p:nvPr>
            <p:extLst>
              <p:ext uri="{D42A27DB-BD31-4B8C-83A1-F6EECF244321}">
                <p14:modId xmlns:p14="http://schemas.microsoft.com/office/powerpoint/2010/main" val="348295354"/>
              </p:ext>
            </p:extLst>
          </p:nvPr>
        </p:nvGraphicFramePr>
        <p:xfrm>
          <a:off x="150358" y="653143"/>
          <a:ext cx="8843283" cy="4490357"/>
        </p:xfrm>
        <a:graphic>
          <a:graphicData uri="http://schemas.openxmlformats.org/drawingml/2006/chart">
            <c:chart xmlns:c="http://schemas.openxmlformats.org/drawingml/2006/chart" xmlns:r="http://schemas.openxmlformats.org/officeDocument/2006/relationships" r:id="rId2"/>
          </a:graphicData>
        </a:graphic>
      </p:graphicFrame>
      <p:sp>
        <p:nvSpPr>
          <p:cNvPr id="5" name="Título 1">
            <a:extLst>
              <a:ext uri="{FF2B5EF4-FFF2-40B4-BE49-F238E27FC236}">
                <a16:creationId xmlns:a16="http://schemas.microsoft.com/office/drawing/2014/main" id="{635664A5-3F7C-4817-A000-FDC5A231CACE}"/>
              </a:ext>
            </a:extLst>
          </p:cNvPr>
          <p:cNvSpPr txBox="1">
            <a:spLocks/>
          </p:cNvSpPr>
          <p:nvPr/>
        </p:nvSpPr>
        <p:spPr>
          <a:xfrm>
            <a:off x="457200" y="205978"/>
            <a:ext cx="8229600" cy="47982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MX" sz="2400" dirty="0"/>
              <a:t>Imagen tras filtrado Gaussiano</a:t>
            </a:r>
          </a:p>
        </p:txBody>
      </p:sp>
    </p:spTree>
    <p:extLst>
      <p:ext uri="{BB962C8B-B14F-4D97-AF65-F5344CB8AC3E}">
        <p14:creationId xmlns:p14="http://schemas.microsoft.com/office/powerpoint/2010/main" val="114371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635664A5-3F7C-4817-A000-FDC5A231CACE}"/>
              </a:ext>
            </a:extLst>
          </p:cNvPr>
          <p:cNvSpPr txBox="1">
            <a:spLocks/>
          </p:cNvSpPr>
          <p:nvPr/>
        </p:nvSpPr>
        <p:spPr>
          <a:xfrm>
            <a:off x="457200" y="205978"/>
            <a:ext cx="8229600" cy="47982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MX" sz="2400" dirty="0"/>
              <a:t>Imagen tras filtrado Mediana</a:t>
            </a:r>
          </a:p>
        </p:txBody>
      </p:sp>
      <p:graphicFrame>
        <p:nvGraphicFramePr>
          <p:cNvPr id="4" name="Gráfico 3">
            <a:extLst>
              <a:ext uri="{FF2B5EF4-FFF2-40B4-BE49-F238E27FC236}">
                <a16:creationId xmlns:a16="http://schemas.microsoft.com/office/drawing/2014/main" id="{6986E23A-0B16-423E-8661-DBD427E248B1}"/>
              </a:ext>
            </a:extLst>
          </p:cNvPr>
          <p:cNvGraphicFramePr>
            <a:graphicFrameLocks/>
          </p:cNvGraphicFramePr>
          <p:nvPr>
            <p:extLst>
              <p:ext uri="{D42A27DB-BD31-4B8C-83A1-F6EECF244321}">
                <p14:modId xmlns:p14="http://schemas.microsoft.com/office/powerpoint/2010/main" val="1184698521"/>
              </p:ext>
            </p:extLst>
          </p:nvPr>
        </p:nvGraphicFramePr>
        <p:xfrm>
          <a:off x="150358" y="685800"/>
          <a:ext cx="8843283" cy="44903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24119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635664A5-3F7C-4817-A000-FDC5A231CACE}"/>
              </a:ext>
            </a:extLst>
          </p:cNvPr>
          <p:cNvSpPr txBox="1">
            <a:spLocks/>
          </p:cNvSpPr>
          <p:nvPr/>
        </p:nvSpPr>
        <p:spPr>
          <a:xfrm>
            <a:off x="457200" y="205978"/>
            <a:ext cx="8229600" cy="47982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MX" sz="2400" dirty="0"/>
              <a:t>Imagen tras filtrado Moda</a:t>
            </a:r>
          </a:p>
        </p:txBody>
      </p:sp>
      <p:graphicFrame>
        <p:nvGraphicFramePr>
          <p:cNvPr id="6" name="Gráfico 5">
            <a:extLst>
              <a:ext uri="{FF2B5EF4-FFF2-40B4-BE49-F238E27FC236}">
                <a16:creationId xmlns:a16="http://schemas.microsoft.com/office/drawing/2014/main" id="{8973DB4C-A44D-42DD-AF95-CE0088D6FA45}"/>
              </a:ext>
            </a:extLst>
          </p:cNvPr>
          <p:cNvGraphicFramePr>
            <a:graphicFrameLocks/>
          </p:cNvGraphicFramePr>
          <p:nvPr>
            <p:extLst>
              <p:ext uri="{D42A27DB-BD31-4B8C-83A1-F6EECF244321}">
                <p14:modId xmlns:p14="http://schemas.microsoft.com/office/powerpoint/2010/main" val="915736776"/>
              </p:ext>
            </p:extLst>
          </p:nvPr>
        </p:nvGraphicFramePr>
        <p:xfrm>
          <a:off x="150358" y="653143"/>
          <a:ext cx="8843283" cy="44903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66005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ferenceId xmlns="6c100978-b513-4012-9089-b0275db95d4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66E03C9C0E98E4481E7E2FBB4475B5A" ma:contentTypeVersion="3" ma:contentTypeDescription="Create a new document." ma:contentTypeScope="" ma:versionID="df2805baeabfae4edfb61ee21f5a9323">
  <xsd:schema xmlns:xsd="http://www.w3.org/2001/XMLSchema" xmlns:xs="http://www.w3.org/2001/XMLSchema" xmlns:p="http://schemas.microsoft.com/office/2006/metadata/properties" xmlns:ns2="6c100978-b513-4012-9089-b0275db95d49" targetNamespace="http://schemas.microsoft.com/office/2006/metadata/properties" ma:root="true" ma:fieldsID="5a2b9749023a6b60a039fa35879aaf0d" ns2:_="">
    <xsd:import namespace="6c100978-b513-4012-9089-b0275db95d49"/>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100978-b513-4012-9089-b0275db95d49"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CBDE4-C77E-40F2-A08F-DB2BA73178E6}">
  <ds:schemaRefs>
    <ds:schemaRef ds:uri="http://schemas.microsoft.com/sharepoint/v3/contenttype/forms"/>
  </ds:schemaRefs>
</ds:datastoreItem>
</file>

<file path=customXml/itemProps2.xml><?xml version="1.0" encoding="utf-8"?>
<ds:datastoreItem xmlns:ds="http://schemas.openxmlformats.org/officeDocument/2006/customXml" ds:itemID="{D246F87C-08BA-48BC-A04A-B40C06770C7D}">
  <ds:schemaRefs>
    <ds:schemaRef ds:uri="http://schemas.microsoft.com/office/2006/metadata/properties"/>
    <ds:schemaRef ds:uri="http://schemas.microsoft.com/office/infopath/2007/PartnerControls"/>
    <ds:schemaRef ds:uri="6c100978-b513-4012-9089-b0275db95d49"/>
  </ds:schemaRefs>
</ds:datastoreItem>
</file>

<file path=customXml/itemProps3.xml><?xml version="1.0" encoding="utf-8"?>
<ds:datastoreItem xmlns:ds="http://schemas.openxmlformats.org/officeDocument/2006/customXml" ds:itemID="{F0587CC9-A92A-4F5A-8214-B8F20403FA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100978-b513-4012-9089-b0275db95d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644</TotalTime>
  <Words>985</Words>
  <Application>Microsoft Office PowerPoint</Application>
  <PresentationFormat>Presentación en pantalla (16:9)</PresentationFormat>
  <Paragraphs>432</Paragraphs>
  <Slides>12</Slides>
  <Notes>7</Notes>
  <HiddenSlides>4</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Berlin Sans FB Demi</vt:lpstr>
      <vt:lpstr>Arial</vt:lpstr>
      <vt:lpstr>Gill Sans</vt:lpstr>
      <vt:lpstr>Century Gothic</vt:lpstr>
      <vt:lpstr>Berlin Sans FB</vt:lpstr>
      <vt:lpstr>Ink Free</vt:lpstr>
      <vt:lpstr>Calibri</vt:lpstr>
      <vt:lpstr>Simple Light</vt:lpstr>
      <vt:lpstr>Objetivo del aprendizaje</vt:lpstr>
      <vt:lpstr>Ejercicio  Consideremos un segmento de la imagen I(i,j), que se presenta en la figura 1. Analizar si esta require un suavizado o eliminación de ruido mediante los filtros de tipo Paso Bajas indicado, así como los filtros de Mediana y Moda</vt:lpstr>
      <vt:lpstr>Semejanzas y diferencias entre los Filtros Promedio y Gaussiano</vt:lpstr>
      <vt:lpstr>Semejanzas y diferencias entre los Filtros Mediana y Moda</vt:lpstr>
      <vt:lpstr>Imagen original</vt:lpstr>
      <vt:lpstr>Imagen tras filtrado promedio</vt:lpstr>
      <vt:lpstr>Presentación de PowerPoint</vt:lpstr>
      <vt:lpstr>Presentación de PowerPoint</vt:lpstr>
      <vt:lpstr>Presentación de PowerPoint</vt:lpstr>
      <vt:lpstr>Conclusiones: Filtro Promedio        VS    Filtros Gaussiano</vt:lpstr>
      <vt:lpstr>Conclusiones: Filtro Mediana        VS            Filtro Moda</vt:lpstr>
      <vt:lpstr>Rúbrica considerada en la valoración de la práctica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IMÁGENES</dc:title>
  <dc:creator>Fam Guzman Cruz</dc:creator>
  <cp:lastModifiedBy>Jorge Eduardo Castro Cruces</cp:lastModifiedBy>
  <cp:revision>26</cp:revision>
  <dcterms:modified xsi:type="dcterms:W3CDTF">2020-11-25T19:13:19Z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0x010100F66E03C9C0E98E4481E7E2FBB4475B5A</vt:lpwstr>
  </property>
</Properties>
</file>