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57" r:id="rId4"/>
    <p:sldId id="258" r:id="rId5"/>
    <p:sldId id="259" r:id="rId6"/>
    <p:sldId id="260" r:id="rId7"/>
    <p:sldId id="261" r:id="rId8"/>
    <p:sldId id="268" r:id="rId9"/>
    <p:sldId id="262" r:id="rId10"/>
    <p:sldId id="286" r:id="rId11"/>
    <p:sldId id="263" r:id="rId12"/>
    <p:sldId id="264" r:id="rId13"/>
    <p:sldId id="265" r:id="rId14"/>
    <p:sldId id="266" r:id="rId15"/>
    <p:sldId id="267" r:id="rId16"/>
    <p:sldId id="269" r:id="rId17"/>
    <p:sldId id="270" r:id="rId18"/>
    <p:sldId id="271" r:id="rId19"/>
    <p:sldId id="272" r:id="rId20"/>
    <p:sldId id="273" r:id="rId21"/>
    <p:sldId id="274" r:id="rId22"/>
    <p:sldId id="280" r:id="rId23"/>
    <p:sldId id="281" r:id="rId24"/>
    <p:sldId id="282" r:id="rId25"/>
    <p:sldId id="283" r:id="rId26"/>
    <p:sldId id="284" r:id="rId27"/>
    <p:sldId id="285" r:id="rId28"/>
    <p:sldId id="275" r:id="rId29"/>
    <p:sldId id="276" r:id="rId30"/>
    <p:sldId id="277" r:id="rId31"/>
    <p:sldId id="278" r:id="rId32"/>
    <p:sldId id="279" r:id="rId3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000066"/>
    <a:srgbClr val="0033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B8C80D-05FF-4EFC-B653-0412A3BCE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E279FE-87F4-4388-A795-9257D6CBD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04DD53-B115-4CC8-8DF6-61A54C358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B379D-425D-419E-B9B7-4AC778C8BBD6}" type="datetimeFigureOut">
              <a:rPr lang="es-MX" smtClean="0"/>
              <a:t>19/05/2021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3EA419-9F3F-42AC-A9A3-C9897E7BD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6AD4B2-9BAC-44D8-BABF-C5D42E841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E5D5-3120-457E-A295-F1032660FD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6645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1111CF-8FC4-48FB-A9B4-F0927D1C5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7B8AB73-3B9F-4174-AD7F-4F8523C6D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EF24AC-640E-4A50-9888-7AF98AB62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B379D-425D-419E-B9B7-4AC778C8BBD6}" type="datetimeFigureOut">
              <a:rPr lang="es-MX" smtClean="0"/>
              <a:t>19/05/2021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2AF140-DDC9-4851-9293-0FC7C53E6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6FB491-ECE1-4743-AFFD-9DC665590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E5D5-3120-457E-A295-F1032660FD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2782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E17040-826C-4087-BB92-C62BF9A5F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E316EF-63E1-4B95-B517-41811D672A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8A73FA-6DBD-4823-BBEF-14519D040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B379D-425D-419E-B9B7-4AC778C8BBD6}" type="datetimeFigureOut">
              <a:rPr lang="es-MX" smtClean="0"/>
              <a:t>19/05/2021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A3152B-6A1C-42BB-982B-10AF185CC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8E8335-B2E5-4CF5-AD5B-A29085C36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E5D5-3120-457E-A295-F1032660FD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8248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C773E7-88F6-4A2E-B5DC-FB41C07F9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D41256-6F58-4E9F-B6C4-BBC52543C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8939BF-5FB5-49C0-9681-9F517C935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B379D-425D-419E-B9B7-4AC778C8BBD6}" type="datetimeFigureOut">
              <a:rPr lang="es-MX" smtClean="0"/>
              <a:t>19/05/2021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1D8369-59C7-4B3C-B46A-AB973C615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031343-5919-40DB-8594-7FDD26F67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E5D5-3120-457E-A295-F1032660FD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4716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96EA6D-1A86-4AA6-97C2-B3B154951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1ED393-3240-49A8-B66C-602B4556D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5936F0-E3B6-4F04-AADF-32B52CF2E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B379D-425D-419E-B9B7-4AC778C8BBD6}" type="datetimeFigureOut">
              <a:rPr lang="es-MX" smtClean="0"/>
              <a:t>19/05/2021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46F011-9B09-44C1-85BA-21A736C92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EE1822-D816-4485-A789-BD7E841B0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E5D5-3120-457E-A295-F1032660FD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1640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E44407-FDC2-4DCC-A1A6-5523943FB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510BF3-E1B4-4104-B750-D0ABED0EF3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AA496B-51B1-4D92-9BFA-7A97C63CA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A6E4C29-684E-4A50-B738-237172240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B379D-425D-419E-B9B7-4AC778C8BBD6}" type="datetimeFigureOut">
              <a:rPr lang="es-MX" smtClean="0"/>
              <a:t>19/05/2021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7991F9-403D-48AA-882E-D254AAB99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E8610B-68AA-486C-A22B-0AA58E46F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E5D5-3120-457E-A295-F1032660FD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573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D0B3D9-B35D-47D7-AA67-5C910055E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CA8651-4CE4-4378-86F3-36B3CC966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F858E0C-454F-4602-BEEA-575B9B81C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294B8BD-5EA2-4394-9E11-6B788AD07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51AE0F4-1821-4C3F-941C-D2527CA060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10847ED-6F4A-4EF8-9A20-DBDB64D7F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B379D-425D-419E-B9B7-4AC778C8BBD6}" type="datetimeFigureOut">
              <a:rPr lang="es-MX" smtClean="0"/>
              <a:t>19/05/2021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D54097A-922A-4C47-B0BE-CAF725F1D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1681845-8421-40D1-9692-FA3D9FDC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E5D5-3120-457E-A295-F1032660FD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8107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5B2584-9622-45AB-AD92-D095EFF72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9BF00EA-2C06-4BC9-84C3-F965990FF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B379D-425D-419E-B9B7-4AC778C8BBD6}" type="datetimeFigureOut">
              <a:rPr lang="es-MX" smtClean="0"/>
              <a:t>19/05/2021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B88B341-EE48-4D68-BA8B-ACDE2FFAF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17937C-0253-4413-BA73-8E37F4FFC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E5D5-3120-457E-A295-F1032660FD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7601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761FB39-36B8-44D4-ACF9-8476EC390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B379D-425D-419E-B9B7-4AC778C8BBD6}" type="datetimeFigureOut">
              <a:rPr lang="es-MX" smtClean="0"/>
              <a:t>19/05/2021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A3F8F98-C977-4A8F-9A76-CC4E64612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042B219-8AF9-400B-B3C6-FD6C326FE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E5D5-3120-457E-A295-F1032660FD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539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599FC3-1845-48A7-9968-CD6945992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F7B1AD-9514-4A45-8B3E-2D9589383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7ACAF87-4F06-49BC-B23A-08D9A248B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034F0F-9CC9-4DCC-A0CB-9CFF27B8F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B379D-425D-419E-B9B7-4AC778C8BBD6}" type="datetimeFigureOut">
              <a:rPr lang="es-MX" smtClean="0"/>
              <a:t>19/05/2021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BD86CF-9639-4236-AF39-98524083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9B464E-0E59-4B31-91B6-4DBBB85EF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E5D5-3120-457E-A295-F1032660FD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0163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9BE1E5-638B-4C0F-A6BC-3CCAC3824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7820633-41A1-4716-A97C-948F59F79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39020-73E9-451B-A17B-A70A1EA25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60A775-B7F3-41E9-9620-94DC26796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B379D-425D-419E-B9B7-4AC778C8BBD6}" type="datetimeFigureOut">
              <a:rPr lang="es-MX" smtClean="0"/>
              <a:t>19/05/2021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DD017BB-A331-43DD-84BA-52758222F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88B0F18-F75D-44A4-9990-576E1AEA3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E5D5-3120-457E-A295-F1032660FD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328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F5ACB7F-86E1-42CE-9818-CEBD68B4F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EC90D1-EAA6-4C73-80E9-638284A6C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D01050-BBC3-46BC-AA9F-5CDEEB2021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B379D-425D-419E-B9B7-4AC778C8BBD6}" type="datetimeFigureOut">
              <a:rPr lang="es-MX" smtClean="0"/>
              <a:t>19/05/2021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F77BC7-350C-479E-A79F-F244E5C04F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553DA3-1C59-4EED-9480-E2AA747124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CE5D5-3120-457E-A295-F1032660FD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0853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0021BB0-BB25-4DAD-9984-B5D864B48D78}"/>
              </a:ext>
            </a:extLst>
          </p:cNvPr>
          <p:cNvSpPr txBox="1"/>
          <p:nvPr/>
        </p:nvSpPr>
        <p:spPr>
          <a:xfrm>
            <a:off x="3763618" y="742121"/>
            <a:ext cx="4722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>
                <a:solidFill>
                  <a:srgbClr val="002060"/>
                </a:solidFill>
              </a:rPr>
              <a:t>MEMORIA DE INSTRUCCIONES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5629AF7-3E43-4BD8-BA6E-86F8B3B4448E}"/>
              </a:ext>
            </a:extLst>
          </p:cNvPr>
          <p:cNvSpPr txBox="1"/>
          <p:nvPr/>
        </p:nvSpPr>
        <p:spPr>
          <a:xfrm>
            <a:off x="1325218" y="2266122"/>
            <a:ext cx="4436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solidFill>
                  <a:srgbClr val="002060"/>
                </a:solidFill>
              </a:rPr>
              <a:t>TENDENCIAS DE LA FILOSOFIA RISC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C298571-5E2D-45E4-A841-B08DCDC9605B}"/>
              </a:ext>
            </a:extLst>
          </p:cNvPr>
          <p:cNvSpPr txBox="1"/>
          <p:nvPr/>
        </p:nvSpPr>
        <p:spPr>
          <a:xfrm>
            <a:off x="2798385" y="3428107"/>
            <a:ext cx="6123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003300"/>
                </a:solidFill>
              </a:rPr>
              <a:t>1.- HACER MENOS COSAS POR INSTRUCCIÓN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6D15B7F-71DF-4E2D-9EAB-02C831ADDF7E}"/>
              </a:ext>
            </a:extLst>
          </p:cNvPr>
          <p:cNvSpPr txBox="1"/>
          <p:nvPr/>
        </p:nvSpPr>
        <p:spPr>
          <a:xfrm>
            <a:off x="2798385" y="4225397"/>
            <a:ext cx="6123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003300"/>
                </a:solidFill>
              </a:rPr>
              <a:t>2.-HACER INSTRUCCIONES DE LONGITUD FIJA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916ACE1-A53E-40D6-9DFF-E7F8222967F7}"/>
              </a:ext>
            </a:extLst>
          </p:cNvPr>
          <p:cNvSpPr txBox="1"/>
          <p:nvPr/>
        </p:nvSpPr>
        <p:spPr>
          <a:xfrm>
            <a:off x="907967" y="5854268"/>
            <a:ext cx="662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002060"/>
                </a:solidFill>
              </a:rPr>
              <a:t>B.- MEMORIA DE INSTRUCCIONES ARREGLOS DE VECTORES DE 8 BIT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568C8DA-8F42-410A-A9BD-06DFC8960390}"/>
              </a:ext>
            </a:extLst>
          </p:cNvPr>
          <p:cNvSpPr txBox="1"/>
          <p:nvPr/>
        </p:nvSpPr>
        <p:spPr>
          <a:xfrm>
            <a:off x="907966" y="5227988"/>
            <a:ext cx="3690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002060"/>
                </a:solidFill>
              </a:rPr>
              <a:t>A.- PROCESADORES LOAD-STORE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23556FB-9E20-429A-A6C5-AAE91B37E53A}"/>
              </a:ext>
            </a:extLst>
          </p:cNvPr>
          <p:cNvSpPr txBox="1"/>
          <p:nvPr/>
        </p:nvSpPr>
        <p:spPr>
          <a:xfrm>
            <a:off x="907967" y="6395194"/>
            <a:ext cx="603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002060"/>
                </a:solidFill>
              </a:rPr>
              <a:t>C.- MEMORIA DE DATOS ARREGLOS DE VECTORES DE 8 BIT</a:t>
            </a:r>
          </a:p>
        </p:txBody>
      </p:sp>
    </p:spTree>
    <p:extLst>
      <p:ext uri="{BB962C8B-B14F-4D97-AF65-F5344CB8AC3E}">
        <p14:creationId xmlns:p14="http://schemas.microsoft.com/office/powerpoint/2010/main" val="355360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0021BB0-BB25-4DAD-9984-B5D864B48D78}"/>
              </a:ext>
            </a:extLst>
          </p:cNvPr>
          <p:cNvSpPr txBox="1"/>
          <p:nvPr/>
        </p:nvSpPr>
        <p:spPr>
          <a:xfrm>
            <a:off x="3763618" y="742121"/>
            <a:ext cx="4628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>
                <a:solidFill>
                  <a:srgbClr val="002060"/>
                </a:solidFill>
              </a:rPr>
              <a:t>MEMORIA DE INSTRUCCIONES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916ACE1-A53E-40D6-9DFF-E7F8222967F7}"/>
              </a:ext>
            </a:extLst>
          </p:cNvPr>
          <p:cNvSpPr txBox="1"/>
          <p:nvPr/>
        </p:nvSpPr>
        <p:spPr>
          <a:xfrm>
            <a:off x="808382" y="1748516"/>
            <a:ext cx="5287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003300"/>
                </a:solidFill>
              </a:rPr>
              <a:t>4.- FORMATO INSTRUCCIONES MIPS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B9513E-D469-4E7E-9DC5-89550B73F8EA}"/>
              </a:ext>
            </a:extLst>
          </p:cNvPr>
          <p:cNvSpPr txBox="1"/>
          <p:nvPr/>
        </p:nvSpPr>
        <p:spPr>
          <a:xfrm>
            <a:off x="6757546" y="1505711"/>
            <a:ext cx="1338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 R</a:t>
            </a:r>
          </a:p>
        </p:txBody>
      </p:sp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FE62179A-6753-4C7C-A3E0-0882D89C9B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14417"/>
              </p:ext>
            </p:extLst>
          </p:nvPr>
        </p:nvGraphicFramePr>
        <p:xfrm>
          <a:off x="386111" y="2259036"/>
          <a:ext cx="9791114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649">
                  <a:extLst>
                    <a:ext uri="{9D8B030D-6E8A-4147-A177-3AD203B41FA5}">
                      <a16:colId xmlns:a16="http://schemas.microsoft.com/office/drawing/2014/main" val="1055180883"/>
                    </a:ext>
                  </a:extLst>
                </a:gridCol>
                <a:gridCol w="1603717">
                  <a:extLst>
                    <a:ext uri="{9D8B030D-6E8A-4147-A177-3AD203B41FA5}">
                      <a16:colId xmlns:a16="http://schemas.microsoft.com/office/drawing/2014/main" val="2157682720"/>
                    </a:ext>
                  </a:extLst>
                </a:gridCol>
                <a:gridCol w="1659988">
                  <a:extLst>
                    <a:ext uri="{9D8B030D-6E8A-4147-A177-3AD203B41FA5}">
                      <a16:colId xmlns:a16="http://schemas.microsoft.com/office/drawing/2014/main" val="3712306122"/>
                    </a:ext>
                  </a:extLst>
                </a:gridCol>
                <a:gridCol w="1575582">
                  <a:extLst>
                    <a:ext uri="{9D8B030D-6E8A-4147-A177-3AD203B41FA5}">
                      <a16:colId xmlns:a16="http://schemas.microsoft.com/office/drawing/2014/main" val="389145076"/>
                    </a:ext>
                  </a:extLst>
                </a:gridCol>
                <a:gridCol w="1635264">
                  <a:extLst>
                    <a:ext uri="{9D8B030D-6E8A-4147-A177-3AD203B41FA5}">
                      <a16:colId xmlns:a16="http://schemas.microsoft.com/office/drawing/2014/main" val="3396913792"/>
                    </a:ext>
                  </a:extLst>
                </a:gridCol>
                <a:gridCol w="1726914">
                  <a:extLst>
                    <a:ext uri="{9D8B030D-6E8A-4147-A177-3AD203B41FA5}">
                      <a16:colId xmlns:a16="http://schemas.microsoft.com/office/drawing/2014/main" val="10410229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>
                          <a:solidFill>
                            <a:srgbClr val="002060"/>
                          </a:solidFill>
                        </a:rPr>
                        <a:t>OPCODE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err="1">
                          <a:solidFill>
                            <a:srgbClr val="002060"/>
                          </a:solidFill>
                        </a:rPr>
                        <a:t>rs</a:t>
                      </a:r>
                      <a:endParaRPr lang="es-MX" sz="20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err="1">
                          <a:solidFill>
                            <a:srgbClr val="002060"/>
                          </a:solidFill>
                        </a:rPr>
                        <a:t>rt</a:t>
                      </a:r>
                      <a:endParaRPr lang="es-MX" sz="20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err="1">
                          <a:solidFill>
                            <a:srgbClr val="002060"/>
                          </a:solidFill>
                        </a:rPr>
                        <a:t>rd</a:t>
                      </a:r>
                      <a:endParaRPr lang="es-MX" sz="20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err="1">
                          <a:solidFill>
                            <a:srgbClr val="002060"/>
                          </a:solidFill>
                        </a:rPr>
                        <a:t>shamt</a:t>
                      </a:r>
                      <a:endParaRPr lang="es-MX" sz="20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err="1">
                          <a:solidFill>
                            <a:srgbClr val="002060"/>
                          </a:solidFill>
                        </a:rPr>
                        <a:t>funct</a:t>
                      </a:r>
                      <a:endParaRPr lang="es-MX" sz="20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12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31 </a:t>
                      </a:r>
                      <a:r>
                        <a:rPr lang="es-MX" dirty="0" err="1">
                          <a:solidFill>
                            <a:srgbClr val="002060"/>
                          </a:solidFill>
                        </a:rPr>
                        <a:t>downto</a:t>
                      </a:r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 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25 </a:t>
                      </a:r>
                      <a:r>
                        <a:rPr lang="es-MX" dirty="0" err="1">
                          <a:solidFill>
                            <a:srgbClr val="002060"/>
                          </a:solidFill>
                        </a:rPr>
                        <a:t>downto</a:t>
                      </a:r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 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20 </a:t>
                      </a:r>
                      <a:r>
                        <a:rPr lang="es-MX" dirty="0" err="1">
                          <a:solidFill>
                            <a:srgbClr val="002060"/>
                          </a:solidFill>
                        </a:rPr>
                        <a:t>downto</a:t>
                      </a:r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 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15 </a:t>
                      </a:r>
                      <a:r>
                        <a:rPr lang="es-MX" dirty="0" err="1">
                          <a:solidFill>
                            <a:srgbClr val="002060"/>
                          </a:solidFill>
                        </a:rPr>
                        <a:t>downto</a:t>
                      </a:r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 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10 </a:t>
                      </a:r>
                      <a:r>
                        <a:rPr lang="es-MX" dirty="0" err="1">
                          <a:solidFill>
                            <a:srgbClr val="002060"/>
                          </a:solidFill>
                        </a:rPr>
                        <a:t>downto</a:t>
                      </a:r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5 </a:t>
                      </a:r>
                      <a:r>
                        <a:rPr lang="es-MX" dirty="0" err="1">
                          <a:solidFill>
                            <a:srgbClr val="002060"/>
                          </a:solidFill>
                        </a:rPr>
                        <a:t>downto</a:t>
                      </a:r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7748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6bit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5bit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5bit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5bit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5bit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6bit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6038510"/>
                  </a:ext>
                </a:extLst>
              </a:tr>
            </a:tbl>
          </a:graphicData>
        </a:graphic>
      </p:graphicFrame>
      <p:sp>
        <p:nvSpPr>
          <p:cNvPr id="14" name="CuadroTexto 13">
            <a:extLst>
              <a:ext uri="{FF2B5EF4-FFF2-40B4-BE49-F238E27FC236}">
                <a16:creationId xmlns:a16="http://schemas.microsoft.com/office/drawing/2014/main" id="{9E47216A-96FD-4D40-B19B-A24795C91793}"/>
              </a:ext>
            </a:extLst>
          </p:cNvPr>
          <p:cNvSpPr txBox="1"/>
          <p:nvPr/>
        </p:nvSpPr>
        <p:spPr>
          <a:xfrm>
            <a:off x="5917097" y="6584172"/>
            <a:ext cx="6274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computerOrganizationAndDesign5ThEditionPattersonHennessy: Page 262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AF40340-5851-46BD-9BE7-5BFEAA6E4110}"/>
              </a:ext>
            </a:extLst>
          </p:cNvPr>
          <p:cNvSpPr/>
          <p:nvPr/>
        </p:nvSpPr>
        <p:spPr>
          <a:xfrm>
            <a:off x="3359684" y="3750171"/>
            <a:ext cx="1416502" cy="404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1442A8F-09EF-4CD7-A4B8-48EECA0B158D}"/>
              </a:ext>
            </a:extLst>
          </p:cNvPr>
          <p:cNvSpPr/>
          <p:nvPr/>
        </p:nvSpPr>
        <p:spPr>
          <a:xfrm>
            <a:off x="3359684" y="4383695"/>
            <a:ext cx="1416502" cy="404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87F4F52-F4AB-49B2-9E2F-5DCAC469EC09}"/>
              </a:ext>
            </a:extLst>
          </p:cNvPr>
          <p:cNvSpPr/>
          <p:nvPr/>
        </p:nvSpPr>
        <p:spPr>
          <a:xfrm>
            <a:off x="3359684" y="5017219"/>
            <a:ext cx="1416502" cy="404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BC97417-E8E9-4E59-B0C6-5BEC4D940C12}"/>
              </a:ext>
            </a:extLst>
          </p:cNvPr>
          <p:cNvSpPr txBox="1"/>
          <p:nvPr/>
        </p:nvSpPr>
        <p:spPr>
          <a:xfrm>
            <a:off x="3602902" y="3764083"/>
            <a:ext cx="1037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contc00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6690DB7-867C-40D2-8AB7-9C516474D568}"/>
              </a:ext>
            </a:extLst>
          </p:cNvPr>
          <p:cNvSpPr txBox="1"/>
          <p:nvPr/>
        </p:nvSpPr>
        <p:spPr>
          <a:xfrm>
            <a:off x="3452191" y="5034842"/>
            <a:ext cx="133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decoder00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C002A9E-563E-4184-A4F8-7D0C1A46EEC9}"/>
              </a:ext>
            </a:extLst>
          </p:cNvPr>
          <p:cNvSpPr txBox="1"/>
          <p:nvPr/>
        </p:nvSpPr>
        <p:spPr>
          <a:xfrm>
            <a:off x="3452191" y="4390651"/>
            <a:ext cx="133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fetchInst00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938D0B34-AFB7-4EF0-B84E-B7A420F29E4A}"/>
              </a:ext>
            </a:extLst>
          </p:cNvPr>
          <p:cNvSpPr/>
          <p:nvPr/>
        </p:nvSpPr>
        <p:spPr>
          <a:xfrm>
            <a:off x="3374159" y="5579679"/>
            <a:ext cx="1416502" cy="404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F5BF5AC-788E-4583-880A-59A3D590B61C}"/>
              </a:ext>
            </a:extLst>
          </p:cNvPr>
          <p:cNvSpPr txBox="1"/>
          <p:nvPr/>
        </p:nvSpPr>
        <p:spPr>
          <a:xfrm>
            <a:off x="3359684" y="5589265"/>
            <a:ext cx="133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CalcOper00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71C01492-9B1D-4380-B9AB-6444488F4D64}"/>
              </a:ext>
            </a:extLst>
          </p:cNvPr>
          <p:cNvCxnSpPr/>
          <p:nvPr/>
        </p:nvCxnSpPr>
        <p:spPr>
          <a:xfrm>
            <a:off x="5450889" y="3429000"/>
            <a:ext cx="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96D5C294-B413-458E-9627-BAC8C5CF95EF}"/>
              </a:ext>
            </a:extLst>
          </p:cNvPr>
          <p:cNvCxnSpPr>
            <a:stCxn id="2" idx="3"/>
          </p:cNvCxnSpPr>
          <p:nvPr/>
        </p:nvCxnSpPr>
        <p:spPr>
          <a:xfrm flipV="1">
            <a:off x="4776186" y="3948749"/>
            <a:ext cx="674703" cy="3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C2D66D47-D8BD-42F9-A903-1DC49E31CC3F}"/>
              </a:ext>
            </a:extLst>
          </p:cNvPr>
          <p:cNvCxnSpPr/>
          <p:nvPr/>
        </p:nvCxnSpPr>
        <p:spPr>
          <a:xfrm flipV="1">
            <a:off x="4786159" y="4589493"/>
            <a:ext cx="674703" cy="3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CB4EDFA5-A878-457A-8252-A173A44AC527}"/>
              </a:ext>
            </a:extLst>
          </p:cNvPr>
          <p:cNvCxnSpPr/>
          <p:nvPr/>
        </p:nvCxnSpPr>
        <p:spPr>
          <a:xfrm flipV="1">
            <a:off x="4759752" y="5219508"/>
            <a:ext cx="674703" cy="3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5D394B7E-8D55-4B23-BB58-A4FEE0A41888}"/>
              </a:ext>
            </a:extLst>
          </p:cNvPr>
          <p:cNvCxnSpPr/>
          <p:nvPr/>
        </p:nvCxnSpPr>
        <p:spPr>
          <a:xfrm flipV="1">
            <a:off x="4767969" y="5770219"/>
            <a:ext cx="674703" cy="3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746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0021BB0-BB25-4DAD-9984-B5D864B48D78}"/>
              </a:ext>
            </a:extLst>
          </p:cNvPr>
          <p:cNvSpPr txBox="1"/>
          <p:nvPr/>
        </p:nvSpPr>
        <p:spPr>
          <a:xfrm>
            <a:off x="3763618" y="742121"/>
            <a:ext cx="4628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>
                <a:solidFill>
                  <a:srgbClr val="002060"/>
                </a:solidFill>
              </a:rPr>
              <a:t>MEMORIA DE INSTRUCCIONES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916ACE1-A53E-40D6-9DFF-E7F8222967F7}"/>
              </a:ext>
            </a:extLst>
          </p:cNvPr>
          <p:cNvSpPr txBox="1"/>
          <p:nvPr/>
        </p:nvSpPr>
        <p:spPr>
          <a:xfrm>
            <a:off x="808382" y="1748516"/>
            <a:ext cx="5287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003300"/>
                </a:solidFill>
              </a:rPr>
              <a:t>4.- FORMATO INSTRUCCIONES MIPS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B9513E-D469-4E7E-9DC5-89550B73F8EA}"/>
              </a:ext>
            </a:extLst>
          </p:cNvPr>
          <p:cNvSpPr txBox="1"/>
          <p:nvPr/>
        </p:nvSpPr>
        <p:spPr>
          <a:xfrm>
            <a:off x="196948" y="3772836"/>
            <a:ext cx="1338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 I</a:t>
            </a:r>
          </a:p>
        </p:txBody>
      </p:sp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FE62179A-6753-4C7C-A3E0-0882D89C9B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150040"/>
              </p:ext>
            </p:extLst>
          </p:nvPr>
        </p:nvGraphicFramePr>
        <p:xfrm>
          <a:off x="1744394" y="3616686"/>
          <a:ext cx="9791114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649">
                  <a:extLst>
                    <a:ext uri="{9D8B030D-6E8A-4147-A177-3AD203B41FA5}">
                      <a16:colId xmlns:a16="http://schemas.microsoft.com/office/drawing/2014/main" val="1055180883"/>
                    </a:ext>
                  </a:extLst>
                </a:gridCol>
                <a:gridCol w="1603717">
                  <a:extLst>
                    <a:ext uri="{9D8B030D-6E8A-4147-A177-3AD203B41FA5}">
                      <a16:colId xmlns:a16="http://schemas.microsoft.com/office/drawing/2014/main" val="2157682720"/>
                    </a:ext>
                  </a:extLst>
                </a:gridCol>
                <a:gridCol w="1659988">
                  <a:extLst>
                    <a:ext uri="{9D8B030D-6E8A-4147-A177-3AD203B41FA5}">
                      <a16:colId xmlns:a16="http://schemas.microsoft.com/office/drawing/2014/main" val="3712306122"/>
                    </a:ext>
                  </a:extLst>
                </a:gridCol>
                <a:gridCol w="4937760">
                  <a:extLst>
                    <a:ext uri="{9D8B030D-6E8A-4147-A177-3AD203B41FA5}">
                      <a16:colId xmlns:a16="http://schemas.microsoft.com/office/drawing/2014/main" val="389145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>
                          <a:solidFill>
                            <a:srgbClr val="002060"/>
                          </a:solidFill>
                        </a:rPr>
                        <a:t>OPCODE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err="1">
                          <a:solidFill>
                            <a:srgbClr val="002060"/>
                          </a:solidFill>
                        </a:rPr>
                        <a:t>rs</a:t>
                      </a:r>
                      <a:endParaRPr lang="es-MX" sz="20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err="1">
                          <a:solidFill>
                            <a:srgbClr val="002060"/>
                          </a:solidFill>
                        </a:rPr>
                        <a:t>rt</a:t>
                      </a:r>
                      <a:endParaRPr lang="es-MX" sz="20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err="1">
                          <a:solidFill>
                            <a:srgbClr val="002060"/>
                          </a:solidFill>
                        </a:rPr>
                        <a:t>Immediate</a:t>
                      </a:r>
                      <a:endParaRPr lang="es-MX" sz="20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12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31 </a:t>
                      </a:r>
                      <a:r>
                        <a:rPr lang="es-MX" dirty="0" err="1">
                          <a:solidFill>
                            <a:srgbClr val="002060"/>
                          </a:solidFill>
                        </a:rPr>
                        <a:t>downto</a:t>
                      </a:r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 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25 </a:t>
                      </a:r>
                      <a:r>
                        <a:rPr lang="es-MX" dirty="0" err="1">
                          <a:solidFill>
                            <a:srgbClr val="002060"/>
                          </a:solidFill>
                        </a:rPr>
                        <a:t>downto</a:t>
                      </a:r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 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20 </a:t>
                      </a:r>
                      <a:r>
                        <a:rPr lang="es-MX" dirty="0" err="1">
                          <a:solidFill>
                            <a:srgbClr val="002060"/>
                          </a:solidFill>
                        </a:rPr>
                        <a:t>downto</a:t>
                      </a:r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 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15 </a:t>
                      </a:r>
                      <a:r>
                        <a:rPr lang="es-MX" dirty="0" err="1">
                          <a:solidFill>
                            <a:srgbClr val="002060"/>
                          </a:solidFill>
                        </a:rPr>
                        <a:t>downto</a:t>
                      </a:r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7748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6038510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8FE7B2C6-57D0-478F-A58D-CB4EE49C25FB}"/>
              </a:ext>
            </a:extLst>
          </p:cNvPr>
          <p:cNvSpPr txBox="1"/>
          <p:nvPr/>
        </p:nvSpPr>
        <p:spPr>
          <a:xfrm>
            <a:off x="-169323" y="4416987"/>
            <a:ext cx="1955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rgbClr val="002060"/>
                </a:solidFill>
              </a:rPr>
              <a:t>(Inmediato)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D1770AC-F12B-4999-B720-F5E2D3ED84EC}"/>
              </a:ext>
            </a:extLst>
          </p:cNvPr>
          <p:cNvSpPr txBox="1"/>
          <p:nvPr/>
        </p:nvSpPr>
        <p:spPr>
          <a:xfrm>
            <a:off x="5917097" y="6584172"/>
            <a:ext cx="6274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computerOrganizationAndDesign5ThEditionPattersonHennessy: Page 262</a:t>
            </a:r>
          </a:p>
        </p:txBody>
      </p:sp>
    </p:spTree>
    <p:extLst>
      <p:ext uri="{BB962C8B-B14F-4D97-AF65-F5344CB8AC3E}">
        <p14:creationId xmlns:p14="http://schemas.microsoft.com/office/powerpoint/2010/main" val="3269760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0021BB0-BB25-4DAD-9984-B5D864B48D78}"/>
              </a:ext>
            </a:extLst>
          </p:cNvPr>
          <p:cNvSpPr txBox="1"/>
          <p:nvPr/>
        </p:nvSpPr>
        <p:spPr>
          <a:xfrm>
            <a:off x="3763618" y="742121"/>
            <a:ext cx="4628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>
                <a:solidFill>
                  <a:srgbClr val="002060"/>
                </a:solidFill>
              </a:rPr>
              <a:t>MEMORIA DE INSTRUCCIONES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916ACE1-A53E-40D6-9DFF-E7F8222967F7}"/>
              </a:ext>
            </a:extLst>
          </p:cNvPr>
          <p:cNvSpPr txBox="1"/>
          <p:nvPr/>
        </p:nvSpPr>
        <p:spPr>
          <a:xfrm>
            <a:off x="808382" y="1748516"/>
            <a:ext cx="5287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003300"/>
                </a:solidFill>
              </a:rPr>
              <a:t>4.- FORMATO INSTRUCCIONES MIPS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B9513E-D469-4E7E-9DC5-89550B73F8EA}"/>
              </a:ext>
            </a:extLst>
          </p:cNvPr>
          <p:cNvSpPr txBox="1"/>
          <p:nvPr/>
        </p:nvSpPr>
        <p:spPr>
          <a:xfrm>
            <a:off x="196948" y="3772836"/>
            <a:ext cx="1338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 J</a:t>
            </a:r>
          </a:p>
        </p:txBody>
      </p:sp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FE62179A-6753-4C7C-A3E0-0882D89C9B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451584"/>
              </p:ext>
            </p:extLst>
          </p:nvPr>
        </p:nvGraphicFramePr>
        <p:xfrm>
          <a:off x="1744394" y="3616686"/>
          <a:ext cx="9791114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649">
                  <a:extLst>
                    <a:ext uri="{9D8B030D-6E8A-4147-A177-3AD203B41FA5}">
                      <a16:colId xmlns:a16="http://schemas.microsoft.com/office/drawing/2014/main" val="1055180883"/>
                    </a:ext>
                  </a:extLst>
                </a:gridCol>
                <a:gridCol w="8201465">
                  <a:extLst>
                    <a:ext uri="{9D8B030D-6E8A-4147-A177-3AD203B41FA5}">
                      <a16:colId xmlns:a16="http://schemas.microsoft.com/office/drawing/2014/main" val="2157682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>
                          <a:solidFill>
                            <a:srgbClr val="002060"/>
                          </a:solidFill>
                        </a:rPr>
                        <a:t>OPCODE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 err="1">
                          <a:solidFill>
                            <a:srgbClr val="002060"/>
                          </a:solidFill>
                        </a:rPr>
                        <a:t>Tarjet</a:t>
                      </a:r>
                      <a:endParaRPr lang="es-MX" sz="2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12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31 </a:t>
                      </a:r>
                      <a:r>
                        <a:rPr lang="es-MX" dirty="0" err="1">
                          <a:solidFill>
                            <a:srgbClr val="002060"/>
                          </a:solidFill>
                        </a:rPr>
                        <a:t>downto</a:t>
                      </a:r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 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25 </a:t>
                      </a:r>
                      <a:r>
                        <a:rPr lang="es-MX" dirty="0" err="1">
                          <a:solidFill>
                            <a:srgbClr val="002060"/>
                          </a:solidFill>
                        </a:rPr>
                        <a:t>downto</a:t>
                      </a:r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7748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6038510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8FE7B2C6-57D0-478F-A58D-CB4EE49C25FB}"/>
              </a:ext>
            </a:extLst>
          </p:cNvPr>
          <p:cNvSpPr txBox="1"/>
          <p:nvPr/>
        </p:nvSpPr>
        <p:spPr>
          <a:xfrm>
            <a:off x="-169323" y="4416987"/>
            <a:ext cx="1955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rgbClr val="002060"/>
                </a:solidFill>
              </a:rPr>
              <a:t>(</a:t>
            </a:r>
            <a:r>
              <a:rPr lang="es-MX" sz="2400" dirty="0" err="1">
                <a:solidFill>
                  <a:srgbClr val="002060"/>
                </a:solidFill>
              </a:rPr>
              <a:t>Jump</a:t>
            </a:r>
            <a:r>
              <a:rPr lang="es-MX" sz="2400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2CE05BF-F8DA-4CFB-B773-35ED142C4F2B}"/>
              </a:ext>
            </a:extLst>
          </p:cNvPr>
          <p:cNvSpPr txBox="1"/>
          <p:nvPr/>
        </p:nvSpPr>
        <p:spPr>
          <a:xfrm>
            <a:off x="5917097" y="6584172"/>
            <a:ext cx="6274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computerOrganizationAndDesign5ThEditionPattersonHennessy: Page 262</a:t>
            </a:r>
          </a:p>
        </p:txBody>
      </p:sp>
    </p:spTree>
    <p:extLst>
      <p:ext uri="{BB962C8B-B14F-4D97-AF65-F5344CB8AC3E}">
        <p14:creationId xmlns:p14="http://schemas.microsoft.com/office/powerpoint/2010/main" val="402981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0021BB0-BB25-4DAD-9984-B5D864B48D78}"/>
              </a:ext>
            </a:extLst>
          </p:cNvPr>
          <p:cNvSpPr txBox="1"/>
          <p:nvPr/>
        </p:nvSpPr>
        <p:spPr>
          <a:xfrm>
            <a:off x="3763618" y="742121"/>
            <a:ext cx="4628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>
                <a:solidFill>
                  <a:srgbClr val="002060"/>
                </a:solidFill>
              </a:rPr>
              <a:t>MEMORIA DE INSTRUCCIONES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916ACE1-A53E-40D6-9DFF-E7F8222967F7}"/>
              </a:ext>
            </a:extLst>
          </p:cNvPr>
          <p:cNvSpPr txBox="1"/>
          <p:nvPr/>
        </p:nvSpPr>
        <p:spPr>
          <a:xfrm>
            <a:off x="808382" y="1748516"/>
            <a:ext cx="5287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003300"/>
                </a:solidFill>
              </a:rPr>
              <a:t>5.- Ciclo de Instrucción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BA01908-C023-4C2E-9172-4B175E5AAD68}"/>
              </a:ext>
            </a:extLst>
          </p:cNvPr>
          <p:cNvSpPr txBox="1"/>
          <p:nvPr/>
        </p:nvSpPr>
        <p:spPr>
          <a:xfrm>
            <a:off x="790319" y="2462523"/>
            <a:ext cx="9625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003300"/>
                </a:solidFill>
              </a:rPr>
              <a:t>5.1.- Etapas de una Instrucción (Segmentación de una Instrucción)</a:t>
            </a: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959CBC95-8490-40AE-9456-A9A8FDEE6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1817" y="3429000"/>
            <a:ext cx="83534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s-ES" sz="1800" dirty="0">
                <a:solidFill>
                  <a:srgbClr val="000066"/>
                </a:solidFill>
              </a:rPr>
              <a:t>Captar instrucción (</a:t>
            </a:r>
            <a:r>
              <a:rPr lang="es-ES_tradnl" altLang="es-ES" sz="1800" dirty="0" err="1">
                <a:solidFill>
                  <a:srgbClr val="000066"/>
                </a:solidFill>
              </a:rPr>
              <a:t>Fetch</a:t>
            </a:r>
            <a:r>
              <a:rPr lang="es-ES_tradnl" altLang="es-ES" sz="1800" dirty="0">
                <a:solidFill>
                  <a:srgbClr val="000066"/>
                </a:solidFill>
              </a:rPr>
              <a:t> </a:t>
            </a:r>
            <a:r>
              <a:rPr lang="es-ES_tradnl" altLang="es-ES" sz="1800" dirty="0" err="1">
                <a:solidFill>
                  <a:srgbClr val="000066"/>
                </a:solidFill>
              </a:rPr>
              <a:t>Instruction</a:t>
            </a:r>
            <a:r>
              <a:rPr lang="es-ES_tradnl" altLang="es-ES" sz="1800" dirty="0">
                <a:solidFill>
                  <a:srgbClr val="000066"/>
                </a:solidFill>
              </a:rPr>
              <a:t>, </a:t>
            </a:r>
            <a:r>
              <a:rPr lang="es-ES_tradnl" altLang="es-ES" sz="1800" b="1" dirty="0">
                <a:solidFill>
                  <a:srgbClr val="000066"/>
                </a:solidFill>
              </a:rPr>
              <a:t>FI</a:t>
            </a:r>
            <a:r>
              <a:rPr lang="es-ES_tradnl" altLang="es-ES" sz="1800" dirty="0">
                <a:solidFill>
                  <a:srgbClr val="000066"/>
                </a:solidFill>
              </a:rPr>
              <a:t>).- Leer la supuesta siguiente instrucción </a:t>
            </a:r>
            <a:r>
              <a:rPr lang="es-ES_tradnl" altLang="es-ES" sz="1800" dirty="0" err="1">
                <a:solidFill>
                  <a:srgbClr val="000066"/>
                </a:solidFill>
              </a:rPr>
              <a:t>instrucción</a:t>
            </a:r>
            <a:r>
              <a:rPr lang="es-ES_tradnl" altLang="es-ES" sz="1800" dirty="0">
                <a:solidFill>
                  <a:srgbClr val="000066"/>
                </a:solidFill>
              </a:rPr>
              <a:t> en el buffer  de instrucción.</a:t>
            </a:r>
            <a:endParaRPr lang="es-ES" altLang="es-ES" sz="1800" dirty="0">
              <a:solidFill>
                <a:srgbClr val="000066"/>
              </a:solidFill>
            </a:endParaRPr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537EFBF0-981E-4277-8494-471BF2C4B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1817" y="4508500"/>
            <a:ext cx="83534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s-ES_tradnl" altLang="es-ES" sz="1800" dirty="0">
                <a:solidFill>
                  <a:srgbClr val="000066"/>
                </a:solidFill>
              </a:rPr>
              <a:t>Decodificar instrucción (</a:t>
            </a:r>
            <a:r>
              <a:rPr lang="es-ES_tradnl" altLang="es-ES" sz="1800" dirty="0" err="1">
                <a:solidFill>
                  <a:srgbClr val="000066"/>
                </a:solidFill>
              </a:rPr>
              <a:t>Decode</a:t>
            </a:r>
            <a:r>
              <a:rPr lang="es-ES_tradnl" altLang="es-ES" sz="1800" dirty="0">
                <a:solidFill>
                  <a:srgbClr val="000066"/>
                </a:solidFill>
              </a:rPr>
              <a:t> </a:t>
            </a:r>
            <a:r>
              <a:rPr lang="es-ES_tradnl" altLang="es-ES" sz="1800" dirty="0" err="1">
                <a:solidFill>
                  <a:srgbClr val="000066"/>
                </a:solidFill>
              </a:rPr>
              <a:t>instrucction</a:t>
            </a:r>
            <a:r>
              <a:rPr lang="es-ES_tradnl" altLang="es-ES" sz="1800" dirty="0">
                <a:solidFill>
                  <a:srgbClr val="000066"/>
                </a:solidFill>
              </a:rPr>
              <a:t>, </a:t>
            </a:r>
            <a:r>
              <a:rPr lang="es-ES_tradnl" altLang="es-ES" sz="1800" b="1" dirty="0">
                <a:solidFill>
                  <a:srgbClr val="000066"/>
                </a:solidFill>
              </a:rPr>
              <a:t>DI</a:t>
            </a:r>
            <a:r>
              <a:rPr lang="es-ES_tradnl" altLang="es-ES" sz="1800" dirty="0">
                <a:solidFill>
                  <a:srgbClr val="000066"/>
                </a:solidFill>
              </a:rPr>
              <a:t>).- Determinar el código de operación y los campos de operandos.</a:t>
            </a:r>
            <a:endParaRPr lang="es-ES" altLang="es-ES" sz="1800" dirty="0">
              <a:solidFill>
                <a:srgbClr val="000066"/>
              </a:solidFill>
            </a:endParaRPr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DF123509-F46A-4093-A3BA-DA7674302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4842" y="5589588"/>
            <a:ext cx="82804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s-ES_tradnl" altLang="es-ES" sz="1800" dirty="0">
                <a:solidFill>
                  <a:srgbClr val="000066"/>
                </a:solidFill>
              </a:rPr>
              <a:t>Calcular  operandos (</a:t>
            </a:r>
            <a:r>
              <a:rPr lang="es-ES_tradnl" altLang="es-ES" sz="1800" dirty="0" err="1">
                <a:solidFill>
                  <a:srgbClr val="000066"/>
                </a:solidFill>
              </a:rPr>
              <a:t>Calculate</a:t>
            </a:r>
            <a:r>
              <a:rPr lang="es-ES_tradnl" altLang="es-ES" sz="1800" dirty="0">
                <a:solidFill>
                  <a:srgbClr val="000066"/>
                </a:solidFill>
              </a:rPr>
              <a:t> </a:t>
            </a:r>
            <a:r>
              <a:rPr lang="es-ES_tradnl" altLang="es-ES" sz="1800" dirty="0" err="1">
                <a:solidFill>
                  <a:srgbClr val="000066"/>
                </a:solidFill>
              </a:rPr>
              <a:t>Operands</a:t>
            </a:r>
            <a:r>
              <a:rPr lang="es-ES_tradnl" altLang="es-ES" sz="1800" dirty="0">
                <a:solidFill>
                  <a:srgbClr val="000066"/>
                </a:solidFill>
              </a:rPr>
              <a:t>, </a:t>
            </a:r>
            <a:r>
              <a:rPr lang="es-ES_tradnl" altLang="es-ES" sz="1800" b="1" dirty="0">
                <a:solidFill>
                  <a:srgbClr val="000066"/>
                </a:solidFill>
              </a:rPr>
              <a:t>CO</a:t>
            </a:r>
            <a:r>
              <a:rPr lang="es-ES_tradnl" altLang="es-ES" sz="1800" dirty="0">
                <a:solidFill>
                  <a:srgbClr val="000066"/>
                </a:solidFill>
              </a:rPr>
              <a:t>).- Calcula la dirección efectiva de cada operando fuente. </a:t>
            </a:r>
            <a:r>
              <a:rPr lang="es-ES_tradnl" altLang="es-ES" sz="1800" dirty="0" err="1">
                <a:solidFill>
                  <a:srgbClr val="000066"/>
                </a:solidFill>
              </a:rPr>
              <a:t>Pa</a:t>
            </a:r>
            <a:r>
              <a:rPr lang="es-ES_tradnl" altLang="es-ES" sz="1800" dirty="0">
                <a:solidFill>
                  <a:srgbClr val="000066"/>
                </a:solidFill>
              </a:rPr>
              <a:t> ello se usa alguno de los modos de direccionamientos vistos previamente.</a:t>
            </a:r>
            <a:endParaRPr lang="es-ES" altLang="es-ES" sz="1800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329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0021BB0-BB25-4DAD-9984-B5D864B48D78}"/>
              </a:ext>
            </a:extLst>
          </p:cNvPr>
          <p:cNvSpPr txBox="1"/>
          <p:nvPr/>
        </p:nvSpPr>
        <p:spPr>
          <a:xfrm>
            <a:off x="3763618" y="742121"/>
            <a:ext cx="4628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>
                <a:solidFill>
                  <a:srgbClr val="002060"/>
                </a:solidFill>
              </a:rPr>
              <a:t>MEMORIA DE INSTRUCCIONES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916ACE1-A53E-40D6-9DFF-E7F8222967F7}"/>
              </a:ext>
            </a:extLst>
          </p:cNvPr>
          <p:cNvSpPr txBox="1"/>
          <p:nvPr/>
        </p:nvSpPr>
        <p:spPr>
          <a:xfrm>
            <a:off x="808382" y="1748516"/>
            <a:ext cx="5287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003300"/>
                </a:solidFill>
              </a:rPr>
              <a:t>5.- Ciclo de Instrucción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BA01908-C023-4C2E-9172-4B175E5AAD68}"/>
              </a:ext>
            </a:extLst>
          </p:cNvPr>
          <p:cNvSpPr txBox="1"/>
          <p:nvPr/>
        </p:nvSpPr>
        <p:spPr>
          <a:xfrm>
            <a:off x="790319" y="2462523"/>
            <a:ext cx="9625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003300"/>
                </a:solidFill>
              </a:rPr>
              <a:t>5.1.- Etapas de una Instrucción (Segmentación de una Instrucción)</a:t>
            </a: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70A27274-65E0-4D8C-BBF8-21E313175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3277" y="4561107"/>
            <a:ext cx="84963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s-ES_tradnl" altLang="es-ES" sz="1800">
                <a:solidFill>
                  <a:srgbClr val="000066"/>
                </a:solidFill>
              </a:rPr>
              <a:t>Ejecutar Instrucción (Execute Instrucction, </a:t>
            </a:r>
            <a:r>
              <a:rPr lang="es-ES_tradnl" altLang="es-ES" sz="1800" b="1">
                <a:solidFill>
                  <a:srgbClr val="000066"/>
                </a:solidFill>
              </a:rPr>
              <a:t>EI</a:t>
            </a:r>
            <a:r>
              <a:rPr lang="es-ES_tradnl" altLang="es-ES" sz="1800">
                <a:solidFill>
                  <a:srgbClr val="000066"/>
                </a:solidFill>
              </a:rPr>
              <a:t>).- Realizar la operación indicada y almacenar el resultado, si lo hay en la posición del operando destino.</a:t>
            </a:r>
            <a:endParaRPr lang="es-ES" altLang="es-ES" sz="1800">
              <a:solidFill>
                <a:srgbClr val="000066"/>
              </a:solidFill>
            </a:endParaRPr>
          </a:p>
        </p:txBody>
      </p:sp>
      <p:sp>
        <p:nvSpPr>
          <p:cNvPr id="14" name="Text Box 9">
            <a:extLst>
              <a:ext uri="{FF2B5EF4-FFF2-40B4-BE49-F238E27FC236}">
                <a16:creationId xmlns:a16="http://schemas.microsoft.com/office/drawing/2014/main" id="{88B856B8-0050-4938-B7A0-BADC63A83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3277" y="5640607"/>
            <a:ext cx="8280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s-ES_tradnl" altLang="es-ES" sz="1800" dirty="0">
                <a:solidFill>
                  <a:srgbClr val="000066"/>
                </a:solidFill>
              </a:rPr>
              <a:t>Escribir operando (</a:t>
            </a:r>
            <a:r>
              <a:rPr lang="es-ES_tradnl" altLang="es-ES" sz="1800" dirty="0" err="1">
                <a:solidFill>
                  <a:srgbClr val="000066"/>
                </a:solidFill>
              </a:rPr>
              <a:t>Write</a:t>
            </a:r>
            <a:r>
              <a:rPr lang="es-ES_tradnl" altLang="es-ES" sz="1800" dirty="0">
                <a:solidFill>
                  <a:srgbClr val="000066"/>
                </a:solidFill>
              </a:rPr>
              <a:t> </a:t>
            </a:r>
            <a:r>
              <a:rPr lang="es-ES_tradnl" altLang="es-ES" sz="1800" dirty="0" err="1">
                <a:solidFill>
                  <a:srgbClr val="000066"/>
                </a:solidFill>
              </a:rPr>
              <a:t>Operand</a:t>
            </a:r>
            <a:r>
              <a:rPr lang="es-ES_tradnl" altLang="es-ES" sz="1800" dirty="0">
                <a:solidFill>
                  <a:srgbClr val="000066"/>
                </a:solidFill>
              </a:rPr>
              <a:t>, </a:t>
            </a:r>
            <a:r>
              <a:rPr lang="es-ES_tradnl" altLang="es-ES" sz="1800" b="1" dirty="0">
                <a:solidFill>
                  <a:srgbClr val="000066"/>
                </a:solidFill>
              </a:rPr>
              <a:t>WO</a:t>
            </a:r>
            <a:r>
              <a:rPr lang="es-ES_tradnl" altLang="es-ES" sz="1800" dirty="0">
                <a:solidFill>
                  <a:srgbClr val="000066"/>
                </a:solidFill>
              </a:rPr>
              <a:t>).- Almacenar el resultado en memoria</a:t>
            </a:r>
            <a:endParaRPr lang="es-ES" altLang="es-ES" sz="1800" dirty="0">
              <a:solidFill>
                <a:srgbClr val="000066"/>
              </a:solidFill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8709C0E7-8F8A-453F-8AAD-1410C8721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3277" y="3480020"/>
            <a:ext cx="83518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s-ES_tradnl" altLang="es-ES" sz="1800" dirty="0">
                <a:solidFill>
                  <a:srgbClr val="000066"/>
                </a:solidFill>
              </a:rPr>
              <a:t>Captar operandos (</a:t>
            </a:r>
            <a:r>
              <a:rPr lang="es-ES_tradnl" altLang="es-ES" sz="1800" dirty="0" err="1">
                <a:solidFill>
                  <a:srgbClr val="000066"/>
                </a:solidFill>
              </a:rPr>
              <a:t>Fetch</a:t>
            </a:r>
            <a:r>
              <a:rPr lang="es-ES_tradnl" altLang="es-ES" sz="1800" dirty="0">
                <a:solidFill>
                  <a:srgbClr val="000066"/>
                </a:solidFill>
              </a:rPr>
              <a:t> </a:t>
            </a:r>
            <a:r>
              <a:rPr lang="es-ES_tradnl" altLang="es-ES" sz="1800" dirty="0" err="1">
                <a:solidFill>
                  <a:srgbClr val="000066"/>
                </a:solidFill>
              </a:rPr>
              <a:t>Operands</a:t>
            </a:r>
            <a:r>
              <a:rPr lang="es-ES_tradnl" altLang="es-ES" sz="1800" dirty="0">
                <a:solidFill>
                  <a:srgbClr val="000066"/>
                </a:solidFill>
              </a:rPr>
              <a:t>, </a:t>
            </a:r>
            <a:r>
              <a:rPr lang="es-ES_tradnl" altLang="es-ES" sz="1800" b="1" dirty="0">
                <a:solidFill>
                  <a:srgbClr val="000066"/>
                </a:solidFill>
              </a:rPr>
              <a:t>FO</a:t>
            </a:r>
            <a:r>
              <a:rPr lang="es-ES_tradnl" altLang="es-ES" sz="1800" dirty="0">
                <a:solidFill>
                  <a:srgbClr val="000066"/>
                </a:solidFill>
              </a:rPr>
              <a:t>).- Cargar en Buffer de ALU, los operandos.</a:t>
            </a:r>
            <a:endParaRPr lang="es-ES" altLang="es-ES" sz="1800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170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0021BB0-BB25-4DAD-9984-B5D864B48D78}"/>
              </a:ext>
            </a:extLst>
          </p:cNvPr>
          <p:cNvSpPr txBox="1"/>
          <p:nvPr/>
        </p:nvSpPr>
        <p:spPr>
          <a:xfrm>
            <a:off x="3763618" y="742121"/>
            <a:ext cx="4628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>
                <a:solidFill>
                  <a:srgbClr val="002060"/>
                </a:solidFill>
              </a:rPr>
              <a:t>MEMORIA DE INSTRUCCIONES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916ACE1-A53E-40D6-9DFF-E7F8222967F7}"/>
              </a:ext>
            </a:extLst>
          </p:cNvPr>
          <p:cNvSpPr txBox="1"/>
          <p:nvPr/>
        </p:nvSpPr>
        <p:spPr>
          <a:xfrm>
            <a:off x="567437" y="1402266"/>
            <a:ext cx="3419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003300"/>
                </a:solidFill>
              </a:rPr>
              <a:t>5.- Ciclo de Instrucción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BA01908-C023-4C2E-9172-4B175E5AAD68}"/>
              </a:ext>
            </a:extLst>
          </p:cNvPr>
          <p:cNvSpPr txBox="1"/>
          <p:nvPr/>
        </p:nvSpPr>
        <p:spPr>
          <a:xfrm>
            <a:off x="567438" y="2130023"/>
            <a:ext cx="2811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err="1">
                <a:solidFill>
                  <a:srgbClr val="003300"/>
                </a:solidFill>
              </a:rPr>
              <a:t>Fetch</a:t>
            </a:r>
            <a:r>
              <a:rPr lang="es-MX" sz="2400" b="1" dirty="0">
                <a:solidFill>
                  <a:srgbClr val="003300"/>
                </a:solidFill>
              </a:rPr>
              <a:t> </a:t>
            </a:r>
            <a:r>
              <a:rPr lang="es-MX" sz="2400" b="1" dirty="0" err="1">
                <a:solidFill>
                  <a:srgbClr val="003300"/>
                </a:solidFill>
              </a:rPr>
              <a:t>Instruction</a:t>
            </a:r>
            <a:endParaRPr lang="es-MX" sz="2400" b="1" dirty="0">
              <a:solidFill>
                <a:srgbClr val="003300"/>
              </a:solidFill>
            </a:endParaRPr>
          </a:p>
        </p:txBody>
      </p:sp>
      <p:grpSp>
        <p:nvGrpSpPr>
          <p:cNvPr id="56" name="Grupo 55">
            <a:extLst>
              <a:ext uri="{FF2B5EF4-FFF2-40B4-BE49-F238E27FC236}">
                <a16:creationId xmlns:a16="http://schemas.microsoft.com/office/drawing/2014/main" id="{4D22C465-5CAF-4075-B876-5F26F78E3741}"/>
              </a:ext>
            </a:extLst>
          </p:cNvPr>
          <p:cNvGrpSpPr/>
          <p:nvPr/>
        </p:nvGrpSpPr>
        <p:grpSpPr>
          <a:xfrm>
            <a:off x="3379304" y="2130023"/>
            <a:ext cx="7441085" cy="4451119"/>
            <a:chOff x="3379304" y="2130023"/>
            <a:chExt cx="7441085" cy="4451119"/>
          </a:xfrm>
        </p:grpSpPr>
        <p:grpSp>
          <p:nvGrpSpPr>
            <p:cNvPr id="57" name="Grupo 56">
              <a:extLst>
                <a:ext uri="{FF2B5EF4-FFF2-40B4-BE49-F238E27FC236}">
                  <a16:creationId xmlns:a16="http://schemas.microsoft.com/office/drawing/2014/main" id="{0FE8F7E3-0606-47C1-B0E2-692527465FF1}"/>
                </a:ext>
              </a:extLst>
            </p:cNvPr>
            <p:cNvGrpSpPr/>
            <p:nvPr/>
          </p:nvGrpSpPr>
          <p:grpSpPr>
            <a:xfrm>
              <a:off x="3379304" y="2130023"/>
              <a:ext cx="3193773" cy="1654278"/>
              <a:chOff x="3193774" y="2591688"/>
              <a:chExt cx="3193773" cy="1654278"/>
            </a:xfrm>
          </p:grpSpPr>
          <p:grpSp>
            <p:nvGrpSpPr>
              <p:cNvPr id="75" name="Grupo 74">
                <a:extLst>
                  <a:ext uri="{FF2B5EF4-FFF2-40B4-BE49-F238E27FC236}">
                    <a16:creationId xmlns:a16="http://schemas.microsoft.com/office/drawing/2014/main" id="{6C4C83EB-7A6E-4C5E-8282-DFC1169CA586}"/>
                  </a:ext>
                </a:extLst>
              </p:cNvPr>
              <p:cNvGrpSpPr/>
              <p:nvPr/>
            </p:nvGrpSpPr>
            <p:grpSpPr>
              <a:xfrm>
                <a:off x="5155095" y="2591688"/>
                <a:ext cx="1232452" cy="1654278"/>
                <a:chOff x="5194852" y="2231688"/>
                <a:chExt cx="1232452" cy="1654278"/>
              </a:xfrm>
            </p:grpSpPr>
            <p:cxnSp>
              <p:nvCxnSpPr>
                <p:cNvPr id="79" name="Conector recto 78">
                  <a:extLst>
                    <a:ext uri="{FF2B5EF4-FFF2-40B4-BE49-F238E27FC236}">
                      <a16:creationId xmlns:a16="http://schemas.microsoft.com/office/drawing/2014/main" id="{B7A52B3D-211C-4BE5-BF41-FB2AE454D786}"/>
                    </a:ext>
                  </a:extLst>
                </p:cNvPr>
                <p:cNvCxnSpPr/>
                <p:nvPr/>
              </p:nvCxnSpPr>
              <p:spPr>
                <a:xfrm>
                  <a:off x="5698435" y="2231688"/>
                  <a:ext cx="0" cy="72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Conector recto 79">
                  <a:extLst>
                    <a:ext uri="{FF2B5EF4-FFF2-40B4-BE49-F238E27FC236}">
                      <a16:creationId xmlns:a16="http://schemas.microsoft.com/office/drawing/2014/main" id="{C1B2D010-341D-4AD1-A684-2DCB72580E33}"/>
                    </a:ext>
                  </a:extLst>
                </p:cNvPr>
                <p:cNvCxnSpPr/>
                <p:nvPr/>
              </p:nvCxnSpPr>
              <p:spPr>
                <a:xfrm>
                  <a:off x="5691809" y="3165966"/>
                  <a:ext cx="0" cy="72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ector recto 80">
                  <a:extLst>
                    <a:ext uri="{FF2B5EF4-FFF2-40B4-BE49-F238E27FC236}">
                      <a16:creationId xmlns:a16="http://schemas.microsoft.com/office/drawing/2014/main" id="{E74545C7-9CF4-475C-869D-3DEAA9C93E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91809" y="2951688"/>
                  <a:ext cx="205408" cy="10956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Conector recto 81">
                  <a:extLst>
                    <a:ext uri="{FF2B5EF4-FFF2-40B4-BE49-F238E27FC236}">
                      <a16:creationId xmlns:a16="http://schemas.microsoft.com/office/drawing/2014/main" id="{C554FAC2-8D5A-4A0C-A2B8-70AD80B0B2CE}"/>
                    </a:ext>
                  </a:extLst>
                </p:cNvPr>
                <p:cNvCxnSpPr/>
                <p:nvPr/>
              </p:nvCxnSpPr>
              <p:spPr>
                <a:xfrm flipH="1">
                  <a:off x="5698435" y="3061252"/>
                  <a:ext cx="198782" cy="10471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Conector recto 82">
                  <a:extLst>
                    <a:ext uri="{FF2B5EF4-FFF2-40B4-BE49-F238E27FC236}">
                      <a16:creationId xmlns:a16="http://schemas.microsoft.com/office/drawing/2014/main" id="{FDA3B07C-F39A-4B61-B783-B8CC0DB27495}"/>
                    </a:ext>
                  </a:extLst>
                </p:cNvPr>
                <p:cNvCxnSpPr/>
                <p:nvPr/>
              </p:nvCxnSpPr>
              <p:spPr>
                <a:xfrm>
                  <a:off x="5691809" y="2231688"/>
                  <a:ext cx="735495" cy="36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Conector recto 83">
                  <a:extLst>
                    <a:ext uri="{FF2B5EF4-FFF2-40B4-BE49-F238E27FC236}">
                      <a16:creationId xmlns:a16="http://schemas.microsoft.com/office/drawing/2014/main" id="{54236768-31AD-4FEC-B0DA-83AB118302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698435" y="3525966"/>
                  <a:ext cx="728869" cy="34606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Conector recto 84">
                  <a:extLst>
                    <a:ext uri="{FF2B5EF4-FFF2-40B4-BE49-F238E27FC236}">
                      <a16:creationId xmlns:a16="http://schemas.microsoft.com/office/drawing/2014/main" id="{5FCD3176-C76A-4230-B2BB-1D94A1930853}"/>
                    </a:ext>
                  </a:extLst>
                </p:cNvPr>
                <p:cNvCxnSpPr/>
                <p:nvPr/>
              </p:nvCxnSpPr>
              <p:spPr>
                <a:xfrm>
                  <a:off x="6427304" y="2591688"/>
                  <a:ext cx="0" cy="93427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Conector recto 85">
                  <a:extLst>
                    <a:ext uri="{FF2B5EF4-FFF2-40B4-BE49-F238E27FC236}">
                      <a16:creationId xmlns:a16="http://schemas.microsoft.com/office/drawing/2014/main" id="{A197E5AB-4BE4-48FB-A6A6-752AE9808B7B}"/>
                    </a:ext>
                  </a:extLst>
                </p:cNvPr>
                <p:cNvCxnSpPr/>
                <p:nvPr/>
              </p:nvCxnSpPr>
              <p:spPr>
                <a:xfrm>
                  <a:off x="5194852" y="2591688"/>
                  <a:ext cx="503583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6" name="CuadroTexto 75">
                <a:extLst>
                  <a:ext uri="{FF2B5EF4-FFF2-40B4-BE49-F238E27FC236}">
                    <a16:creationId xmlns:a16="http://schemas.microsoft.com/office/drawing/2014/main" id="{417F9C2F-1420-4BA5-AC6C-F13B4E83EE90}"/>
                  </a:ext>
                </a:extLst>
              </p:cNvPr>
              <p:cNvSpPr txBox="1"/>
              <p:nvPr/>
            </p:nvSpPr>
            <p:spPr>
              <a:xfrm>
                <a:off x="3193774" y="3619920"/>
                <a:ext cx="887896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dirty="0"/>
                  <a:t>PC</a:t>
                </a:r>
              </a:p>
            </p:txBody>
          </p:sp>
          <p:cxnSp>
            <p:nvCxnSpPr>
              <p:cNvPr id="77" name="Conector recto 76">
                <a:extLst>
                  <a:ext uri="{FF2B5EF4-FFF2-40B4-BE49-F238E27FC236}">
                    <a16:creationId xmlns:a16="http://schemas.microsoft.com/office/drawing/2014/main" id="{6CFBAECD-9777-41C6-A8FD-B7747C955C04}"/>
                  </a:ext>
                </a:extLst>
              </p:cNvPr>
              <p:cNvCxnSpPr>
                <a:stCxn id="76" idx="3"/>
              </p:cNvCxnSpPr>
              <p:nvPr/>
            </p:nvCxnSpPr>
            <p:spPr>
              <a:xfrm>
                <a:off x="4081670" y="3804586"/>
                <a:ext cx="1557130" cy="23581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8" name="CuadroTexto 77">
                <a:extLst>
                  <a:ext uri="{FF2B5EF4-FFF2-40B4-BE49-F238E27FC236}">
                    <a16:creationId xmlns:a16="http://schemas.microsoft.com/office/drawing/2014/main" id="{BA66DA0D-21C8-43FB-8BE0-39AF3D809D83}"/>
                  </a:ext>
                </a:extLst>
              </p:cNvPr>
              <p:cNvSpPr txBox="1"/>
              <p:nvPr/>
            </p:nvSpPr>
            <p:spPr>
              <a:xfrm>
                <a:off x="4705703" y="2720855"/>
                <a:ext cx="4674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</p:grpSp>
        <p:grpSp>
          <p:nvGrpSpPr>
            <p:cNvPr id="58" name="Grupo 57">
              <a:extLst>
                <a:ext uri="{FF2B5EF4-FFF2-40B4-BE49-F238E27FC236}">
                  <a16:creationId xmlns:a16="http://schemas.microsoft.com/office/drawing/2014/main" id="{7039F9CA-D4E5-4DD9-88B1-BFB6260611DE}"/>
                </a:ext>
              </a:extLst>
            </p:cNvPr>
            <p:cNvGrpSpPr/>
            <p:nvPr/>
          </p:nvGrpSpPr>
          <p:grpSpPr>
            <a:xfrm>
              <a:off x="4757530" y="3342921"/>
              <a:ext cx="6062859" cy="3238221"/>
              <a:chOff x="4757530" y="3342921"/>
              <a:chExt cx="6062859" cy="3238221"/>
            </a:xfrm>
          </p:grpSpPr>
          <p:grpSp>
            <p:nvGrpSpPr>
              <p:cNvPr id="59" name="Grupo 58">
                <a:extLst>
                  <a:ext uri="{FF2B5EF4-FFF2-40B4-BE49-F238E27FC236}">
                    <a16:creationId xmlns:a16="http://schemas.microsoft.com/office/drawing/2014/main" id="{4AACCA25-E7AB-45FB-A9E6-B37E9C36EC98}"/>
                  </a:ext>
                </a:extLst>
              </p:cNvPr>
              <p:cNvGrpSpPr/>
              <p:nvPr/>
            </p:nvGrpSpPr>
            <p:grpSpPr>
              <a:xfrm>
                <a:off x="4757530" y="3342921"/>
                <a:ext cx="2663684" cy="3021865"/>
                <a:chOff x="4757530" y="3342921"/>
                <a:chExt cx="2663684" cy="3021865"/>
              </a:xfrm>
            </p:grpSpPr>
            <p:grpSp>
              <p:nvGrpSpPr>
                <p:cNvPr id="68" name="Grupo 67">
                  <a:extLst>
                    <a:ext uri="{FF2B5EF4-FFF2-40B4-BE49-F238E27FC236}">
                      <a16:creationId xmlns:a16="http://schemas.microsoft.com/office/drawing/2014/main" id="{EBDE5FD7-C9E9-46DD-AA73-1A20F483E8C4}"/>
                    </a:ext>
                  </a:extLst>
                </p:cNvPr>
                <p:cNvGrpSpPr/>
                <p:nvPr/>
              </p:nvGrpSpPr>
              <p:grpSpPr>
                <a:xfrm>
                  <a:off x="4757530" y="3342921"/>
                  <a:ext cx="2663684" cy="3021865"/>
                  <a:chOff x="4757530" y="3342921"/>
                  <a:chExt cx="2663684" cy="3021865"/>
                </a:xfrm>
              </p:grpSpPr>
              <p:sp>
                <p:nvSpPr>
                  <p:cNvPr id="70" name="CuadroTexto 69">
                    <a:extLst>
                      <a:ext uri="{FF2B5EF4-FFF2-40B4-BE49-F238E27FC236}">
                        <a16:creationId xmlns:a16="http://schemas.microsoft.com/office/drawing/2014/main" id="{A57B9F35-212B-4B80-8C7C-C3C1C7CB2006}"/>
                      </a:ext>
                    </a:extLst>
                  </p:cNvPr>
                  <p:cNvSpPr txBox="1"/>
                  <p:nvPr/>
                </p:nvSpPr>
                <p:spPr>
                  <a:xfrm>
                    <a:off x="5844208" y="4333461"/>
                    <a:ext cx="1577006" cy="2031325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MX" dirty="0">
                        <a:solidFill>
                          <a:srgbClr val="002060"/>
                        </a:solidFill>
                      </a:rPr>
                      <a:t>Memoria de Instrucciones</a:t>
                    </a:r>
                  </a:p>
                  <a:p>
                    <a:pPr algn="ctr"/>
                    <a:endParaRPr lang="es-MX" dirty="0"/>
                  </a:p>
                  <a:p>
                    <a:pPr algn="ctr"/>
                    <a:endParaRPr lang="es-MX" dirty="0"/>
                  </a:p>
                  <a:p>
                    <a:pPr algn="ctr"/>
                    <a:endParaRPr lang="es-MX" dirty="0"/>
                  </a:p>
                  <a:p>
                    <a:pPr algn="ctr"/>
                    <a:endParaRPr lang="es-MX" dirty="0"/>
                  </a:p>
                  <a:p>
                    <a:pPr algn="ctr"/>
                    <a:endParaRPr lang="es-MX" dirty="0"/>
                  </a:p>
                </p:txBody>
              </p:sp>
              <p:grpSp>
                <p:nvGrpSpPr>
                  <p:cNvPr id="71" name="Grupo 70">
                    <a:extLst>
                      <a:ext uri="{FF2B5EF4-FFF2-40B4-BE49-F238E27FC236}">
                        <a16:creationId xmlns:a16="http://schemas.microsoft.com/office/drawing/2014/main" id="{7DA17C3D-1FE1-4796-BF32-4E75E48E0AF5}"/>
                      </a:ext>
                    </a:extLst>
                  </p:cNvPr>
                  <p:cNvGrpSpPr/>
                  <p:nvPr/>
                </p:nvGrpSpPr>
                <p:grpSpPr>
                  <a:xfrm>
                    <a:off x="4757530" y="3342921"/>
                    <a:ext cx="1086678" cy="2130227"/>
                    <a:chOff x="4757530" y="3342921"/>
                    <a:chExt cx="1086678" cy="2130227"/>
                  </a:xfrm>
                </p:grpSpPr>
                <p:cxnSp>
                  <p:nvCxnSpPr>
                    <p:cNvPr id="72" name="Conector recto 71">
                      <a:extLst>
                        <a:ext uri="{FF2B5EF4-FFF2-40B4-BE49-F238E27FC236}">
                          <a16:creationId xmlns:a16="http://schemas.microsoft.com/office/drawing/2014/main" id="{12EB336F-3492-4866-82F5-2B13C8C683A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757530" y="3342921"/>
                      <a:ext cx="0" cy="2006203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Conector recto 72">
                      <a:extLst>
                        <a:ext uri="{FF2B5EF4-FFF2-40B4-BE49-F238E27FC236}">
                          <a16:creationId xmlns:a16="http://schemas.microsoft.com/office/drawing/2014/main" id="{4CB5518C-FA32-4CCC-AE76-D24DB41AF350}"/>
                        </a:ext>
                      </a:extLst>
                    </p:cNvPr>
                    <p:cNvCxnSpPr>
                      <a:cxnSpLocks/>
                      <a:endCxn id="70" idx="1"/>
                    </p:cNvCxnSpPr>
                    <p:nvPr/>
                  </p:nvCxnSpPr>
                  <p:spPr>
                    <a:xfrm>
                      <a:off x="4757530" y="5349124"/>
                      <a:ext cx="1086678" cy="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" name="Conector recto 73">
                      <a:extLst>
                        <a:ext uri="{FF2B5EF4-FFF2-40B4-BE49-F238E27FC236}">
                          <a16:creationId xmlns:a16="http://schemas.microsoft.com/office/drawing/2014/main" id="{2815439E-B2D5-4535-8422-1DA0A08E99B7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5049078" y="5247861"/>
                      <a:ext cx="106018" cy="225287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69" name="CuadroTexto 68">
                  <a:extLst>
                    <a:ext uri="{FF2B5EF4-FFF2-40B4-BE49-F238E27FC236}">
                      <a16:creationId xmlns:a16="http://schemas.microsoft.com/office/drawing/2014/main" id="{4981CDF6-8A98-4E50-9472-CE82E2F890A6}"/>
                    </a:ext>
                  </a:extLst>
                </p:cNvPr>
                <p:cNvSpPr txBox="1"/>
                <p:nvPr/>
              </p:nvSpPr>
              <p:spPr>
                <a:xfrm>
                  <a:off x="4797286" y="5611646"/>
                  <a:ext cx="7951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MX" dirty="0"/>
                    <a:t>32 bit</a:t>
                  </a:r>
                </a:p>
              </p:txBody>
            </p:sp>
          </p:grpSp>
          <p:grpSp>
            <p:nvGrpSpPr>
              <p:cNvPr id="60" name="Grupo 59">
                <a:extLst>
                  <a:ext uri="{FF2B5EF4-FFF2-40B4-BE49-F238E27FC236}">
                    <a16:creationId xmlns:a16="http://schemas.microsoft.com/office/drawing/2014/main" id="{3FE6ECC6-F14F-4678-AF5E-0BEDD35FD628}"/>
                  </a:ext>
                </a:extLst>
              </p:cNvPr>
              <p:cNvGrpSpPr/>
              <p:nvPr/>
            </p:nvGrpSpPr>
            <p:grpSpPr>
              <a:xfrm>
                <a:off x="8203096" y="4412973"/>
                <a:ext cx="2617293" cy="2168169"/>
                <a:chOff x="8203096" y="4412973"/>
                <a:chExt cx="2617293" cy="2168169"/>
              </a:xfrm>
            </p:grpSpPr>
            <p:cxnSp>
              <p:nvCxnSpPr>
                <p:cNvPr id="61" name="Conector recto 60">
                  <a:extLst>
                    <a:ext uri="{FF2B5EF4-FFF2-40B4-BE49-F238E27FC236}">
                      <a16:creationId xmlns:a16="http://schemas.microsoft.com/office/drawing/2014/main" id="{D80F1861-AC4C-401C-82C1-C2260CE122AA}"/>
                    </a:ext>
                  </a:extLst>
                </p:cNvPr>
                <p:cNvCxnSpPr/>
                <p:nvPr/>
              </p:nvCxnSpPr>
              <p:spPr>
                <a:xfrm>
                  <a:off x="8203096" y="4412973"/>
                  <a:ext cx="0" cy="189506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Conector recto 61">
                  <a:extLst>
                    <a:ext uri="{FF2B5EF4-FFF2-40B4-BE49-F238E27FC236}">
                      <a16:creationId xmlns:a16="http://schemas.microsoft.com/office/drawing/2014/main" id="{D93199BF-E4DA-449C-AADC-A2079D457444}"/>
                    </a:ext>
                  </a:extLst>
                </p:cNvPr>
                <p:cNvCxnSpPr/>
                <p:nvPr/>
              </p:nvCxnSpPr>
              <p:spPr>
                <a:xfrm>
                  <a:off x="8203096" y="4412973"/>
                  <a:ext cx="463826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Conector recto 62">
                  <a:extLst>
                    <a:ext uri="{FF2B5EF4-FFF2-40B4-BE49-F238E27FC236}">
                      <a16:creationId xmlns:a16="http://schemas.microsoft.com/office/drawing/2014/main" id="{451639A4-BA87-4C12-BECB-D20A3959A1B0}"/>
                    </a:ext>
                  </a:extLst>
                </p:cNvPr>
                <p:cNvCxnSpPr/>
                <p:nvPr/>
              </p:nvCxnSpPr>
              <p:spPr>
                <a:xfrm>
                  <a:off x="8203096" y="4843669"/>
                  <a:ext cx="463826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onector recto 63">
                  <a:extLst>
                    <a:ext uri="{FF2B5EF4-FFF2-40B4-BE49-F238E27FC236}">
                      <a16:creationId xmlns:a16="http://schemas.microsoft.com/office/drawing/2014/main" id="{6F5D3609-91DA-419A-BA46-A9D948B3808B}"/>
                    </a:ext>
                  </a:extLst>
                </p:cNvPr>
                <p:cNvCxnSpPr/>
                <p:nvPr/>
              </p:nvCxnSpPr>
              <p:spPr>
                <a:xfrm>
                  <a:off x="8203096" y="5247861"/>
                  <a:ext cx="463826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Conector recto 64">
                  <a:extLst>
                    <a:ext uri="{FF2B5EF4-FFF2-40B4-BE49-F238E27FC236}">
                      <a16:creationId xmlns:a16="http://schemas.microsoft.com/office/drawing/2014/main" id="{C952D583-7C47-4915-9C93-1F1EE021300B}"/>
                    </a:ext>
                  </a:extLst>
                </p:cNvPr>
                <p:cNvCxnSpPr/>
                <p:nvPr/>
              </p:nvCxnSpPr>
              <p:spPr>
                <a:xfrm>
                  <a:off x="8203096" y="5631523"/>
                  <a:ext cx="463826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6" name="CuadroTexto 65">
                  <a:extLst>
                    <a:ext uri="{FF2B5EF4-FFF2-40B4-BE49-F238E27FC236}">
                      <a16:creationId xmlns:a16="http://schemas.microsoft.com/office/drawing/2014/main" id="{B9D9BE4F-843B-4E2E-9DCC-A09C5180572E}"/>
                    </a:ext>
                  </a:extLst>
                </p:cNvPr>
                <p:cNvSpPr txBox="1"/>
                <p:nvPr/>
              </p:nvSpPr>
              <p:spPr>
                <a:xfrm>
                  <a:off x="8806069" y="5011482"/>
                  <a:ext cx="1689649" cy="15696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MX" sz="2400" dirty="0">
                      <a:solidFill>
                        <a:srgbClr val="002060"/>
                      </a:solidFill>
                    </a:rPr>
                    <a:t>Campos</a:t>
                  </a:r>
                </a:p>
                <a:p>
                  <a:pPr algn="ctr"/>
                  <a:r>
                    <a:rPr lang="es-MX" sz="2400" dirty="0">
                      <a:solidFill>
                        <a:srgbClr val="002060"/>
                      </a:solidFill>
                    </a:rPr>
                    <a:t>de la</a:t>
                  </a:r>
                </a:p>
                <a:p>
                  <a:pPr algn="ctr"/>
                  <a:r>
                    <a:rPr lang="es-MX" sz="2400" dirty="0">
                      <a:solidFill>
                        <a:srgbClr val="002060"/>
                      </a:solidFill>
                    </a:rPr>
                    <a:t>Instrucción</a:t>
                  </a:r>
                </a:p>
                <a:p>
                  <a:pPr algn="ctr"/>
                  <a:r>
                    <a:rPr lang="es-MX" sz="2400" dirty="0">
                      <a:solidFill>
                        <a:srgbClr val="002060"/>
                      </a:solidFill>
                    </a:rPr>
                    <a:t>(R, I, J)</a:t>
                  </a:r>
                </a:p>
              </p:txBody>
            </p:sp>
            <p:sp>
              <p:nvSpPr>
                <p:cNvPr id="67" name="CuadroTexto 66">
                  <a:extLst>
                    <a:ext uri="{FF2B5EF4-FFF2-40B4-BE49-F238E27FC236}">
                      <a16:creationId xmlns:a16="http://schemas.microsoft.com/office/drawing/2014/main" id="{D703509E-99DF-4555-83D9-69102DBD4726}"/>
                    </a:ext>
                  </a:extLst>
                </p:cNvPr>
                <p:cNvSpPr txBox="1"/>
                <p:nvPr/>
              </p:nvSpPr>
              <p:spPr>
                <a:xfrm>
                  <a:off x="8806069" y="4412973"/>
                  <a:ext cx="20143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MX" sz="2400" b="1" dirty="0">
                      <a:solidFill>
                        <a:srgbClr val="002060"/>
                      </a:solidFill>
                    </a:rPr>
                    <a:t>REGISTROS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39092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0021BB0-BB25-4DAD-9984-B5D864B48D78}"/>
              </a:ext>
            </a:extLst>
          </p:cNvPr>
          <p:cNvSpPr txBox="1"/>
          <p:nvPr/>
        </p:nvSpPr>
        <p:spPr>
          <a:xfrm>
            <a:off x="3728670" y="344181"/>
            <a:ext cx="4628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>
                <a:solidFill>
                  <a:srgbClr val="002060"/>
                </a:solidFill>
              </a:rPr>
              <a:t>MEMORIA DE INSTRUCCIONES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916ACE1-A53E-40D6-9DFF-E7F8222967F7}"/>
              </a:ext>
            </a:extLst>
          </p:cNvPr>
          <p:cNvSpPr txBox="1"/>
          <p:nvPr/>
        </p:nvSpPr>
        <p:spPr>
          <a:xfrm>
            <a:off x="404191" y="891227"/>
            <a:ext cx="3419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003300"/>
                </a:solidFill>
              </a:rPr>
              <a:t>5.- Ciclo de Instrucción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BA01908-C023-4C2E-9172-4B175E5AAD68}"/>
              </a:ext>
            </a:extLst>
          </p:cNvPr>
          <p:cNvSpPr txBox="1"/>
          <p:nvPr/>
        </p:nvSpPr>
        <p:spPr>
          <a:xfrm>
            <a:off x="9307236" y="891227"/>
            <a:ext cx="2811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err="1">
                <a:solidFill>
                  <a:srgbClr val="003300"/>
                </a:solidFill>
              </a:rPr>
              <a:t>Fetch</a:t>
            </a:r>
            <a:r>
              <a:rPr lang="es-MX" sz="2400" b="1" dirty="0">
                <a:solidFill>
                  <a:srgbClr val="003300"/>
                </a:solidFill>
              </a:rPr>
              <a:t> </a:t>
            </a:r>
            <a:r>
              <a:rPr lang="es-MX" sz="2400" b="1" dirty="0" err="1">
                <a:solidFill>
                  <a:srgbClr val="003300"/>
                </a:solidFill>
              </a:rPr>
              <a:t>Instruction</a:t>
            </a:r>
            <a:endParaRPr lang="es-MX" sz="2400" b="1" dirty="0">
              <a:solidFill>
                <a:srgbClr val="003300"/>
              </a:solidFill>
            </a:endParaRP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E3394B3B-4F2D-4CB3-8B91-FF7361960E3E}"/>
              </a:ext>
            </a:extLst>
          </p:cNvPr>
          <p:cNvGrpSpPr/>
          <p:nvPr/>
        </p:nvGrpSpPr>
        <p:grpSpPr>
          <a:xfrm>
            <a:off x="861391" y="2024005"/>
            <a:ext cx="6692343" cy="4234763"/>
            <a:chOff x="3379304" y="2130023"/>
            <a:chExt cx="6692343" cy="4234763"/>
          </a:xfrm>
        </p:grpSpPr>
        <p:grpSp>
          <p:nvGrpSpPr>
            <p:cNvPr id="30" name="Grupo 29">
              <a:extLst>
                <a:ext uri="{FF2B5EF4-FFF2-40B4-BE49-F238E27FC236}">
                  <a16:creationId xmlns:a16="http://schemas.microsoft.com/office/drawing/2014/main" id="{71D4F8B2-B78C-45AB-B7AC-8194175A2FEA}"/>
                </a:ext>
              </a:extLst>
            </p:cNvPr>
            <p:cNvGrpSpPr/>
            <p:nvPr/>
          </p:nvGrpSpPr>
          <p:grpSpPr>
            <a:xfrm>
              <a:off x="3379304" y="2130023"/>
              <a:ext cx="3193773" cy="1654278"/>
              <a:chOff x="3193774" y="2591688"/>
              <a:chExt cx="3193773" cy="1654278"/>
            </a:xfrm>
          </p:grpSpPr>
          <p:grpSp>
            <p:nvGrpSpPr>
              <p:cNvPr id="25" name="Grupo 24">
                <a:extLst>
                  <a:ext uri="{FF2B5EF4-FFF2-40B4-BE49-F238E27FC236}">
                    <a16:creationId xmlns:a16="http://schemas.microsoft.com/office/drawing/2014/main" id="{928BB030-D6AF-45F9-AE45-6D0B0382A351}"/>
                  </a:ext>
                </a:extLst>
              </p:cNvPr>
              <p:cNvGrpSpPr/>
              <p:nvPr/>
            </p:nvGrpSpPr>
            <p:grpSpPr>
              <a:xfrm>
                <a:off x="5155095" y="2591688"/>
                <a:ext cx="1232452" cy="1654278"/>
                <a:chOff x="5194852" y="2231688"/>
                <a:chExt cx="1232452" cy="1654278"/>
              </a:xfrm>
            </p:grpSpPr>
            <p:cxnSp>
              <p:nvCxnSpPr>
                <p:cNvPr id="3" name="Conector recto 2">
                  <a:extLst>
                    <a:ext uri="{FF2B5EF4-FFF2-40B4-BE49-F238E27FC236}">
                      <a16:creationId xmlns:a16="http://schemas.microsoft.com/office/drawing/2014/main" id="{3CE7861C-757D-445F-B5BD-0BD64BB626DC}"/>
                    </a:ext>
                  </a:extLst>
                </p:cNvPr>
                <p:cNvCxnSpPr/>
                <p:nvPr/>
              </p:nvCxnSpPr>
              <p:spPr>
                <a:xfrm>
                  <a:off x="5698435" y="2231688"/>
                  <a:ext cx="0" cy="72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Conector recto 9">
                  <a:extLst>
                    <a:ext uri="{FF2B5EF4-FFF2-40B4-BE49-F238E27FC236}">
                      <a16:creationId xmlns:a16="http://schemas.microsoft.com/office/drawing/2014/main" id="{4DF96398-AD0B-4BDF-A24A-0F49D7F97CE8}"/>
                    </a:ext>
                  </a:extLst>
                </p:cNvPr>
                <p:cNvCxnSpPr/>
                <p:nvPr/>
              </p:nvCxnSpPr>
              <p:spPr>
                <a:xfrm>
                  <a:off x="5691809" y="3165966"/>
                  <a:ext cx="0" cy="72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Conector recto 5">
                  <a:extLst>
                    <a:ext uri="{FF2B5EF4-FFF2-40B4-BE49-F238E27FC236}">
                      <a16:creationId xmlns:a16="http://schemas.microsoft.com/office/drawing/2014/main" id="{6551E407-B7E3-47D3-B818-EEA03C6DD2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91809" y="2951688"/>
                  <a:ext cx="205408" cy="10956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Conector recto 11">
                  <a:extLst>
                    <a:ext uri="{FF2B5EF4-FFF2-40B4-BE49-F238E27FC236}">
                      <a16:creationId xmlns:a16="http://schemas.microsoft.com/office/drawing/2014/main" id="{D6B8BD50-B59B-46EF-8544-AAAFB54DE61A}"/>
                    </a:ext>
                  </a:extLst>
                </p:cNvPr>
                <p:cNvCxnSpPr/>
                <p:nvPr/>
              </p:nvCxnSpPr>
              <p:spPr>
                <a:xfrm flipH="1">
                  <a:off x="5698435" y="3061252"/>
                  <a:ext cx="198782" cy="10471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onector recto 16">
                  <a:extLst>
                    <a:ext uri="{FF2B5EF4-FFF2-40B4-BE49-F238E27FC236}">
                      <a16:creationId xmlns:a16="http://schemas.microsoft.com/office/drawing/2014/main" id="{F02CB97B-3BE6-4F0B-A208-55CD42220AD9}"/>
                    </a:ext>
                  </a:extLst>
                </p:cNvPr>
                <p:cNvCxnSpPr/>
                <p:nvPr/>
              </p:nvCxnSpPr>
              <p:spPr>
                <a:xfrm>
                  <a:off x="5691809" y="2231688"/>
                  <a:ext cx="735495" cy="36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onector recto 17">
                  <a:extLst>
                    <a:ext uri="{FF2B5EF4-FFF2-40B4-BE49-F238E27FC236}">
                      <a16:creationId xmlns:a16="http://schemas.microsoft.com/office/drawing/2014/main" id="{AA489897-D758-441C-99C6-01DEC58E76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698435" y="3525966"/>
                  <a:ext cx="728869" cy="34606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ector recto 20">
                  <a:extLst>
                    <a:ext uri="{FF2B5EF4-FFF2-40B4-BE49-F238E27FC236}">
                      <a16:creationId xmlns:a16="http://schemas.microsoft.com/office/drawing/2014/main" id="{0C97A4CE-13EB-4E56-8D51-3E8A03DA023D}"/>
                    </a:ext>
                  </a:extLst>
                </p:cNvPr>
                <p:cNvCxnSpPr/>
                <p:nvPr/>
              </p:nvCxnSpPr>
              <p:spPr>
                <a:xfrm>
                  <a:off x="6427304" y="2591688"/>
                  <a:ext cx="0" cy="93427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Conector recto 22">
                  <a:extLst>
                    <a:ext uri="{FF2B5EF4-FFF2-40B4-BE49-F238E27FC236}">
                      <a16:creationId xmlns:a16="http://schemas.microsoft.com/office/drawing/2014/main" id="{A65C3A2C-699C-4BFF-82BA-6653DE090403}"/>
                    </a:ext>
                  </a:extLst>
                </p:cNvPr>
                <p:cNvCxnSpPr/>
                <p:nvPr/>
              </p:nvCxnSpPr>
              <p:spPr>
                <a:xfrm>
                  <a:off x="5194852" y="2591688"/>
                  <a:ext cx="503583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E4552837-FDC9-4C3D-B08A-85F64CFBC7E8}"/>
                  </a:ext>
                </a:extLst>
              </p:cNvPr>
              <p:cNvSpPr txBox="1"/>
              <p:nvPr/>
            </p:nvSpPr>
            <p:spPr>
              <a:xfrm>
                <a:off x="3193774" y="3619920"/>
                <a:ext cx="887896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dirty="0"/>
                  <a:t>PC</a:t>
                </a:r>
              </a:p>
            </p:txBody>
          </p:sp>
          <p:cxnSp>
            <p:nvCxnSpPr>
              <p:cNvPr id="28" name="Conector recto 27">
                <a:extLst>
                  <a:ext uri="{FF2B5EF4-FFF2-40B4-BE49-F238E27FC236}">
                    <a16:creationId xmlns:a16="http://schemas.microsoft.com/office/drawing/2014/main" id="{F50D5133-62B2-4A12-8576-9003A17A2A82}"/>
                  </a:ext>
                </a:extLst>
              </p:cNvPr>
              <p:cNvCxnSpPr>
                <a:stCxn id="26" idx="3"/>
              </p:cNvCxnSpPr>
              <p:nvPr/>
            </p:nvCxnSpPr>
            <p:spPr>
              <a:xfrm>
                <a:off x="4081670" y="3804586"/>
                <a:ext cx="1557130" cy="23581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D4489347-BC97-4386-9056-0B71DBA7A59C}"/>
                  </a:ext>
                </a:extLst>
              </p:cNvPr>
              <p:cNvSpPr txBox="1"/>
              <p:nvPr/>
            </p:nvSpPr>
            <p:spPr>
              <a:xfrm>
                <a:off x="4705703" y="2720855"/>
                <a:ext cx="4674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</p:grpSp>
        <p:grpSp>
          <p:nvGrpSpPr>
            <p:cNvPr id="24" name="Grupo 23">
              <a:extLst>
                <a:ext uri="{FF2B5EF4-FFF2-40B4-BE49-F238E27FC236}">
                  <a16:creationId xmlns:a16="http://schemas.microsoft.com/office/drawing/2014/main" id="{54BC20D0-D523-4802-ACDB-188E625CB7D6}"/>
                </a:ext>
              </a:extLst>
            </p:cNvPr>
            <p:cNvGrpSpPr/>
            <p:nvPr/>
          </p:nvGrpSpPr>
          <p:grpSpPr>
            <a:xfrm>
              <a:off x="4757530" y="3342921"/>
              <a:ext cx="5314117" cy="3021865"/>
              <a:chOff x="4757530" y="3342921"/>
              <a:chExt cx="5314117" cy="3021865"/>
            </a:xfrm>
          </p:grpSpPr>
          <p:grpSp>
            <p:nvGrpSpPr>
              <p:cNvPr id="13" name="Grupo 12">
                <a:extLst>
                  <a:ext uri="{FF2B5EF4-FFF2-40B4-BE49-F238E27FC236}">
                    <a16:creationId xmlns:a16="http://schemas.microsoft.com/office/drawing/2014/main" id="{F45CE440-5EF2-406D-AC38-D079DCFFFF5D}"/>
                  </a:ext>
                </a:extLst>
              </p:cNvPr>
              <p:cNvGrpSpPr/>
              <p:nvPr/>
            </p:nvGrpSpPr>
            <p:grpSpPr>
              <a:xfrm>
                <a:off x="4757530" y="3342921"/>
                <a:ext cx="2663684" cy="3021865"/>
                <a:chOff x="4757530" y="3342921"/>
                <a:chExt cx="2663684" cy="3021865"/>
              </a:xfrm>
            </p:grpSpPr>
            <p:grpSp>
              <p:nvGrpSpPr>
                <p:cNvPr id="5" name="Grupo 4">
                  <a:extLst>
                    <a:ext uri="{FF2B5EF4-FFF2-40B4-BE49-F238E27FC236}">
                      <a16:creationId xmlns:a16="http://schemas.microsoft.com/office/drawing/2014/main" id="{7285B8D4-1717-47C4-B07B-20B21A9917EF}"/>
                    </a:ext>
                  </a:extLst>
                </p:cNvPr>
                <p:cNvGrpSpPr/>
                <p:nvPr/>
              </p:nvGrpSpPr>
              <p:grpSpPr>
                <a:xfrm>
                  <a:off x="4757530" y="3342921"/>
                  <a:ext cx="2663684" cy="3021865"/>
                  <a:chOff x="4757530" y="3342921"/>
                  <a:chExt cx="2663684" cy="3021865"/>
                </a:xfrm>
              </p:grpSpPr>
              <p:sp>
                <p:nvSpPr>
                  <p:cNvPr id="31" name="CuadroTexto 30">
                    <a:extLst>
                      <a:ext uri="{FF2B5EF4-FFF2-40B4-BE49-F238E27FC236}">
                        <a16:creationId xmlns:a16="http://schemas.microsoft.com/office/drawing/2014/main" id="{358C1956-2FAA-4D87-95E5-0D1E847269E1}"/>
                      </a:ext>
                    </a:extLst>
                  </p:cNvPr>
                  <p:cNvSpPr txBox="1"/>
                  <p:nvPr/>
                </p:nvSpPr>
                <p:spPr>
                  <a:xfrm>
                    <a:off x="5844208" y="4333461"/>
                    <a:ext cx="1577006" cy="2031325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MX" dirty="0">
                        <a:solidFill>
                          <a:srgbClr val="002060"/>
                        </a:solidFill>
                      </a:rPr>
                      <a:t>Memoria de Instrucciones</a:t>
                    </a:r>
                  </a:p>
                  <a:p>
                    <a:pPr algn="ctr"/>
                    <a:endParaRPr lang="es-MX" dirty="0"/>
                  </a:p>
                  <a:p>
                    <a:pPr algn="ctr"/>
                    <a:endParaRPr lang="es-MX" dirty="0"/>
                  </a:p>
                  <a:p>
                    <a:pPr algn="ctr"/>
                    <a:endParaRPr lang="es-MX" dirty="0"/>
                  </a:p>
                  <a:p>
                    <a:pPr algn="ctr"/>
                    <a:endParaRPr lang="es-MX" dirty="0"/>
                  </a:p>
                  <a:p>
                    <a:pPr algn="ctr"/>
                    <a:endParaRPr lang="es-MX" dirty="0"/>
                  </a:p>
                </p:txBody>
              </p:sp>
              <p:grpSp>
                <p:nvGrpSpPr>
                  <p:cNvPr id="2" name="Grupo 1">
                    <a:extLst>
                      <a:ext uri="{FF2B5EF4-FFF2-40B4-BE49-F238E27FC236}">
                        <a16:creationId xmlns:a16="http://schemas.microsoft.com/office/drawing/2014/main" id="{352A0650-CF53-4DD5-B3C4-606F8A5B0E27}"/>
                      </a:ext>
                    </a:extLst>
                  </p:cNvPr>
                  <p:cNvGrpSpPr/>
                  <p:nvPr/>
                </p:nvGrpSpPr>
                <p:grpSpPr>
                  <a:xfrm>
                    <a:off x="4757530" y="3342921"/>
                    <a:ext cx="1086678" cy="2130227"/>
                    <a:chOff x="4757530" y="3342921"/>
                    <a:chExt cx="1086678" cy="2130227"/>
                  </a:xfrm>
                </p:grpSpPr>
                <p:cxnSp>
                  <p:nvCxnSpPr>
                    <p:cNvPr id="33" name="Conector recto 32">
                      <a:extLst>
                        <a:ext uri="{FF2B5EF4-FFF2-40B4-BE49-F238E27FC236}">
                          <a16:creationId xmlns:a16="http://schemas.microsoft.com/office/drawing/2014/main" id="{1BC9C15A-BDBB-4908-9329-6D58FCB4991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757530" y="3342921"/>
                      <a:ext cx="0" cy="2006203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Conector recto 34">
                      <a:extLst>
                        <a:ext uri="{FF2B5EF4-FFF2-40B4-BE49-F238E27FC236}">
                          <a16:creationId xmlns:a16="http://schemas.microsoft.com/office/drawing/2014/main" id="{A50AF4D5-A248-4E88-9B76-7BF636121006}"/>
                        </a:ext>
                      </a:extLst>
                    </p:cNvPr>
                    <p:cNvCxnSpPr>
                      <a:cxnSpLocks/>
                      <a:endCxn id="31" idx="1"/>
                    </p:cNvCxnSpPr>
                    <p:nvPr/>
                  </p:nvCxnSpPr>
                  <p:spPr>
                    <a:xfrm>
                      <a:off x="4757530" y="5349124"/>
                      <a:ext cx="1086678" cy="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Conector recto 38">
                      <a:extLst>
                        <a:ext uri="{FF2B5EF4-FFF2-40B4-BE49-F238E27FC236}">
                          <a16:creationId xmlns:a16="http://schemas.microsoft.com/office/drawing/2014/main" id="{9EFEE42F-311D-4B3C-8578-EE7F6248E82D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5049078" y="5247861"/>
                      <a:ext cx="106018" cy="225287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40" name="CuadroTexto 39">
                  <a:extLst>
                    <a:ext uri="{FF2B5EF4-FFF2-40B4-BE49-F238E27FC236}">
                      <a16:creationId xmlns:a16="http://schemas.microsoft.com/office/drawing/2014/main" id="{115C616A-032E-460B-838C-BF3591B74825}"/>
                    </a:ext>
                  </a:extLst>
                </p:cNvPr>
                <p:cNvSpPr txBox="1"/>
                <p:nvPr/>
              </p:nvSpPr>
              <p:spPr>
                <a:xfrm>
                  <a:off x="4797286" y="5611646"/>
                  <a:ext cx="7951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MX" dirty="0"/>
                    <a:t>32 bit</a:t>
                  </a:r>
                </a:p>
              </p:txBody>
            </p:sp>
          </p:grpSp>
          <p:grpSp>
            <p:nvGrpSpPr>
              <p:cNvPr id="22" name="Grupo 21">
                <a:extLst>
                  <a:ext uri="{FF2B5EF4-FFF2-40B4-BE49-F238E27FC236}">
                    <a16:creationId xmlns:a16="http://schemas.microsoft.com/office/drawing/2014/main" id="{5EBAB8B7-966C-435F-AA8F-EAD087E6B71B}"/>
                  </a:ext>
                </a:extLst>
              </p:cNvPr>
              <p:cNvGrpSpPr/>
              <p:nvPr/>
            </p:nvGrpSpPr>
            <p:grpSpPr>
              <a:xfrm>
                <a:off x="7414590" y="4256107"/>
                <a:ext cx="2657057" cy="1881735"/>
                <a:chOff x="7414590" y="4256107"/>
                <a:chExt cx="2657057" cy="1881735"/>
              </a:xfrm>
            </p:grpSpPr>
            <p:grpSp>
              <p:nvGrpSpPr>
                <p:cNvPr id="7" name="Grupo 6">
                  <a:extLst>
                    <a:ext uri="{FF2B5EF4-FFF2-40B4-BE49-F238E27FC236}">
                      <a16:creationId xmlns:a16="http://schemas.microsoft.com/office/drawing/2014/main" id="{1FD34B06-742D-4D84-B0DE-4471363F2803}"/>
                    </a:ext>
                  </a:extLst>
                </p:cNvPr>
                <p:cNvGrpSpPr/>
                <p:nvPr/>
              </p:nvGrpSpPr>
              <p:grpSpPr>
                <a:xfrm>
                  <a:off x="7414590" y="5222580"/>
                  <a:ext cx="795130" cy="578844"/>
                  <a:chOff x="7414590" y="5222580"/>
                  <a:chExt cx="795130" cy="578844"/>
                </a:xfrm>
              </p:grpSpPr>
              <p:cxnSp>
                <p:nvCxnSpPr>
                  <p:cNvPr id="46" name="Conector recto 45">
                    <a:extLst>
                      <a:ext uri="{FF2B5EF4-FFF2-40B4-BE49-F238E27FC236}">
                        <a16:creationId xmlns:a16="http://schemas.microsoft.com/office/drawing/2014/main" id="{E3E7B576-41C4-444D-96B8-A20D5FE8BAD4}"/>
                      </a:ext>
                    </a:extLst>
                  </p:cNvPr>
                  <p:cNvCxnSpPr>
                    <a:stCxn id="31" idx="3"/>
                  </p:cNvCxnSpPr>
                  <p:nvPr/>
                </p:nvCxnSpPr>
                <p:spPr>
                  <a:xfrm flipV="1">
                    <a:off x="7421214" y="5349123"/>
                    <a:ext cx="781882" cy="1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Conector recto 53">
                    <a:extLst>
                      <a:ext uri="{FF2B5EF4-FFF2-40B4-BE49-F238E27FC236}">
                        <a16:creationId xmlns:a16="http://schemas.microsoft.com/office/drawing/2014/main" id="{29F8C749-E815-45A8-B392-51FAFFA9D687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686262" y="5222580"/>
                    <a:ext cx="106018" cy="225287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5" name="CuadroTexto 54">
                    <a:extLst>
                      <a:ext uri="{FF2B5EF4-FFF2-40B4-BE49-F238E27FC236}">
                        <a16:creationId xmlns:a16="http://schemas.microsoft.com/office/drawing/2014/main" id="{0386FFEB-B048-416C-8EC0-CBD1D5CCEE0A}"/>
                      </a:ext>
                    </a:extLst>
                  </p:cNvPr>
                  <p:cNvSpPr txBox="1"/>
                  <p:nvPr/>
                </p:nvSpPr>
                <p:spPr>
                  <a:xfrm>
                    <a:off x="7414590" y="5432092"/>
                    <a:ext cx="7951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MX" dirty="0"/>
                      <a:t>32 bit</a:t>
                    </a:r>
                  </a:p>
                </p:txBody>
              </p:sp>
            </p:grpSp>
            <p:grpSp>
              <p:nvGrpSpPr>
                <p:cNvPr id="20" name="Grupo 19">
                  <a:extLst>
                    <a:ext uri="{FF2B5EF4-FFF2-40B4-BE49-F238E27FC236}">
                      <a16:creationId xmlns:a16="http://schemas.microsoft.com/office/drawing/2014/main" id="{CF56203C-F9FE-42E6-B84E-A089BD53EB52}"/>
                    </a:ext>
                  </a:extLst>
                </p:cNvPr>
                <p:cNvGrpSpPr/>
                <p:nvPr/>
              </p:nvGrpSpPr>
              <p:grpSpPr>
                <a:xfrm>
                  <a:off x="8203096" y="4256107"/>
                  <a:ext cx="1868551" cy="1881735"/>
                  <a:chOff x="8203096" y="4256107"/>
                  <a:chExt cx="1868551" cy="1881735"/>
                </a:xfrm>
              </p:grpSpPr>
              <p:cxnSp>
                <p:nvCxnSpPr>
                  <p:cNvPr id="42" name="Conector recto 41">
                    <a:extLst>
                      <a:ext uri="{FF2B5EF4-FFF2-40B4-BE49-F238E27FC236}">
                        <a16:creationId xmlns:a16="http://schemas.microsoft.com/office/drawing/2014/main" id="{24E8B5A1-4423-4D53-9EEC-2F4C393D52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03096" y="4412973"/>
                    <a:ext cx="0" cy="1568005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Conector recto 47">
                    <a:extLst>
                      <a:ext uri="{FF2B5EF4-FFF2-40B4-BE49-F238E27FC236}">
                        <a16:creationId xmlns:a16="http://schemas.microsoft.com/office/drawing/2014/main" id="{14E20FF2-75B6-4DD2-ABC8-C1E6885D0656}"/>
                      </a:ext>
                    </a:extLst>
                  </p:cNvPr>
                  <p:cNvCxnSpPr/>
                  <p:nvPr/>
                </p:nvCxnSpPr>
                <p:spPr>
                  <a:xfrm>
                    <a:off x="8203096" y="4412973"/>
                    <a:ext cx="463826" cy="0"/>
                  </a:xfrm>
                  <a:prstGeom prst="line">
                    <a:avLst/>
                  </a:prstGeom>
                  <a:ln w="28575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Conector recto 48">
                    <a:extLst>
                      <a:ext uri="{FF2B5EF4-FFF2-40B4-BE49-F238E27FC236}">
                        <a16:creationId xmlns:a16="http://schemas.microsoft.com/office/drawing/2014/main" id="{AB3C7EA2-818A-431A-A524-02CAEEF6B71C}"/>
                      </a:ext>
                    </a:extLst>
                  </p:cNvPr>
                  <p:cNvCxnSpPr/>
                  <p:nvPr/>
                </p:nvCxnSpPr>
                <p:spPr>
                  <a:xfrm>
                    <a:off x="8203096" y="4936434"/>
                    <a:ext cx="463826" cy="0"/>
                  </a:xfrm>
                  <a:prstGeom prst="line">
                    <a:avLst/>
                  </a:prstGeom>
                  <a:ln w="28575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Conector recto 49">
                    <a:extLst>
                      <a:ext uri="{FF2B5EF4-FFF2-40B4-BE49-F238E27FC236}">
                        <a16:creationId xmlns:a16="http://schemas.microsoft.com/office/drawing/2014/main" id="{5BFD3C34-3FEE-46C5-A042-9F53A2A5E09C}"/>
                      </a:ext>
                    </a:extLst>
                  </p:cNvPr>
                  <p:cNvCxnSpPr/>
                  <p:nvPr/>
                </p:nvCxnSpPr>
                <p:spPr>
                  <a:xfrm>
                    <a:off x="8203096" y="5473148"/>
                    <a:ext cx="463826" cy="0"/>
                  </a:xfrm>
                  <a:prstGeom prst="line">
                    <a:avLst/>
                  </a:prstGeom>
                  <a:ln w="28575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Conector recto 50">
                    <a:extLst>
                      <a:ext uri="{FF2B5EF4-FFF2-40B4-BE49-F238E27FC236}">
                        <a16:creationId xmlns:a16="http://schemas.microsoft.com/office/drawing/2014/main" id="{26826B5B-708C-46DA-B08B-75A5A5259D4A}"/>
                      </a:ext>
                    </a:extLst>
                  </p:cNvPr>
                  <p:cNvCxnSpPr/>
                  <p:nvPr/>
                </p:nvCxnSpPr>
                <p:spPr>
                  <a:xfrm>
                    <a:off x="8203096" y="5980978"/>
                    <a:ext cx="463826" cy="0"/>
                  </a:xfrm>
                  <a:prstGeom prst="line">
                    <a:avLst/>
                  </a:prstGeom>
                  <a:ln w="28575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" name="CuadroTexto 52">
                    <a:extLst>
                      <a:ext uri="{FF2B5EF4-FFF2-40B4-BE49-F238E27FC236}">
                        <a16:creationId xmlns:a16="http://schemas.microsoft.com/office/drawing/2014/main" id="{9616C05D-1B34-440B-AA4C-B97615FF3276}"/>
                      </a:ext>
                    </a:extLst>
                  </p:cNvPr>
                  <p:cNvSpPr txBox="1"/>
                  <p:nvPr/>
                </p:nvSpPr>
                <p:spPr>
                  <a:xfrm>
                    <a:off x="8666926" y="4427972"/>
                    <a:ext cx="1404721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MX" sz="2000" b="1" dirty="0">
                        <a:solidFill>
                          <a:srgbClr val="002060"/>
                        </a:solidFill>
                      </a:rPr>
                      <a:t>FILE</a:t>
                    </a:r>
                  </a:p>
                  <a:p>
                    <a:pPr algn="ctr"/>
                    <a:r>
                      <a:rPr lang="es-MX" sz="2000" b="1" dirty="0">
                        <a:solidFill>
                          <a:srgbClr val="002060"/>
                        </a:solidFill>
                      </a:rPr>
                      <a:t>REGISTERS</a:t>
                    </a:r>
                  </a:p>
                </p:txBody>
              </p:sp>
              <p:sp>
                <p:nvSpPr>
                  <p:cNvPr id="19" name="Rectángulo 18">
                    <a:extLst>
                      <a:ext uri="{FF2B5EF4-FFF2-40B4-BE49-F238E27FC236}">
                        <a16:creationId xmlns:a16="http://schemas.microsoft.com/office/drawing/2014/main" id="{061CF544-C28F-4661-A8F0-8E65A79F4268}"/>
                      </a:ext>
                    </a:extLst>
                  </p:cNvPr>
                  <p:cNvSpPr/>
                  <p:nvPr/>
                </p:nvSpPr>
                <p:spPr>
                  <a:xfrm>
                    <a:off x="8666922" y="4256107"/>
                    <a:ext cx="1404725" cy="1881735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</p:grpSp>
          </p:grpSp>
        </p:grp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B5CF423-ED66-4962-A5BA-7FE82380D81E}"/>
              </a:ext>
            </a:extLst>
          </p:cNvPr>
          <p:cNvSpPr txBox="1"/>
          <p:nvPr/>
        </p:nvSpPr>
        <p:spPr>
          <a:xfrm>
            <a:off x="4653121" y="2292003"/>
            <a:ext cx="2991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rgbClr val="003300"/>
                </a:solidFill>
              </a:rPr>
              <a:t>CAMPOS DE LA INSTRUCCIÓN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D9A4D2D3-26EA-4C68-A530-0FA410D18CD8}"/>
              </a:ext>
            </a:extLst>
          </p:cNvPr>
          <p:cNvCxnSpPr>
            <a:cxnSpLocks/>
          </p:cNvCxnSpPr>
          <p:nvPr/>
        </p:nvCxnSpPr>
        <p:spPr>
          <a:xfrm>
            <a:off x="5917096" y="2720170"/>
            <a:ext cx="0" cy="1328047"/>
          </a:xfrm>
          <a:prstGeom prst="straightConnector1">
            <a:avLst/>
          </a:prstGeom>
          <a:ln>
            <a:solidFill>
              <a:srgbClr val="8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530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0021BB0-BB25-4DAD-9984-B5D864B48D78}"/>
              </a:ext>
            </a:extLst>
          </p:cNvPr>
          <p:cNvSpPr txBox="1"/>
          <p:nvPr/>
        </p:nvSpPr>
        <p:spPr>
          <a:xfrm>
            <a:off x="3728670" y="344181"/>
            <a:ext cx="4628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>
                <a:solidFill>
                  <a:srgbClr val="002060"/>
                </a:solidFill>
              </a:rPr>
              <a:t>MEMORIA DE INSTRUCCIONES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916ACE1-A53E-40D6-9DFF-E7F8222967F7}"/>
              </a:ext>
            </a:extLst>
          </p:cNvPr>
          <p:cNvSpPr txBox="1"/>
          <p:nvPr/>
        </p:nvSpPr>
        <p:spPr>
          <a:xfrm>
            <a:off x="404191" y="891227"/>
            <a:ext cx="3419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003300"/>
                </a:solidFill>
              </a:rPr>
              <a:t>5.- Ciclo de Instrucción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BA01908-C023-4C2E-9172-4B175E5AAD68}"/>
              </a:ext>
            </a:extLst>
          </p:cNvPr>
          <p:cNvSpPr txBox="1"/>
          <p:nvPr/>
        </p:nvSpPr>
        <p:spPr>
          <a:xfrm>
            <a:off x="9307236" y="891227"/>
            <a:ext cx="2811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err="1">
                <a:solidFill>
                  <a:srgbClr val="003300"/>
                </a:solidFill>
              </a:rPr>
              <a:t>Fetch</a:t>
            </a:r>
            <a:r>
              <a:rPr lang="es-MX" sz="2400" b="1" dirty="0">
                <a:solidFill>
                  <a:srgbClr val="003300"/>
                </a:solidFill>
              </a:rPr>
              <a:t> </a:t>
            </a:r>
            <a:r>
              <a:rPr lang="es-MX" sz="2400" b="1" dirty="0" err="1">
                <a:solidFill>
                  <a:srgbClr val="003300"/>
                </a:solidFill>
              </a:rPr>
              <a:t>Instruction</a:t>
            </a:r>
            <a:endParaRPr lang="es-MX" sz="2400" b="1" dirty="0">
              <a:solidFill>
                <a:srgbClr val="003300"/>
              </a:solidFill>
            </a:endParaRP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E3394B3B-4F2D-4CB3-8B91-FF7361960E3E}"/>
              </a:ext>
            </a:extLst>
          </p:cNvPr>
          <p:cNvGrpSpPr/>
          <p:nvPr/>
        </p:nvGrpSpPr>
        <p:grpSpPr>
          <a:xfrm>
            <a:off x="861391" y="2024005"/>
            <a:ext cx="6692343" cy="4234763"/>
            <a:chOff x="3379304" y="2130023"/>
            <a:chExt cx="6692343" cy="4234763"/>
          </a:xfrm>
        </p:grpSpPr>
        <p:grpSp>
          <p:nvGrpSpPr>
            <p:cNvPr id="30" name="Grupo 29">
              <a:extLst>
                <a:ext uri="{FF2B5EF4-FFF2-40B4-BE49-F238E27FC236}">
                  <a16:creationId xmlns:a16="http://schemas.microsoft.com/office/drawing/2014/main" id="{71D4F8B2-B78C-45AB-B7AC-8194175A2FEA}"/>
                </a:ext>
              </a:extLst>
            </p:cNvPr>
            <p:cNvGrpSpPr/>
            <p:nvPr/>
          </p:nvGrpSpPr>
          <p:grpSpPr>
            <a:xfrm>
              <a:off x="3379304" y="2130023"/>
              <a:ext cx="3193773" cy="1654278"/>
              <a:chOff x="3193774" y="2591688"/>
              <a:chExt cx="3193773" cy="1654278"/>
            </a:xfrm>
          </p:grpSpPr>
          <p:grpSp>
            <p:nvGrpSpPr>
              <p:cNvPr id="25" name="Grupo 24">
                <a:extLst>
                  <a:ext uri="{FF2B5EF4-FFF2-40B4-BE49-F238E27FC236}">
                    <a16:creationId xmlns:a16="http://schemas.microsoft.com/office/drawing/2014/main" id="{928BB030-D6AF-45F9-AE45-6D0B0382A351}"/>
                  </a:ext>
                </a:extLst>
              </p:cNvPr>
              <p:cNvGrpSpPr/>
              <p:nvPr/>
            </p:nvGrpSpPr>
            <p:grpSpPr>
              <a:xfrm>
                <a:off x="5155095" y="2591688"/>
                <a:ext cx="1232452" cy="1654278"/>
                <a:chOff x="5194852" y="2231688"/>
                <a:chExt cx="1232452" cy="1654278"/>
              </a:xfrm>
            </p:grpSpPr>
            <p:cxnSp>
              <p:nvCxnSpPr>
                <p:cNvPr id="3" name="Conector recto 2">
                  <a:extLst>
                    <a:ext uri="{FF2B5EF4-FFF2-40B4-BE49-F238E27FC236}">
                      <a16:creationId xmlns:a16="http://schemas.microsoft.com/office/drawing/2014/main" id="{3CE7861C-757D-445F-B5BD-0BD64BB626DC}"/>
                    </a:ext>
                  </a:extLst>
                </p:cNvPr>
                <p:cNvCxnSpPr/>
                <p:nvPr/>
              </p:nvCxnSpPr>
              <p:spPr>
                <a:xfrm>
                  <a:off x="5698435" y="2231688"/>
                  <a:ext cx="0" cy="72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Conector recto 9">
                  <a:extLst>
                    <a:ext uri="{FF2B5EF4-FFF2-40B4-BE49-F238E27FC236}">
                      <a16:creationId xmlns:a16="http://schemas.microsoft.com/office/drawing/2014/main" id="{4DF96398-AD0B-4BDF-A24A-0F49D7F97CE8}"/>
                    </a:ext>
                  </a:extLst>
                </p:cNvPr>
                <p:cNvCxnSpPr/>
                <p:nvPr/>
              </p:nvCxnSpPr>
              <p:spPr>
                <a:xfrm>
                  <a:off x="5691809" y="3165966"/>
                  <a:ext cx="0" cy="72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Conector recto 5">
                  <a:extLst>
                    <a:ext uri="{FF2B5EF4-FFF2-40B4-BE49-F238E27FC236}">
                      <a16:creationId xmlns:a16="http://schemas.microsoft.com/office/drawing/2014/main" id="{6551E407-B7E3-47D3-B818-EEA03C6DD2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91809" y="2951688"/>
                  <a:ext cx="205408" cy="10956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Conector recto 11">
                  <a:extLst>
                    <a:ext uri="{FF2B5EF4-FFF2-40B4-BE49-F238E27FC236}">
                      <a16:creationId xmlns:a16="http://schemas.microsoft.com/office/drawing/2014/main" id="{D6B8BD50-B59B-46EF-8544-AAAFB54DE61A}"/>
                    </a:ext>
                  </a:extLst>
                </p:cNvPr>
                <p:cNvCxnSpPr/>
                <p:nvPr/>
              </p:nvCxnSpPr>
              <p:spPr>
                <a:xfrm flipH="1">
                  <a:off x="5698435" y="3061252"/>
                  <a:ext cx="198782" cy="10471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onector recto 16">
                  <a:extLst>
                    <a:ext uri="{FF2B5EF4-FFF2-40B4-BE49-F238E27FC236}">
                      <a16:creationId xmlns:a16="http://schemas.microsoft.com/office/drawing/2014/main" id="{F02CB97B-3BE6-4F0B-A208-55CD42220AD9}"/>
                    </a:ext>
                  </a:extLst>
                </p:cNvPr>
                <p:cNvCxnSpPr/>
                <p:nvPr/>
              </p:nvCxnSpPr>
              <p:spPr>
                <a:xfrm>
                  <a:off x="5691809" y="2231688"/>
                  <a:ext cx="735495" cy="36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onector recto 17">
                  <a:extLst>
                    <a:ext uri="{FF2B5EF4-FFF2-40B4-BE49-F238E27FC236}">
                      <a16:creationId xmlns:a16="http://schemas.microsoft.com/office/drawing/2014/main" id="{AA489897-D758-441C-99C6-01DEC58E76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698435" y="3525966"/>
                  <a:ext cx="728869" cy="34606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ector recto 20">
                  <a:extLst>
                    <a:ext uri="{FF2B5EF4-FFF2-40B4-BE49-F238E27FC236}">
                      <a16:creationId xmlns:a16="http://schemas.microsoft.com/office/drawing/2014/main" id="{0C97A4CE-13EB-4E56-8D51-3E8A03DA023D}"/>
                    </a:ext>
                  </a:extLst>
                </p:cNvPr>
                <p:cNvCxnSpPr/>
                <p:nvPr/>
              </p:nvCxnSpPr>
              <p:spPr>
                <a:xfrm>
                  <a:off x="6427304" y="2591688"/>
                  <a:ext cx="0" cy="93427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Conector recto 22">
                  <a:extLst>
                    <a:ext uri="{FF2B5EF4-FFF2-40B4-BE49-F238E27FC236}">
                      <a16:creationId xmlns:a16="http://schemas.microsoft.com/office/drawing/2014/main" id="{A65C3A2C-699C-4BFF-82BA-6653DE090403}"/>
                    </a:ext>
                  </a:extLst>
                </p:cNvPr>
                <p:cNvCxnSpPr/>
                <p:nvPr/>
              </p:nvCxnSpPr>
              <p:spPr>
                <a:xfrm>
                  <a:off x="5194852" y="2591688"/>
                  <a:ext cx="503583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E4552837-FDC9-4C3D-B08A-85F64CFBC7E8}"/>
                  </a:ext>
                </a:extLst>
              </p:cNvPr>
              <p:cNvSpPr txBox="1"/>
              <p:nvPr/>
            </p:nvSpPr>
            <p:spPr>
              <a:xfrm>
                <a:off x="3193774" y="3619920"/>
                <a:ext cx="887896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dirty="0"/>
                  <a:t>PC</a:t>
                </a:r>
              </a:p>
            </p:txBody>
          </p:sp>
          <p:cxnSp>
            <p:nvCxnSpPr>
              <p:cNvPr id="28" name="Conector recto 27">
                <a:extLst>
                  <a:ext uri="{FF2B5EF4-FFF2-40B4-BE49-F238E27FC236}">
                    <a16:creationId xmlns:a16="http://schemas.microsoft.com/office/drawing/2014/main" id="{F50D5133-62B2-4A12-8576-9003A17A2A82}"/>
                  </a:ext>
                </a:extLst>
              </p:cNvPr>
              <p:cNvCxnSpPr>
                <a:stCxn id="26" idx="3"/>
              </p:cNvCxnSpPr>
              <p:nvPr/>
            </p:nvCxnSpPr>
            <p:spPr>
              <a:xfrm>
                <a:off x="4081670" y="3804586"/>
                <a:ext cx="1557130" cy="23581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D4489347-BC97-4386-9056-0B71DBA7A59C}"/>
                  </a:ext>
                </a:extLst>
              </p:cNvPr>
              <p:cNvSpPr txBox="1"/>
              <p:nvPr/>
            </p:nvSpPr>
            <p:spPr>
              <a:xfrm>
                <a:off x="4705703" y="2720855"/>
                <a:ext cx="4674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</p:grpSp>
        <p:grpSp>
          <p:nvGrpSpPr>
            <p:cNvPr id="24" name="Grupo 23">
              <a:extLst>
                <a:ext uri="{FF2B5EF4-FFF2-40B4-BE49-F238E27FC236}">
                  <a16:creationId xmlns:a16="http://schemas.microsoft.com/office/drawing/2014/main" id="{54BC20D0-D523-4802-ACDB-188E625CB7D6}"/>
                </a:ext>
              </a:extLst>
            </p:cNvPr>
            <p:cNvGrpSpPr/>
            <p:nvPr/>
          </p:nvGrpSpPr>
          <p:grpSpPr>
            <a:xfrm>
              <a:off x="4757530" y="3342921"/>
              <a:ext cx="5314117" cy="3021865"/>
              <a:chOff x="4757530" y="3342921"/>
              <a:chExt cx="5314117" cy="3021865"/>
            </a:xfrm>
          </p:grpSpPr>
          <p:grpSp>
            <p:nvGrpSpPr>
              <p:cNvPr id="13" name="Grupo 12">
                <a:extLst>
                  <a:ext uri="{FF2B5EF4-FFF2-40B4-BE49-F238E27FC236}">
                    <a16:creationId xmlns:a16="http://schemas.microsoft.com/office/drawing/2014/main" id="{F45CE440-5EF2-406D-AC38-D079DCFFFF5D}"/>
                  </a:ext>
                </a:extLst>
              </p:cNvPr>
              <p:cNvGrpSpPr/>
              <p:nvPr/>
            </p:nvGrpSpPr>
            <p:grpSpPr>
              <a:xfrm>
                <a:off x="4757530" y="3342921"/>
                <a:ext cx="2663684" cy="3021865"/>
                <a:chOff x="4757530" y="3342921"/>
                <a:chExt cx="2663684" cy="3021865"/>
              </a:xfrm>
            </p:grpSpPr>
            <p:grpSp>
              <p:nvGrpSpPr>
                <p:cNvPr id="5" name="Grupo 4">
                  <a:extLst>
                    <a:ext uri="{FF2B5EF4-FFF2-40B4-BE49-F238E27FC236}">
                      <a16:creationId xmlns:a16="http://schemas.microsoft.com/office/drawing/2014/main" id="{7285B8D4-1717-47C4-B07B-20B21A9917EF}"/>
                    </a:ext>
                  </a:extLst>
                </p:cNvPr>
                <p:cNvGrpSpPr/>
                <p:nvPr/>
              </p:nvGrpSpPr>
              <p:grpSpPr>
                <a:xfrm>
                  <a:off x="4757530" y="3342921"/>
                  <a:ext cx="2663684" cy="3021865"/>
                  <a:chOff x="4757530" y="3342921"/>
                  <a:chExt cx="2663684" cy="3021865"/>
                </a:xfrm>
              </p:grpSpPr>
              <p:sp>
                <p:nvSpPr>
                  <p:cNvPr id="31" name="CuadroTexto 30">
                    <a:extLst>
                      <a:ext uri="{FF2B5EF4-FFF2-40B4-BE49-F238E27FC236}">
                        <a16:creationId xmlns:a16="http://schemas.microsoft.com/office/drawing/2014/main" id="{358C1956-2FAA-4D87-95E5-0D1E847269E1}"/>
                      </a:ext>
                    </a:extLst>
                  </p:cNvPr>
                  <p:cNvSpPr txBox="1"/>
                  <p:nvPr/>
                </p:nvSpPr>
                <p:spPr>
                  <a:xfrm>
                    <a:off x="5844208" y="4333461"/>
                    <a:ext cx="1577006" cy="2031325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MX" dirty="0">
                        <a:solidFill>
                          <a:srgbClr val="002060"/>
                        </a:solidFill>
                      </a:rPr>
                      <a:t>Memoria de Instrucciones</a:t>
                    </a:r>
                  </a:p>
                  <a:p>
                    <a:pPr algn="ctr"/>
                    <a:endParaRPr lang="es-MX" dirty="0"/>
                  </a:p>
                  <a:p>
                    <a:pPr algn="ctr"/>
                    <a:endParaRPr lang="es-MX" dirty="0"/>
                  </a:p>
                  <a:p>
                    <a:pPr algn="ctr"/>
                    <a:endParaRPr lang="es-MX" dirty="0"/>
                  </a:p>
                  <a:p>
                    <a:pPr algn="ctr"/>
                    <a:endParaRPr lang="es-MX" dirty="0"/>
                  </a:p>
                  <a:p>
                    <a:pPr algn="ctr"/>
                    <a:endParaRPr lang="es-MX" dirty="0"/>
                  </a:p>
                </p:txBody>
              </p:sp>
              <p:grpSp>
                <p:nvGrpSpPr>
                  <p:cNvPr id="2" name="Grupo 1">
                    <a:extLst>
                      <a:ext uri="{FF2B5EF4-FFF2-40B4-BE49-F238E27FC236}">
                        <a16:creationId xmlns:a16="http://schemas.microsoft.com/office/drawing/2014/main" id="{352A0650-CF53-4DD5-B3C4-606F8A5B0E27}"/>
                      </a:ext>
                    </a:extLst>
                  </p:cNvPr>
                  <p:cNvGrpSpPr/>
                  <p:nvPr/>
                </p:nvGrpSpPr>
                <p:grpSpPr>
                  <a:xfrm>
                    <a:off x="4757530" y="3342921"/>
                    <a:ext cx="1086678" cy="2130227"/>
                    <a:chOff x="4757530" y="3342921"/>
                    <a:chExt cx="1086678" cy="2130227"/>
                  </a:xfrm>
                </p:grpSpPr>
                <p:cxnSp>
                  <p:nvCxnSpPr>
                    <p:cNvPr id="33" name="Conector recto 32">
                      <a:extLst>
                        <a:ext uri="{FF2B5EF4-FFF2-40B4-BE49-F238E27FC236}">
                          <a16:creationId xmlns:a16="http://schemas.microsoft.com/office/drawing/2014/main" id="{1BC9C15A-BDBB-4908-9329-6D58FCB4991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757530" y="3342921"/>
                      <a:ext cx="0" cy="2006203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Conector recto 34">
                      <a:extLst>
                        <a:ext uri="{FF2B5EF4-FFF2-40B4-BE49-F238E27FC236}">
                          <a16:creationId xmlns:a16="http://schemas.microsoft.com/office/drawing/2014/main" id="{A50AF4D5-A248-4E88-9B76-7BF636121006}"/>
                        </a:ext>
                      </a:extLst>
                    </p:cNvPr>
                    <p:cNvCxnSpPr>
                      <a:cxnSpLocks/>
                      <a:endCxn id="31" idx="1"/>
                    </p:cNvCxnSpPr>
                    <p:nvPr/>
                  </p:nvCxnSpPr>
                  <p:spPr>
                    <a:xfrm>
                      <a:off x="4757530" y="5349124"/>
                      <a:ext cx="1086678" cy="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Conector recto 38">
                      <a:extLst>
                        <a:ext uri="{FF2B5EF4-FFF2-40B4-BE49-F238E27FC236}">
                          <a16:creationId xmlns:a16="http://schemas.microsoft.com/office/drawing/2014/main" id="{9EFEE42F-311D-4B3C-8578-EE7F6248E82D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5049078" y="5247861"/>
                      <a:ext cx="106018" cy="225287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40" name="CuadroTexto 39">
                  <a:extLst>
                    <a:ext uri="{FF2B5EF4-FFF2-40B4-BE49-F238E27FC236}">
                      <a16:creationId xmlns:a16="http://schemas.microsoft.com/office/drawing/2014/main" id="{115C616A-032E-460B-838C-BF3591B74825}"/>
                    </a:ext>
                  </a:extLst>
                </p:cNvPr>
                <p:cNvSpPr txBox="1"/>
                <p:nvPr/>
              </p:nvSpPr>
              <p:spPr>
                <a:xfrm>
                  <a:off x="4797286" y="5611646"/>
                  <a:ext cx="7951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MX" dirty="0"/>
                    <a:t>32 bit</a:t>
                  </a:r>
                </a:p>
              </p:txBody>
            </p:sp>
          </p:grpSp>
          <p:grpSp>
            <p:nvGrpSpPr>
              <p:cNvPr id="22" name="Grupo 21">
                <a:extLst>
                  <a:ext uri="{FF2B5EF4-FFF2-40B4-BE49-F238E27FC236}">
                    <a16:creationId xmlns:a16="http://schemas.microsoft.com/office/drawing/2014/main" id="{5EBAB8B7-966C-435F-AA8F-EAD087E6B71B}"/>
                  </a:ext>
                </a:extLst>
              </p:cNvPr>
              <p:cNvGrpSpPr/>
              <p:nvPr/>
            </p:nvGrpSpPr>
            <p:grpSpPr>
              <a:xfrm>
                <a:off x="7414590" y="4256107"/>
                <a:ext cx="2657057" cy="1881735"/>
                <a:chOff x="7414590" y="4256107"/>
                <a:chExt cx="2657057" cy="1881735"/>
              </a:xfrm>
            </p:grpSpPr>
            <p:grpSp>
              <p:nvGrpSpPr>
                <p:cNvPr id="7" name="Grupo 6">
                  <a:extLst>
                    <a:ext uri="{FF2B5EF4-FFF2-40B4-BE49-F238E27FC236}">
                      <a16:creationId xmlns:a16="http://schemas.microsoft.com/office/drawing/2014/main" id="{1FD34B06-742D-4D84-B0DE-4471363F2803}"/>
                    </a:ext>
                  </a:extLst>
                </p:cNvPr>
                <p:cNvGrpSpPr/>
                <p:nvPr/>
              </p:nvGrpSpPr>
              <p:grpSpPr>
                <a:xfrm>
                  <a:off x="7414590" y="5222580"/>
                  <a:ext cx="795130" cy="578844"/>
                  <a:chOff x="7414590" y="5222580"/>
                  <a:chExt cx="795130" cy="578844"/>
                </a:xfrm>
              </p:grpSpPr>
              <p:cxnSp>
                <p:nvCxnSpPr>
                  <p:cNvPr id="46" name="Conector recto 45">
                    <a:extLst>
                      <a:ext uri="{FF2B5EF4-FFF2-40B4-BE49-F238E27FC236}">
                        <a16:creationId xmlns:a16="http://schemas.microsoft.com/office/drawing/2014/main" id="{E3E7B576-41C4-444D-96B8-A20D5FE8BAD4}"/>
                      </a:ext>
                    </a:extLst>
                  </p:cNvPr>
                  <p:cNvCxnSpPr>
                    <a:stCxn id="31" idx="3"/>
                  </p:cNvCxnSpPr>
                  <p:nvPr/>
                </p:nvCxnSpPr>
                <p:spPr>
                  <a:xfrm flipV="1">
                    <a:off x="7421214" y="5349123"/>
                    <a:ext cx="781882" cy="1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Conector recto 53">
                    <a:extLst>
                      <a:ext uri="{FF2B5EF4-FFF2-40B4-BE49-F238E27FC236}">
                        <a16:creationId xmlns:a16="http://schemas.microsoft.com/office/drawing/2014/main" id="{29F8C749-E815-45A8-B392-51FAFFA9D687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686262" y="5222580"/>
                    <a:ext cx="106018" cy="225287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5" name="CuadroTexto 54">
                    <a:extLst>
                      <a:ext uri="{FF2B5EF4-FFF2-40B4-BE49-F238E27FC236}">
                        <a16:creationId xmlns:a16="http://schemas.microsoft.com/office/drawing/2014/main" id="{0386FFEB-B048-416C-8EC0-CBD1D5CCEE0A}"/>
                      </a:ext>
                    </a:extLst>
                  </p:cNvPr>
                  <p:cNvSpPr txBox="1"/>
                  <p:nvPr/>
                </p:nvSpPr>
                <p:spPr>
                  <a:xfrm>
                    <a:off x="7414590" y="5432092"/>
                    <a:ext cx="7951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MX" dirty="0"/>
                      <a:t>32 bit</a:t>
                    </a:r>
                  </a:p>
                </p:txBody>
              </p:sp>
            </p:grpSp>
            <p:grpSp>
              <p:nvGrpSpPr>
                <p:cNvPr id="20" name="Grupo 19">
                  <a:extLst>
                    <a:ext uri="{FF2B5EF4-FFF2-40B4-BE49-F238E27FC236}">
                      <a16:creationId xmlns:a16="http://schemas.microsoft.com/office/drawing/2014/main" id="{CF56203C-F9FE-42E6-B84E-A089BD53EB52}"/>
                    </a:ext>
                  </a:extLst>
                </p:cNvPr>
                <p:cNvGrpSpPr/>
                <p:nvPr/>
              </p:nvGrpSpPr>
              <p:grpSpPr>
                <a:xfrm>
                  <a:off x="8203096" y="4256107"/>
                  <a:ext cx="1868551" cy="1881735"/>
                  <a:chOff x="8203096" y="4256107"/>
                  <a:chExt cx="1868551" cy="1881735"/>
                </a:xfrm>
              </p:grpSpPr>
              <p:cxnSp>
                <p:nvCxnSpPr>
                  <p:cNvPr id="42" name="Conector recto 41">
                    <a:extLst>
                      <a:ext uri="{FF2B5EF4-FFF2-40B4-BE49-F238E27FC236}">
                        <a16:creationId xmlns:a16="http://schemas.microsoft.com/office/drawing/2014/main" id="{24E8B5A1-4423-4D53-9EEC-2F4C393D52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03096" y="4412973"/>
                    <a:ext cx="0" cy="1568005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Conector recto 47">
                    <a:extLst>
                      <a:ext uri="{FF2B5EF4-FFF2-40B4-BE49-F238E27FC236}">
                        <a16:creationId xmlns:a16="http://schemas.microsoft.com/office/drawing/2014/main" id="{14E20FF2-75B6-4DD2-ABC8-C1E6885D0656}"/>
                      </a:ext>
                    </a:extLst>
                  </p:cNvPr>
                  <p:cNvCxnSpPr/>
                  <p:nvPr/>
                </p:nvCxnSpPr>
                <p:spPr>
                  <a:xfrm>
                    <a:off x="8203096" y="4412973"/>
                    <a:ext cx="463826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Conector recto 48">
                    <a:extLst>
                      <a:ext uri="{FF2B5EF4-FFF2-40B4-BE49-F238E27FC236}">
                        <a16:creationId xmlns:a16="http://schemas.microsoft.com/office/drawing/2014/main" id="{AB3C7EA2-818A-431A-A524-02CAEEF6B71C}"/>
                      </a:ext>
                    </a:extLst>
                  </p:cNvPr>
                  <p:cNvCxnSpPr/>
                  <p:nvPr/>
                </p:nvCxnSpPr>
                <p:spPr>
                  <a:xfrm>
                    <a:off x="8203096" y="4936434"/>
                    <a:ext cx="463826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Conector recto 49">
                    <a:extLst>
                      <a:ext uri="{FF2B5EF4-FFF2-40B4-BE49-F238E27FC236}">
                        <a16:creationId xmlns:a16="http://schemas.microsoft.com/office/drawing/2014/main" id="{5BFD3C34-3FEE-46C5-A042-9F53A2A5E09C}"/>
                      </a:ext>
                    </a:extLst>
                  </p:cNvPr>
                  <p:cNvCxnSpPr/>
                  <p:nvPr/>
                </p:nvCxnSpPr>
                <p:spPr>
                  <a:xfrm>
                    <a:off x="8203096" y="5473148"/>
                    <a:ext cx="463826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Conector recto 50">
                    <a:extLst>
                      <a:ext uri="{FF2B5EF4-FFF2-40B4-BE49-F238E27FC236}">
                        <a16:creationId xmlns:a16="http://schemas.microsoft.com/office/drawing/2014/main" id="{26826B5B-708C-46DA-B08B-75A5A5259D4A}"/>
                      </a:ext>
                    </a:extLst>
                  </p:cNvPr>
                  <p:cNvCxnSpPr/>
                  <p:nvPr/>
                </p:nvCxnSpPr>
                <p:spPr>
                  <a:xfrm>
                    <a:off x="8203096" y="5980978"/>
                    <a:ext cx="463826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" name="CuadroTexto 52">
                    <a:extLst>
                      <a:ext uri="{FF2B5EF4-FFF2-40B4-BE49-F238E27FC236}">
                        <a16:creationId xmlns:a16="http://schemas.microsoft.com/office/drawing/2014/main" id="{9616C05D-1B34-440B-AA4C-B97615FF3276}"/>
                      </a:ext>
                    </a:extLst>
                  </p:cNvPr>
                  <p:cNvSpPr txBox="1"/>
                  <p:nvPr/>
                </p:nvSpPr>
                <p:spPr>
                  <a:xfrm>
                    <a:off x="8666926" y="4427972"/>
                    <a:ext cx="1404721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MX" sz="2000" b="1" dirty="0">
                        <a:solidFill>
                          <a:srgbClr val="002060"/>
                        </a:solidFill>
                      </a:rPr>
                      <a:t>FILE</a:t>
                    </a:r>
                  </a:p>
                  <a:p>
                    <a:pPr algn="ctr"/>
                    <a:r>
                      <a:rPr lang="es-MX" sz="2000" b="1" dirty="0">
                        <a:solidFill>
                          <a:srgbClr val="002060"/>
                        </a:solidFill>
                      </a:rPr>
                      <a:t>REGISTERS</a:t>
                    </a:r>
                  </a:p>
                </p:txBody>
              </p:sp>
              <p:sp>
                <p:nvSpPr>
                  <p:cNvPr id="19" name="Rectángulo 18">
                    <a:extLst>
                      <a:ext uri="{FF2B5EF4-FFF2-40B4-BE49-F238E27FC236}">
                        <a16:creationId xmlns:a16="http://schemas.microsoft.com/office/drawing/2014/main" id="{061CF544-C28F-4661-A8F0-8E65A79F4268}"/>
                      </a:ext>
                    </a:extLst>
                  </p:cNvPr>
                  <p:cNvSpPr/>
                  <p:nvPr/>
                </p:nvSpPr>
                <p:spPr>
                  <a:xfrm>
                    <a:off x="8666922" y="4256107"/>
                    <a:ext cx="1404725" cy="1881735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</p:grpSp>
          </p:grpSp>
        </p:grpSp>
      </p:grpSp>
      <p:sp>
        <p:nvSpPr>
          <p:cNvPr id="32" name="CuadroTexto 31">
            <a:extLst>
              <a:ext uri="{FF2B5EF4-FFF2-40B4-BE49-F238E27FC236}">
                <a16:creationId xmlns:a16="http://schemas.microsoft.com/office/drawing/2014/main" id="{434AF4F3-F6AE-47A4-8755-16F745D27BF2}"/>
              </a:ext>
            </a:extLst>
          </p:cNvPr>
          <p:cNvSpPr txBox="1"/>
          <p:nvPr/>
        </p:nvSpPr>
        <p:spPr>
          <a:xfrm>
            <a:off x="7964556" y="2517913"/>
            <a:ext cx="39491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b="1" dirty="0">
                <a:solidFill>
                  <a:srgbClr val="003300"/>
                </a:solidFill>
              </a:rPr>
              <a:t>Un archivo de registro es una colección de registros en los que se puede leer o escribir cualquier registro especificando el número del registro en el archivo. Además, obsérvese que todo se considera formando parte del procesador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05D33FE-9230-495A-A057-6977CEE89F9F}"/>
              </a:ext>
            </a:extLst>
          </p:cNvPr>
          <p:cNvSpPr txBox="1"/>
          <p:nvPr/>
        </p:nvSpPr>
        <p:spPr>
          <a:xfrm>
            <a:off x="5603897" y="6518237"/>
            <a:ext cx="6627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computerOrganizationAndDesign5ThEditionPattersonHennessy: Page 252 (275 de 793)</a:t>
            </a:r>
          </a:p>
        </p:txBody>
      </p:sp>
    </p:spTree>
    <p:extLst>
      <p:ext uri="{BB962C8B-B14F-4D97-AF65-F5344CB8AC3E}">
        <p14:creationId xmlns:p14="http://schemas.microsoft.com/office/powerpoint/2010/main" val="761286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0021BB0-BB25-4DAD-9984-B5D864B48D78}"/>
              </a:ext>
            </a:extLst>
          </p:cNvPr>
          <p:cNvSpPr txBox="1"/>
          <p:nvPr/>
        </p:nvSpPr>
        <p:spPr>
          <a:xfrm>
            <a:off x="3728670" y="344181"/>
            <a:ext cx="4628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>
                <a:solidFill>
                  <a:srgbClr val="002060"/>
                </a:solidFill>
              </a:rPr>
              <a:t>MEMORIA DE INSTRUCCIONES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916ACE1-A53E-40D6-9DFF-E7F8222967F7}"/>
              </a:ext>
            </a:extLst>
          </p:cNvPr>
          <p:cNvSpPr txBox="1"/>
          <p:nvPr/>
        </p:nvSpPr>
        <p:spPr>
          <a:xfrm>
            <a:off x="404191" y="891227"/>
            <a:ext cx="3419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003300"/>
                </a:solidFill>
              </a:rPr>
              <a:t>5.- Ciclo de Instrucción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BA01908-C023-4C2E-9172-4B175E5AAD68}"/>
              </a:ext>
            </a:extLst>
          </p:cNvPr>
          <p:cNvSpPr txBox="1"/>
          <p:nvPr/>
        </p:nvSpPr>
        <p:spPr>
          <a:xfrm>
            <a:off x="9307236" y="891227"/>
            <a:ext cx="2811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err="1">
                <a:solidFill>
                  <a:srgbClr val="003300"/>
                </a:solidFill>
              </a:rPr>
              <a:t>Fetch</a:t>
            </a:r>
            <a:r>
              <a:rPr lang="es-MX" sz="2400" b="1" dirty="0">
                <a:solidFill>
                  <a:srgbClr val="003300"/>
                </a:solidFill>
              </a:rPr>
              <a:t> </a:t>
            </a:r>
            <a:r>
              <a:rPr lang="es-MX" sz="2400" b="1" dirty="0" err="1">
                <a:solidFill>
                  <a:srgbClr val="003300"/>
                </a:solidFill>
              </a:rPr>
              <a:t>Instruction</a:t>
            </a:r>
            <a:endParaRPr lang="es-MX" sz="2400" b="1" dirty="0">
              <a:solidFill>
                <a:srgbClr val="003300"/>
              </a:solidFill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D4489347-BC97-4386-9056-0B71DBA7A59C}"/>
              </a:ext>
            </a:extLst>
          </p:cNvPr>
          <p:cNvSpPr txBox="1"/>
          <p:nvPr/>
        </p:nvSpPr>
        <p:spPr>
          <a:xfrm>
            <a:off x="2373320" y="2153172"/>
            <a:ext cx="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1689E78B-F5E2-4474-B6AC-E792FF9B8484}"/>
              </a:ext>
            </a:extLst>
          </p:cNvPr>
          <p:cNvGrpSpPr/>
          <p:nvPr/>
        </p:nvGrpSpPr>
        <p:grpSpPr>
          <a:xfrm>
            <a:off x="861391" y="2024005"/>
            <a:ext cx="9211077" cy="4545607"/>
            <a:chOff x="861391" y="2024005"/>
            <a:chExt cx="9211077" cy="4545607"/>
          </a:xfrm>
        </p:grpSpPr>
        <p:grpSp>
          <p:nvGrpSpPr>
            <p:cNvPr id="87" name="Grupo 86">
              <a:extLst>
                <a:ext uri="{FF2B5EF4-FFF2-40B4-BE49-F238E27FC236}">
                  <a16:creationId xmlns:a16="http://schemas.microsoft.com/office/drawing/2014/main" id="{EDFE3DAD-EB81-4D2E-A450-E4650B129F94}"/>
                </a:ext>
              </a:extLst>
            </p:cNvPr>
            <p:cNvGrpSpPr/>
            <p:nvPr/>
          </p:nvGrpSpPr>
          <p:grpSpPr>
            <a:xfrm>
              <a:off x="861391" y="2024005"/>
              <a:ext cx="8728370" cy="4234763"/>
              <a:chOff x="861391" y="2024005"/>
              <a:chExt cx="8728370" cy="4234763"/>
            </a:xfrm>
          </p:grpSpPr>
          <p:grpSp>
            <p:nvGrpSpPr>
              <p:cNvPr id="86" name="Grupo 85">
                <a:extLst>
                  <a:ext uri="{FF2B5EF4-FFF2-40B4-BE49-F238E27FC236}">
                    <a16:creationId xmlns:a16="http://schemas.microsoft.com/office/drawing/2014/main" id="{D8B11C78-96C2-4F1A-B84C-5321F2AE0A49}"/>
                  </a:ext>
                </a:extLst>
              </p:cNvPr>
              <p:cNvGrpSpPr/>
              <p:nvPr/>
            </p:nvGrpSpPr>
            <p:grpSpPr>
              <a:xfrm>
                <a:off x="5685183" y="2145677"/>
                <a:ext cx="3904578" cy="3886147"/>
                <a:chOff x="5685183" y="2145677"/>
                <a:chExt cx="3904578" cy="3886147"/>
              </a:xfrm>
            </p:grpSpPr>
            <p:grpSp>
              <p:nvGrpSpPr>
                <p:cNvPr id="80" name="Grupo 79">
                  <a:extLst>
                    <a:ext uri="{FF2B5EF4-FFF2-40B4-BE49-F238E27FC236}">
                      <a16:creationId xmlns:a16="http://schemas.microsoft.com/office/drawing/2014/main" id="{61A60B89-DA1B-4657-9A4B-AD842694B6CD}"/>
                    </a:ext>
                  </a:extLst>
                </p:cNvPr>
                <p:cNvGrpSpPr/>
                <p:nvPr/>
              </p:nvGrpSpPr>
              <p:grpSpPr>
                <a:xfrm>
                  <a:off x="5685183" y="2145677"/>
                  <a:ext cx="3622053" cy="2251768"/>
                  <a:chOff x="5685183" y="2145677"/>
                  <a:chExt cx="3622053" cy="2251768"/>
                </a:xfrm>
              </p:grpSpPr>
              <p:sp>
                <p:nvSpPr>
                  <p:cNvPr id="36" name="Elipse 35">
                    <a:extLst>
                      <a:ext uri="{FF2B5EF4-FFF2-40B4-BE49-F238E27FC236}">
                        <a16:creationId xmlns:a16="http://schemas.microsoft.com/office/drawing/2014/main" id="{EC5C2B7C-A282-4BC7-8566-0A459AEBD89F}"/>
                      </a:ext>
                    </a:extLst>
                  </p:cNvPr>
                  <p:cNvSpPr/>
                  <p:nvPr/>
                </p:nvSpPr>
                <p:spPr>
                  <a:xfrm>
                    <a:off x="6042990" y="2145677"/>
                    <a:ext cx="1683028" cy="707887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sp>
                <p:nvSpPr>
                  <p:cNvPr id="37" name="CuadroTexto 36">
                    <a:extLst>
                      <a:ext uri="{FF2B5EF4-FFF2-40B4-BE49-F238E27FC236}">
                        <a16:creationId xmlns:a16="http://schemas.microsoft.com/office/drawing/2014/main" id="{C0B37876-5B3C-4804-BF4A-27C00498075E}"/>
                      </a:ext>
                    </a:extLst>
                  </p:cNvPr>
                  <p:cNvSpPr txBox="1"/>
                  <p:nvPr/>
                </p:nvSpPr>
                <p:spPr>
                  <a:xfrm>
                    <a:off x="6301409" y="2314954"/>
                    <a:ext cx="116618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MX" b="1" dirty="0">
                        <a:solidFill>
                          <a:srgbClr val="003300"/>
                        </a:solidFill>
                      </a:rPr>
                      <a:t>CONTROL</a:t>
                    </a:r>
                  </a:p>
                </p:txBody>
              </p:sp>
              <p:cxnSp>
                <p:nvCxnSpPr>
                  <p:cNvPr id="41" name="Conector recto 40">
                    <a:extLst>
                      <a:ext uri="{FF2B5EF4-FFF2-40B4-BE49-F238E27FC236}">
                        <a16:creationId xmlns:a16="http://schemas.microsoft.com/office/drawing/2014/main" id="{52A45421-F7AE-48D5-B14E-77BFA9BDC54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5685183" y="2499620"/>
                    <a:ext cx="0" cy="1897825"/>
                  </a:xfrm>
                  <a:prstGeom prst="line">
                    <a:avLst/>
                  </a:prstGeom>
                  <a:ln w="2540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Conector recto de flecha 65">
                    <a:extLst>
                      <a:ext uri="{FF2B5EF4-FFF2-40B4-BE49-F238E27FC236}">
                        <a16:creationId xmlns:a16="http://schemas.microsoft.com/office/drawing/2014/main" id="{DCA3573B-21B8-4A3A-93F8-80141074FF48}"/>
                      </a:ext>
                    </a:extLst>
                  </p:cNvPr>
                  <p:cNvCxnSpPr>
                    <a:endCxn id="36" idx="2"/>
                  </p:cNvCxnSpPr>
                  <p:nvPr/>
                </p:nvCxnSpPr>
                <p:spPr>
                  <a:xfrm>
                    <a:off x="5685183" y="2499620"/>
                    <a:ext cx="357807" cy="1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headEnd type="oval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Conector recto de flecha 67">
                    <a:extLst>
                      <a:ext uri="{FF2B5EF4-FFF2-40B4-BE49-F238E27FC236}">
                        <a16:creationId xmlns:a16="http://schemas.microsoft.com/office/drawing/2014/main" id="{822542F8-E2D2-403C-B90B-46B88C9D6509}"/>
                      </a:ext>
                    </a:extLst>
                  </p:cNvPr>
                  <p:cNvCxnSpPr>
                    <a:stCxn id="36" idx="4"/>
                  </p:cNvCxnSpPr>
                  <p:nvPr/>
                </p:nvCxnSpPr>
                <p:spPr>
                  <a:xfrm flipH="1">
                    <a:off x="6884503" y="2853564"/>
                    <a:ext cx="1" cy="1296525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9" name="Grupo 78">
                    <a:extLst>
                      <a:ext uri="{FF2B5EF4-FFF2-40B4-BE49-F238E27FC236}">
                        <a16:creationId xmlns:a16="http://schemas.microsoft.com/office/drawing/2014/main" id="{02E80675-FA5F-42FD-BC50-E0C17AE14959}"/>
                      </a:ext>
                    </a:extLst>
                  </p:cNvPr>
                  <p:cNvGrpSpPr/>
                  <p:nvPr/>
                </p:nvGrpSpPr>
                <p:grpSpPr>
                  <a:xfrm>
                    <a:off x="7726018" y="2499620"/>
                    <a:ext cx="1581218" cy="1897825"/>
                    <a:chOff x="7726018" y="2499620"/>
                    <a:chExt cx="1581218" cy="1897825"/>
                  </a:xfrm>
                </p:grpSpPr>
                <p:cxnSp>
                  <p:nvCxnSpPr>
                    <p:cNvPr id="70" name="Conector recto 69">
                      <a:extLst>
                        <a:ext uri="{FF2B5EF4-FFF2-40B4-BE49-F238E27FC236}">
                          <a16:creationId xmlns:a16="http://schemas.microsoft.com/office/drawing/2014/main" id="{61718C00-5F73-4BF8-9CF2-164BC3824C1A}"/>
                        </a:ext>
                      </a:extLst>
                    </p:cNvPr>
                    <p:cNvCxnSpPr>
                      <a:stCxn id="36" idx="6"/>
                    </p:cNvCxnSpPr>
                    <p:nvPr/>
                  </p:nvCxnSpPr>
                  <p:spPr>
                    <a:xfrm flipV="1">
                      <a:off x="7726018" y="2499620"/>
                      <a:ext cx="1581218" cy="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Conector recto de flecha 71">
                      <a:extLst>
                        <a:ext uri="{FF2B5EF4-FFF2-40B4-BE49-F238E27FC236}">
                          <a16:creationId xmlns:a16="http://schemas.microsoft.com/office/drawing/2014/main" id="{4970EDD7-8607-42E0-A412-A2D02FB825B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307236" y="2499620"/>
                      <a:ext cx="0" cy="1897825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85" name="Grupo 84">
                  <a:extLst>
                    <a:ext uri="{FF2B5EF4-FFF2-40B4-BE49-F238E27FC236}">
                      <a16:creationId xmlns:a16="http://schemas.microsoft.com/office/drawing/2014/main" id="{B3DA6E16-0842-4D57-B561-A5F40A0E48F7}"/>
                    </a:ext>
                  </a:extLst>
                </p:cNvPr>
                <p:cNvGrpSpPr/>
                <p:nvPr/>
              </p:nvGrpSpPr>
              <p:grpSpPr>
                <a:xfrm>
                  <a:off x="7553734" y="4150089"/>
                  <a:ext cx="2036027" cy="1881735"/>
                  <a:chOff x="7553734" y="4150089"/>
                  <a:chExt cx="2036027" cy="1881735"/>
                </a:xfrm>
              </p:grpSpPr>
              <p:grpSp>
                <p:nvGrpSpPr>
                  <p:cNvPr id="78" name="Grupo 77">
                    <a:extLst>
                      <a:ext uri="{FF2B5EF4-FFF2-40B4-BE49-F238E27FC236}">
                        <a16:creationId xmlns:a16="http://schemas.microsoft.com/office/drawing/2014/main" id="{2BF45C89-3827-491E-A18B-9624FEFE74CE}"/>
                      </a:ext>
                    </a:extLst>
                  </p:cNvPr>
                  <p:cNvGrpSpPr/>
                  <p:nvPr/>
                </p:nvGrpSpPr>
                <p:grpSpPr>
                  <a:xfrm>
                    <a:off x="7553734" y="4397445"/>
                    <a:ext cx="1307158" cy="1634379"/>
                    <a:chOff x="7553734" y="4397445"/>
                    <a:chExt cx="1307158" cy="1634379"/>
                  </a:xfrm>
                </p:grpSpPr>
                <p:grpSp>
                  <p:nvGrpSpPr>
                    <p:cNvPr id="75" name="Grupo 74">
                      <a:extLst>
                        <a:ext uri="{FF2B5EF4-FFF2-40B4-BE49-F238E27FC236}">
                          <a16:creationId xmlns:a16="http://schemas.microsoft.com/office/drawing/2014/main" id="{EFCD02E9-FF29-4928-BDC5-7366DED323A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553734" y="4397445"/>
                      <a:ext cx="1307158" cy="225287"/>
                      <a:chOff x="7553734" y="4397445"/>
                      <a:chExt cx="1307158" cy="225287"/>
                    </a:xfrm>
                  </p:grpSpPr>
                  <p:cxnSp>
                    <p:nvCxnSpPr>
                      <p:cNvPr id="59" name="Conector recto 58">
                        <a:extLst>
                          <a:ext uri="{FF2B5EF4-FFF2-40B4-BE49-F238E27FC236}">
                            <a16:creationId xmlns:a16="http://schemas.microsoft.com/office/drawing/2014/main" id="{A0767FEB-FA1C-4BC8-9F43-71BBF561949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7553734" y="4510089"/>
                        <a:ext cx="1307158" cy="0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1" name="Conector recto 60">
                        <a:extLst>
                          <a:ext uri="{FF2B5EF4-FFF2-40B4-BE49-F238E27FC236}">
                            <a16:creationId xmlns:a16="http://schemas.microsoft.com/office/drawing/2014/main" id="{DE6170C3-3C23-4ECD-8447-5EFF54669AD0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8125398" y="4397445"/>
                        <a:ext cx="106018" cy="225287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76" name="Grupo 75">
                      <a:extLst>
                        <a:ext uri="{FF2B5EF4-FFF2-40B4-BE49-F238E27FC236}">
                          <a16:creationId xmlns:a16="http://schemas.microsoft.com/office/drawing/2014/main" id="{EE8EEF95-95DE-4150-AB63-92765D6C67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553734" y="5419085"/>
                      <a:ext cx="1307158" cy="225287"/>
                      <a:chOff x="7553734" y="5419085"/>
                      <a:chExt cx="1307158" cy="225287"/>
                    </a:xfrm>
                  </p:grpSpPr>
                  <p:cxnSp>
                    <p:nvCxnSpPr>
                      <p:cNvPr id="60" name="Conector recto 59">
                        <a:extLst>
                          <a:ext uri="{FF2B5EF4-FFF2-40B4-BE49-F238E27FC236}">
                            <a16:creationId xmlns:a16="http://schemas.microsoft.com/office/drawing/2014/main" id="{346E65EC-6901-4C06-B26A-4048DF47B85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7553734" y="5516604"/>
                        <a:ext cx="1307158" cy="0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2" name="Conector recto 61">
                        <a:extLst>
                          <a:ext uri="{FF2B5EF4-FFF2-40B4-BE49-F238E27FC236}">
                            <a16:creationId xmlns:a16="http://schemas.microsoft.com/office/drawing/2014/main" id="{5566B2E4-12C1-4208-8978-2F58FCD1AA3C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8072389" y="5419085"/>
                        <a:ext cx="106018" cy="225287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77" name="Grupo 76">
                      <a:extLst>
                        <a:ext uri="{FF2B5EF4-FFF2-40B4-BE49-F238E27FC236}">
                          <a16:creationId xmlns:a16="http://schemas.microsoft.com/office/drawing/2014/main" id="{48A25328-F585-40F7-A2CE-325537A6C35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32028" y="4571953"/>
                      <a:ext cx="796953" cy="1459871"/>
                      <a:chOff x="7832028" y="4571953"/>
                      <a:chExt cx="796953" cy="1459871"/>
                    </a:xfrm>
                  </p:grpSpPr>
                  <p:sp>
                    <p:nvSpPr>
                      <p:cNvPr id="63" name="CuadroTexto 62">
                        <a:extLst>
                          <a:ext uri="{FF2B5EF4-FFF2-40B4-BE49-F238E27FC236}">
                            <a16:creationId xmlns:a16="http://schemas.microsoft.com/office/drawing/2014/main" id="{D35FD295-5CBE-46D1-A457-D85BA5250B2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833851" y="4571953"/>
                        <a:ext cx="79513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s-MX" dirty="0"/>
                          <a:t>32 bit</a:t>
                        </a:r>
                      </a:p>
                    </p:txBody>
                  </p:sp>
                  <p:sp>
                    <p:nvSpPr>
                      <p:cNvPr id="64" name="CuadroTexto 63">
                        <a:extLst>
                          <a:ext uri="{FF2B5EF4-FFF2-40B4-BE49-F238E27FC236}">
                            <a16:creationId xmlns:a16="http://schemas.microsoft.com/office/drawing/2014/main" id="{558384C1-BD53-426A-85A4-8911B471C34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832028" y="5662492"/>
                        <a:ext cx="79513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s-MX" dirty="0"/>
                          <a:t>32 bit</a:t>
                        </a:r>
                      </a:p>
                    </p:txBody>
                  </p:sp>
                </p:grpSp>
              </p:grpSp>
              <p:grpSp>
                <p:nvGrpSpPr>
                  <p:cNvPr id="84" name="Grupo 83">
                    <a:extLst>
                      <a:ext uri="{FF2B5EF4-FFF2-40B4-BE49-F238E27FC236}">
                        <a16:creationId xmlns:a16="http://schemas.microsoft.com/office/drawing/2014/main" id="{1651A008-93D5-4605-A2DE-0055049F8897}"/>
                      </a:ext>
                    </a:extLst>
                  </p:cNvPr>
                  <p:cNvGrpSpPr/>
                  <p:nvPr/>
                </p:nvGrpSpPr>
                <p:grpSpPr>
                  <a:xfrm>
                    <a:off x="8854266" y="4150089"/>
                    <a:ext cx="735495" cy="1654278"/>
                    <a:chOff x="8854266" y="4150089"/>
                    <a:chExt cx="735495" cy="1654278"/>
                  </a:xfrm>
                </p:grpSpPr>
                <p:grpSp>
                  <p:nvGrpSpPr>
                    <p:cNvPr id="16" name="Grupo 15">
                      <a:extLst>
                        <a:ext uri="{FF2B5EF4-FFF2-40B4-BE49-F238E27FC236}">
                          <a16:creationId xmlns:a16="http://schemas.microsoft.com/office/drawing/2014/main" id="{9B0DA90C-D64C-46B9-ACAB-47098956CC1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854266" y="4150089"/>
                      <a:ext cx="735495" cy="1654278"/>
                      <a:chOff x="8854266" y="4150089"/>
                      <a:chExt cx="735495" cy="1654278"/>
                    </a:xfrm>
                  </p:grpSpPr>
                  <p:cxnSp>
                    <p:nvCxnSpPr>
                      <p:cNvPr id="44" name="Conector recto 43">
                        <a:extLst>
                          <a:ext uri="{FF2B5EF4-FFF2-40B4-BE49-F238E27FC236}">
                            <a16:creationId xmlns:a16="http://schemas.microsoft.com/office/drawing/2014/main" id="{615DEAA8-0D45-4B2B-BD1B-05EED5824559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8860892" y="4150089"/>
                        <a:ext cx="0" cy="720000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Conector recto 44">
                        <a:extLst>
                          <a:ext uri="{FF2B5EF4-FFF2-40B4-BE49-F238E27FC236}">
                            <a16:creationId xmlns:a16="http://schemas.microsoft.com/office/drawing/2014/main" id="{9030DA37-9B41-4C18-B235-E1CE3E2AF57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8854266" y="5084367"/>
                        <a:ext cx="0" cy="720000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" name="Conector recto 46">
                        <a:extLst>
                          <a:ext uri="{FF2B5EF4-FFF2-40B4-BE49-F238E27FC236}">
                            <a16:creationId xmlns:a16="http://schemas.microsoft.com/office/drawing/2014/main" id="{DD17E985-C45B-4441-B127-AADC6E4C4D8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8854266" y="4870089"/>
                        <a:ext cx="205408" cy="109564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" name="Conector recto 51">
                        <a:extLst>
                          <a:ext uri="{FF2B5EF4-FFF2-40B4-BE49-F238E27FC236}">
                            <a16:creationId xmlns:a16="http://schemas.microsoft.com/office/drawing/2014/main" id="{DED242CA-0CF3-449B-971E-4A606D034D76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8860892" y="4979653"/>
                        <a:ext cx="198782" cy="104714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6" name="Conector recto 55">
                        <a:extLst>
                          <a:ext uri="{FF2B5EF4-FFF2-40B4-BE49-F238E27FC236}">
                            <a16:creationId xmlns:a16="http://schemas.microsoft.com/office/drawing/2014/main" id="{32B1AB9D-4363-4DA2-97EC-57E35A3768BE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8854266" y="4150089"/>
                        <a:ext cx="735495" cy="360000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7" name="Conector recto 56">
                        <a:extLst>
                          <a:ext uri="{FF2B5EF4-FFF2-40B4-BE49-F238E27FC236}">
                            <a16:creationId xmlns:a16="http://schemas.microsoft.com/office/drawing/2014/main" id="{5041B8A0-1807-4F2E-B1AA-83BAA15ECE5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8860892" y="5444367"/>
                        <a:ext cx="728869" cy="346069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8" name="Conector recto 57">
                        <a:extLst>
                          <a:ext uri="{FF2B5EF4-FFF2-40B4-BE49-F238E27FC236}">
                            <a16:creationId xmlns:a16="http://schemas.microsoft.com/office/drawing/2014/main" id="{46E40815-0EAD-473A-902D-8A6FB6759EF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9589761" y="4510089"/>
                        <a:ext cx="0" cy="934278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81" name="CuadroTexto 80">
                      <a:extLst>
                        <a:ext uri="{FF2B5EF4-FFF2-40B4-BE49-F238E27FC236}">
                          <a16:creationId xmlns:a16="http://schemas.microsoft.com/office/drawing/2014/main" id="{E001F145-8E3A-4BB4-BAAB-8B104552461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29875" y="4481254"/>
                      <a:ext cx="59090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s-MX" b="1" dirty="0">
                          <a:solidFill>
                            <a:srgbClr val="003300"/>
                          </a:solidFill>
                        </a:rPr>
                        <a:t>ALU</a:t>
                      </a:r>
                    </a:p>
                  </p:txBody>
                </p:sp>
              </p:grpSp>
            </p:grpSp>
          </p:grpSp>
          <p:grpSp>
            <p:nvGrpSpPr>
              <p:cNvPr id="83" name="Grupo 82">
                <a:extLst>
                  <a:ext uri="{FF2B5EF4-FFF2-40B4-BE49-F238E27FC236}">
                    <a16:creationId xmlns:a16="http://schemas.microsoft.com/office/drawing/2014/main" id="{3C5B21D8-9640-4F17-B782-093D1C77DA5F}"/>
                  </a:ext>
                </a:extLst>
              </p:cNvPr>
              <p:cNvGrpSpPr/>
              <p:nvPr/>
            </p:nvGrpSpPr>
            <p:grpSpPr>
              <a:xfrm>
                <a:off x="861391" y="2024005"/>
                <a:ext cx="6692343" cy="4234763"/>
                <a:chOff x="861391" y="2024005"/>
                <a:chExt cx="6692343" cy="4234763"/>
              </a:xfrm>
            </p:grpSpPr>
            <p:grpSp>
              <p:nvGrpSpPr>
                <p:cNvPr id="15" name="Grupo 14">
                  <a:extLst>
                    <a:ext uri="{FF2B5EF4-FFF2-40B4-BE49-F238E27FC236}">
                      <a16:creationId xmlns:a16="http://schemas.microsoft.com/office/drawing/2014/main" id="{9D76D2E8-0EBF-4DD5-AB34-15981F8AC647}"/>
                    </a:ext>
                  </a:extLst>
                </p:cNvPr>
                <p:cNvGrpSpPr/>
                <p:nvPr/>
              </p:nvGrpSpPr>
              <p:grpSpPr>
                <a:xfrm>
                  <a:off x="861391" y="2024005"/>
                  <a:ext cx="6692343" cy="4234763"/>
                  <a:chOff x="861391" y="2024005"/>
                  <a:chExt cx="6692343" cy="4234763"/>
                </a:xfrm>
              </p:grpSpPr>
              <p:grpSp>
                <p:nvGrpSpPr>
                  <p:cNvPr id="14" name="Grupo 13">
                    <a:extLst>
                      <a:ext uri="{FF2B5EF4-FFF2-40B4-BE49-F238E27FC236}">
                        <a16:creationId xmlns:a16="http://schemas.microsoft.com/office/drawing/2014/main" id="{F9CF60E4-61BC-4B12-9FF6-89BB94EADFE5}"/>
                      </a:ext>
                    </a:extLst>
                  </p:cNvPr>
                  <p:cNvGrpSpPr/>
                  <p:nvPr/>
                </p:nvGrpSpPr>
                <p:grpSpPr>
                  <a:xfrm>
                    <a:off x="861391" y="2024005"/>
                    <a:ext cx="3193773" cy="1654278"/>
                    <a:chOff x="861391" y="2024005"/>
                    <a:chExt cx="3193773" cy="1654278"/>
                  </a:xfrm>
                </p:grpSpPr>
                <p:sp>
                  <p:nvSpPr>
                    <p:cNvPr id="26" name="CuadroTexto 25">
                      <a:extLst>
                        <a:ext uri="{FF2B5EF4-FFF2-40B4-BE49-F238E27FC236}">
                          <a16:creationId xmlns:a16="http://schemas.microsoft.com/office/drawing/2014/main" id="{E4552837-FDC9-4C3D-B08A-85F64CFBC7E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61391" y="3052237"/>
                      <a:ext cx="887896" cy="3693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s-MX" dirty="0"/>
                        <a:t>PC</a:t>
                      </a:r>
                    </a:p>
                  </p:txBody>
                </p:sp>
                <p:grpSp>
                  <p:nvGrpSpPr>
                    <p:cNvPr id="11" name="Grupo 10">
                      <a:extLst>
                        <a:ext uri="{FF2B5EF4-FFF2-40B4-BE49-F238E27FC236}">
                          <a16:creationId xmlns:a16="http://schemas.microsoft.com/office/drawing/2014/main" id="{99D02B61-6E27-447B-8869-32A97B8AAC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49287" y="2024005"/>
                      <a:ext cx="2305877" cy="1654278"/>
                      <a:chOff x="1749287" y="2024005"/>
                      <a:chExt cx="2305877" cy="1654278"/>
                    </a:xfrm>
                  </p:grpSpPr>
                  <p:grpSp>
                    <p:nvGrpSpPr>
                      <p:cNvPr id="25" name="Grupo 24">
                        <a:extLst>
                          <a:ext uri="{FF2B5EF4-FFF2-40B4-BE49-F238E27FC236}">
                            <a16:creationId xmlns:a16="http://schemas.microsoft.com/office/drawing/2014/main" id="{928BB030-D6AF-45F9-AE45-6D0B0382A35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822712" y="2024005"/>
                        <a:ext cx="1232452" cy="1654278"/>
                        <a:chOff x="5194852" y="2231688"/>
                        <a:chExt cx="1232452" cy="1654278"/>
                      </a:xfrm>
                    </p:grpSpPr>
                    <p:cxnSp>
                      <p:nvCxnSpPr>
                        <p:cNvPr id="3" name="Conector recto 2">
                          <a:extLst>
                            <a:ext uri="{FF2B5EF4-FFF2-40B4-BE49-F238E27FC236}">
                              <a16:creationId xmlns:a16="http://schemas.microsoft.com/office/drawing/2014/main" id="{3CE7861C-757D-445F-B5BD-0BD64BB626D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698435" y="2231688"/>
                          <a:ext cx="0" cy="720000"/>
                        </a:xfrm>
                        <a:prstGeom prst="line">
                          <a:avLst/>
                        </a:prstGeom>
                        <a:ln w="28575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" name="Conector recto 9">
                          <a:extLst>
                            <a:ext uri="{FF2B5EF4-FFF2-40B4-BE49-F238E27FC236}">
                              <a16:creationId xmlns:a16="http://schemas.microsoft.com/office/drawing/2014/main" id="{4DF96398-AD0B-4BDF-A24A-0F49D7F97CE8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691809" y="3165966"/>
                          <a:ext cx="0" cy="720000"/>
                        </a:xfrm>
                        <a:prstGeom prst="line">
                          <a:avLst/>
                        </a:prstGeom>
                        <a:ln w="28575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" name="Conector recto 5">
                          <a:extLst>
                            <a:ext uri="{FF2B5EF4-FFF2-40B4-BE49-F238E27FC236}">
                              <a16:creationId xmlns:a16="http://schemas.microsoft.com/office/drawing/2014/main" id="{6551E407-B7E3-47D3-B818-EEA03C6DD2C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5691809" y="2951688"/>
                          <a:ext cx="205408" cy="109564"/>
                        </a:xfrm>
                        <a:prstGeom prst="line">
                          <a:avLst/>
                        </a:prstGeom>
                        <a:ln w="28575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" name="Conector recto 11">
                          <a:extLst>
                            <a:ext uri="{FF2B5EF4-FFF2-40B4-BE49-F238E27FC236}">
                              <a16:creationId xmlns:a16="http://schemas.microsoft.com/office/drawing/2014/main" id="{D6B8BD50-B59B-46EF-8544-AAAFB54DE61A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H="1">
                          <a:off x="5698435" y="3061252"/>
                          <a:ext cx="198782" cy="104714"/>
                        </a:xfrm>
                        <a:prstGeom prst="line">
                          <a:avLst/>
                        </a:prstGeom>
                        <a:ln w="28575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7" name="Conector recto 16">
                          <a:extLst>
                            <a:ext uri="{FF2B5EF4-FFF2-40B4-BE49-F238E27FC236}">
                              <a16:creationId xmlns:a16="http://schemas.microsoft.com/office/drawing/2014/main" id="{F02CB97B-3BE6-4F0B-A208-55CD42220AD9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691809" y="2231688"/>
                          <a:ext cx="735495" cy="360000"/>
                        </a:xfrm>
                        <a:prstGeom prst="line">
                          <a:avLst/>
                        </a:prstGeom>
                        <a:ln w="28575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8" name="Conector recto 17">
                          <a:extLst>
                            <a:ext uri="{FF2B5EF4-FFF2-40B4-BE49-F238E27FC236}">
                              <a16:creationId xmlns:a16="http://schemas.microsoft.com/office/drawing/2014/main" id="{AA489897-D758-441C-99C6-01DEC58E7694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5698435" y="3525966"/>
                          <a:ext cx="728869" cy="346069"/>
                        </a:xfrm>
                        <a:prstGeom prst="line">
                          <a:avLst/>
                        </a:prstGeom>
                        <a:ln w="28575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1" name="Conector recto 20">
                          <a:extLst>
                            <a:ext uri="{FF2B5EF4-FFF2-40B4-BE49-F238E27FC236}">
                              <a16:creationId xmlns:a16="http://schemas.microsoft.com/office/drawing/2014/main" id="{0C97A4CE-13EB-4E56-8D51-3E8A03DA023D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6427304" y="2591688"/>
                          <a:ext cx="0" cy="934278"/>
                        </a:xfrm>
                        <a:prstGeom prst="line">
                          <a:avLst/>
                        </a:prstGeom>
                        <a:ln w="28575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3" name="Conector recto 22">
                          <a:extLst>
                            <a:ext uri="{FF2B5EF4-FFF2-40B4-BE49-F238E27FC236}">
                              <a16:creationId xmlns:a16="http://schemas.microsoft.com/office/drawing/2014/main" id="{A65C3A2C-699C-4BFF-82BA-6653DE090403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194852" y="2591688"/>
                          <a:ext cx="503583" cy="0"/>
                        </a:xfrm>
                        <a:prstGeom prst="line">
                          <a:avLst/>
                        </a:prstGeom>
                        <a:ln w="28575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28" name="Conector recto 27">
                        <a:extLst>
                          <a:ext uri="{FF2B5EF4-FFF2-40B4-BE49-F238E27FC236}">
                            <a16:creationId xmlns:a16="http://schemas.microsoft.com/office/drawing/2014/main" id="{F50D5133-62B2-4A12-8576-9003A17A2A82}"/>
                          </a:ext>
                        </a:extLst>
                      </p:cNvPr>
                      <p:cNvCxnSpPr>
                        <a:stCxn id="26" idx="3"/>
                      </p:cNvCxnSpPr>
                      <p:nvPr/>
                    </p:nvCxnSpPr>
                    <p:spPr>
                      <a:xfrm>
                        <a:off x="1749287" y="3236903"/>
                        <a:ext cx="1557130" cy="23581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24" name="Grupo 23">
                    <a:extLst>
                      <a:ext uri="{FF2B5EF4-FFF2-40B4-BE49-F238E27FC236}">
                        <a16:creationId xmlns:a16="http://schemas.microsoft.com/office/drawing/2014/main" id="{54BC20D0-D523-4802-ACDB-188E625CB7D6}"/>
                      </a:ext>
                    </a:extLst>
                  </p:cNvPr>
                  <p:cNvGrpSpPr/>
                  <p:nvPr/>
                </p:nvGrpSpPr>
                <p:grpSpPr>
                  <a:xfrm>
                    <a:off x="2239617" y="3236903"/>
                    <a:ext cx="5314117" cy="3021865"/>
                    <a:chOff x="4757530" y="3342921"/>
                    <a:chExt cx="5314117" cy="3021865"/>
                  </a:xfrm>
                </p:grpSpPr>
                <p:grpSp>
                  <p:nvGrpSpPr>
                    <p:cNvPr id="13" name="Grupo 12">
                      <a:extLst>
                        <a:ext uri="{FF2B5EF4-FFF2-40B4-BE49-F238E27FC236}">
                          <a16:creationId xmlns:a16="http://schemas.microsoft.com/office/drawing/2014/main" id="{F45CE440-5EF2-406D-AC38-D079DCFFFF5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57530" y="3342921"/>
                      <a:ext cx="2663684" cy="3021865"/>
                      <a:chOff x="4757530" y="3342921"/>
                      <a:chExt cx="2663684" cy="3021865"/>
                    </a:xfrm>
                  </p:grpSpPr>
                  <p:grpSp>
                    <p:nvGrpSpPr>
                      <p:cNvPr id="5" name="Grupo 4">
                        <a:extLst>
                          <a:ext uri="{FF2B5EF4-FFF2-40B4-BE49-F238E27FC236}">
                            <a16:creationId xmlns:a16="http://schemas.microsoft.com/office/drawing/2014/main" id="{7285B8D4-1717-47C4-B07B-20B21A9917E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57530" y="3342921"/>
                        <a:ext cx="2663684" cy="3021865"/>
                        <a:chOff x="4757530" y="3342921"/>
                        <a:chExt cx="2663684" cy="3021865"/>
                      </a:xfrm>
                    </p:grpSpPr>
                    <p:sp>
                      <p:nvSpPr>
                        <p:cNvPr id="31" name="CuadroTexto 30">
                          <a:extLst>
                            <a:ext uri="{FF2B5EF4-FFF2-40B4-BE49-F238E27FC236}">
                              <a16:creationId xmlns:a16="http://schemas.microsoft.com/office/drawing/2014/main" id="{358C1956-2FAA-4D87-95E5-0D1E847269E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844208" y="4333461"/>
                          <a:ext cx="1577006" cy="2031325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s-MX" dirty="0">
                              <a:solidFill>
                                <a:srgbClr val="002060"/>
                              </a:solidFill>
                            </a:rPr>
                            <a:t>Memoria de Instrucciones</a:t>
                          </a:r>
                        </a:p>
                        <a:p>
                          <a:pPr algn="ctr"/>
                          <a:endParaRPr lang="es-MX" dirty="0"/>
                        </a:p>
                        <a:p>
                          <a:pPr algn="ctr"/>
                          <a:endParaRPr lang="es-MX" dirty="0"/>
                        </a:p>
                        <a:p>
                          <a:pPr algn="ctr"/>
                          <a:endParaRPr lang="es-MX" dirty="0"/>
                        </a:p>
                        <a:p>
                          <a:pPr algn="ctr"/>
                          <a:endParaRPr lang="es-MX" dirty="0"/>
                        </a:p>
                        <a:p>
                          <a:pPr algn="ctr"/>
                          <a:endParaRPr lang="es-MX" dirty="0"/>
                        </a:p>
                      </p:txBody>
                    </p:sp>
                    <p:grpSp>
                      <p:nvGrpSpPr>
                        <p:cNvPr id="2" name="Grupo 1">
                          <a:extLst>
                            <a:ext uri="{FF2B5EF4-FFF2-40B4-BE49-F238E27FC236}">
                              <a16:creationId xmlns:a16="http://schemas.microsoft.com/office/drawing/2014/main" id="{352A0650-CF53-4DD5-B3C4-606F8A5B0E2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57530" y="3342921"/>
                          <a:ext cx="1086678" cy="2130227"/>
                          <a:chOff x="4757530" y="3342921"/>
                          <a:chExt cx="1086678" cy="2130227"/>
                        </a:xfrm>
                      </p:grpSpPr>
                      <p:cxnSp>
                        <p:nvCxnSpPr>
                          <p:cNvPr id="33" name="Conector recto 32">
                            <a:extLst>
                              <a:ext uri="{FF2B5EF4-FFF2-40B4-BE49-F238E27FC236}">
                                <a16:creationId xmlns:a16="http://schemas.microsoft.com/office/drawing/2014/main" id="{1BC9C15A-BDBB-4908-9329-6D58FCB49917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4757530" y="3342921"/>
                            <a:ext cx="0" cy="2006203"/>
                          </a:xfrm>
                          <a:prstGeom prst="line">
                            <a:avLst/>
                          </a:prstGeom>
                          <a:ln w="28575">
                            <a:headEnd type="oval"/>
                            <a:tailEnd type="oval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5" name="Conector recto 34">
                            <a:extLst>
                              <a:ext uri="{FF2B5EF4-FFF2-40B4-BE49-F238E27FC236}">
                                <a16:creationId xmlns:a16="http://schemas.microsoft.com/office/drawing/2014/main" id="{A50AF4D5-A248-4E88-9B76-7BF636121006}"/>
                              </a:ext>
                            </a:extLst>
                          </p:cNvPr>
                          <p:cNvCxnSpPr>
                            <a:cxnSpLocks/>
                            <a:endCxn id="31" idx="1"/>
                          </p:cNvCxnSpPr>
                          <p:nvPr/>
                        </p:nvCxnSpPr>
                        <p:spPr>
                          <a:xfrm>
                            <a:off x="4757530" y="5349124"/>
                            <a:ext cx="1086678" cy="0"/>
                          </a:xfrm>
                          <a:prstGeom prst="line">
                            <a:avLst/>
                          </a:prstGeom>
                          <a:ln w="28575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9" name="Conector recto 38">
                            <a:extLst>
                              <a:ext uri="{FF2B5EF4-FFF2-40B4-BE49-F238E27FC236}">
                                <a16:creationId xmlns:a16="http://schemas.microsoft.com/office/drawing/2014/main" id="{9EFEE42F-311D-4B3C-8578-EE7F6248E82D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H="1">
                            <a:off x="5049078" y="5247861"/>
                            <a:ext cx="106018" cy="225287"/>
                          </a:xfrm>
                          <a:prstGeom prst="line">
                            <a:avLst/>
                          </a:prstGeom>
                          <a:ln w="28575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sp>
                    <p:nvSpPr>
                      <p:cNvPr id="40" name="CuadroTexto 39">
                        <a:extLst>
                          <a:ext uri="{FF2B5EF4-FFF2-40B4-BE49-F238E27FC236}">
                            <a16:creationId xmlns:a16="http://schemas.microsoft.com/office/drawing/2014/main" id="{115C616A-032E-460B-838C-BF3591B7482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97286" y="5611646"/>
                        <a:ext cx="79513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s-MX" dirty="0"/>
                          <a:t>32 bit</a:t>
                        </a:r>
                      </a:p>
                    </p:txBody>
                  </p:sp>
                </p:grpSp>
                <p:grpSp>
                  <p:nvGrpSpPr>
                    <p:cNvPr id="22" name="Grupo 21">
                      <a:extLst>
                        <a:ext uri="{FF2B5EF4-FFF2-40B4-BE49-F238E27FC236}">
                          <a16:creationId xmlns:a16="http://schemas.microsoft.com/office/drawing/2014/main" id="{5EBAB8B7-966C-435F-AA8F-EAD087E6B71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14590" y="4256107"/>
                      <a:ext cx="2657057" cy="1881735"/>
                      <a:chOff x="7414590" y="4256107"/>
                      <a:chExt cx="2657057" cy="1881735"/>
                    </a:xfrm>
                  </p:grpSpPr>
                  <p:grpSp>
                    <p:nvGrpSpPr>
                      <p:cNvPr id="7" name="Grupo 6">
                        <a:extLst>
                          <a:ext uri="{FF2B5EF4-FFF2-40B4-BE49-F238E27FC236}">
                            <a16:creationId xmlns:a16="http://schemas.microsoft.com/office/drawing/2014/main" id="{1FD34B06-742D-4D84-B0DE-4471363F280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414590" y="5222580"/>
                        <a:ext cx="795130" cy="578844"/>
                        <a:chOff x="7414590" y="5222580"/>
                        <a:chExt cx="795130" cy="578844"/>
                      </a:xfrm>
                    </p:grpSpPr>
                    <p:cxnSp>
                      <p:nvCxnSpPr>
                        <p:cNvPr id="46" name="Conector recto 45">
                          <a:extLst>
                            <a:ext uri="{FF2B5EF4-FFF2-40B4-BE49-F238E27FC236}">
                              <a16:creationId xmlns:a16="http://schemas.microsoft.com/office/drawing/2014/main" id="{E3E7B576-41C4-444D-96B8-A20D5FE8BAD4}"/>
                            </a:ext>
                          </a:extLst>
                        </p:cNvPr>
                        <p:cNvCxnSpPr>
                          <a:stCxn id="31" idx="3"/>
                        </p:cNvCxnSpPr>
                        <p:nvPr/>
                      </p:nvCxnSpPr>
                      <p:spPr>
                        <a:xfrm flipV="1">
                          <a:off x="7421214" y="5349123"/>
                          <a:ext cx="781882" cy="1"/>
                        </a:xfrm>
                        <a:prstGeom prst="line">
                          <a:avLst/>
                        </a:prstGeom>
                        <a:ln w="28575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4" name="Conector recto 53">
                          <a:extLst>
                            <a:ext uri="{FF2B5EF4-FFF2-40B4-BE49-F238E27FC236}">
                              <a16:creationId xmlns:a16="http://schemas.microsoft.com/office/drawing/2014/main" id="{29F8C749-E815-45A8-B392-51FAFFA9D68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H="1">
                          <a:off x="7686262" y="5222580"/>
                          <a:ext cx="106018" cy="225287"/>
                        </a:xfrm>
                        <a:prstGeom prst="line">
                          <a:avLst/>
                        </a:prstGeom>
                        <a:ln w="28575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55" name="CuadroTexto 54">
                          <a:extLst>
                            <a:ext uri="{FF2B5EF4-FFF2-40B4-BE49-F238E27FC236}">
                              <a16:creationId xmlns:a16="http://schemas.microsoft.com/office/drawing/2014/main" id="{0386FFEB-B048-416C-8EC0-CBD1D5CCEE0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414590" y="5432092"/>
                          <a:ext cx="79513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s-MX" dirty="0"/>
                            <a:t>32 bit</a:t>
                          </a:r>
                        </a:p>
                      </p:txBody>
                    </p:sp>
                  </p:grpSp>
                  <p:grpSp>
                    <p:nvGrpSpPr>
                      <p:cNvPr id="20" name="Grupo 19">
                        <a:extLst>
                          <a:ext uri="{FF2B5EF4-FFF2-40B4-BE49-F238E27FC236}">
                            <a16:creationId xmlns:a16="http://schemas.microsoft.com/office/drawing/2014/main" id="{CF56203C-F9FE-42E6-B84E-A089BD53EB5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203096" y="4256107"/>
                        <a:ext cx="1868551" cy="1881735"/>
                        <a:chOff x="8203096" y="4256107"/>
                        <a:chExt cx="1868551" cy="1881735"/>
                      </a:xfrm>
                    </p:grpSpPr>
                    <p:cxnSp>
                      <p:nvCxnSpPr>
                        <p:cNvPr id="42" name="Conector recto 41">
                          <a:extLst>
                            <a:ext uri="{FF2B5EF4-FFF2-40B4-BE49-F238E27FC236}">
                              <a16:creationId xmlns:a16="http://schemas.microsoft.com/office/drawing/2014/main" id="{24E8B5A1-4423-4D53-9EEC-2F4C393D523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8203096" y="4412973"/>
                          <a:ext cx="6624" cy="1060175"/>
                        </a:xfrm>
                        <a:prstGeom prst="line">
                          <a:avLst/>
                        </a:prstGeom>
                        <a:ln w="28575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8" name="Conector recto 47">
                          <a:extLst>
                            <a:ext uri="{FF2B5EF4-FFF2-40B4-BE49-F238E27FC236}">
                              <a16:creationId xmlns:a16="http://schemas.microsoft.com/office/drawing/2014/main" id="{14E20FF2-75B6-4DD2-ABC8-C1E6885D065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8203096" y="4412973"/>
                          <a:ext cx="463826" cy="0"/>
                        </a:xfrm>
                        <a:prstGeom prst="line">
                          <a:avLst/>
                        </a:prstGeom>
                        <a:ln w="28575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9" name="Conector recto 48">
                          <a:extLst>
                            <a:ext uri="{FF2B5EF4-FFF2-40B4-BE49-F238E27FC236}">
                              <a16:creationId xmlns:a16="http://schemas.microsoft.com/office/drawing/2014/main" id="{AB3C7EA2-818A-431A-A524-02CAEEF6B71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8203096" y="4936434"/>
                          <a:ext cx="463826" cy="0"/>
                        </a:xfrm>
                        <a:prstGeom prst="line">
                          <a:avLst/>
                        </a:prstGeom>
                        <a:ln w="28575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0" name="Conector recto 49">
                          <a:extLst>
                            <a:ext uri="{FF2B5EF4-FFF2-40B4-BE49-F238E27FC236}">
                              <a16:creationId xmlns:a16="http://schemas.microsoft.com/office/drawing/2014/main" id="{5BFD3C34-3FEE-46C5-A042-9F53A2A5E09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8203096" y="5473148"/>
                          <a:ext cx="463826" cy="0"/>
                        </a:xfrm>
                        <a:prstGeom prst="line">
                          <a:avLst/>
                        </a:prstGeom>
                        <a:ln w="28575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53" name="CuadroTexto 52">
                          <a:extLst>
                            <a:ext uri="{FF2B5EF4-FFF2-40B4-BE49-F238E27FC236}">
                              <a16:creationId xmlns:a16="http://schemas.microsoft.com/office/drawing/2014/main" id="{9616C05D-1B34-440B-AA4C-B97615FF327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666926" y="4427972"/>
                          <a:ext cx="1404721" cy="70788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s-MX" sz="2000" b="1" dirty="0">
                              <a:solidFill>
                                <a:srgbClr val="002060"/>
                              </a:solidFill>
                            </a:rPr>
                            <a:t>FILE</a:t>
                          </a:r>
                        </a:p>
                        <a:p>
                          <a:pPr algn="ctr"/>
                          <a:r>
                            <a:rPr lang="es-MX" sz="2000" b="1" dirty="0">
                              <a:solidFill>
                                <a:srgbClr val="002060"/>
                              </a:solidFill>
                            </a:rPr>
                            <a:t>REGISTERS</a:t>
                          </a:r>
                        </a:p>
                      </p:txBody>
                    </p:sp>
                    <p:sp>
                      <p:nvSpPr>
                        <p:cNvPr id="19" name="Rectángulo 18">
                          <a:extLst>
                            <a:ext uri="{FF2B5EF4-FFF2-40B4-BE49-F238E27FC236}">
                              <a16:creationId xmlns:a16="http://schemas.microsoft.com/office/drawing/2014/main" id="{061CF544-C28F-4661-A8F0-8E65A79F426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666922" y="4256107"/>
                          <a:ext cx="1404725" cy="1881735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MX"/>
                        </a:p>
                      </p:txBody>
                    </p:sp>
                  </p:grpSp>
                </p:grpSp>
              </p:grpSp>
            </p:grpSp>
            <p:sp>
              <p:nvSpPr>
                <p:cNvPr id="82" name="CuadroTexto 81">
                  <a:extLst>
                    <a:ext uri="{FF2B5EF4-FFF2-40B4-BE49-F238E27FC236}">
                      <a16:creationId xmlns:a16="http://schemas.microsoft.com/office/drawing/2014/main" id="{B1C27143-F9B6-4FA2-8369-F52972E94981}"/>
                    </a:ext>
                  </a:extLst>
                </p:cNvPr>
                <p:cNvSpPr txBox="1"/>
                <p:nvPr/>
              </p:nvSpPr>
              <p:spPr>
                <a:xfrm>
                  <a:off x="3371499" y="2351928"/>
                  <a:ext cx="5909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MX" b="1" dirty="0">
                      <a:solidFill>
                        <a:srgbClr val="003300"/>
                      </a:solidFill>
                    </a:rPr>
                    <a:t>ALU</a:t>
                  </a:r>
                </a:p>
              </p:txBody>
            </p:sp>
          </p:grpSp>
        </p:grpSp>
        <p:grpSp>
          <p:nvGrpSpPr>
            <p:cNvPr id="103" name="Grupo 102">
              <a:extLst>
                <a:ext uri="{FF2B5EF4-FFF2-40B4-BE49-F238E27FC236}">
                  <a16:creationId xmlns:a16="http://schemas.microsoft.com/office/drawing/2014/main" id="{7DD61224-90A5-4631-98BC-30619317798D}"/>
                </a:ext>
              </a:extLst>
            </p:cNvPr>
            <p:cNvGrpSpPr/>
            <p:nvPr/>
          </p:nvGrpSpPr>
          <p:grpSpPr>
            <a:xfrm>
              <a:off x="5685183" y="4941285"/>
              <a:ext cx="4387285" cy="1628327"/>
              <a:chOff x="5685183" y="4941285"/>
              <a:chExt cx="4387285" cy="1628327"/>
            </a:xfrm>
          </p:grpSpPr>
          <p:cxnSp>
            <p:nvCxnSpPr>
              <p:cNvPr id="89" name="Conector recto 88">
                <a:extLst>
                  <a:ext uri="{FF2B5EF4-FFF2-40B4-BE49-F238E27FC236}">
                    <a16:creationId xmlns:a16="http://schemas.microsoft.com/office/drawing/2014/main" id="{60C8BB98-92FC-4F1A-AD1F-42E3DDB22DAC}"/>
                  </a:ext>
                </a:extLst>
              </p:cNvPr>
              <p:cNvCxnSpPr/>
              <p:nvPr/>
            </p:nvCxnSpPr>
            <p:spPr>
              <a:xfrm>
                <a:off x="9589761" y="4941285"/>
                <a:ext cx="482707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ector recto 90">
                <a:extLst>
                  <a:ext uri="{FF2B5EF4-FFF2-40B4-BE49-F238E27FC236}">
                    <a16:creationId xmlns:a16="http://schemas.microsoft.com/office/drawing/2014/main" id="{731EB4A2-302B-4E97-8230-2F262C21B4FD}"/>
                  </a:ext>
                </a:extLst>
              </p:cNvPr>
              <p:cNvCxnSpPr/>
              <p:nvPr/>
            </p:nvCxnSpPr>
            <p:spPr>
              <a:xfrm>
                <a:off x="10072468" y="4941285"/>
                <a:ext cx="0" cy="1628327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onector recto 95">
                <a:extLst>
                  <a:ext uri="{FF2B5EF4-FFF2-40B4-BE49-F238E27FC236}">
                    <a16:creationId xmlns:a16="http://schemas.microsoft.com/office/drawing/2014/main" id="{ECBDF5A3-8999-46FC-A344-9981BADD9695}"/>
                  </a:ext>
                </a:extLst>
              </p:cNvPr>
              <p:cNvCxnSpPr/>
              <p:nvPr/>
            </p:nvCxnSpPr>
            <p:spPr>
              <a:xfrm flipH="1">
                <a:off x="5691807" y="6569612"/>
                <a:ext cx="4380661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ector recto 97">
                <a:extLst>
                  <a:ext uri="{FF2B5EF4-FFF2-40B4-BE49-F238E27FC236}">
                    <a16:creationId xmlns:a16="http://schemas.microsoft.com/office/drawing/2014/main" id="{42439523-19AE-40CA-A1D2-67CFD9F8596D}"/>
                  </a:ext>
                </a:extLst>
              </p:cNvPr>
              <p:cNvCxnSpPr/>
              <p:nvPr/>
            </p:nvCxnSpPr>
            <p:spPr>
              <a:xfrm flipV="1">
                <a:off x="5685183" y="5847158"/>
                <a:ext cx="0" cy="72245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ector recto de flecha 101">
                <a:extLst>
                  <a:ext uri="{FF2B5EF4-FFF2-40B4-BE49-F238E27FC236}">
                    <a16:creationId xmlns:a16="http://schemas.microsoft.com/office/drawing/2014/main" id="{AC23DC3D-4953-45D4-8875-3AF7714DAA31}"/>
                  </a:ext>
                </a:extLst>
              </p:cNvPr>
              <p:cNvCxnSpPr/>
              <p:nvPr/>
            </p:nvCxnSpPr>
            <p:spPr>
              <a:xfrm>
                <a:off x="5685183" y="5847158"/>
                <a:ext cx="463826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6CE16C2F-555F-4852-B2CC-2EEEDA1005DF}"/>
              </a:ext>
            </a:extLst>
          </p:cNvPr>
          <p:cNvSpPr txBox="1"/>
          <p:nvPr/>
        </p:nvSpPr>
        <p:spPr>
          <a:xfrm>
            <a:off x="10072468" y="2024005"/>
            <a:ext cx="19272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solidFill>
                  <a:srgbClr val="002060"/>
                </a:solidFill>
              </a:rPr>
              <a:t>Instrucción “</a:t>
            </a:r>
            <a:r>
              <a:rPr lang="es-MX" sz="2000" b="1" dirty="0" err="1">
                <a:solidFill>
                  <a:srgbClr val="002060"/>
                </a:solidFill>
              </a:rPr>
              <a:t>add</a:t>
            </a:r>
            <a:r>
              <a:rPr lang="es-MX" sz="2000" b="1" dirty="0">
                <a:solidFill>
                  <a:srgbClr val="002060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1349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0021BB0-BB25-4DAD-9984-B5D864B48D78}"/>
              </a:ext>
            </a:extLst>
          </p:cNvPr>
          <p:cNvSpPr txBox="1"/>
          <p:nvPr/>
        </p:nvSpPr>
        <p:spPr>
          <a:xfrm>
            <a:off x="3728670" y="344181"/>
            <a:ext cx="4628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>
                <a:solidFill>
                  <a:srgbClr val="002060"/>
                </a:solidFill>
              </a:rPr>
              <a:t>MEMORIA DE INSTRUCCIONES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916ACE1-A53E-40D6-9DFF-E7F8222967F7}"/>
              </a:ext>
            </a:extLst>
          </p:cNvPr>
          <p:cNvSpPr txBox="1"/>
          <p:nvPr/>
        </p:nvSpPr>
        <p:spPr>
          <a:xfrm>
            <a:off x="404191" y="891227"/>
            <a:ext cx="3419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003300"/>
                </a:solidFill>
              </a:rPr>
              <a:t>5.- Ciclo de Instrucción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BA01908-C023-4C2E-9172-4B175E5AAD68}"/>
              </a:ext>
            </a:extLst>
          </p:cNvPr>
          <p:cNvSpPr txBox="1"/>
          <p:nvPr/>
        </p:nvSpPr>
        <p:spPr>
          <a:xfrm>
            <a:off x="9307236" y="891227"/>
            <a:ext cx="2811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err="1">
                <a:solidFill>
                  <a:srgbClr val="003300"/>
                </a:solidFill>
              </a:rPr>
              <a:t>Fetch</a:t>
            </a:r>
            <a:r>
              <a:rPr lang="es-MX" sz="2400" b="1" dirty="0">
                <a:solidFill>
                  <a:srgbClr val="003300"/>
                </a:solidFill>
              </a:rPr>
              <a:t> </a:t>
            </a:r>
            <a:r>
              <a:rPr lang="es-MX" sz="2400" b="1" dirty="0" err="1">
                <a:solidFill>
                  <a:srgbClr val="003300"/>
                </a:solidFill>
              </a:rPr>
              <a:t>Instruction</a:t>
            </a:r>
            <a:endParaRPr lang="es-MX" sz="2400" b="1" dirty="0">
              <a:solidFill>
                <a:srgbClr val="003300"/>
              </a:solidFill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D4489347-BC97-4386-9056-0B71DBA7A59C}"/>
              </a:ext>
            </a:extLst>
          </p:cNvPr>
          <p:cNvSpPr txBox="1"/>
          <p:nvPr/>
        </p:nvSpPr>
        <p:spPr>
          <a:xfrm>
            <a:off x="2373320" y="2153172"/>
            <a:ext cx="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1689E78B-F5E2-4474-B6AC-E792FF9B8484}"/>
              </a:ext>
            </a:extLst>
          </p:cNvPr>
          <p:cNvGrpSpPr/>
          <p:nvPr/>
        </p:nvGrpSpPr>
        <p:grpSpPr>
          <a:xfrm>
            <a:off x="861391" y="2024005"/>
            <a:ext cx="9211077" cy="4545607"/>
            <a:chOff x="861391" y="2024005"/>
            <a:chExt cx="9211077" cy="4545607"/>
          </a:xfrm>
        </p:grpSpPr>
        <p:grpSp>
          <p:nvGrpSpPr>
            <p:cNvPr id="87" name="Grupo 86">
              <a:extLst>
                <a:ext uri="{FF2B5EF4-FFF2-40B4-BE49-F238E27FC236}">
                  <a16:creationId xmlns:a16="http://schemas.microsoft.com/office/drawing/2014/main" id="{EDFE3DAD-EB81-4D2E-A450-E4650B129F94}"/>
                </a:ext>
              </a:extLst>
            </p:cNvPr>
            <p:cNvGrpSpPr/>
            <p:nvPr/>
          </p:nvGrpSpPr>
          <p:grpSpPr>
            <a:xfrm>
              <a:off x="861391" y="2024005"/>
              <a:ext cx="8728370" cy="4234763"/>
              <a:chOff x="861391" y="2024005"/>
              <a:chExt cx="8728370" cy="4234763"/>
            </a:xfrm>
          </p:grpSpPr>
          <p:grpSp>
            <p:nvGrpSpPr>
              <p:cNvPr id="86" name="Grupo 85">
                <a:extLst>
                  <a:ext uri="{FF2B5EF4-FFF2-40B4-BE49-F238E27FC236}">
                    <a16:creationId xmlns:a16="http://schemas.microsoft.com/office/drawing/2014/main" id="{D8B11C78-96C2-4F1A-B84C-5321F2AE0A49}"/>
                  </a:ext>
                </a:extLst>
              </p:cNvPr>
              <p:cNvGrpSpPr/>
              <p:nvPr/>
            </p:nvGrpSpPr>
            <p:grpSpPr>
              <a:xfrm>
                <a:off x="5685183" y="2145677"/>
                <a:ext cx="3904578" cy="3886147"/>
                <a:chOff x="5685183" y="2145677"/>
                <a:chExt cx="3904578" cy="3886147"/>
              </a:xfrm>
            </p:grpSpPr>
            <p:grpSp>
              <p:nvGrpSpPr>
                <p:cNvPr id="80" name="Grupo 79">
                  <a:extLst>
                    <a:ext uri="{FF2B5EF4-FFF2-40B4-BE49-F238E27FC236}">
                      <a16:creationId xmlns:a16="http://schemas.microsoft.com/office/drawing/2014/main" id="{61A60B89-DA1B-4657-9A4B-AD842694B6CD}"/>
                    </a:ext>
                  </a:extLst>
                </p:cNvPr>
                <p:cNvGrpSpPr/>
                <p:nvPr/>
              </p:nvGrpSpPr>
              <p:grpSpPr>
                <a:xfrm>
                  <a:off x="5685183" y="2145677"/>
                  <a:ext cx="3622053" cy="2251768"/>
                  <a:chOff x="5685183" y="2145677"/>
                  <a:chExt cx="3622053" cy="2251768"/>
                </a:xfrm>
              </p:grpSpPr>
              <p:sp>
                <p:nvSpPr>
                  <p:cNvPr id="36" name="Elipse 35">
                    <a:extLst>
                      <a:ext uri="{FF2B5EF4-FFF2-40B4-BE49-F238E27FC236}">
                        <a16:creationId xmlns:a16="http://schemas.microsoft.com/office/drawing/2014/main" id="{EC5C2B7C-A282-4BC7-8566-0A459AEBD89F}"/>
                      </a:ext>
                    </a:extLst>
                  </p:cNvPr>
                  <p:cNvSpPr/>
                  <p:nvPr/>
                </p:nvSpPr>
                <p:spPr>
                  <a:xfrm>
                    <a:off x="6042990" y="2145677"/>
                    <a:ext cx="1683028" cy="707887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sp>
                <p:nvSpPr>
                  <p:cNvPr id="37" name="CuadroTexto 36">
                    <a:extLst>
                      <a:ext uri="{FF2B5EF4-FFF2-40B4-BE49-F238E27FC236}">
                        <a16:creationId xmlns:a16="http://schemas.microsoft.com/office/drawing/2014/main" id="{C0B37876-5B3C-4804-BF4A-27C00498075E}"/>
                      </a:ext>
                    </a:extLst>
                  </p:cNvPr>
                  <p:cNvSpPr txBox="1"/>
                  <p:nvPr/>
                </p:nvSpPr>
                <p:spPr>
                  <a:xfrm>
                    <a:off x="6301409" y="2314954"/>
                    <a:ext cx="116618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MX" b="1" dirty="0">
                        <a:solidFill>
                          <a:srgbClr val="003300"/>
                        </a:solidFill>
                      </a:rPr>
                      <a:t>CONTROL</a:t>
                    </a:r>
                  </a:p>
                </p:txBody>
              </p:sp>
              <p:cxnSp>
                <p:nvCxnSpPr>
                  <p:cNvPr id="41" name="Conector recto 40">
                    <a:extLst>
                      <a:ext uri="{FF2B5EF4-FFF2-40B4-BE49-F238E27FC236}">
                        <a16:creationId xmlns:a16="http://schemas.microsoft.com/office/drawing/2014/main" id="{52A45421-F7AE-48D5-B14E-77BFA9BDC54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5685183" y="2499620"/>
                    <a:ext cx="0" cy="1897825"/>
                  </a:xfrm>
                  <a:prstGeom prst="line">
                    <a:avLst/>
                  </a:prstGeom>
                  <a:ln w="2540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Conector recto de flecha 65">
                    <a:extLst>
                      <a:ext uri="{FF2B5EF4-FFF2-40B4-BE49-F238E27FC236}">
                        <a16:creationId xmlns:a16="http://schemas.microsoft.com/office/drawing/2014/main" id="{DCA3573B-21B8-4A3A-93F8-80141074FF48}"/>
                      </a:ext>
                    </a:extLst>
                  </p:cNvPr>
                  <p:cNvCxnSpPr>
                    <a:endCxn id="36" idx="2"/>
                  </p:cNvCxnSpPr>
                  <p:nvPr/>
                </p:nvCxnSpPr>
                <p:spPr>
                  <a:xfrm>
                    <a:off x="5685183" y="2499620"/>
                    <a:ext cx="357807" cy="1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headEnd type="oval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Conector recto de flecha 67">
                    <a:extLst>
                      <a:ext uri="{FF2B5EF4-FFF2-40B4-BE49-F238E27FC236}">
                        <a16:creationId xmlns:a16="http://schemas.microsoft.com/office/drawing/2014/main" id="{822542F8-E2D2-403C-B90B-46B88C9D6509}"/>
                      </a:ext>
                    </a:extLst>
                  </p:cNvPr>
                  <p:cNvCxnSpPr>
                    <a:stCxn id="36" idx="4"/>
                  </p:cNvCxnSpPr>
                  <p:nvPr/>
                </p:nvCxnSpPr>
                <p:spPr>
                  <a:xfrm flipH="1">
                    <a:off x="6884503" y="2853564"/>
                    <a:ext cx="1" cy="1296525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9" name="Grupo 78">
                    <a:extLst>
                      <a:ext uri="{FF2B5EF4-FFF2-40B4-BE49-F238E27FC236}">
                        <a16:creationId xmlns:a16="http://schemas.microsoft.com/office/drawing/2014/main" id="{02E80675-FA5F-42FD-BC50-E0C17AE14959}"/>
                      </a:ext>
                    </a:extLst>
                  </p:cNvPr>
                  <p:cNvGrpSpPr/>
                  <p:nvPr/>
                </p:nvGrpSpPr>
                <p:grpSpPr>
                  <a:xfrm>
                    <a:off x="7726018" y="2499620"/>
                    <a:ext cx="1581218" cy="1897825"/>
                    <a:chOff x="7726018" y="2499620"/>
                    <a:chExt cx="1581218" cy="1897825"/>
                  </a:xfrm>
                </p:grpSpPr>
                <p:cxnSp>
                  <p:nvCxnSpPr>
                    <p:cNvPr id="70" name="Conector recto 69">
                      <a:extLst>
                        <a:ext uri="{FF2B5EF4-FFF2-40B4-BE49-F238E27FC236}">
                          <a16:creationId xmlns:a16="http://schemas.microsoft.com/office/drawing/2014/main" id="{61718C00-5F73-4BF8-9CF2-164BC3824C1A}"/>
                        </a:ext>
                      </a:extLst>
                    </p:cNvPr>
                    <p:cNvCxnSpPr>
                      <a:stCxn id="36" idx="6"/>
                    </p:cNvCxnSpPr>
                    <p:nvPr/>
                  </p:nvCxnSpPr>
                  <p:spPr>
                    <a:xfrm flipV="1">
                      <a:off x="7726018" y="2499620"/>
                      <a:ext cx="1581218" cy="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Conector recto de flecha 71">
                      <a:extLst>
                        <a:ext uri="{FF2B5EF4-FFF2-40B4-BE49-F238E27FC236}">
                          <a16:creationId xmlns:a16="http://schemas.microsoft.com/office/drawing/2014/main" id="{4970EDD7-8607-42E0-A412-A2D02FB825B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307236" y="2499620"/>
                      <a:ext cx="0" cy="1897825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85" name="Grupo 84">
                  <a:extLst>
                    <a:ext uri="{FF2B5EF4-FFF2-40B4-BE49-F238E27FC236}">
                      <a16:creationId xmlns:a16="http://schemas.microsoft.com/office/drawing/2014/main" id="{B3DA6E16-0842-4D57-B561-A5F40A0E48F7}"/>
                    </a:ext>
                  </a:extLst>
                </p:cNvPr>
                <p:cNvGrpSpPr/>
                <p:nvPr/>
              </p:nvGrpSpPr>
              <p:grpSpPr>
                <a:xfrm>
                  <a:off x="7553734" y="4150089"/>
                  <a:ext cx="2036027" cy="1881735"/>
                  <a:chOff x="7553734" y="4150089"/>
                  <a:chExt cx="2036027" cy="1881735"/>
                </a:xfrm>
              </p:grpSpPr>
              <p:grpSp>
                <p:nvGrpSpPr>
                  <p:cNvPr id="78" name="Grupo 77">
                    <a:extLst>
                      <a:ext uri="{FF2B5EF4-FFF2-40B4-BE49-F238E27FC236}">
                        <a16:creationId xmlns:a16="http://schemas.microsoft.com/office/drawing/2014/main" id="{2BF45C89-3827-491E-A18B-9624FEFE74CE}"/>
                      </a:ext>
                    </a:extLst>
                  </p:cNvPr>
                  <p:cNvGrpSpPr/>
                  <p:nvPr/>
                </p:nvGrpSpPr>
                <p:grpSpPr>
                  <a:xfrm>
                    <a:off x="7553734" y="4397445"/>
                    <a:ext cx="1307158" cy="1634379"/>
                    <a:chOff x="7553734" y="4397445"/>
                    <a:chExt cx="1307158" cy="1634379"/>
                  </a:xfrm>
                </p:grpSpPr>
                <p:grpSp>
                  <p:nvGrpSpPr>
                    <p:cNvPr id="75" name="Grupo 74">
                      <a:extLst>
                        <a:ext uri="{FF2B5EF4-FFF2-40B4-BE49-F238E27FC236}">
                          <a16:creationId xmlns:a16="http://schemas.microsoft.com/office/drawing/2014/main" id="{EFCD02E9-FF29-4928-BDC5-7366DED323A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553734" y="4397445"/>
                      <a:ext cx="1307158" cy="225287"/>
                      <a:chOff x="7553734" y="4397445"/>
                      <a:chExt cx="1307158" cy="225287"/>
                    </a:xfrm>
                  </p:grpSpPr>
                  <p:cxnSp>
                    <p:nvCxnSpPr>
                      <p:cNvPr id="59" name="Conector recto 58">
                        <a:extLst>
                          <a:ext uri="{FF2B5EF4-FFF2-40B4-BE49-F238E27FC236}">
                            <a16:creationId xmlns:a16="http://schemas.microsoft.com/office/drawing/2014/main" id="{A0767FEB-FA1C-4BC8-9F43-71BBF561949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7553734" y="4510089"/>
                        <a:ext cx="1307158" cy="0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1" name="Conector recto 60">
                        <a:extLst>
                          <a:ext uri="{FF2B5EF4-FFF2-40B4-BE49-F238E27FC236}">
                            <a16:creationId xmlns:a16="http://schemas.microsoft.com/office/drawing/2014/main" id="{DE6170C3-3C23-4ECD-8447-5EFF54669AD0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8125398" y="4397445"/>
                        <a:ext cx="106018" cy="225287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76" name="Grupo 75">
                      <a:extLst>
                        <a:ext uri="{FF2B5EF4-FFF2-40B4-BE49-F238E27FC236}">
                          <a16:creationId xmlns:a16="http://schemas.microsoft.com/office/drawing/2014/main" id="{EE8EEF95-95DE-4150-AB63-92765D6C67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553734" y="5419085"/>
                      <a:ext cx="1307158" cy="225287"/>
                      <a:chOff x="7553734" y="5419085"/>
                      <a:chExt cx="1307158" cy="225287"/>
                    </a:xfrm>
                  </p:grpSpPr>
                  <p:cxnSp>
                    <p:nvCxnSpPr>
                      <p:cNvPr id="60" name="Conector recto 59">
                        <a:extLst>
                          <a:ext uri="{FF2B5EF4-FFF2-40B4-BE49-F238E27FC236}">
                            <a16:creationId xmlns:a16="http://schemas.microsoft.com/office/drawing/2014/main" id="{346E65EC-6901-4C06-B26A-4048DF47B85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7553734" y="5516604"/>
                        <a:ext cx="1307158" cy="0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2" name="Conector recto 61">
                        <a:extLst>
                          <a:ext uri="{FF2B5EF4-FFF2-40B4-BE49-F238E27FC236}">
                            <a16:creationId xmlns:a16="http://schemas.microsoft.com/office/drawing/2014/main" id="{5566B2E4-12C1-4208-8978-2F58FCD1AA3C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8072389" y="5419085"/>
                        <a:ext cx="106018" cy="225287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77" name="Grupo 76">
                      <a:extLst>
                        <a:ext uri="{FF2B5EF4-FFF2-40B4-BE49-F238E27FC236}">
                          <a16:creationId xmlns:a16="http://schemas.microsoft.com/office/drawing/2014/main" id="{48A25328-F585-40F7-A2CE-325537A6C35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32028" y="4571953"/>
                      <a:ext cx="796953" cy="1459871"/>
                      <a:chOff x="7832028" y="4571953"/>
                      <a:chExt cx="796953" cy="1459871"/>
                    </a:xfrm>
                  </p:grpSpPr>
                  <p:sp>
                    <p:nvSpPr>
                      <p:cNvPr id="63" name="CuadroTexto 62">
                        <a:extLst>
                          <a:ext uri="{FF2B5EF4-FFF2-40B4-BE49-F238E27FC236}">
                            <a16:creationId xmlns:a16="http://schemas.microsoft.com/office/drawing/2014/main" id="{D35FD295-5CBE-46D1-A457-D85BA5250B2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833851" y="4571953"/>
                        <a:ext cx="79513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s-MX" dirty="0"/>
                          <a:t>32 bit</a:t>
                        </a:r>
                      </a:p>
                    </p:txBody>
                  </p:sp>
                  <p:sp>
                    <p:nvSpPr>
                      <p:cNvPr id="64" name="CuadroTexto 63">
                        <a:extLst>
                          <a:ext uri="{FF2B5EF4-FFF2-40B4-BE49-F238E27FC236}">
                            <a16:creationId xmlns:a16="http://schemas.microsoft.com/office/drawing/2014/main" id="{558384C1-BD53-426A-85A4-8911B471C34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832028" y="5662492"/>
                        <a:ext cx="79513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s-MX" dirty="0"/>
                          <a:t>32 bit</a:t>
                        </a:r>
                      </a:p>
                    </p:txBody>
                  </p:sp>
                </p:grpSp>
              </p:grpSp>
              <p:grpSp>
                <p:nvGrpSpPr>
                  <p:cNvPr id="84" name="Grupo 83">
                    <a:extLst>
                      <a:ext uri="{FF2B5EF4-FFF2-40B4-BE49-F238E27FC236}">
                        <a16:creationId xmlns:a16="http://schemas.microsoft.com/office/drawing/2014/main" id="{1651A008-93D5-4605-A2DE-0055049F8897}"/>
                      </a:ext>
                    </a:extLst>
                  </p:cNvPr>
                  <p:cNvGrpSpPr/>
                  <p:nvPr/>
                </p:nvGrpSpPr>
                <p:grpSpPr>
                  <a:xfrm>
                    <a:off x="8854266" y="4150089"/>
                    <a:ext cx="735495" cy="1654278"/>
                    <a:chOff x="8854266" y="4150089"/>
                    <a:chExt cx="735495" cy="1654278"/>
                  </a:xfrm>
                </p:grpSpPr>
                <p:grpSp>
                  <p:nvGrpSpPr>
                    <p:cNvPr id="16" name="Grupo 15">
                      <a:extLst>
                        <a:ext uri="{FF2B5EF4-FFF2-40B4-BE49-F238E27FC236}">
                          <a16:creationId xmlns:a16="http://schemas.microsoft.com/office/drawing/2014/main" id="{9B0DA90C-D64C-46B9-ACAB-47098956CC1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854266" y="4150089"/>
                      <a:ext cx="735495" cy="1654278"/>
                      <a:chOff x="8854266" y="4150089"/>
                      <a:chExt cx="735495" cy="1654278"/>
                    </a:xfrm>
                  </p:grpSpPr>
                  <p:cxnSp>
                    <p:nvCxnSpPr>
                      <p:cNvPr id="44" name="Conector recto 43">
                        <a:extLst>
                          <a:ext uri="{FF2B5EF4-FFF2-40B4-BE49-F238E27FC236}">
                            <a16:creationId xmlns:a16="http://schemas.microsoft.com/office/drawing/2014/main" id="{615DEAA8-0D45-4B2B-BD1B-05EED5824559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8860892" y="4150089"/>
                        <a:ext cx="0" cy="720000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Conector recto 44">
                        <a:extLst>
                          <a:ext uri="{FF2B5EF4-FFF2-40B4-BE49-F238E27FC236}">
                            <a16:creationId xmlns:a16="http://schemas.microsoft.com/office/drawing/2014/main" id="{9030DA37-9B41-4C18-B235-E1CE3E2AF57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8854266" y="5084367"/>
                        <a:ext cx="0" cy="720000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" name="Conector recto 46">
                        <a:extLst>
                          <a:ext uri="{FF2B5EF4-FFF2-40B4-BE49-F238E27FC236}">
                            <a16:creationId xmlns:a16="http://schemas.microsoft.com/office/drawing/2014/main" id="{DD17E985-C45B-4441-B127-AADC6E4C4D8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8854266" y="4870089"/>
                        <a:ext cx="205408" cy="109564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" name="Conector recto 51">
                        <a:extLst>
                          <a:ext uri="{FF2B5EF4-FFF2-40B4-BE49-F238E27FC236}">
                            <a16:creationId xmlns:a16="http://schemas.microsoft.com/office/drawing/2014/main" id="{DED242CA-0CF3-449B-971E-4A606D034D76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8860892" y="4979653"/>
                        <a:ext cx="198782" cy="104714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6" name="Conector recto 55">
                        <a:extLst>
                          <a:ext uri="{FF2B5EF4-FFF2-40B4-BE49-F238E27FC236}">
                            <a16:creationId xmlns:a16="http://schemas.microsoft.com/office/drawing/2014/main" id="{32B1AB9D-4363-4DA2-97EC-57E35A3768BE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8854266" y="4150089"/>
                        <a:ext cx="735495" cy="360000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7" name="Conector recto 56">
                        <a:extLst>
                          <a:ext uri="{FF2B5EF4-FFF2-40B4-BE49-F238E27FC236}">
                            <a16:creationId xmlns:a16="http://schemas.microsoft.com/office/drawing/2014/main" id="{5041B8A0-1807-4F2E-B1AA-83BAA15ECE5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8860892" y="5444367"/>
                        <a:ext cx="728869" cy="346069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8" name="Conector recto 57">
                        <a:extLst>
                          <a:ext uri="{FF2B5EF4-FFF2-40B4-BE49-F238E27FC236}">
                            <a16:creationId xmlns:a16="http://schemas.microsoft.com/office/drawing/2014/main" id="{46E40815-0EAD-473A-902D-8A6FB6759EF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9589761" y="4510089"/>
                        <a:ext cx="0" cy="934278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81" name="CuadroTexto 80">
                      <a:extLst>
                        <a:ext uri="{FF2B5EF4-FFF2-40B4-BE49-F238E27FC236}">
                          <a16:creationId xmlns:a16="http://schemas.microsoft.com/office/drawing/2014/main" id="{E001F145-8E3A-4BB4-BAAB-8B104552461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29875" y="4481254"/>
                      <a:ext cx="59090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s-MX" b="1" dirty="0">
                          <a:solidFill>
                            <a:srgbClr val="003300"/>
                          </a:solidFill>
                        </a:rPr>
                        <a:t>ALU</a:t>
                      </a:r>
                    </a:p>
                  </p:txBody>
                </p:sp>
              </p:grpSp>
            </p:grpSp>
          </p:grpSp>
          <p:grpSp>
            <p:nvGrpSpPr>
              <p:cNvPr id="83" name="Grupo 82">
                <a:extLst>
                  <a:ext uri="{FF2B5EF4-FFF2-40B4-BE49-F238E27FC236}">
                    <a16:creationId xmlns:a16="http://schemas.microsoft.com/office/drawing/2014/main" id="{3C5B21D8-9640-4F17-B782-093D1C77DA5F}"/>
                  </a:ext>
                </a:extLst>
              </p:cNvPr>
              <p:cNvGrpSpPr/>
              <p:nvPr/>
            </p:nvGrpSpPr>
            <p:grpSpPr>
              <a:xfrm>
                <a:off x="861391" y="2024005"/>
                <a:ext cx="6692343" cy="4234763"/>
                <a:chOff x="861391" y="2024005"/>
                <a:chExt cx="6692343" cy="4234763"/>
              </a:xfrm>
            </p:grpSpPr>
            <p:grpSp>
              <p:nvGrpSpPr>
                <p:cNvPr id="15" name="Grupo 14">
                  <a:extLst>
                    <a:ext uri="{FF2B5EF4-FFF2-40B4-BE49-F238E27FC236}">
                      <a16:creationId xmlns:a16="http://schemas.microsoft.com/office/drawing/2014/main" id="{9D76D2E8-0EBF-4DD5-AB34-15981F8AC647}"/>
                    </a:ext>
                  </a:extLst>
                </p:cNvPr>
                <p:cNvGrpSpPr/>
                <p:nvPr/>
              </p:nvGrpSpPr>
              <p:grpSpPr>
                <a:xfrm>
                  <a:off x="861391" y="2024005"/>
                  <a:ext cx="6692343" cy="4234763"/>
                  <a:chOff x="861391" y="2024005"/>
                  <a:chExt cx="6692343" cy="4234763"/>
                </a:xfrm>
              </p:grpSpPr>
              <p:grpSp>
                <p:nvGrpSpPr>
                  <p:cNvPr id="14" name="Grupo 13">
                    <a:extLst>
                      <a:ext uri="{FF2B5EF4-FFF2-40B4-BE49-F238E27FC236}">
                        <a16:creationId xmlns:a16="http://schemas.microsoft.com/office/drawing/2014/main" id="{F9CF60E4-61BC-4B12-9FF6-89BB94EADFE5}"/>
                      </a:ext>
                    </a:extLst>
                  </p:cNvPr>
                  <p:cNvGrpSpPr/>
                  <p:nvPr/>
                </p:nvGrpSpPr>
                <p:grpSpPr>
                  <a:xfrm>
                    <a:off x="861391" y="2024005"/>
                    <a:ext cx="3193773" cy="1654278"/>
                    <a:chOff x="861391" y="2024005"/>
                    <a:chExt cx="3193773" cy="1654278"/>
                  </a:xfrm>
                </p:grpSpPr>
                <p:sp>
                  <p:nvSpPr>
                    <p:cNvPr id="26" name="CuadroTexto 25">
                      <a:extLst>
                        <a:ext uri="{FF2B5EF4-FFF2-40B4-BE49-F238E27FC236}">
                          <a16:creationId xmlns:a16="http://schemas.microsoft.com/office/drawing/2014/main" id="{E4552837-FDC9-4C3D-B08A-85F64CFBC7E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61391" y="3052237"/>
                      <a:ext cx="887896" cy="3693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s-MX" dirty="0"/>
                        <a:t>PC</a:t>
                      </a:r>
                    </a:p>
                  </p:txBody>
                </p:sp>
                <p:grpSp>
                  <p:nvGrpSpPr>
                    <p:cNvPr id="11" name="Grupo 10">
                      <a:extLst>
                        <a:ext uri="{FF2B5EF4-FFF2-40B4-BE49-F238E27FC236}">
                          <a16:creationId xmlns:a16="http://schemas.microsoft.com/office/drawing/2014/main" id="{99D02B61-6E27-447B-8869-32A97B8AAC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49287" y="2024005"/>
                      <a:ext cx="2305877" cy="1654278"/>
                      <a:chOff x="1749287" y="2024005"/>
                      <a:chExt cx="2305877" cy="1654278"/>
                    </a:xfrm>
                  </p:grpSpPr>
                  <p:grpSp>
                    <p:nvGrpSpPr>
                      <p:cNvPr id="25" name="Grupo 24">
                        <a:extLst>
                          <a:ext uri="{FF2B5EF4-FFF2-40B4-BE49-F238E27FC236}">
                            <a16:creationId xmlns:a16="http://schemas.microsoft.com/office/drawing/2014/main" id="{928BB030-D6AF-45F9-AE45-6D0B0382A35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822712" y="2024005"/>
                        <a:ext cx="1232452" cy="1654278"/>
                        <a:chOff x="5194852" y="2231688"/>
                        <a:chExt cx="1232452" cy="1654278"/>
                      </a:xfrm>
                    </p:grpSpPr>
                    <p:cxnSp>
                      <p:nvCxnSpPr>
                        <p:cNvPr id="3" name="Conector recto 2">
                          <a:extLst>
                            <a:ext uri="{FF2B5EF4-FFF2-40B4-BE49-F238E27FC236}">
                              <a16:creationId xmlns:a16="http://schemas.microsoft.com/office/drawing/2014/main" id="{3CE7861C-757D-445F-B5BD-0BD64BB626D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698435" y="2231688"/>
                          <a:ext cx="0" cy="720000"/>
                        </a:xfrm>
                        <a:prstGeom prst="line">
                          <a:avLst/>
                        </a:prstGeom>
                        <a:ln w="28575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" name="Conector recto 9">
                          <a:extLst>
                            <a:ext uri="{FF2B5EF4-FFF2-40B4-BE49-F238E27FC236}">
                              <a16:creationId xmlns:a16="http://schemas.microsoft.com/office/drawing/2014/main" id="{4DF96398-AD0B-4BDF-A24A-0F49D7F97CE8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691809" y="3165966"/>
                          <a:ext cx="0" cy="720000"/>
                        </a:xfrm>
                        <a:prstGeom prst="line">
                          <a:avLst/>
                        </a:prstGeom>
                        <a:ln w="28575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" name="Conector recto 5">
                          <a:extLst>
                            <a:ext uri="{FF2B5EF4-FFF2-40B4-BE49-F238E27FC236}">
                              <a16:creationId xmlns:a16="http://schemas.microsoft.com/office/drawing/2014/main" id="{6551E407-B7E3-47D3-B818-EEA03C6DD2C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5691809" y="2951688"/>
                          <a:ext cx="205408" cy="109564"/>
                        </a:xfrm>
                        <a:prstGeom prst="line">
                          <a:avLst/>
                        </a:prstGeom>
                        <a:ln w="28575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" name="Conector recto 11">
                          <a:extLst>
                            <a:ext uri="{FF2B5EF4-FFF2-40B4-BE49-F238E27FC236}">
                              <a16:creationId xmlns:a16="http://schemas.microsoft.com/office/drawing/2014/main" id="{D6B8BD50-B59B-46EF-8544-AAAFB54DE61A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H="1">
                          <a:off x="5698435" y="3061252"/>
                          <a:ext cx="198782" cy="104714"/>
                        </a:xfrm>
                        <a:prstGeom prst="line">
                          <a:avLst/>
                        </a:prstGeom>
                        <a:ln w="28575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7" name="Conector recto 16">
                          <a:extLst>
                            <a:ext uri="{FF2B5EF4-FFF2-40B4-BE49-F238E27FC236}">
                              <a16:creationId xmlns:a16="http://schemas.microsoft.com/office/drawing/2014/main" id="{F02CB97B-3BE6-4F0B-A208-55CD42220AD9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691809" y="2231688"/>
                          <a:ext cx="735495" cy="360000"/>
                        </a:xfrm>
                        <a:prstGeom prst="line">
                          <a:avLst/>
                        </a:prstGeom>
                        <a:ln w="28575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8" name="Conector recto 17">
                          <a:extLst>
                            <a:ext uri="{FF2B5EF4-FFF2-40B4-BE49-F238E27FC236}">
                              <a16:creationId xmlns:a16="http://schemas.microsoft.com/office/drawing/2014/main" id="{AA489897-D758-441C-99C6-01DEC58E7694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5698435" y="3525966"/>
                          <a:ext cx="728869" cy="346069"/>
                        </a:xfrm>
                        <a:prstGeom prst="line">
                          <a:avLst/>
                        </a:prstGeom>
                        <a:ln w="28575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1" name="Conector recto 20">
                          <a:extLst>
                            <a:ext uri="{FF2B5EF4-FFF2-40B4-BE49-F238E27FC236}">
                              <a16:creationId xmlns:a16="http://schemas.microsoft.com/office/drawing/2014/main" id="{0C97A4CE-13EB-4E56-8D51-3E8A03DA023D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6427304" y="2591688"/>
                          <a:ext cx="0" cy="934278"/>
                        </a:xfrm>
                        <a:prstGeom prst="line">
                          <a:avLst/>
                        </a:prstGeom>
                        <a:ln w="28575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3" name="Conector recto 22">
                          <a:extLst>
                            <a:ext uri="{FF2B5EF4-FFF2-40B4-BE49-F238E27FC236}">
                              <a16:creationId xmlns:a16="http://schemas.microsoft.com/office/drawing/2014/main" id="{A65C3A2C-699C-4BFF-82BA-6653DE090403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194852" y="2591688"/>
                          <a:ext cx="503583" cy="0"/>
                        </a:xfrm>
                        <a:prstGeom prst="line">
                          <a:avLst/>
                        </a:prstGeom>
                        <a:ln w="28575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28" name="Conector recto 27">
                        <a:extLst>
                          <a:ext uri="{FF2B5EF4-FFF2-40B4-BE49-F238E27FC236}">
                            <a16:creationId xmlns:a16="http://schemas.microsoft.com/office/drawing/2014/main" id="{F50D5133-62B2-4A12-8576-9003A17A2A82}"/>
                          </a:ext>
                        </a:extLst>
                      </p:cNvPr>
                      <p:cNvCxnSpPr>
                        <a:stCxn id="26" idx="3"/>
                      </p:cNvCxnSpPr>
                      <p:nvPr/>
                    </p:nvCxnSpPr>
                    <p:spPr>
                      <a:xfrm>
                        <a:off x="1749287" y="3236903"/>
                        <a:ext cx="1557130" cy="23581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24" name="Grupo 23">
                    <a:extLst>
                      <a:ext uri="{FF2B5EF4-FFF2-40B4-BE49-F238E27FC236}">
                        <a16:creationId xmlns:a16="http://schemas.microsoft.com/office/drawing/2014/main" id="{54BC20D0-D523-4802-ACDB-188E625CB7D6}"/>
                      </a:ext>
                    </a:extLst>
                  </p:cNvPr>
                  <p:cNvGrpSpPr/>
                  <p:nvPr/>
                </p:nvGrpSpPr>
                <p:grpSpPr>
                  <a:xfrm>
                    <a:off x="2239617" y="3236903"/>
                    <a:ext cx="5314117" cy="3021865"/>
                    <a:chOff x="4757530" y="3342921"/>
                    <a:chExt cx="5314117" cy="3021865"/>
                  </a:xfrm>
                </p:grpSpPr>
                <p:grpSp>
                  <p:nvGrpSpPr>
                    <p:cNvPr id="13" name="Grupo 12">
                      <a:extLst>
                        <a:ext uri="{FF2B5EF4-FFF2-40B4-BE49-F238E27FC236}">
                          <a16:creationId xmlns:a16="http://schemas.microsoft.com/office/drawing/2014/main" id="{F45CE440-5EF2-406D-AC38-D079DCFFFF5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57530" y="3342921"/>
                      <a:ext cx="2663684" cy="3021865"/>
                      <a:chOff x="4757530" y="3342921"/>
                      <a:chExt cx="2663684" cy="3021865"/>
                    </a:xfrm>
                  </p:grpSpPr>
                  <p:grpSp>
                    <p:nvGrpSpPr>
                      <p:cNvPr id="5" name="Grupo 4">
                        <a:extLst>
                          <a:ext uri="{FF2B5EF4-FFF2-40B4-BE49-F238E27FC236}">
                            <a16:creationId xmlns:a16="http://schemas.microsoft.com/office/drawing/2014/main" id="{7285B8D4-1717-47C4-B07B-20B21A9917E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57530" y="3342921"/>
                        <a:ext cx="2663684" cy="3021865"/>
                        <a:chOff x="4757530" y="3342921"/>
                        <a:chExt cx="2663684" cy="3021865"/>
                      </a:xfrm>
                    </p:grpSpPr>
                    <p:sp>
                      <p:nvSpPr>
                        <p:cNvPr id="31" name="CuadroTexto 30">
                          <a:extLst>
                            <a:ext uri="{FF2B5EF4-FFF2-40B4-BE49-F238E27FC236}">
                              <a16:creationId xmlns:a16="http://schemas.microsoft.com/office/drawing/2014/main" id="{358C1956-2FAA-4D87-95E5-0D1E847269E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844208" y="4333461"/>
                          <a:ext cx="1577006" cy="2031325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s-MX" dirty="0">
                              <a:solidFill>
                                <a:srgbClr val="002060"/>
                              </a:solidFill>
                            </a:rPr>
                            <a:t>Memoria de Instrucciones</a:t>
                          </a:r>
                        </a:p>
                        <a:p>
                          <a:pPr algn="ctr"/>
                          <a:endParaRPr lang="es-MX" dirty="0"/>
                        </a:p>
                        <a:p>
                          <a:pPr algn="ctr"/>
                          <a:endParaRPr lang="es-MX" dirty="0"/>
                        </a:p>
                        <a:p>
                          <a:pPr algn="ctr"/>
                          <a:endParaRPr lang="es-MX" dirty="0"/>
                        </a:p>
                        <a:p>
                          <a:pPr algn="ctr"/>
                          <a:endParaRPr lang="es-MX" dirty="0"/>
                        </a:p>
                        <a:p>
                          <a:pPr algn="ctr"/>
                          <a:endParaRPr lang="es-MX" dirty="0"/>
                        </a:p>
                      </p:txBody>
                    </p:sp>
                    <p:grpSp>
                      <p:nvGrpSpPr>
                        <p:cNvPr id="2" name="Grupo 1">
                          <a:extLst>
                            <a:ext uri="{FF2B5EF4-FFF2-40B4-BE49-F238E27FC236}">
                              <a16:creationId xmlns:a16="http://schemas.microsoft.com/office/drawing/2014/main" id="{352A0650-CF53-4DD5-B3C4-606F8A5B0E2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57530" y="3342921"/>
                          <a:ext cx="1086678" cy="2130227"/>
                          <a:chOff x="4757530" y="3342921"/>
                          <a:chExt cx="1086678" cy="2130227"/>
                        </a:xfrm>
                      </p:grpSpPr>
                      <p:cxnSp>
                        <p:nvCxnSpPr>
                          <p:cNvPr id="33" name="Conector recto 32">
                            <a:extLst>
                              <a:ext uri="{FF2B5EF4-FFF2-40B4-BE49-F238E27FC236}">
                                <a16:creationId xmlns:a16="http://schemas.microsoft.com/office/drawing/2014/main" id="{1BC9C15A-BDBB-4908-9329-6D58FCB49917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4757530" y="3342921"/>
                            <a:ext cx="0" cy="2006203"/>
                          </a:xfrm>
                          <a:prstGeom prst="line">
                            <a:avLst/>
                          </a:prstGeom>
                          <a:ln w="28575">
                            <a:headEnd type="oval"/>
                            <a:tailEnd type="oval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5" name="Conector recto 34">
                            <a:extLst>
                              <a:ext uri="{FF2B5EF4-FFF2-40B4-BE49-F238E27FC236}">
                                <a16:creationId xmlns:a16="http://schemas.microsoft.com/office/drawing/2014/main" id="{A50AF4D5-A248-4E88-9B76-7BF636121006}"/>
                              </a:ext>
                            </a:extLst>
                          </p:cNvPr>
                          <p:cNvCxnSpPr>
                            <a:cxnSpLocks/>
                            <a:endCxn id="31" idx="1"/>
                          </p:cNvCxnSpPr>
                          <p:nvPr/>
                        </p:nvCxnSpPr>
                        <p:spPr>
                          <a:xfrm>
                            <a:off x="4757530" y="5349124"/>
                            <a:ext cx="1086678" cy="0"/>
                          </a:xfrm>
                          <a:prstGeom prst="line">
                            <a:avLst/>
                          </a:prstGeom>
                          <a:ln w="28575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9" name="Conector recto 38">
                            <a:extLst>
                              <a:ext uri="{FF2B5EF4-FFF2-40B4-BE49-F238E27FC236}">
                                <a16:creationId xmlns:a16="http://schemas.microsoft.com/office/drawing/2014/main" id="{9EFEE42F-311D-4B3C-8578-EE7F6248E82D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H="1">
                            <a:off x="5049078" y="5247861"/>
                            <a:ext cx="106018" cy="225287"/>
                          </a:xfrm>
                          <a:prstGeom prst="line">
                            <a:avLst/>
                          </a:prstGeom>
                          <a:ln w="28575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sp>
                    <p:nvSpPr>
                      <p:cNvPr id="40" name="CuadroTexto 39">
                        <a:extLst>
                          <a:ext uri="{FF2B5EF4-FFF2-40B4-BE49-F238E27FC236}">
                            <a16:creationId xmlns:a16="http://schemas.microsoft.com/office/drawing/2014/main" id="{115C616A-032E-460B-838C-BF3591B7482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97286" y="5611646"/>
                        <a:ext cx="79513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s-MX" dirty="0"/>
                          <a:t>32 bit</a:t>
                        </a:r>
                      </a:p>
                    </p:txBody>
                  </p:sp>
                </p:grpSp>
                <p:grpSp>
                  <p:nvGrpSpPr>
                    <p:cNvPr id="22" name="Grupo 21">
                      <a:extLst>
                        <a:ext uri="{FF2B5EF4-FFF2-40B4-BE49-F238E27FC236}">
                          <a16:creationId xmlns:a16="http://schemas.microsoft.com/office/drawing/2014/main" id="{5EBAB8B7-966C-435F-AA8F-EAD087E6B71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14590" y="4256107"/>
                      <a:ext cx="2657057" cy="1881735"/>
                      <a:chOff x="7414590" y="4256107"/>
                      <a:chExt cx="2657057" cy="1881735"/>
                    </a:xfrm>
                  </p:grpSpPr>
                  <p:grpSp>
                    <p:nvGrpSpPr>
                      <p:cNvPr id="7" name="Grupo 6">
                        <a:extLst>
                          <a:ext uri="{FF2B5EF4-FFF2-40B4-BE49-F238E27FC236}">
                            <a16:creationId xmlns:a16="http://schemas.microsoft.com/office/drawing/2014/main" id="{1FD34B06-742D-4D84-B0DE-4471363F280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414590" y="5222580"/>
                        <a:ext cx="795130" cy="578844"/>
                        <a:chOff x="7414590" y="5222580"/>
                        <a:chExt cx="795130" cy="578844"/>
                      </a:xfrm>
                    </p:grpSpPr>
                    <p:cxnSp>
                      <p:nvCxnSpPr>
                        <p:cNvPr id="46" name="Conector recto 45">
                          <a:extLst>
                            <a:ext uri="{FF2B5EF4-FFF2-40B4-BE49-F238E27FC236}">
                              <a16:creationId xmlns:a16="http://schemas.microsoft.com/office/drawing/2014/main" id="{E3E7B576-41C4-444D-96B8-A20D5FE8BAD4}"/>
                            </a:ext>
                          </a:extLst>
                        </p:cNvPr>
                        <p:cNvCxnSpPr>
                          <a:stCxn id="31" idx="3"/>
                        </p:cNvCxnSpPr>
                        <p:nvPr/>
                      </p:nvCxnSpPr>
                      <p:spPr>
                        <a:xfrm flipV="1">
                          <a:off x="7421214" y="5349123"/>
                          <a:ext cx="781882" cy="1"/>
                        </a:xfrm>
                        <a:prstGeom prst="line">
                          <a:avLst/>
                        </a:prstGeom>
                        <a:ln w="28575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4" name="Conector recto 53">
                          <a:extLst>
                            <a:ext uri="{FF2B5EF4-FFF2-40B4-BE49-F238E27FC236}">
                              <a16:creationId xmlns:a16="http://schemas.microsoft.com/office/drawing/2014/main" id="{29F8C749-E815-45A8-B392-51FAFFA9D68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H="1">
                          <a:off x="7686262" y="5222580"/>
                          <a:ext cx="106018" cy="225287"/>
                        </a:xfrm>
                        <a:prstGeom prst="line">
                          <a:avLst/>
                        </a:prstGeom>
                        <a:ln w="28575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55" name="CuadroTexto 54">
                          <a:extLst>
                            <a:ext uri="{FF2B5EF4-FFF2-40B4-BE49-F238E27FC236}">
                              <a16:creationId xmlns:a16="http://schemas.microsoft.com/office/drawing/2014/main" id="{0386FFEB-B048-416C-8EC0-CBD1D5CCEE0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414590" y="5432092"/>
                          <a:ext cx="79513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s-MX" dirty="0"/>
                            <a:t>32 bit</a:t>
                          </a:r>
                        </a:p>
                      </p:txBody>
                    </p:sp>
                  </p:grpSp>
                  <p:grpSp>
                    <p:nvGrpSpPr>
                      <p:cNvPr id="20" name="Grupo 19">
                        <a:extLst>
                          <a:ext uri="{FF2B5EF4-FFF2-40B4-BE49-F238E27FC236}">
                            <a16:creationId xmlns:a16="http://schemas.microsoft.com/office/drawing/2014/main" id="{CF56203C-F9FE-42E6-B84E-A089BD53EB5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203096" y="4256107"/>
                        <a:ext cx="1868551" cy="1881735"/>
                        <a:chOff x="8203096" y="4256107"/>
                        <a:chExt cx="1868551" cy="1881735"/>
                      </a:xfrm>
                    </p:grpSpPr>
                    <p:cxnSp>
                      <p:nvCxnSpPr>
                        <p:cNvPr id="42" name="Conector recto 41">
                          <a:extLst>
                            <a:ext uri="{FF2B5EF4-FFF2-40B4-BE49-F238E27FC236}">
                              <a16:creationId xmlns:a16="http://schemas.microsoft.com/office/drawing/2014/main" id="{24E8B5A1-4423-4D53-9EEC-2F4C393D523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8203096" y="4412973"/>
                          <a:ext cx="6624" cy="1060175"/>
                        </a:xfrm>
                        <a:prstGeom prst="line">
                          <a:avLst/>
                        </a:prstGeom>
                        <a:ln w="28575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8" name="Conector recto 47">
                          <a:extLst>
                            <a:ext uri="{FF2B5EF4-FFF2-40B4-BE49-F238E27FC236}">
                              <a16:creationId xmlns:a16="http://schemas.microsoft.com/office/drawing/2014/main" id="{14E20FF2-75B6-4DD2-ABC8-C1E6885D065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8203096" y="4412973"/>
                          <a:ext cx="463826" cy="0"/>
                        </a:xfrm>
                        <a:prstGeom prst="line">
                          <a:avLst/>
                        </a:prstGeom>
                        <a:ln w="28575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9" name="Conector recto 48">
                          <a:extLst>
                            <a:ext uri="{FF2B5EF4-FFF2-40B4-BE49-F238E27FC236}">
                              <a16:creationId xmlns:a16="http://schemas.microsoft.com/office/drawing/2014/main" id="{AB3C7EA2-818A-431A-A524-02CAEEF6B71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8203096" y="4936434"/>
                          <a:ext cx="463826" cy="0"/>
                        </a:xfrm>
                        <a:prstGeom prst="line">
                          <a:avLst/>
                        </a:prstGeom>
                        <a:ln w="28575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0" name="Conector recto 49">
                          <a:extLst>
                            <a:ext uri="{FF2B5EF4-FFF2-40B4-BE49-F238E27FC236}">
                              <a16:creationId xmlns:a16="http://schemas.microsoft.com/office/drawing/2014/main" id="{5BFD3C34-3FEE-46C5-A042-9F53A2A5E09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8203096" y="5473148"/>
                          <a:ext cx="463826" cy="0"/>
                        </a:xfrm>
                        <a:prstGeom prst="line">
                          <a:avLst/>
                        </a:prstGeom>
                        <a:ln w="28575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53" name="CuadroTexto 52">
                          <a:extLst>
                            <a:ext uri="{FF2B5EF4-FFF2-40B4-BE49-F238E27FC236}">
                              <a16:creationId xmlns:a16="http://schemas.microsoft.com/office/drawing/2014/main" id="{9616C05D-1B34-440B-AA4C-B97615FF327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666926" y="4427972"/>
                          <a:ext cx="1404721" cy="70788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s-MX" sz="2000" b="1" dirty="0">
                              <a:solidFill>
                                <a:srgbClr val="002060"/>
                              </a:solidFill>
                            </a:rPr>
                            <a:t>FILE</a:t>
                          </a:r>
                        </a:p>
                        <a:p>
                          <a:pPr algn="ctr"/>
                          <a:r>
                            <a:rPr lang="es-MX" sz="2000" b="1" dirty="0">
                              <a:solidFill>
                                <a:srgbClr val="002060"/>
                              </a:solidFill>
                            </a:rPr>
                            <a:t>REGISTERS</a:t>
                          </a:r>
                        </a:p>
                      </p:txBody>
                    </p:sp>
                    <p:sp>
                      <p:nvSpPr>
                        <p:cNvPr id="19" name="Rectángulo 18">
                          <a:extLst>
                            <a:ext uri="{FF2B5EF4-FFF2-40B4-BE49-F238E27FC236}">
                              <a16:creationId xmlns:a16="http://schemas.microsoft.com/office/drawing/2014/main" id="{061CF544-C28F-4661-A8F0-8E65A79F426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666922" y="4256107"/>
                          <a:ext cx="1404725" cy="1881735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MX"/>
                        </a:p>
                      </p:txBody>
                    </p:sp>
                  </p:grpSp>
                </p:grpSp>
              </p:grpSp>
            </p:grpSp>
            <p:sp>
              <p:nvSpPr>
                <p:cNvPr id="82" name="CuadroTexto 81">
                  <a:extLst>
                    <a:ext uri="{FF2B5EF4-FFF2-40B4-BE49-F238E27FC236}">
                      <a16:creationId xmlns:a16="http://schemas.microsoft.com/office/drawing/2014/main" id="{B1C27143-F9B6-4FA2-8369-F52972E94981}"/>
                    </a:ext>
                  </a:extLst>
                </p:cNvPr>
                <p:cNvSpPr txBox="1"/>
                <p:nvPr/>
              </p:nvSpPr>
              <p:spPr>
                <a:xfrm>
                  <a:off x="3371499" y="2351928"/>
                  <a:ext cx="5909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MX" b="1" dirty="0">
                      <a:solidFill>
                        <a:srgbClr val="003300"/>
                      </a:solidFill>
                    </a:rPr>
                    <a:t>ALU</a:t>
                  </a:r>
                </a:p>
              </p:txBody>
            </p:sp>
          </p:grpSp>
        </p:grpSp>
        <p:grpSp>
          <p:nvGrpSpPr>
            <p:cNvPr id="103" name="Grupo 102">
              <a:extLst>
                <a:ext uri="{FF2B5EF4-FFF2-40B4-BE49-F238E27FC236}">
                  <a16:creationId xmlns:a16="http://schemas.microsoft.com/office/drawing/2014/main" id="{7DD61224-90A5-4631-98BC-30619317798D}"/>
                </a:ext>
              </a:extLst>
            </p:cNvPr>
            <p:cNvGrpSpPr/>
            <p:nvPr/>
          </p:nvGrpSpPr>
          <p:grpSpPr>
            <a:xfrm>
              <a:off x="5685183" y="4941285"/>
              <a:ext cx="4387285" cy="1628327"/>
              <a:chOff x="5685183" y="4941285"/>
              <a:chExt cx="4387285" cy="1628327"/>
            </a:xfrm>
          </p:grpSpPr>
          <p:cxnSp>
            <p:nvCxnSpPr>
              <p:cNvPr id="89" name="Conector recto 88">
                <a:extLst>
                  <a:ext uri="{FF2B5EF4-FFF2-40B4-BE49-F238E27FC236}">
                    <a16:creationId xmlns:a16="http://schemas.microsoft.com/office/drawing/2014/main" id="{60C8BB98-92FC-4F1A-AD1F-42E3DDB22DAC}"/>
                  </a:ext>
                </a:extLst>
              </p:cNvPr>
              <p:cNvCxnSpPr/>
              <p:nvPr/>
            </p:nvCxnSpPr>
            <p:spPr>
              <a:xfrm>
                <a:off x="9589761" y="4941285"/>
                <a:ext cx="482707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ector recto 90">
                <a:extLst>
                  <a:ext uri="{FF2B5EF4-FFF2-40B4-BE49-F238E27FC236}">
                    <a16:creationId xmlns:a16="http://schemas.microsoft.com/office/drawing/2014/main" id="{731EB4A2-302B-4E97-8230-2F262C21B4FD}"/>
                  </a:ext>
                </a:extLst>
              </p:cNvPr>
              <p:cNvCxnSpPr/>
              <p:nvPr/>
            </p:nvCxnSpPr>
            <p:spPr>
              <a:xfrm>
                <a:off x="10072468" y="4941285"/>
                <a:ext cx="0" cy="1628327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onector recto 95">
                <a:extLst>
                  <a:ext uri="{FF2B5EF4-FFF2-40B4-BE49-F238E27FC236}">
                    <a16:creationId xmlns:a16="http://schemas.microsoft.com/office/drawing/2014/main" id="{ECBDF5A3-8999-46FC-A344-9981BADD9695}"/>
                  </a:ext>
                </a:extLst>
              </p:cNvPr>
              <p:cNvCxnSpPr/>
              <p:nvPr/>
            </p:nvCxnSpPr>
            <p:spPr>
              <a:xfrm flipH="1">
                <a:off x="5691807" y="6569612"/>
                <a:ext cx="4380661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ector recto 97">
                <a:extLst>
                  <a:ext uri="{FF2B5EF4-FFF2-40B4-BE49-F238E27FC236}">
                    <a16:creationId xmlns:a16="http://schemas.microsoft.com/office/drawing/2014/main" id="{42439523-19AE-40CA-A1D2-67CFD9F8596D}"/>
                  </a:ext>
                </a:extLst>
              </p:cNvPr>
              <p:cNvCxnSpPr/>
              <p:nvPr/>
            </p:nvCxnSpPr>
            <p:spPr>
              <a:xfrm flipV="1">
                <a:off x="5685183" y="5847158"/>
                <a:ext cx="0" cy="72245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ector recto de flecha 101">
                <a:extLst>
                  <a:ext uri="{FF2B5EF4-FFF2-40B4-BE49-F238E27FC236}">
                    <a16:creationId xmlns:a16="http://schemas.microsoft.com/office/drawing/2014/main" id="{AC23DC3D-4953-45D4-8875-3AF7714DAA31}"/>
                  </a:ext>
                </a:extLst>
              </p:cNvPr>
              <p:cNvCxnSpPr/>
              <p:nvPr/>
            </p:nvCxnSpPr>
            <p:spPr>
              <a:xfrm>
                <a:off x="5685183" y="5847158"/>
                <a:ext cx="463826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75574A3F-99A5-4379-BA9A-063B20F88E19}"/>
              </a:ext>
            </a:extLst>
          </p:cNvPr>
          <p:cNvSpPr txBox="1"/>
          <p:nvPr/>
        </p:nvSpPr>
        <p:spPr>
          <a:xfrm>
            <a:off x="4004399" y="1116261"/>
            <a:ext cx="1983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003300"/>
                </a:solidFill>
              </a:rPr>
              <a:t>ALU para calcular el nuevo valor del PC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283EAD09-83C5-4B47-8139-AB0F14E79C40}"/>
              </a:ext>
            </a:extLst>
          </p:cNvPr>
          <p:cNvCxnSpPr/>
          <p:nvPr/>
        </p:nvCxnSpPr>
        <p:spPr>
          <a:xfrm flipH="1">
            <a:off x="4114798" y="1730326"/>
            <a:ext cx="414999" cy="621602"/>
          </a:xfrm>
          <a:prstGeom prst="straightConnector1">
            <a:avLst/>
          </a:prstGeom>
          <a:ln w="19050">
            <a:solidFill>
              <a:schemeClr val="tx1"/>
            </a:solidFill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00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0021BB0-BB25-4DAD-9984-B5D864B48D78}"/>
              </a:ext>
            </a:extLst>
          </p:cNvPr>
          <p:cNvSpPr txBox="1"/>
          <p:nvPr/>
        </p:nvSpPr>
        <p:spPr>
          <a:xfrm>
            <a:off x="3763618" y="742121"/>
            <a:ext cx="4722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>
                <a:solidFill>
                  <a:srgbClr val="002060"/>
                </a:solidFill>
              </a:rPr>
              <a:t>MEMORIA DE INSTRUCCIONES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5629AF7-3E43-4BD8-BA6E-86F8B3B4448E}"/>
              </a:ext>
            </a:extLst>
          </p:cNvPr>
          <p:cNvSpPr txBox="1"/>
          <p:nvPr/>
        </p:nvSpPr>
        <p:spPr>
          <a:xfrm>
            <a:off x="1003885" y="1587389"/>
            <a:ext cx="5377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003300"/>
                </a:solidFill>
              </a:rPr>
              <a:t>CONCEPTOS PRELIMINARES BÁSICOS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28B06B3-C9C6-4F4A-80AD-44AA996027F4}"/>
              </a:ext>
            </a:extLst>
          </p:cNvPr>
          <p:cNvSpPr txBox="1"/>
          <p:nvPr/>
        </p:nvSpPr>
        <p:spPr>
          <a:xfrm>
            <a:off x="3009529" y="2348566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BIT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6248F1D-E0A4-4AE6-A2B1-AA14DBAD85A6}"/>
              </a:ext>
            </a:extLst>
          </p:cNvPr>
          <p:cNvSpPr txBox="1"/>
          <p:nvPr/>
        </p:nvSpPr>
        <p:spPr>
          <a:xfrm>
            <a:off x="2982890" y="4285326"/>
            <a:ext cx="113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WORD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85632C1-C87F-4DCB-A226-6FC3B835CF00}"/>
              </a:ext>
            </a:extLst>
          </p:cNvPr>
          <p:cNvSpPr txBox="1"/>
          <p:nvPr/>
        </p:nvSpPr>
        <p:spPr>
          <a:xfrm>
            <a:off x="2982885" y="3322009"/>
            <a:ext cx="1216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BYTE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8D77804-12E8-47D8-8C03-094A730210EF}"/>
              </a:ext>
            </a:extLst>
          </p:cNvPr>
          <p:cNvSpPr txBox="1"/>
          <p:nvPr/>
        </p:nvSpPr>
        <p:spPr>
          <a:xfrm>
            <a:off x="2982885" y="3760514"/>
            <a:ext cx="1686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HALFWORD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FFF3194-C494-42EB-99C0-6861E963C31D}"/>
              </a:ext>
            </a:extLst>
          </p:cNvPr>
          <p:cNvSpPr txBox="1"/>
          <p:nvPr/>
        </p:nvSpPr>
        <p:spPr>
          <a:xfrm>
            <a:off x="2982883" y="4766071"/>
            <a:ext cx="189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DOUBLEWORD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67C1002-175E-4D6D-A917-3799C8783FBA}"/>
              </a:ext>
            </a:extLst>
          </p:cNvPr>
          <p:cNvSpPr txBox="1"/>
          <p:nvPr/>
        </p:nvSpPr>
        <p:spPr>
          <a:xfrm>
            <a:off x="2982886" y="2830224"/>
            <a:ext cx="1411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NIBBLE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A253BEE-A4E4-4A28-97C6-61E3565732D1}"/>
              </a:ext>
            </a:extLst>
          </p:cNvPr>
          <p:cNvSpPr txBox="1"/>
          <p:nvPr/>
        </p:nvSpPr>
        <p:spPr>
          <a:xfrm>
            <a:off x="2982883" y="5270611"/>
            <a:ext cx="19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QUADWORD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199ACE0-5244-440C-B063-05EF373D7A5B}"/>
              </a:ext>
            </a:extLst>
          </p:cNvPr>
          <p:cNvSpPr txBox="1"/>
          <p:nvPr/>
        </p:nvSpPr>
        <p:spPr>
          <a:xfrm>
            <a:off x="9259410" y="4963724"/>
            <a:ext cx="29325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Intel® 64 and IA-32 Architectures</a:t>
            </a:r>
          </a:p>
          <a:p>
            <a:r>
              <a:rPr lang="en-US" sz="1400" dirty="0"/>
              <a:t>Software Developer’s Manual</a:t>
            </a:r>
          </a:p>
          <a:p>
            <a:r>
              <a:rPr lang="en-US" sz="1400" dirty="0"/>
              <a:t>Combined Volumes:</a:t>
            </a:r>
          </a:p>
          <a:p>
            <a:r>
              <a:rPr lang="en-US" sz="1400" dirty="0"/>
              <a:t>1, 2A, 2B, 2C, 2D, 3A, 3B, 3C, 3D and 4</a:t>
            </a:r>
            <a:endParaRPr lang="nl-NL" sz="1400" dirty="0"/>
          </a:p>
          <a:p>
            <a:endParaRPr lang="nl-NL" sz="1400" dirty="0"/>
          </a:p>
          <a:p>
            <a:r>
              <a:rPr lang="nl-NL" sz="1400" dirty="0"/>
              <a:t>Intel:</a:t>
            </a:r>
          </a:p>
          <a:p>
            <a:r>
              <a:rPr lang="nl-NL" sz="1400" dirty="0"/>
              <a:t>325462-sdm-vol-1-2abcd-3abcd.pdf</a:t>
            </a:r>
          </a:p>
          <a:p>
            <a:r>
              <a:rPr lang="nl-NL" sz="1400" dirty="0"/>
              <a:t>Vol-1, 4-1</a:t>
            </a:r>
            <a:endParaRPr lang="es-MX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38ED7F2-87BE-4F4A-A25A-DA18D88D0CAE}"/>
              </a:ext>
            </a:extLst>
          </p:cNvPr>
          <p:cNvSpPr txBox="1"/>
          <p:nvPr/>
        </p:nvSpPr>
        <p:spPr>
          <a:xfrm>
            <a:off x="5825217" y="5380109"/>
            <a:ext cx="1899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Es parte de la Tarea 2 Segundo Parcial</a:t>
            </a:r>
          </a:p>
        </p:txBody>
      </p:sp>
    </p:spTree>
    <p:extLst>
      <p:ext uri="{BB962C8B-B14F-4D97-AF65-F5344CB8AC3E}">
        <p14:creationId xmlns:p14="http://schemas.microsoft.com/office/powerpoint/2010/main" val="440587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0021BB0-BB25-4DAD-9984-B5D864B48D78}"/>
              </a:ext>
            </a:extLst>
          </p:cNvPr>
          <p:cNvSpPr txBox="1"/>
          <p:nvPr/>
        </p:nvSpPr>
        <p:spPr>
          <a:xfrm>
            <a:off x="3728670" y="344181"/>
            <a:ext cx="4628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>
                <a:solidFill>
                  <a:srgbClr val="002060"/>
                </a:solidFill>
              </a:rPr>
              <a:t>MEMORIA DE INSTRUCCIONES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916ACE1-A53E-40D6-9DFF-E7F8222967F7}"/>
              </a:ext>
            </a:extLst>
          </p:cNvPr>
          <p:cNvSpPr txBox="1"/>
          <p:nvPr/>
        </p:nvSpPr>
        <p:spPr>
          <a:xfrm>
            <a:off x="18592" y="344181"/>
            <a:ext cx="3120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003300"/>
                </a:solidFill>
              </a:rPr>
              <a:t>5.- Ciclo de Instrucción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BA01908-C023-4C2E-9172-4B175E5AAD68}"/>
              </a:ext>
            </a:extLst>
          </p:cNvPr>
          <p:cNvSpPr txBox="1"/>
          <p:nvPr/>
        </p:nvSpPr>
        <p:spPr>
          <a:xfrm>
            <a:off x="9298206" y="605791"/>
            <a:ext cx="2811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err="1">
                <a:solidFill>
                  <a:srgbClr val="003300"/>
                </a:solidFill>
              </a:rPr>
              <a:t>Fetch</a:t>
            </a:r>
            <a:r>
              <a:rPr lang="es-MX" sz="2400" b="1" dirty="0">
                <a:solidFill>
                  <a:srgbClr val="003300"/>
                </a:solidFill>
              </a:rPr>
              <a:t> </a:t>
            </a:r>
            <a:r>
              <a:rPr lang="es-MX" sz="2400" b="1" dirty="0" err="1">
                <a:solidFill>
                  <a:srgbClr val="003300"/>
                </a:solidFill>
              </a:rPr>
              <a:t>Instruction</a:t>
            </a:r>
            <a:endParaRPr lang="es-MX" sz="2400" b="1" dirty="0">
              <a:solidFill>
                <a:srgbClr val="003300"/>
              </a:solidFill>
            </a:endParaRPr>
          </a:p>
        </p:txBody>
      </p:sp>
      <p:grpSp>
        <p:nvGrpSpPr>
          <p:cNvPr id="157" name="Grupo 156">
            <a:extLst>
              <a:ext uri="{FF2B5EF4-FFF2-40B4-BE49-F238E27FC236}">
                <a16:creationId xmlns:a16="http://schemas.microsoft.com/office/drawing/2014/main" id="{38D8219A-7411-4937-9BF3-13793ABA5238}"/>
              </a:ext>
            </a:extLst>
          </p:cNvPr>
          <p:cNvGrpSpPr/>
          <p:nvPr/>
        </p:nvGrpSpPr>
        <p:grpSpPr>
          <a:xfrm>
            <a:off x="878241" y="1541416"/>
            <a:ext cx="3487819" cy="4036740"/>
            <a:chOff x="878241" y="1541416"/>
            <a:chExt cx="3487819" cy="4036740"/>
          </a:xfrm>
        </p:grpSpPr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D4489347-BC97-4386-9056-0B71DBA7A59C}"/>
                </a:ext>
              </a:extLst>
            </p:cNvPr>
            <p:cNvSpPr txBox="1"/>
            <p:nvPr/>
          </p:nvSpPr>
          <p:spPr>
            <a:xfrm>
              <a:off x="1929885" y="1632627"/>
              <a:ext cx="4674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4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grpSp>
          <p:nvGrpSpPr>
            <p:cNvPr id="156" name="Grupo 155">
              <a:extLst>
                <a:ext uri="{FF2B5EF4-FFF2-40B4-BE49-F238E27FC236}">
                  <a16:creationId xmlns:a16="http://schemas.microsoft.com/office/drawing/2014/main" id="{A40929A7-DDA4-4588-BE8D-FC3D6C8FD6CD}"/>
                </a:ext>
              </a:extLst>
            </p:cNvPr>
            <p:cNvGrpSpPr/>
            <p:nvPr/>
          </p:nvGrpSpPr>
          <p:grpSpPr>
            <a:xfrm>
              <a:off x="878241" y="1541416"/>
              <a:ext cx="3487819" cy="4036740"/>
              <a:chOff x="878241" y="1541416"/>
              <a:chExt cx="3487819" cy="4036740"/>
            </a:xfrm>
          </p:grpSpPr>
          <p:grpSp>
            <p:nvGrpSpPr>
              <p:cNvPr id="155" name="Grupo 154">
                <a:extLst>
                  <a:ext uri="{FF2B5EF4-FFF2-40B4-BE49-F238E27FC236}">
                    <a16:creationId xmlns:a16="http://schemas.microsoft.com/office/drawing/2014/main" id="{55D3D394-6BA4-42FF-A06C-B79258023CA0}"/>
                  </a:ext>
                </a:extLst>
              </p:cNvPr>
              <p:cNvGrpSpPr/>
              <p:nvPr/>
            </p:nvGrpSpPr>
            <p:grpSpPr>
              <a:xfrm>
                <a:off x="2135474" y="4279006"/>
                <a:ext cx="795130" cy="624650"/>
                <a:chOff x="2135474" y="4279006"/>
                <a:chExt cx="795130" cy="624650"/>
              </a:xfrm>
            </p:grpSpPr>
            <p:sp>
              <p:nvSpPr>
                <p:cNvPr id="40" name="CuadroTexto 39">
                  <a:extLst>
                    <a:ext uri="{FF2B5EF4-FFF2-40B4-BE49-F238E27FC236}">
                      <a16:creationId xmlns:a16="http://schemas.microsoft.com/office/drawing/2014/main" id="{115C616A-032E-460B-838C-BF3591B74825}"/>
                    </a:ext>
                  </a:extLst>
                </p:cNvPr>
                <p:cNvSpPr txBox="1"/>
                <p:nvPr/>
              </p:nvSpPr>
              <p:spPr>
                <a:xfrm>
                  <a:off x="2135474" y="4534324"/>
                  <a:ext cx="7951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MX" dirty="0"/>
                    <a:t>32 bit</a:t>
                  </a:r>
                </a:p>
              </p:txBody>
            </p:sp>
            <p:grpSp>
              <p:nvGrpSpPr>
                <p:cNvPr id="154" name="Grupo 153">
                  <a:extLst>
                    <a:ext uri="{FF2B5EF4-FFF2-40B4-BE49-F238E27FC236}">
                      <a16:creationId xmlns:a16="http://schemas.microsoft.com/office/drawing/2014/main" id="{F5CA23A3-94EF-4F64-B838-E61BA9C10E6C}"/>
                    </a:ext>
                  </a:extLst>
                </p:cNvPr>
                <p:cNvGrpSpPr/>
                <p:nvPr/>
              </p:nvGrpSpPr>
              <p:grpSpPr>
                <a:xfrm>
                  <a:off x="2245621" y="4279006"/>
                  <a:ext cx="537691" cy="225287"/>
                  <a:chOff x="2245621" y="4279006"/>
                  <a:chExt cx="537691" cy="225287"/>
                </a:xfrm>
              </p:grpSpPr>
              <p:cxnSp>
                <p:nvCxnSpPr>
                  <p:cNvPr id="35" name="Conector recto 34">
                    <a:extLst>
                      <a:ext uri="{FF2B5EF4-FFF2-40B4-BE49-F238E27FC236}">
                        <a16:creationId xmlns:a16="http://schemas.microsoft.com/office/drawing/2014/main" id="{A50AF4D5-A248-4E88-9B76-7BF6361210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45621" y="4380269"/>
                    <a:ext cx="537691" cy="1138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Conector recto 38">
                    <a:extLst>
                      <a:ext uri="{FF2B5EF4-FFF2-40B4-BE49-F238E27FC236}">
                        <a16:creationId xmlns:a16="http://schemas.microsoft.com/office/drawing/2014/main" id="{9EFEE42F-311D-4B3C-8578-EE7F6248E82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537169" y="4279006"/>
                    <a:ext cx="106018" cy="225287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53" name="Grupo 152">
                <a:extLst>
                  <a:ext uri="{FF2B5EF4-FFF2-40B4-BE49-F238E27FC236}">
                    <a16:creationId xmlns:a16="http://schemas.microsoft.com/office/drawing/2014/main" id="{85E79719-4904-475D-BAF1-E16C1EAFB7C9}"/>
                  </a:ext>
                </a:extLst>
              </p:cNvPr>
              <p:cNvGrpSpPr/>
              <p:nvPr/>
            </p:nvGrpSpPr>
            <p:grpSpPr>
              <a:xfrm>
                <a:off x="878241" y="1541416"/>
                <a:ext cx="3487819" cy="4036740"/>
                <a:chOff x="878241" y="1541416"/>
                <a:chExt cx="3487819" cy="4036740"/>
              </a:xfrm>
            </p:grpSpPr>
            <p:sp>
              <p:nvSpPr>
                <p:cNvPr id="31" name="CuadroTexto 30">
                  <a:extLst>
                    <a:ext uri="{FF2B5EF4-FFF2-40B4-BE49-F238E27FC236}">
                      <a16:creationId xmlns:a16="http://schemas.microsoft.com/office/drawing/2014/main" id="{358C1956-2FAA-4D87-95E5-0D1E847269E1}"/>
                    </a:ext>
                  </a:extLst>
                </p:cNvPr>
                <p:cNvSpPr txBox="1"/>
                <p:nvPr/>
              </p:nvSpPr>
              <p:spPr>
                <a:xfrm>
                  <a:off x="2789054" y="3269832"/>
                  <a:ext cx="1577006" cy="230832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MX" b="1" dirty="0">
                      <a:solidFill>
                        <a:srgbClr val="002060"/>
                      </a:solidFill>
                    </a:rPr>
                    <a:t>Memoria</a:t>
                  </a:r>
                </a:p>
                <a:p>
                  <a:pPr algn="ctr"/>
                  <a:r>
                    <a:rPr lang="es-MX" b="1" dirty="0">
                      <a:solidFill>
                        <a:srgbClr val="002060"/>
                      </a:solidFill>
                    </a:rPr>
                    <a:t>de Instrucciones</a:t>
                  </a:r>
                </a:p>
                <a:p>
                  <a:pPr algn="ctr"/>
                  <a:endParaRPr lang="es-MX" dirty="0"/>
                </a:p>
                <a:p>
                  <a:pPr algn="ctr"/>
                  <a:endParaRPr lang="es-MX" dirty="0"/>
                </a:p>
                <a:p>
                  <a:pPr algn="ctr"/>
                  <a:endParaRPr lang="es-MX" dirty="0"/>
                </a:p>
                <a:p>
                  <a:pPr algn="ctr"/>
                  <a:endParaRPr lang="es-MX" dirty="0"/>
                </a:p>
                <a:p>
                  <a:pPr algn="ctr"/>
                  <a:endParaRPr lang="es-MX" dirty="0"/>
                </a:p>
              </p:txBody>
            </p:sp>
            <p:cxnSp>
              <p:nvCxnSpPr>
                <p:cNvPr id="33" name="Conector recto 32">
                  <a:extLst>
                    <a:ext uri="{FF2B5EF4-FFF2-40B4-BE49-F238E27FC236}">
                      <a16:creationId xmlns:a16="http://schemas.microsoft.com/office/drawing/2014/main" id="{1BC9C15A-BDBB-4908-9329-6D58FCB499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45621" y="2815446"/>
                  <a:ext cx="0" cy="1564823"/>
                </a:xfrm>
                <a:prstGeom prst="line">
                  <a:avLst/>
                </a:prstGeom>
                <a:ln w="28575">
                  <a:headEnd type="oval"/>
                  <a:tailEnd type="oval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6" name="CuadroTexto 25">
                  <a:extLst>
                    <a:ext uri="{FF2B5EF4-FFF2-40B4-BE49-F238E27FC236}">
                      <a16:creationId xmlns:a16="http://schemas.microsoft.com/office/drawing/2014/main" id="{E4552837-FDC9-4C3D-B08A-85F64CFBC7E8}"/>
                    </a:ext>
                  </a:extLst>
                </p:cNvPr>
                <p:cNvSpPr txBox="1"/>
                <p:nvPr/>
              </p:nvSpPr>
              <p:spPr>
                <a:xfrm>
                  <a:off x="878241" y="2626252"/>
                  <a:ext cx="887896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MX" dirty="0"/>
                    <a:t>PC</a:t>
                  </a:r>
                </a:p>
              </p:txBody>
            </p:sp>
            <p:cxnSp>
              <p:nvCxnSpPr>
                <p:cNvPr id="28" name="Conector recto 27">
                  <a:extLst>
                    <a:ext uri="{FF2B5EF4-FFF2-40B4-BE49-F238E27FC236}">
                      <a16:creationId xmlns:a16="http://schemas.microsoft.com/office/drawing/2014/main" id="{F50D5133-62B2-4A12-8576-9003A17A2A82}"/>
                    </a:ext>
                  </a:extLst>
                </p:cNvPr>
                <p:cNvCxnSpPr>
                  <a:cxnSpLocks/>
                  <a:stCxn id="26" idx="3"/>
                </p:cNvCxnSpPr>
                <p:nvPr/>
              </p:nvCxnSpPr>
              <p:spPr>
                <a:xfrm>
                  <a:off x="1766137" y="2810918"/>
                  <a:ext cx="1017175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26" name="Grupo 125">
                  <a:extLst>
                    <a:ext uri="{FF2B5EF4-FFF2-40B4-BE49-F238E27FC236}">
                      <a16:creationId xmlns:a16="http://schemas.microsoft.com/office/drawing/2014/main" id="{0B206C5B-6139-424F-BD5C-B6562DB4D8EF}"/>
                    </a:ext>
                  </a:extLst>
                </p:cNvPr>
                <p:cNvGrpSpPr/>
                <p:nvPr/>
              </p:nvGrpSpPr>
              <p:grpSpPr>
                <a:xfrm>
                  <a:off x="2292722" y="1541416"/>
                  <a:ext cx="1232452" cy="1654278"/>
                  <a:chOff x="2839562" y="1598020"/>
                  <a:chExt cx="1232452" cy="1654278"/>
                </a:xfrm>
              </p:grpSpPr>
              <p:grpSp>
                <p:nvGrpSpPr>
                  <p:cNvPr id="25" name="Grupo 24">
                    <a:extLst>
                      <a:ext uri="{FF2B5EF4-FFF2-40B4-BE49-F238E27FC236}">
                        <a16:creationId xmlns:a16="http://schemas.microsoft.com/office/drawing/2014/main" id="{928BB030-D6AF-45F9-AE45-6D0B0382A351}"/>
                      </a:ext>
                    </a:extLst>
                  </p:cNvPr>
                  <p:cNvGrpSpPr/>
                  <p:nvPr/>
                </p:nvGrpSpPr>
                <p:grpSpPr>
                  <a:xfrm>
                    <a:off x="2839562" y="1598020"/>
                    <a:ext cx="1232452" cy="1654278"/>
                    <a:chOff x="5194852" y="2231688"/>
                    <a:chExt cx="1232452" cy="1654278"/>
                  </a:xfrm>
                </p:grpSpPr>
                <p:cxnSp>
                  <p:nvCxnSpPr>
                    <p:cNvPr id="3" name="Conector recto 2">
                      <a:extLst>
                        <a:ext uri="{FF2B5EF4-FFF2-40B4-BE49-F238E27FC236}">
                          <a16:creationId xmlns:a16="http://schemas.microsoft.com/office/drawing/2014/main" id="{3CE7861C-757D-445F-B5BD-0BD64BB626D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98435" y="2231688"/>
                      <a:ext cx="0" cy="72000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" name="Conector recto 9">
                      <a:extLst>
                        <a:ext uri="{FF2B5EF4-FFF2-40B4-BE49-F238E27FC236}">
                          <a16:creationId xmlns:a16="http://schemas.microsoft.com/office/drawing/2014/main" id="{4DF96398-AD0B-4BDF-A24A-0F49D7F97CE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91809" y="3165966"/>
                      <a:ext cx="0" cy="72000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" name="Conector recto 5">
                      <a:extLst>
                        <a:ext uri="{FF2B5EF4-FFF2-40B4-BE49-F238E27FC236}">
                          <a16:creationId xmlns:a16="http://schemas.microsoft.com/office/drawing/2014/main" id="{6551E407-B7E3-47D3-B818-EEA03C6DD2C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91809" y="2951688"/>
                      <a:ext cx="205408" cy="109564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Conector recto 11">
                      <a:extLst>
                        <a:ext uri="{FF2B5EF4-FFF2-40B4-BE49-F238E27FC236}">
                          <a16:creationId xmlns:a16="http://schemas.microsoft.com/office/drawing/2014/main" id="{D6B8BD50-B59B-46EF-8544-AAAFB54DE61A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5698435" y="3061252"/>
                      <a:ext cx="198782" cy="104714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" name="Conector recto 16">
                      <a:extLst>
                        <a:ext uri="{FF2B5EF4-FFF2-40B4-BE49-F238E27FC236}">
                          <a16:creationId xmlns:a16="http://schemas.microsoft.com/office/drawing/2014/main" id="{F02CB97B-3BE6-4F0B-A208-55CD42220AD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91809" y="2231688"/>
                      <a:ext cx="735495" cy="36000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Conector recto 17">
                      <a:extLst>
                        <a:ext uri="{FF2B5EF4-FFF2-40B4-BE49-F238E27FC236}">
                          <a16:creationId xmlns:a16="http://schemas.microsoft.com/office/drawing/2014/main" id="{AA489897-D758-441C-99C6-01DEC58E769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5698435" y="3525966"/>
                      <a:ext cx="728869" cy="346069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Conector recto 20">
                      <a:extLst>
                        <a:ext uri="{FF2B5EF4-FFF2-40B4-BE49-F238E27FC236}">
                          <a16:creationId xmlns:a16="http://schemas.microsoft.com/office/drawing/2014/main" id="{0C97A4CE-13EB-4E56-8D51-3E8A03DA023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427304" y="2591688"/>
                      <a:ext cx="0" cy="934278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Conector recto 22">
                      <a:extLst>
                        <a:ext uri="{FF2B5EF4-FFF2-40B4-BE49-F238E27FC236}">
                          <a16:creationId xmlns:a16="http://schemas.microsoft.com/office/drawing/2014/main" id="{A65C3A2C-699C-4BFF-82BA-6653DE09040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194852" y="2591688"/>
                      <a:ext cx="503583" cy="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82" name="CuadroTexto 81">
                    <a:extLst>
                      <a:ext uri="{FF2B5EF4-FFF2-40B4-BE49-F238E27FC236}">
                        <a16:creationId xmlns:a16="http://schemas.microsoft.com/office/drawing/2014/main" id="{B1C27143-F9B6-4FA2-8369-F52972E9498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4433" y="1992654"/>
                    <a:ext cx="59090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MX" b="1" dirty="0">
                        <a:solidFill>
                          <a:srgbClr val="003300"/>
                        </a:solidFill>
                      </a:rPr>
                      <a:t>ALU</a:t>
                    </a:r>
                  </a:p>
                </p:txBody>
              </p:sp>
            </p:grpSp>
          </p:grpSp>
        </p:grpSp>
      </p:grp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75574A3F-99A5-4379-BA9A-063B20F88E19}"/>
              </a:ext>
            </a:extLst>
          </p:cNvPr>
          <p:cNvSpPr txBox="1"/>
          <p:nvPr/>
        </p:nvSpPr>
        <p:spPr>
          <a:xfrm>
            <a:off x="3488736" y="771273"/>
            <a:ext cx="1983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003300"/>
                </a:solidFill>
              </a:rPr>
              <a:t>ALU para calcular el nuevo valor del PC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283EAD09-83C5-4B47-8139-AB0F14E79C40}"/>
              </a:ext>
            </a:extLst>
          </p:cNvPr>
          <p:cNvCxnSpPr/>
          <p:nvPr/>
        </p:nvCxnSpPr>
        <p:spPr>
          <a:xfrm flipH="1">
            <a:off x="3063496" y="1025357"/>
            <a:ext cx="414999" cy="621602"/>
          </a:xfrm>
          <a:prstGeom prst="straightConnector1">
            <a:avLst/>
          </a:prstGeom>
          <a:ln w="19050">
            <a:solidFill>
              <a:schemeClr val="tx1"/>
            </a:solidFill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upo 143">
            <a:extLst>
              <a:ext uri="{FF2B5EF4-FFF2-40B4-BE49-F238E27FC236}">
                <a16:creationId xmlns:a16="http://schemas.microsoft.com/office/drawing/2014/main" id="{BF3BBE79-F169-4BB0-B829-488B724BDE7D}"/>
              </a:ext>
            </a:extLst>
          </p:cNvPr>
          <p:cNvGrpSpPr/>
          <p:nvPr/>
        </p:nvGrpSpPr>
        <p:grpSpPr>
          <a:xfrm>
            <a:off x="4366060" y="2029143"/>
            <a:ext cx="5173500" cy="4599851"/>
            <a:chOff x="4996262" y="2230872"/>
            <a:chExt cx="5173500" cy="4599851"/>
          </a:xfrm>
        </p:grpSpPr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C0B37876-5B3C-4804-BF4A-27C00498075E}"/>
                </a:ext>
              </a:extLst>
            </p:cNvPr>
            <p:cNvSpPr txBox="1"/>
            <p:nvPr/>
          </p:nvSpPr>
          <p:spPr>
            <a:xfrm>
              <a:off x="6295067" y="2449833"/>
              <a:ext cx="1166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b="1" dirty="0">
                  <a:solidFill>
                    <a:srgbClr val="003300"/>
                  </a:solidFill>
                </a:rPr>
                <a:t>CONTROL</a:t>
              </a:r>
            </a:p>
          </p:txBody>
        </p:sp>
        <p:grpSp>
          <p:nvGrpSpPr>
            <p:cNvPr id="143" name="Grupo 142">
              <a:extLst>
                <a:ext uri="{FF2B5EF4-FFF2-40B4-BE49-F238E27FC236}">
                  <a16:creationId xmlns:a16="http://schemas.microsoft.com/office/drawing/2014/main" id="{435D5EAF-46A3-4463-927A-39C059F45D87}"/>
                </a:ext>
              </a:extLst>
            </p:cNvPr>
            <p:cNvGrpSpPr/>
            <p:nvPr/>
          </p:nvGrpSpPr>
          <p:grpSpPr>
            <a:xfrm>
              <a:off x="4996262" y="2230872"/>
              <a:ext cx="5173500" cy="4599851"/>
              <a:chOff x="4898348" y="2220216"/>
              <a:chExt cx="5173500" cy="4599851"/>
            </a:xfrm>
          </p:grpSpPr>
          <p:cxnSp>
            <p:nvCxnSpPr>
              <p:cNvPr id="113" name="Conector recto de flecha 112">
                <a:extLst>
                  <a:ext uri="{FF2B5EF4-FFF2-40B4-BE49-F238E27FC236}">
                    <a16:creationId xmlns:a16="http://schemas.microsoft.com/office/drawing/2014/main" id="{2C680839-3240-43E2-BF1C-ED58E1E0D2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095000" y="4831154"/>
                <a:ext cx="1" cy="106398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2" name="Grupo 141">
                <a:extLst>
                  <a:ext uri="{FF2B5EF4-FFF2-40B4-BE49-F238E27FC236}">
                    <a16:creationId xmlns:a16="http://schemas.microsoft.com/office/drawing/2014/main" id="{33872EFA-939A-4BEA-81DF-AA75C65BC724}"/>
                  </a:ext>
                </a:extLst>
              </p:cNvPr>
              <p:cNvGrpSpPr/>
              <p:nvPr/>
            </p:nvGrpSpPr>
            <p:grpSpPr>
              <a:xfrm>
                <a:off x="4898348" y="2220216"/>
                <a:ext cx="5173500" cy="4599851"/>
                <a:chOff x="4898348" y="2220216"/>
                <a:chExt cx="5173500" cy="4599851"/>
              </a:xfrm>
            </p:grpSpPr>
            <p:grpSp>
              <p:nvGrpSpPr>
                <p:cNvPr id="141" name="Grupo 140">
                  <a:extLst>
                    <a:ext uri="{FF2B5EF4-FFF2-40B4-BE49-F238E27FC236}">
                      <a16:creationId xmlns:a16="http://schemas.microsoft.com/office/drawing/2014/main" id="{973B9C71-744D-43AC-858B-37AEF08711AA}"/>
                    </a:ext>
                  </a:extLst>
                </p:cNvPr>
                <p:cNvGrpSpPr/>
                <p:nvPr/>
              </p:nvGrpSpPr>
              <p:grpSpPr>
                <a:xfrm>
                  <a:off x="4898348" y="2220216"/>
                  <a:ext cx="5173500" cy="3457392"/>
                  <a:chOff x="4898348" y="2193712"/>
                  <a:chExt cx="5173500" cy="3457392"/>
                </a:xfrm>
              </p:grpSpPr>
              <p:grpSp>
                <p:nvGrpSpPr>
                  <p:cNvPr id="140" name="Grupo 139">
                    <a:extLst>
                      <a:ext uri="{FF2B5EF4-FFF2-40B4-BE49-F238E27FC236}">
                        <a16:creationId xmlns:a16="http://schemas.microsoft.com/office/drawing/2014/main" id="{43685194-CBDB-4477-A163-52E84468CEB7}"/>
                      </a:ext>
                    </a:extLst>
                  </p:cNvPr>
                  <p:cNvGrpSpPr/>
                  <p:nvPr/>
                </p:nvGrpSpPr>
                <p:grpSpPr>
                  <a:xfrm>
                    <a:off x="4898348" y="2571223"/>
                    <a:ext cx="2661390" cy="2597764"/>
                    <a:chOff x="4898348" y="2571223"/>
                    <a:chExt cx="2661390" cy="2597764"/>
                  </a:xfrm>
                </p:grpSpPr>
                <p:cxnSp>
                  <p:nvCxnSpPr>
                    <p:cNvPr id="41" name="Conector recto 40">
                      <a:extLst>
                        <a:ext uri="{FF2B5EF4-FFF2-40B4-BE49-F238E27FC236}">
                          <a16:creationId xmlns:a16="http://schemas.microsoft.com/office/drawing/2014/main" id="{52A45421-F7AE-48D5-B14E-77BFA9BDC54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5691187" y="2571223"/>
                      <a:ext cx="0" cy="926555"/>
                    </a:xfrm>
                    <a:prstGeom prst="line">
                      <a:avLst/>
                    </a:prstGeom>
                    <a:ln w="25400"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2" name="Grupo 21">
                      <a:extLst>
                        <a:ext uri="{FF2B5EF4-FFF2-40B4-BE49-F238E27FC236}">
                          <a16:creationId xmlns:a16="http://schemas.microsoft.com/office/drawing/2014/main" id="{5EBAB8B7-966C-435F-AA8F-EAD087E6B71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98348" y="3287252"/>
                      <a:ext cx="2661390" cy="1881735"/>
                      <a:chOff x="7410257" y="4256107"/>
                      <a:chExt cx="2661390" cy="1881735"/>
                    </a:xfrm>
                  </p:grpSpPr>
                  <p:grpSp>
                    <p:nvGrpSpPr>
                      <p:cNvPr id="7" name="Grupo 6">
                        <a:extLst>
                          <a:ext uri="{FF2B5EF4-FFF2-40B4-BE49-F238E27FC236}">
                            <a16:creationId xmlns:a16="http://schemas.microsoft.com/office/drawing/2014/main" id="{1FD34B06-742D-4D84-B0DE-4471363F280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410257" y="5222580"/>
                        <a:ext cx="799463" cy="578844"/>
                        <a:chOff x="7410257" y="5222580"/>
                        <a:chExt cx="799463" cy="578844"/>
                      </a:xfrm>
                    </p:grpSpPr>
                    <p:cxnSp>
                      <p:nvCxnSpPr>
                        <p:cNvPr id="46" name="Conector recto 45">
                          <a:extLst>
                            <a:ext uri="{FF2B5EF4-FFF2-40B4-BE49-F238E27FC236}">
                              <a16:creationId xmlns:a16="http://schemas.microsoft.com/office/drawing/2014/main" id="{E3E7B576-41C4-444D-96B8-A20D5FE8BAD4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7410257" y="5319441"/>
                          <a:ext cx="799463" cy="0"/>
                        </a:xfrm>
                        <a:prstGeom prst="line">
                          <a:avLst/>
                        </a:prstGeom>
                        <a:ln w="28575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4" name="Conector recto 53">
                          <a:extLst>
                            <a:ext uri="{FF2B5EF4-FFF2-40B4-BE49-F238E27FC236}">
                              <a16:creationId xmlns:a16="http://schemas.microsoft.com/office/drawing/2014/main" id="{29F8C749-E815-45A8-B392-51FAFFA9D68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H="1">
                          <a:off x="7686262" y="5222580"/>
                          <a:ext cx="106018" cy="225287"/>
                        </a:xfrm>
                        <a:prstGeom prst="line">
                          <a:avLst/>
                        </a:prstGeom>
                        <a:ln w="28575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55" name="CuadroTexto 54">
                          <a:extLst>
                            <a:ext uri="{FF2B5EF4-FFF2-40B4-BE49-F238E27FC236}">
                              <a16:creationId xmlns:a16="http://schemas.microsoft.com/office/drawing/2014/main" id="{0386FFEB-B048-416C-8EC0-CBD1D5CCEE0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414590" y="5432092"/>
                          <a:ext cx="79513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s-MX" dirty="0"/>
                            <a:t>32 bit</a:t>
                          </a:r>
                        </a:p>
                      </p:txBody>
                    </p:sp>
                  </p:grpSp>
                  <p:grpSp>
                    <p:nvGrpSpPr>
                      <p:cNvPr id="20" name="Grupo 19">
                        <a:extLst>
                          <a:ext uri="{FF2B5EF4-FFF2-40B4-BE49-F238E27FC236}">
                            <a16:creationId xmlns:a16="http://schemas.microsoft.com/office/drawing/2014/main" id="{CF56203C-F9FE-42E6-B84E-A089BD53EB5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203096" y="4256107"/>
                        <a:ext cx="1868551" cy="1881735"/>
                        <a:chOff x="8203096" y="4256107"/>
                        <a:chExt cx="1868551" cy="1881735"/>
                      </a:xfrm>
                    </p:grpSpPr>
                    <p:cxnSp>
                      <p:nvCxnSpPr>
                        <p:cNvPr id="42" name="Conector recto 41">
                          <a:extLst>
                            <a:ext uri="{FF2B5EF4-FFF2-40B4-BE49-F238E27FC236}">
                              <a16:creationId xmlns:a16="http://schemas.microsoft.com/office/drawing/2014/main" id="{24E8B5A1-4423-4D53-9EEC-2F4C393D523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8203096" y="4412973"/>
                          <a:ext cx="6624" cy="1060175"/>
                        </a:xfrm>
                        <a:prstGeom prst="line">
                          <a:avLst/>
                        </a:prstGeom>
                        <a:ln w="28575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8" name="Conector recto 47">
                          <a:extLst>
                            <a:ext uri="{FF2B5EF4-FFF2-40B4-BE49-F238E27FC236}">
                              <a16:creationId xmlns:a16="http://schemas.microsoft.com/office/drawing/2014/main" id="{14E20FF2-75B6-4DD2-ABC8-C1E6885D065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8203096" y="4412973"/>
                          <a:ext cx="463826" cy="0"/>
                        </a:xfrm>
                        <a:prstGeom prst="line">
                          <a:avLst/>
                        </a:prstGeom>
                        <a:ln w="28575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9" name="Conector recto 48">
                          <a:extLst>
                            <a:ext uri="{FF2B5EF4-FFF2-40B4-BE49-F238E27FC236}">
                              <a16:creationId xmlns:a16="http://schemas.microsoft.com/office/drawing/2014/main" id="{AB3C7EA2-818A-431A-A524-02CAEEF6B71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8203096" y="4936434"/>
                          <a:ext cx="463826" cy="0"/>
                        </a:xfrm>
                        <a:prstGeom prst="line">
                          <a:avLst/>
                        </a:prstGeom>
                        <a:ln w="28575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0" name="Conector recto 49">
                          <a:extLst>
                            <a:ext uri="{FF2B5EF4-FFF2-40B4-BE49-F238E27FC236}">
                              <a16:creationId xmlns:a16="http://schemas.microsoft.com/office/drawing/2014/main" id="{5BFD3C34-3FEE-46C5-A042-9F53A2A5E09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8203096" y="5473148"/>
                          <a:ext cx="463826" cy="0"/>
                        </a:xfrm>
                        <a:prstGeom prst="line">
                          <a:avLst/>
                        </a:prstGeom>
                        <a:ln w="28575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53" name="CuadroTexto 52">
                          <a:extLst>
                            <a:ext uri="{FF2B5EF4-FFF2-40B4-BE49-F238E27FC236}">
                              <a16:creationId xmlns:a16="http://schemas.microsoft.com/office/drawing/2014/main" id="{9616C05D-1B34-440B-AA4C-B97615FF327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666926" y="4427972"/>
                          <a:ext cx="1404721" cy="70788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s-MX" sz="2000" b="1" dirty="0">
                              <a:solidFill>
                                <a:srgbClr val="002060"/>
                              </a:solidFill>
                            </a:rPr>
                            <a:t>FILE</a:t>
                          </a:r>
                        </a:p>
                        <a:p>
                          <a:pPr algn="ctr"/>
                          <a:r>
                            <a:rPr lang="es-MX" sz="2000" b="1" dirty="0">
                              <a:solidFill>
                                <a:srgbClr val="002060"/>
                              </a:solidFill>
                            </a:rPr>
                            <a:t>REGISTERS</a:t>
                          </a:r>
                        </a:p>
                      </p:txBody>
                    </p:sp>
                    <p:sp>
                      <p:nvSpPr>
                        <p:cNvPr id="19" name="Rectángulo 18">
                          <a:extLst>
                            <a:ext uri="{FF2B5EF4-FFF2-40B4-BE49-F238E27FC236}">
                              <a16:creationId xmlns:a16="http://schemas.microsoft.com/office/drawing/2014/main" id="{061CF544-C28F-4661-A8F0-8E65A79F426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666922" y="4256107"/>
                          <a:ext cx="1404725" cy="1881735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MX"/>
                        </a:p>
                      </p:txBody>
                    </p:sp>
                  </p:grpSp>
                </p:grpSp>
              </p:grpSp>
              <p:grpSp>
                <p:nvGrpSpPr>
                  <p:cNvPr id="97" name="Grupo 96">
                    <a:extLst>
                      <a:ext uri="{FF2B5EF4-FFF2-40B4-BE49-F238E27FC236}">
                        <a16:creationId xmlns:a16="http://schemas.microsoft.com/office/drawing/2014/main" id="{94EEE89C-F669-45D4-B099-146CEE15DD03}"/>
                      </a:ext>
                    </a:extLst>
                  </p:cNvPr>
                  <p:cNvGrpSpPr/>
                  <p:nvPr/>
                </p:nvGrpSpPr>
                <p:grpSpPr>
                  <a:xfrm>
                    <a:off x="5684563" y="2193712"/>
                    <a:ext cx="4387285" cy="3457392"/>
                    <a:chOff x="5685183" y="3112220"/>
                    <a:chExt cx="4387285" cy="3457392"/>
                  </a:xfrm>
                </p:grpSpPr>
                <p:grpSp>
                  <p:nvGrpSpPr>
                    <p:cNvPr id="95" name="Grupo 94">
                      <a:extLst>
                        <a:ext uri="{FF2B5EF4-FFF2-40B4-BE49-F238E27FC236}">
                          <a16:creationId xmlns:a16="http://schemas.microsoft.com/office/drawing/2014/main" id="{A037F5BD-70DB-4877-886D-1C18B152C24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91807" y="3112220"/>
                      <a:ext cx="3615429" cy="1285225"/>
                      <a:chOff x="5691807" y="3112220"/>
                      <a:chExt cx="3615429" cy="1285225"/>
                    </a:xfrm>
                  </p:grpSpPr>
                  <p:sp>
                    <p:nvSpPr>
                      <p:cNvPr id="36" name="Elipse 35">
                        <a:extLst>
                          <a:ext uri="{FF2B5EF4-FFF2-40B4-BE49-F238E27FC236}">
                            <a16:creationId xmlns:a16="http://schemas.microsoft.com/office/drawing/2014/main" id="{EC5C2B7C-A282-4BC7-8566-0A459AEBD8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11674" y="3112220"/>
                        <a:ext cx="1683028" cy="707887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MX"/>
                      </a:p>
                    </p:txBody>
                  </p:sp>
                  <p:cxnSp>
                    <p:nvCxnSpPr>
                      <p:cNvPr id="66" name="Conector recto de flecha 65">
                        <a:extLst>
                          <a:ext uri="{FF2B5EF4-FFF2-40B4-BE49-F238E27FC236}">
                            <a16:creationId xmlns:a16="http://schemas.microsoft.com/office/drawing/2014/main" id="{DCA3573B-21B8-4A3A-93F8-80141074FF4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691807" y="3470892"/>
                        <a:ext cx="357807" cy="1"/>
                      </a:xfrm>
                      <a:prstGeom prst="straightConnector1">
                        <a:avLst/>
                      </a:prstGeom>
                      <a:ln w="25400">
                        <a:solidFill>
                          <a:schemeClr val="tx1"/>
                        </a:solidFill>
                        <a:headEnd type="oval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8" name="Conector recto de flecha 67">
                        <a:extLst>
                          <a:ext uri="{FF2B5EF4-FFF2-40B4-BE49-F238E27FC236}">
                            <a16:creationId xmlns:a16="http://schemas.microsoft.com/office/drawing/2014/main" id="{822542F8-E2D2-403C-B90B-46B88C9D6509}"/>
                          </a:ext>
                        </a:extLst>
                      </p:cNvPr>
                      <p:cNvCxnSpPr>
                        <a:cxnSpLocks/>
                        <a:stCxn id="36" idx="4"/>
                        <a:endCxn id="19" idx="0"/>
                      </p:cNvCxnSpPr>
                      <p:nvPr/>
                    </p:nvCxnSpPr>
                    <p:spPr>
                      <a:xfrm flipH="1">
                        <a:off x="6851372" y="3820107"/>
                        <a:ext cx="1816" cy="329982"/>
                      </a:xfrm>
                      <a:prstGeom prst="straightConnector1">
                        <a:avLst/>
                      </a:prstGeom>
                      <a:ln w="254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0" name="Conector recto 69">
                        <a:extLst>
                          <a:ext uri="{FF2B5EF4-FFF2-40B4-BE49-F238E27FC236}">
                            <a16:creationId xmlns:a16="http://schemas.microsoft.com/office/drawing/2014/main" id="{61718C00-5F73-4BF8-9CF2-164BC3824C1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7694702" y="3447345"/>
                        <a:ext cx="1581218" cy="1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  <a:tailEnd type="oval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2" name="Conector recto de flecha 71">
                        <a:extLst>
                          <a:ext uri="{FF2B5EF4-FFF2-40B4-BE49-F238E27FC236}">
                            <a16:creationId xmlns:a16="http://schemas.microsoft.com/office/drawing/2014/main" id="{4970EDD7-8607-42E0-A412-A2D02FB825B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9307236" y="3429000"/>
                        <a:ext cx="0" cy="968445"/>
                      </a:xfrm>
                      <a:prstGeom prst="straightConnector1">
                        <a:avLst/>
                      </a:prstGeom>
                      <a:ln w="254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85" name="Grupo 84">
                      <a:extLst>
                        <a:ext uri="{FF2B5EF4-FFF2-40B4-BE49-F238E27FC236}">
                          <a16:creationId xmlns:a16="http://schemas.microsoft.com/office/drawing/2014/main" id="{B3DA6E16-0842-4D57-B561-A5F40A0E48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553734" y="4150089"/>
                      <a:ext cx="2036027" cy="1881735"/>
                      <a:chOff x="7553734" y="4150089"/>
                      <a:chExt cx="2036027" cy="1881735"/>
                    </a:xfrm>
                  </p:grpSpPr>
                  <p:grpSp>
                    <p:nvGrpSpPr>
                      <p:cNvPr id="78" name="Grupo 77">
                        <a:extLst>
                          <a:ext uri="{FF2B5EF4-FFF2-40B4-BE49-F238E27FC236}">
                            <a16:creationId xmlns:a16="http://schemas.microsoft.com/office/drawing/2014/main" id="{2BF45C89-3827-491E-A18B-9624FEFE74C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53734" y="4397445"/>
                        <a:ext cx="1307158" cy="1634379"/>
                        <a:chOff x="7553734" y="4397445"/>
                        <a:chExt cx="1307158" cy="1634379"/>
                      </a:xfrm>
                    </p:grpSpPr>
                    <p:grpSp>
                      <p:nvGrpSpPr>
                        <p:cNvPr id="75" name="Grupo 74">
                          <a:extLst>
                            <a:ext uri="{FF2B5EF4-FFF2-40B4-BE49-F238E27FC236}">
                              <a16:creationId xmlns:a16="http://schemas.microsoft.com/office/drawing/2014/main" id="{EFCD02E9-FF29-4928-BDC5-7366DED323A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553734" y="4397445"/>
                          <a:ext cx="1307158" cy="225287"/>
                          <a:chOff x="7553734" y="4397445"/>
                          <a:chExt cx="1307158" cy="225287"/>
                        </a:xfrm>
                      </p:grpSpPr>
                      <p:cxnSp>
                        <p:nvCxnSpPr>
                          <p:cNvPr id="59" name="Conector recto 58">
                            <a:extLst>
                              <a:ext uri="{FF2B5EF4-FFF2-40B4-BE49-F238E27FC236}">
                                <a16:creationId xmlns:a16="http://schemas.microsoft.com/office/drawing/2014/main" id="{A0767FEB-FA1C-4BC8-9F43-71BBF561949F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7553734" y="4510089"/>
                            <a:ext cx="1307158" cy="0"/>
                          </a:xfrm>
                          <a:prstGeom prst="line">
                            <a:avLst/>
                          </a:prstGeom>
                          <a:ln w="28575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1" name="Conector recto 60">
                            <a:extLst>
                              <a:ext uri="{FF2B5EF4-FFF2-40B4-BE49-F238E27FC236}">
                                <a16:creationId xmlns:a16="http://schemas.microsoft.com/office/drawing/2014/main" id="{DE6170C3-3C23-4ECD-8447-5EFF54669AD0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H="1">
                            <a:off x="8125398" y="4397445"/>
                            <a:ext cx="106018" cy="225287"/>
                          </a:xfrm>
                          <a:prstGeom prst="line">
                            <a:avLst/>
                          </a:prstGeom>
                          <a:ln w="28575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76" name="Grupo 75">
                          <a:extLst>
                            <a:ext uri="{FF2B5EF4-FFF2-40B4-BE49-F238E27FC236}">
                              <a16:creationId xmlns:a16="http://schemas.microsoft.com/office/drawing/2014/main" id="{EE8EEF95-95DE-4150-AB63-92765D6C674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553734" y="5419085"/>
                          <a:ext cx="1307158" cy="225287"/>
                          <a:chOff x="7553734" y="5419085"/>
                          <a:chExt cx="1307158" cy="225287"/>
                        </a:xfrm>
                      </p:grpSpPr>
                      <p:cxnSp>
                        <p:nvCxnSpPr>
                          <p:cNvPr id="60" name="Conector recto 59">
                            <a:extLst>
                              <a:ext uri="{FF2B5EF4-FFF2-40B4-BE49-F238E27FC236}">
                                <a16:creationId xmlns:a16="http://schemas.microsoft.com/office/drawing/2014/main" id="{346E65EC-6901-4C06-B26A-4048DF47B852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7553734" y="5516604"/>
                            <a:ext cx="1307158" cy="0"/>
                          </a:xfrm>
                          <a:prstGeom prst="line">
                            <a:avLst/>
                          </a:prstGeom>
                          <a:ln w="28575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2" name="Conector recto 61">
                            <a:extLst>
                              <a:ext uri="{FF2B5EF4-FFF2-40B4-BE49-F238E27FC236}">
                                <a16:creationId xmlns:a16="http://schemas.microsoft.com/office/drawing/2014/main" id="{5566B2E4-12C1-4208-8978-2F58FCD1AA3C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H="1">
                            <a:off x="8072389" y="5419085"/>
                            <a:ext cx="106018" cy="225287"/>
                          </a:xfrm>
                          <a:prstGeom prst="line">
                            <a:avLst/>
                          </a:prstGeom>
                          <a:ln w="28575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77" name="Grupo 76">
                          <a:extLst>
                            <a:ext uri="{FF2B5EF4-FFF2-40B4-BE49-F238E27FC236}">
                              <a16:creationId xmlns:a16="http://schemas.microsoft.com/office/drawing/2014/main" id="{48A25328-F585-40F7-A2CE-325537A6C35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832028" y="4571953"/>
                          <a:ext cx="796953" cy="1459871"/>
                          <a:chOff x="7832028" y="4571953"/>
                          <a:chExt cx="796953" cy="1459871"/>
                        </a:xfrm>
                      </p:grpSpPr>
                      <p:sp>
                        <p:nvSpPr>
                          <p:cNvPr id="63" name="CuadroTexto 62">
                            <a:extLst>
                              <a:ext uri="{FF2B5EF4-FFF2-40B4-BE49-F238E27FC236}">
                                <a16:creationId xmlns:a16="http://schemas.microsoft.com/office/drawing/2014/main" id="{D35FD295-5CBE-46D1-A457-D85BA5250B24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33851" y="4571953"/>
                            <a:ext cx="79513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s-MX" dirty="0"/>
                              <a:t>32 bit</a:t>
                            </a:r>
                          </a:p>
                        </p:txBody>
                      </p:sp>
                      <p:sp>
                        <p:nvSpPr>
                          <p:cNvPr id="64" name="CuadroTexto 63">
                            <a:extLst>
                              <a:ext uri="{FF2B5EF4-FFF2-40B4-BE49-F238E27FC236}">
                                <a16:creationId xmlns:a16="http://schemas.microsoft.com/office/drawing/2014/main" id="{558384C1-BD53-426A-85A4-8911B471C34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32028" y="5662492"/>
                            <a:ext cx="79513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s-MX" dirty="0"/>
                              <a:t>32 bit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84" name="Grupo 83">
                        <a:extLst>
                          <a:ext uri="{FF2B5EF4-FFF2-40B4-BE49-F238E27FC236}">
                            <a16:creationId xmlns:a16="http://schemas.microsoft.com/office/drawing/2014/main" id="{1651A008-93D5-4605-A2DE-0055049F889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854266" y="4150089"/>
                        <a:ext cx="735495" cy="1654278"/>
                        <a:chOff x="8854266" y="4150089"/>
                        <a:chExt cx="735495" cy="1654278"/>
                      </a:xfrm>
                    </p:grpSpPr>
                    <p:grpSp>
                      <p:nvGrpSpPr>
                        <p:cNvPr id="16" name="Grupo 15">
                          <a:extLst>
                            <a:ext uri="{FF2B5EF4-FFF2-40B4-BE49-F238E27FC236}">
                              <a16:creationId xmlns:a16="http://schemas.microsoft.com/office/drawing/2014/main" id="{9B0DA90C-D64C-46B9-ACAB-47098956CC1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8854266" y="4150089"/>
                          <a:ext cx="735495" cy="1654278"/>
                          <a:chOff x="8854266" y="4150089"/>
                          <a:chExt cx="735495" cy="1654278"/>
                        </a:xfrm>
                      </p:grpSpPr>
                      <p:cxnSp>
                        <p:nvCxnSpPr>
                          <p:cNvPr id="44" name="Conector recto 43">
                            <a:extLst>
                              <a:ext uri="{FF2B5EF4-FFF2-40B4-BE49-F238E27FC236}">
                                <a16:creationId xmlns:a16="http://schemas.microsoft.com/office/drawing/2014/main" id="{615DEAA8-0D45-4B2B-BD1B-05EED5824559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8860892" y="4150089"/>
                            <a:ext cx="0" cy="720000"/>
                          </a:xfrm>
                          <a:prstGeom prst="line">
                            <a:avLst/>
                          </a:prstGeom>
                          <a:ln w="28575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5" name="Conector recto 44">
                            <a:extLst>
                              <a:ext uri="{FF2B5EF4-FFF2-40B4-BE49-F238E27FC236}">
                                <a16:creationId xmlns:a16="http://schemas.microsoft.com/office/drawing/2014/main" id="{9030DA37-9B41-4C18-B235-E1CE3E2AF576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8854266" y="5084367"/>
                            <a:ext cx="0" cy="720000"/>
                          </a:xfrm>
                          <a:prstGeom prst="line">
                            <a:avLst/>
                          </a:prstGeom>
                          <a:ln w="28575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7" name="Conector recto 46">
                            <a:extLst>
                              <a:ext uri="{FF2B5EF4-FFF2-40B4-BE49-F238E27FC236}">
                                <a16:creationId xmlns:a16="http://schemas.microsoft.com/office/drawing/2014/main" id="{DD17E985-C45B-4441-B127-AADC6E4C4D86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8854266" y="4870089"/>
                            <a:ext cx="205408" cy="109564"/>
                          </a:xfrm>
                          <a:prstGeom prst="line">
                            <a:avLst/>
                          </a:prstGeom>
                          <a:ln w="28575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2" name="Conector recto 51">
                            <a:extLst>
                              <a:ext uri="{FF2B5EF4-FFF2-40B4-BE49-F238E27FC236}">
                                <a16:creationId xmlns:a16="http://schemas.microsoft.com/office/drawing/2014/main" id="{DED242CA-0CF3-449B-971E-4A606D034D76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H="1">
                            <a:off x="8860892" y="4979653"/>
                            <a:ext cx="198782" cy="104714"/>
                          </a:xfrm>
                          <a:prstGeom prst="line">
                            <a:avLst/>
                          </a:prstGeom>
                          <a:ln w="28575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6" name="Conector recto 55">
                            <a:extLst>
                              <a:ext uri="{FF2B5EF4-FFF2-40B4-BE49-F238E27FC236}">
                                <a16:creationId xmlns:a16="http://schemas.microsoft.com/office/drawing/2014/main" id="{32B1AB9D-4363-4DA2-97EC-57E35A3768BE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8854266" y="4150089"/>
                            <a:ext cx="735495" cy="360000"/>
                          </a:xfrm>
                          <a:prstGeom prst="line">
                            <a:avLst/>
                          </a:prstGeom>
                          <a:ln w="28575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7" name="Conector recto 56">
                            <a:extLst>
                              <a:ext uri="{FF2B5EF4-FFF2-40B4-BE49-F238E27FC236}">
                                <a16:creationId xmlns:a16="http://schemas.microsoft.com/office/drawing/2014/main" id="{5041B8A0-1807-4F2E-B1AA-83BAA15ECE55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8860892" y="5444367"/>
                            <a:ext cx="728869" cy="346069"/>
                          </a:xfrm>
                          <a:prstGeom prst="line">
                            <a:avLst/>
                          </a:prstGeom>
                          <a:ln w="28575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8" name="Conector recto 57">
                            <a:extLst>
                              <a:ext uri="{FF2B5EF4-FFF2-40B4-BE49-F238E27FC236}">
                                <a16:creationId xmlns:a16="http://schemas.microsoft.com/office/drawing/2014/main" id="{46E40815-0EAD-473A-902D-8A6FB6759EF5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9589761" y="4510089"/>
                            <a:ext cx="0" cy="934278"/>
                          </a:xfrm>
                          <a:prstGeom prst="line">
                            <a:avLst/>
                          </a:prstGeom>
                          <a:ln w="28575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81" name="CuadroTexto 80">
                          <a:extLst>
                            <a:ext uri="{FF2B5EF4-FFF2-40B4-BE49-F238E27FC236}">
                              <a16:creationId xmlns:a16="http://schemas.microsoft.com/office/drawing/2014/main" id="{E001F145-8E3A-4BB4-BAAB-8B104552461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929875" y="4481254"/>
                          <a:ext cx="590902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s-MX" b="1" dirty="0">
                              <a:solidFill>
                                <a:srgbClr val="003300"/>
                              </a:solidFill>
                            </a:rPr>
                            <a:t>ALU</a:t>
                          </a:r>
                        </a:p>
                      </p:txBody>
                    </p:sp>
                  </p:grpSp>
                </p:grpSp>
                <p:grpSp>
                  <p:nvGrpSpPr>
                    <p:cNvPr id="103" name="Grupo 102">
                      <a:extLst>
                        <a:ext uri="{FF2B5EF4-FFF2-40B4-BE49-F238E27FC236}">
                          <a16:creationId xmlns:a16="http://schemas.microsoft.com/office/drawing/2014/main" id="{7DD61224-90A5-4631-98BC-30619317798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5183" y="4941285"/>
                      <a:ext cx="4387285" cy="1628327"/>
                      <a:chOff x="5685183" y="4941285"/>
                      <a:chExt cx="4387285" cy="1628327"/>
                    </a:xfrm>
                  </p:grpSpPr>
                  <p:cxnSp>
                    <p:nvCxnSpPr>
                      <p:cNvPr id="89" name="Conector recto 88">
                        <a:extLst>
                          <a:ext uri="{FF2B5EF4-FFF2-40B4-BE49-F238E27FC236}">
                            <a16:creationId xmlns:a16="http://schemas.microsoft.com/office/drawing/2014/main" id="{60C8BB98-92FC-4F1A-AD1F-42E3DDB22DA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9589761" y="4941285"/>
                        <a:ext cx="482707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tx1"/>
                        </a:solidFill>
                        <a:tailEnd type="oval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1" name="Conector recto 90">
                        <a:extLst>
                          <a:ext uri="{FF2B5EF4-FFF2-40B4-BE49-F238E27FC236}">
                            <a16:creationId xmlns:a16="http://schemas.microsoft.com/office/drawing/2014/main" id="{731EB4A2-302B-4E97-8230-2F262C21B4FD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10072468" y="4941285"/>
                        <a:ext cx="0" cy="1628327"/>
                      </a:xfrm>
                      <a:prstGeom prst="line">
                        <a:avLst/>
                      </a:prstGeom>
                      <a:ln w="2222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6" name="Conector recto 95">
                        <a:extLst>
                          <a:ext uri="{FF2B5EF4-FFF2-40B4-BE49-F238E27FC236}">
                            <a16:creationId xmlns:a16="http://schemas.microsoft.com/office/drawing/2014/main" id="{ECBDF5A3-8999-46FC-A344-9981BADD9695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5691807" y="6569612"/>
                        <a:ext cx="4380661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8" name="Conector recto 97">
                        <a:extLst>
                          <a:ext uri="{FF2B5EF4-FFF2-40B4-BE49-F238E27FC236}">
                            <a16:creationId xmlns:a16="http://schemas.microsoft.com/office/drawing/2014/main" id="{42439523-19AE-40CA-A1D2-67CFD9F8596D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5685183" y="5847158"/>
                        <a:ext cx="0" cy="722454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2" name="Conector recto de flecha 101">
                        <a:extLst>
                          <a:ext uri="{FF2B5EF4-FFF2-40B4-BE49-F238E27FC236}">
                            <a16:creationId xmlns:a16="http://schemas.microsoft.com/office/drawing/2014/main" id="{AC23DC3D-4953-45D4-8875-3AF7714DAA31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85183" y="5847158"/>
                        <a:ext cx="463826" cy="0"/>
                      </a:xfrm>
                      <a:prstGeom prst="straightConnector1">
                        <a:avLst/>
                      </a:prstGeom>
                      <a:ln w="254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grpSp>
              <p:nvGrpSpPr>
                <p:cNvPr id="138" name="Grupo 137">
                  <a:extLst>
                    <a:ext uri="{FF2B5EF4-FFF2-40B4-BE49-F238E27FC236}">
                      <a16:creationId xmlns:a16="http://schemas.microsoft.com/office/drawing/2014/main" id="{13462099-5716-4408-8435-EBA165661669}"/>
                    </a:ext>
                  </a:extLst>
                </p:cNvPr>
                <p:cNvGrpSpPr/>
                <p:nvPr/>
              </p:nvGrpSpPr>
              <p:grpSpPr>
                <a:xfrm>
                  <a:off x="5936970" y="4546600"/>
                  <a:ext cx="3872133" cy="2273467"/>
                  <a:chOff x="5936970" y="4493591"/>
                  <a:chExt cx="3872133" cy="2273467"/>
                </a:xfrm>
              </p:grpSpPr>
              <p:cxnSp>
                <p:nvCxnSpPr>
                  <p:cNvPr id="109" name="Conector recto 108">
                    <a:extLst>
                      <a:ext uri="{FF2B5EF4-FFF2-40B4-BE49-F238E27FC236}">
                        <a16:creationId xmlns:a16="http://schemas.microsoft.com/office/drawing/2014/main" id="{45F59A03-0CD5-4BEF-A280-D7EF2463FA0A}"/>
                      </a:ext>
                    </a:extLst>
                  </p:cNvPr>
                  <p:cNvCxnSpPr/>
                  <p:nvPr/>
                </p:nvCxnSpPr>
                <p:spPr>
                  <a:xfrm>
                    <a:off x="5936970" y="4493591"/>
                    <a:ext cx="0" cy="164071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37" name="Grupo 136">
                    <a:extLst>
                      <a:ext uri="{FF2B5EF4-FFF2-40B4-BE49-F238E27FC236}">
                        <a16:creationId xmlns:a16="http://schemas.microsoft.com/office/drawing/2014/main" id="{2086CEDA-E14A-4752-B234-BCD3D159D4AB}"/>
                      </a:ext>
                    </a:extLst>
                  </p:cNvPr>
                  <p:cNvGrpSpPr/>
                  <p:nvPr/>
                </p:nvGrpSpPr>
                <p:grpSpPr>
                  <a:xfrm>
                    <a:off x="5936970" y="5880738"/>
                    <a:ext cx="3872133" cy="886320"/>
                    <a:chOff x="5936970" y="5880738"/>
                    <a:chExt cx="3872133" cy="886320"/>
                  </a:xfrm>
                </p:grpSpPr>
                <p:grpSp>
                  <p:nvGrpSpPr>
                    <p:cNvPr id="136" name="Grupo 135">
                      <a:extLst>
                        <a:ext uri="{FF2B5EF4-FFF2-40B4-BE49-F238E27FC236}">
                          <a16:creationId xmlns:a16="http://schemas.microsoft.com/office/drawing/2014/main" id="{0167D85E-51B9-4ED5-9EED-74AA4139C9C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936970" y="5880738"/>
                      <a:ext cx="3872133" cy="507130"/>
                      <a:chOff x="5936970" y="5880738"/>
                      <a:chExt cx="3872133" cy="507130"/>
                    </a:xfrm>
                  </p:grpSpPr>
                  <p:grpSp>
                    <p:nvGrpSpPr>
                      <p:cNvPr id="135" name="Grupo 134">
                        <a:extLst>
                          <a:ext uri="{FF2B5EF4-FFF2-40B4-BE49-F238E27FC236}">
                            <a16:creationId xmlns:a16="http://schemas.microsoft.com/office/drawing/2014/main" id="{745AF8CE-FB41-432A-9ED8-FC80DE289E1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442764" y="5880738"/>
                        <a:ext cx="1366339" cy="507130"/>
                        <a:chOff x="8442764" y="5880738"/>
                        <a:chExt cx="1366339" cy="507130"/>
                      </a:xfrm>
                    </p:grpSpPr>
                    <p:sp>
                      <p:nvSpPr>
                        <p:cNvPr id="106" name="Elipse 105">
                          <a:extLst>
                            <a:ext uri="{FF2B5EF4-FFF2-40B4-BE49-F238E27FC236}">
                              <a16:creationId xmlns:a16="http://schemas.microsoft.com/office/drawing/2014/main" id="{D0D46E97-4E36-42BF-B055-657D41282D0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442764" y="5880738"/>
                          <a:ext cx="1366339" cy="507130"/>
                        </a:xfrm>
                        <a:prstGeom prst="ellipse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MX"/>
                        </a:p>
                      </p:txBody>
                    </p:sp>
                    <p:sp>
                      <p:nvSpPr>
                        <p:cNvPr id="107" name="CuadroTexto 106">
                          <a:extLst>
                            <a:ext uri="{FF2B5EF4-FFF2-40B4-BE49-F238E27FC236}">
                              <a16:creationId xmlns:a16="http://schemas.microsoft.com/office/drawing/2014/main" id="{456A169D-7D08-46D9-906F-63A9E3194D5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463325" y="5949637"/>
                          <a:ext cx="132521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s-MX" dirty="0"/>
                            <a:t>ALU control</a:t>
                          </a:r>
                        </a:p>
                      </p:txBody>
                    </p:sp>
                  </p:grpSp>
                  <p:cxnSp>
                    <p:nvCxnSpPr>
                      <p:cNvPr id="111" name="Conector recto de flecha 110">
                        <a:extLst>
                          <a:ext uri="{FF2B5EF4-FFF2-40B4-BE49-F238E27FC236}">
                            <a16:creationId xmlns:a16="http://schemas.microsoft.com/office/drawing/2014/main" id="{3AC2A427-BBCB-4994-B718-839E061C32F5}"/>
                          </a:ext>
                        </a:extLst>
                      </p:cNvPr>
                      <p:cNvCxnSpPr>
                        <a:endCxn id="106" idx="2"/>
                      </p:cNvCxnSpPr>
                      <p:nvPr/>
                    </p:nvCxnSpPr>
                    <p:spPr>
                      <a:xfrm>
                        <a:off x="5936970" y="6134303"/>
                        <a:ext cx="2505794" cy="0"/>
                      </a:xfrm>
                      <a:prstGeom prst="straightConnector1">
                        <a:avLst/>
                      </a:prstGeom>
                      <a:ln w="22225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4" name="Grupo 133">
                      <a:extLst>
                        <a:ext uri="{FF2B5EF4-FFF2-40B4-BE49-F238E27FC236}">
                          <a16:creationId xmlns:a16="http://schemas.microsoft.com/office/drawing/2014/main" id="{1FD716B9-BD1F-4AD1-8188-625B5AD8850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750373" y="6387868"/>
                      <a:ext cx="2445931" cy="379190"/>
                      <a:chOff x="6750373" y="6387868"/>
                      <a:chExt cx="2445931" cy="379190"/>
                    </a:xfrm>
                  </p:grpSpPr>
                  <p:sp>
                    <p:nvSpPr>
                      <p:cNvPr id="114" name="CuadroTexto 113">
                        <a:extLst>
                          <a:ext uri="{FF2B5EF4-FFF2-40B4-BE49-F238E27FC236}">
                            <a16:creationId xmlns:a16="http://schemas.microsoft.com/office/drawing/2014/main" id="{498D4B21-FAD2-43C3-B9AA-1B741AE9E0B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50373" y="6390443"/>
                        <a:ext cx="87898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s-MX" dirty="0" err="1"/>
                          <a:t>ALUop</a:t>
                        </a:r>
                        <a:endParaRPr lang="es-MX" dirty="0"/>
                      </a:p>
                    </p:txBody>
                  </p:sp>
                  <p:grpSp>
                    <p:nvGrpSpPr>
                      <p:cNvPr id="133" name="Grupo 132">
                        <a:extLst>
                          <a:ext uri="{FF2B5EF4-FFF2-40B4-BE49-F238E27FC236}">
                            <a16:creationId xmlns:a16="http://schemas.microsoft.com/office/drawing/2014/main" id="{2FAAB35F-9DB3-43E3-8375-82CB59CF566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09062" y="6387868"/>
                        <a:ext cx="1687242" cy="379190"/>
                        <a:chOff x="7509062" y="6387868"/>
                        <a:chExt cx="1687242" cy="379190"/>
                      </a:xfrm>
                    </p:grpSpPr>
                    <p:cxnSp>
                      <p:nvCxnSpPr>
                        <p:cNvPr id="116" name="Conector recto 115">
                          <a:extLst>
                            <a:ext uri="{FF2B5EF4-FFF2-40B4-BE49-F238E27FC236}">
                              <a16:creationId xmlns:a16="http://schemas.microsoft.com/office/drawing/2014/main" id="{66988A40-EEF6-4BF8-9DA2-B779A2AE8C0D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7509062" y="6767058"/>
                          <a:ext cx="1687242" cy="0"/>
                        </a:xfrm>
                        <a:prstGeom prst="line">
                          <a:avLst/>
                        </a:prstGeom>
                        <a:ln w="22225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2" name="Conector recto de flecha 121">
                          <a:extLst>
                            <a:ext uri="{FF2B5EF4-FFF2-40B4-BE49-F238E27FC236}">
                              <a16:creationId xmlns:a16="http://schemas.microsoft.com/office/drawing/2014/main" id="{2A8C2D31-7404-4FFF-AD4C-AC941AEDF7FD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9196304" y="6387868"/>
                          <a:ext cx="0" cy="379190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3645939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0021BB0-BB25-4DAD-9984-B5D864B48D78}"/>
              </a:ext>
            </a:extLst>
          </p:cNvPr>
          <p:cNvSpPr txBox="1"/>
          <p:nvPr/>
        </p:nvSpPr>
        <p:spPr>
          <a:xfrm>
            <a:off x="3728670" y="344181"/>
            <a:ext cx="4628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>
                <a:solidFill>
                  <a:srgbClr val="002060"/>
                </a:solidFill>
              </a:rPr>
              <a:t>MEMORIA DE INSTRUCCIONES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916ACE1-A53E-40D6-9DFF-E7F8222967F7}"/>
              </a:ext>
            </a:extLst>
          </p:cNvPr>
          <p:cNvSpPr txBox="1"/>
          <p:nvPr/>
        </p:nvSpPr>
        <p:spPr>
          <a:xfrm>
            <a:off x="18592" y="344181"/>
            <a:ext cx="3120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003300"/>
                </a:solidFill>
              </a:rPr>
              <a:t>5.- Ciclo de Instrucción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BA01908-C023-4C2E-9172-4B175E5AAD68}"/>
              </a:ext>
            </a:extLst>
          </p:cNvPr>
          <p:cNvSpPr txBox="1"/>
          <p:nvPr/>
        </p:nvSpPr>
        <p:spPr>
          <a:xfrm>
            <a:off x="9298206" y="605791"/>
            <a:ext cx="2811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err="1">
                <a:solidFill>
                  <a:srgbClr val="003300"/>
                </a:solidFill>
              </a:rPr>
              <a:t>Fetch</a:t>
            </a:r>
            <a:r>
              <a:rPr lang="es-MX" sz="2400" b="1" dirty="0">
                <a:solidFill>
                  <a:srgbClr val="003300"/>
                </a:solidFill>
              </a:rPr>
              <a:t> </a:t>
            </a:r>
            <a:r>
              <a:rPr lang="es-MX" sz="2400" b="1" dirty="0" err="1">
                <a:solidFill>
                  <a:srgbClr val="003300"/>
                </a:solidFill>
              </a:rPr>
              <a:t>Instruction</a:t>
            </a:r>
            <a:endParaRPr lang="es-MX" sz="2400" b="1" dirty="0">
              <a:solidFill>
                <a:srgbClr val="003300"/>
              </a:solidFill>
            </a:endParaRPr>
          </a:p>
        </p:txBody>
      </p:sp>
      <p:grpSp>
        <p:nvGrpSpPr>
          <p:cNvPr id="157" name="Grupo 156">
            <a:extLst>
              <a:ext uri="{FF2B5EF4-FFF2-40B4-BE49-F238E27FC236}">
                <a16:creationId xmlns:a16="http://schemas.microsoft.com/office/drawing/2014/main" id="{38D8219A-7411-4937-9BF3-13793ABA5238}"/>
              </a:ext>
            </a:extLst>
          </p:cNvPr>
          <p:cNvGrpSpPr/>
          <p:nvPr/>
        </p:nvGrpSpPr>
        <p:grpSpPr>
          <a:xfrm>
            <a:off x="878241" y="1541416"/>
            <a:ext cx="3492148" cy="4192161"/>
            <a:chOff x="878241" y="1541416"/>
            <a:chExt cx="3492148" cy="4192161"/>
          </a:xfrm>
        </p:grpSpPr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D4489347-BC97-4386-9056-0B71DBA7A59C}"/>
                </a:ext>
              </a:extLst>
            </p:cNvPr>
            <p:cNvSpPr txBox="1"/>
            <p:nvPr/>
          </p:nvSpPr>
          <p:spPr>
            <a:xfrm>
              <a:off x="1929885" y="1632627"/>
              <a:ext cx="4674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4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grpSp>
          <p:nvGrpSpPr>
            <p:cNvPr id="156" name="Grupo 155">
              <a:extLst>
                <a:ext uri="{FF2B5EF4-FFF2-40B4-BE49-F238E27FC236}">
                  <a16:creationId xmlns:a16="http://schemas.microsoft.com/office/drawing/2014/main" id="{A40929A7-DDA4-4588-BE8D-FC3D6C8FD6CD}"/>
                </a:ext>
              </a:extLst>
            </p:cNvPr>
            <p:cNvGrpSpPr/>
            <p:nvPr/>
          </p:nvGrpSpPr>
          <p:grpSpPr>
            <a:xfrm>
              <a:off x="878241" y="1541416"/>
              <a:ext cx="3492148" cy="4192161"/>
              <a:chOff x="878241" y="1541416"/>
              <a:chExt cx="3492148" cy="4192161"/>
            </a:xfrm>
          </p:grpSpPr>
          <p:grpSp>
            <p:nvGrpSpPr>
              <p:cNvPr id="155" name="Grupo 154">
                <a:extLst>
                  <a:ext uri="{FF2B5EF4-FFF2-40B4-BE49-F238E27FC236}">
                    <a16:creationId xmlns:a16="http://schemas.microsoft.com/office/drawing/2014/main" id="{55D3D394-6BA4-42FF-A06C-B79258023CA0}"/>
                  </a:ext>
                </a:extLst>
              </p:cNvPr>
              <p:cNvGrpSpPr/>
              <p:nvPr/>
            </p:nvGrpSpPr>
            <p:grpSpPr>
              <a:xfrm>
                <a:off x="2135474" y="4279006"/>
                <a:ext cx="795130" cy="624650"/>
                <a:chOff x="2135474" y="4279006"/>
                <a:chExt cx="795130" cy="624650"/>
              </a:xfrm>
            </p:grpSpPr>
            <p:sp>
              <p:nvSpPr>
                <p:cNvPr id="40" name="CuadroTexto 39">
                  <a:extLst>
                    <a:ext uri="{FF2B5EF4-FFF2-40B4-BE49-F238E27FC236}">
                      <a16:creationId xmlns:a16="http://schemas.microsoft.com/office/drawing/2014/main" id="{115C616A-032E-460B-838C-BF3591B74825}"/>
                    </a:ext>
                  </a:extLst>
                </p:cNvPr>
                <p:cNvSpPr txBox="1"/>
                <p:nvPr/>
              </p:nvSpPr>
              <p:spPr>
                <a:xfrm>
                  <a:off x="2135474" y="4534324"/>
                  <a:ext cx="7951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MX" dirty="0"/>
                    <a:t>32 bit</a:t>
                  </a:r>
                </a:p>
              </p:txBody>
            </p:sp>
            <p:grpSp>
              <p:nvGrpSpPr>
                <p:cNvPr id="154" name="Grupo 153">
                  <a:extLst>
                    <a:ext uri="{FF2B5EF4-FFF2-40B4-BE49-F238E27FC236}">
                      <a16:creationId xmlns:a16="http://schemas.microsoft.com/office/drawing/2014/main" id="{F5CA23A3-94EF-4F64-B838-E61BA9C10E6C}"/>
                    </a:ext>
                  </a:extLst>
                </p:cNvPr>
                <p:cNvGrpSpPr/>
                <p:nvPr/>
              </p:nvGrpSpPr>
              <p:grpSpPr>
                <a:xfrm>
                  <a:off x="2245621" y="4279006"/>
                  <a:ext cx="537691" cy="225287"/>
                  <a:chOff x="2245621" y="4279006"/>
                  <a:chExt cx="537691" cy="225287"/>
                </a:xfrm>
              </p:grpSpPr>
              <p:cxnSp>
                <p:nvCxnSpPr>
                  <p:cNvPr id="35" name="Conector recto 34">
                    <a:extLst>
                      <a:ext uri="{FF2B5EF4-FFF2-40B4-BE49-F238E27FC236}">
                        <a16:creationId xmlns:a16="http://schemas.microsoft.com/office/drawing/2014/main" id="{A50AF4D5-A248-4E88-9B76-7BF6361210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45621" y="4380269"/>
                    <a:ext cx="537691" cy="1138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Conector recto 38">
                    <a:extLst>
                      <a:ext uri="{FF2B5EF4-FFF2-40B4-BE49-F238E27FC236}">
                        <a16:creationId xmlns:a16="http://schemas.microsoft.com/office/drawing/2014/main" id="{9EFEE42F-311D-4B3C-8578-EE7F6248E82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537169" y="4279006"/>
                    <a:ext cx="106018" cy="225287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53" name="Grupo 152">
                <a:extLst>
                  <a:ext uri="{FF2B5EF4-FFF2-40B4-BE49-F238E27FC236}">
                    <a16:creationId xmlns:a16="http://schemas.microsoft.com/office/drawing/2014/main" id="{85E79719-4904-475D-BAF1-E16C1EAFB7C9}"/>
                  </a:ext>
                </a:extLst>
              </p:cNvPr>
              <p:cNvGrpSpPr/>
              <p:nvPr/>
            </p:nvGrpSpPr>
            <p:grpSpPr>
              <a:xfrm>
                <a:off x="878241" y="1541416"/>
                <a:ext cx="3492148" cy="4192161"/>
                <a:chOff x="878241" y="1541416"/>
                <a:chExt cx="3492148" cy="4192161"/>
              </a:xfrm>
            </p:grpSpPr>
            <p:sp>
              <p:nvSpPr>
                <p:cNvPr id="31" name="CuadroTexto 30">
                  <a:extLst>
                    <a:ext uri="{FF2B5EF4-FFF2-40B4-BE49-F238E27FC236}">
                      <a16:creationId xmlns:a16="http://schemas.microsoft.com/office/drawing/2014/main" id="{358C1956-2FAA-4D87-95E5-0D1E847269E1}"/>
                    </a:ext>
                  </a:extLst>
                </p:cNvPr>
                <p:cNvSpPr txBox="1"/>
                <p:nvPr/>
              </p:nvSpPr>
              <p:spPr>
                <a:xfrm>
                  <a:off x="2800008" y="3425253"/>
                  <a:ext cx="1570381" cy="230832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MX" b="1" dirty="0">
                      <a:solidFill>
                        <a:srgbClr val="002060"/>
                      </a:solidFill>
                    </a:rPr>
                    <a:t>Memoria</a:t>
                  </a:r>
                </a:p>
                <a:p>
                  <a:pPr algn="ctr"/>
                  <a:r>
                    <a:rPr lang="es-MX" b="1" dirty="0">
                      <a:solidFill>
                        <a:srgbClr val="002060"/>
                      </a:solidFill>
                    </a:rPr>
                    <a:t>de Instrucciones</a:t>
                  </a:r>
                </a:p>
                <a:p>
                  <a:pPr algn="ctr"/>
                  <a:endParaRPr lang="es-MX" dirty="0"/>
                </a:p>
                <a:p>
                  <a:pPr algn="ctr"/>
                  <a:endParaRPr lang="es-MX" dirty="0"/>
                </a:p>
                <a:p>
                  <a:pPr algn="ctr"/>
                  <a:endParaRPr lang="es-MX" dirty="0"/>
                </a:p>
                <a:p>
                  <a:pPr algn="ctr"/>
                  <a:endParaRPr lang="es-MX" dirty="0"/>
                </a:p>
                <a:p>
                  <a:pPr algn="ctr"/>
                  <a:endParaRPr lang="es-MX" dirty="0"/>
                </a:p>
              </p:txBody>
            </p:sp>
            <p:cxnSp>
              <p:nvCxnSpPr>
                <p:cNvPr id="33" name="Conector recto 32">
                  <a:extLst>
                    <a:ext uri="{FF2B5EF4-FFF2-40B4-BE49-F238E27FC236}">
                      <a16:creationId xmlns:a16="http://schemas.microsoft.com/office/drawing/2014/main" id="{1BC9C15A-BDBB-4908-9329-6D58FCB499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45621" y="2815446"/>
                  <a:ext cx="0" cy="1564823"/>
                </a:xfrm>
                <a:prstGeom prst="line">
                  <a:avLst/>
                </a:prstGeom>
                <a:ln w="28575">
                  <a:headEnd type="oval"/>
                  <a:tailEnd type="oval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6" name="CuadroTexto 25">
                  <a:extLst>
                    <a:ext uri="{FF2B5EF4-FFF2-40B4-BE49-F238E27FC236}">
                      <a16:creationId xmlns:a16="http://schemas.microsoft.com/office/drawing/2014/main" id="{E4552837-FDC9-4C3D-B08A-85F64CFBC7E8}"/>
                    </a:ext>
                  </a:extLst>
                </p:cNvPr>
                <p:cNvSpPr txBox="1"/>
                <p:nvPr/>
              </p:nvSpPr>
              <p:spPr>
                <a:xfrm>
                  <a:off x="878241" y="2626252"/>
                  <a:ext cx="887896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MX" dirty="0"/>
                    <a:t>PC</a:t>
                  </a:r>
                </a:p>
              </p:txBody>
            </p:sp>
            <p:cxnSp>
              <p:nvCxnSpPr>
                <p:cNvPr id="28" name="Conector recto 27">
                  <a:extLst>
                    <a:ext uri="{FF2B5EF4-FFF2-40B4-BE49-F238E27FC236}">
                      <a16:creationId xmlns:a16="http://schemas.microsoft.com/office/drawing/2014/main" id="{F50D5133-62B2-4A12-8576-9003A17A2A82}"/>
                    </a:ext>
                  </a:extLst>
                </p:cNvPr>
                <p:cNvCxnSpPr>
                  <a:cxnSpLocks/>
                  <a:stCxn id="26" idx="3"/>
                </p:cNvCxnSpPr>
                <p:nvPr/>
              </p:nvCxnSpPr>
              <p:spPr>
                <a:xfrm>
                  <a:off x="1766137" y="2810918"/>
                  <a:ext cx="1017175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26" name="Grupo 125">
                  <a:extLst>
                    <a:ext uri="{FF2B5EF4-FFF2-40B4-BE49-F238E27FC236}">
                      <a16:creationId xmlns:a16="http://schemas.microsoft.com/office/drawing/2014/main" id="{0B206C5B-6139-424F-BD5C-B6562DB4D8EF}"/>
                    </a:ext>
                  </a:extLst>
                </p:cNvPr>
                <p:cNvGrpSpPr/>
                <p:nvPr/>
              </p:nvGrpSpPr>
              <p:grpSpPr>
                <a:xfrm>
                  <a:off x="2292722" y="1541416"/>
                  <a:ext cx="1232452" cy="1654278"/>
                  <a:chOff x="2839562" y="1598020"/>
                  <a:chExt cx="1232452" cy="1654278"/>
                </a:xfrm>
              </p:grpSpPr>
              <p:grpSp>
                <p:nvGrpSpPr>
                  <p:cNvPr id="25" name="Grupo 24">
                    <a:extLst>
                      <a:ext uri="{FF2B5EF4-FFF2-40B4-BE49-F238E27FC236}">
                        <a16:creationId xmlns:a16="http://schemas.microsoft.com/office/drawing/2014/main" id="{928BB030-D6AF-45F9-AE45-6D0B0382A351}"/>
                      </a:ext>
                    </a:extLst>
                  </p:cNvPr>
                  <p:cNvGrpSpPr/>
                  <p:nvPr/>
                </p:nvGrpSpPr>
                <p:grpSpPr>
                  <a:xfrm>
                    <a:off x="2839562" y="1598020"/>
                    <a:ext cx="1232452" cy="1654278"/>
                    <a:chOff x="5194852" y="2231688"/>
                    <a:chExt cx="1232452" cy="1654278"/>
                  </a:xfrm>
                </p:grpSpPr>
                <p:cxnSp>
                  <p:nvCxnSpPr>
                    <p:cNvPr id="3" name="Conector recto 2">
                      <a:extLst>
                        <a:ext uri="{FF2B5EF4-FFF2-40B4-BE49-F238E27FC236}">
                          <a16:creationId xmlns:a16="http://schemas.microsoft.com/office/drawing/2014/main" id="{3CE7861C-757D-445F-B5BD-0BD64BB626D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98435" y="2231688"/>
                      <a:ext cx="0" cy="72000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" name="Conector recto 9">
                      <a:extLst>
                        <a:ext uri="{FF2B5EF4-FFF2-40B4-BE49-F238E27FC236}">
                          <a16:creationId xmlns:a16="http://schemas.microsoft.com/office/drawing/2014/main" id="{4DF96398-AD0B-4BDF-A24A-0F49D7F97CE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91809" y="3165966"/>
                      <a:ext cx="0" cy="72000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" name="Conector recto 5">
                      <a:extLst>
                        <a:ext uri="{FF2B5EF4-FFF2-40B4-BE49-F238E27FC236}">
                          <a16:creationId xmlns:a16="http://schemas.microsoft.com/office/drawing/2014/main" id="{6551E407-B7E3-47D3-B818-EEA03C6DD2C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91809" y="2951688"/>
                      <a:ext cx="205408" cy="109564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Conector recto 11">
                      <a:extLst>
                        <a:ext uri="{FF2B5EF4-FFF2-40B4-BE49-F238E27FC236}">
                          <a16:creationId xmlns:a16="http://schemas.microsoft.com/office/drawing/2014/main" id="{D6B8BD50-B59B-46EF-8544-AAAFB54DE61A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5698435" y="3061252"/>
                      <a:ext cx="198782" cy="104714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" name="Conector recto 16">
                      <a:extLst>
                        <a:ext uri="{FF2B5EF4-FFF2-40B4-BE49-F238E27FC236}">
                          <a16:creationId xmlns:a16="http://schemas.microsoft.com/office/drawing/2014/main" id="{F02CB97B-3BE6-4F0B-A208-55CD42220AD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91809" y="2231688"/>
                      <a:ext cx="735495" cy="36000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Conector recto 17">
                      <a:extLst>
                        <a:ext uri="{FF2B5EF4-FFF2-40B4-BE49-F238E27FC236}">
                          <a16:creationId xmlns:a16="http://schemas.microsoft.com/office/drawing/2014/main" id="{AA489897-D758-441C-99C6-01DEC58E769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5698435" y="3525966"/>
                      <a:ext cx="728869" cy="346069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Conector recto 20">
                      <a:extLst>
                        <a:ext uri="{FF2B5EF4-FFF2-40B4-BE49-F238E27FC236}">
                          <a16:creationId xmlns:a16="http://schemas.microsoft.com/office/drawing/2014/main" id="{0C97A4CE-13EB-4E56-8D51-3E8A03DA023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427304" y="2591688"/>
                      <a:ext cx="0" cy="934278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Conector recto 22">
                      <a:extLst>
                        <a:ext uri="{FF2B5EF4-FFF2-40B4-BE49-F238E27FC236}">
                          <a16:creationId xmlns:a16="http://schemas.microsoft.com/office/drawing/2014/main" id="{A65C3A2C-699C-4BFF-82BA-6653DE09040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194852" y="2591688"/>
                      <a:ext cx="503583" cy="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82" name="CuadroTexto 81">
                    <a:extLst>
                      <a:ext uri="{FF2B5EF4-FFF2-40B4-BE49-F238E27FC236}">
                        <a16:creationId xmlns:a16="http://schemas.microsoft.com/office/drawing/2014/main" id="{B1C27143-F9B6-4FA2-8369-F52972E9498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4433" y="1992654"/>
                    <a:ext cx="59090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MX" b="1" dirty="0">
                        <a:solidFill>
                          <a:srgbClr val="003300"/>
                        </a:solidFill>
                      </a:rPr>
                      <a:t>ALU</a:t>
                    </a:r>
                  </a:p>
                </p:txBody>
              </p:sp>
            </p:grpSp>
          </p:grpSp>
        </p:grpSp>
      </p:grp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75574A3F-99A5-4379-BA9A-063B20F88E19}"/>
              </a:ext>
            </a:extLst>
          </p:cNvPr>
          <p:cNvSpPr txBox="1"/>
          <p:nvPr/>
        </p:nvSpPr>
        <p:spPr>
          <a:xfrm>
            <a:off x="3488736" y="771273"/>
            <a:ext cx="1983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003300"/>
                </a:solidFill>
              </a:rPr>
              <a:t>ALU para calcular el nuevo valor del PC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283EAD09-83C5-4B47-8139-AB0F14E79C40}"/>
              </a:ext>
            </a:extLst>
          </p:cNvPr>
          <p:cNvCxnSpPr/>
          <p:nvPr/>
        </p:nvCxnSpPr>
        <p:spPr>
          <a:xfrm flipH="1">
            <a:off x="3063496" y="1025357"/>
            <a:ext cx="414999" cy="621602"/>
          </a:xfrm>
          <a:prstGeom prst="straightConnector1">
            <a:avLst/>
          </a:prstGeom>
          <a:ln w="19050">
            <a:solidFill>
              <a:schemeClr val="tx1"/>
            </a:solidFill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upo 143">
            <a:extLst>
              <a:ext uri="{FF2B5EF4-FFF2-40B4-BE49-F238E27FC236}">
                <a16:creationId xmlns:a16="http://schemas.microsoft.com/office/drawing/2014/main" id="{BF3BBE79-F169-4BB0-B829-488B724BDE7D}"/>
              </a:ext>
            </a:extLst>
          </p:cNvPr>
          <p:cNvGrpSpPr/>
          <p:nvPr/>
        </p:nvGrpSpPr>
        <p:grpSpPr>
          <a:xfrm>
            <a:off x="4366060" y="2029143"/>
            <a:ext cx="4961946" cy="4599851"/>
            <a:chOff x="4996262" y="2230872"/>
            <a:chExt cx="4961946" cy="4599851"/>
          </a:xfrm>
        </p:grpSpPr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C0B37876-5B3C-4804-BF4A-27C00498075E}"/>
                </a:ext>
              </a:extLst>
            </p:cNvPr>
            <p:cNvSpPr txBox="1"/>
            <p:nvPr/>
          </p:nvSpPr>
          <p:spPr>
            <a:xfrm>
              <a:off x="6295067" y="2449833"/>
              <a:ext cx="1166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b="1" dirty="0">
                  <a:solidFill>
                    <a:srgbClr val="003300"/>
                  </a:solidFill>
                </a:rPr>
                <a:t>CONTROL</a:t>
              </a:r>
            </a:p>
          </p:txBody>
        </p:sp>
        <p:grpSp>
          <p:nvGrpSpPr>
            <p:cNvPr id="143" name="Grupo 142">
              <a:extLst>
                <a:ext uri="{FF2B5EF4-FFF2-40B4-BE49-F238E27FC236}">
                  <a16:creationId xmlns:a16="http://schemas.microsoft.com/office/drawing/2014/main" id="{435D5EAF-46A3-4463-927A-39C059F45D87}"/>
                </a:ext>
              </a:extLst>
            </p:cNvPr>
            <p:cNvGrpSpPr/>
            <p:nvPr/>
          </p:nvGrpSpPr>
          <p:grpSpPr>
            <a:xfrm>
              <a:off x="4996262" y="2230872"/>
              <a:ext cx="4961946" cy="4599851"/>
              <a:chOff x="4898348" y="2220216"/>
              <a:chExt cx="4961946" cy="4599851"/>
            </a:xfrm>
          </p:grpSpPr>
          <p:cxnSp>
            <p:nvCxnSpPr>
              <p:cNvPr id="113" name="Conector recto de flecha 112">
                <a:extLst>
                  <a:ext uri="{FF2B5EF4-FFF2-40B4-BE49-F238E27FC236}">
                    <a16:creationId xmlns:a16="http://schemas.microsoft.com/office/drawing/2014/main" id="{2C680839-3240-43E2-BF1C-ED58E1E0D2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095000" y="4831154"/>
                <a:ext cx="1" cy="106398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2" name="Grupo 141">
                <a:extLst>
                  <a:ext uri="{FF2B5EF4-FFF2-40B4-BE49-F238E27FC236}">
                    <a16:creationId xmlns:a16="http://schemas.microsoft.com/office/drawing/2014/main" id="{33872EFA-939A-4BEA-81DF-AA75C65BC724}"/>
                  </a:ext>
                </a:extLst>
              </p:cNvPr>
              <p:cNvGrpSpPr/>
              <p:nvPr/>
            </p:nvGrpSpPr>
            <p:grpSpPr>
              <a:xfrm>
                <a:off x="4898348" y="2220216"/>
                <a:ext cx="4961946" cy="4599851"/>
                <a:chOff x="4898348" y="2220216"/>
                <a:chExt cx="4961946" cy="4599851"/>
              </a:xfrm>
            </p:grpSpPr>
            <p:grpSp>
              <p:nvGrpSpPr>
                <p:cNvPr id="141" name="Grupo 140">
                  <a:extLst>
                    <a:ext uri="{FF2B5EF4-FFF2-40B4-BE49-F238E27FC236}">
                      <a16:creationId xmlns:a16="http://schemas.microsoft.com/office/drawing/2014/main" id="{973B9C71-744D-43AC-858B-37AEF08711AA}"/>
                    </a:ext>
                  </a:extLst>
                </p:cNvPr>
                <p:cNvGrpSpPr/>
                <p:nvPr/>
              </p:nvGrpSpPr>
              <p:grpSpPr>
                <a:xfrm>
                  <a:off x="4898348" y="2220216"/>
                  <a:ext cx="4961946" cy="3460652"/>
                  <a:chOff x="4898348" y="2193712"/>
                  <a:chExt cx="4961946" cy="3460652"/>
                </a:xfrm>
              </p:grpSpPr>
              <p:grpSp>
                <p:nvGrpSpPr>
                  <p:cNvPr id="140" name="Grupo 139">
                    <a:extLst>
                      <a:ext uri="{FF2B5EF4-FFF2-40B4-BE49-F238E27FC236}">
                        <a16:creationId xmlns:a16="http://schemas.microsoft.com/office/drawing/2014/main" id="{43685194-CBDB-4477-A163-52E84468CEB7}"/>
                      </a:ext>
                    </a:extLst>
                  </p:cNvPr>
                  <p:cNvGrpSpPr/>
                  <p:nvPr/>
                </p:nvGrpSpPr>
                <p:grpSpPr>
                  <a:xfrm>
                    <a:off x="4898348" y="2571223"/>
                    <a:ext cx="2661390" cy="2597764"/>
                    <a:chOff x="4898348" y="2571223"/>
                    <a:chExt cx="2661390" cy="2597764"/>
                  </a:xfrm>
                </p:grpSpPr>
                <p:cxnSp>
                  <p:nvCxnSpPr>
                    <p:cNvPr id="41" name="Conector recto 40">
                      <a:extLst>
                        <a:ext uri="{FF2B5EF4-FFF2-40B4-BE49-F238E27FC236}">
                          <a16:creationId xmlns:a16="http://schemas.microsoft.com/office/drawing/2014/main" id="{52A45421-F7AE-48D5-B14E-77BFA9BDC54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5691187" y="2571223"/>
                      <a:ext cx="0" cy="926555"/>
                    </a:xfrm>
                    <a:prstGeom prst="line">
                      <a:avLst/>
                    </a:prstGeom>
                    <a:ln w="25400"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2" name="Grupo 21">
                      <a:extLst>
                        <a:ext uri="{FF2B5EF4-FFF2-40B4-BE49-F238E27FC236}">
                          <a16:creationId xmlns:a16="http://schemas.microsoft.com/office/drawing/2014/main" id="{5EBAB8B7-966C-435F-AA8F-EAD087E6B71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98348" y="3287252"/>
                      <a:ext cx="2661390" cy="1881735"/>
                      <a:chOff x="7410257" y="4256107"/>
                      <a:chExt cx="2661390" cy="1881735"/>
                    </a:xfrm>
                  </p:grpSpPr>
                  <p:grpSp>
                    <p:nvGrpSpPr>
                      <p:cNvPr id="7" name="Grupo 6">
                        <a:extLst>
                          <a:ext uri="{FF2B5EF4-FFF2-40B4-BE49-F238E27FC236}">
                            <a16:creationId xmlns:a16="http://schemas.microsoft.com/office/drawing/2014/main" id="{1FD34B06-742D-4D84-B0DE-4471363F280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410257" y="5222580"/>
                        <a:ext cx="799463" cy="578844"/>
                        <a:chOff x="7410257" y="5222580"/>
                        <a:chExt cx="799463" cy="578844"/>
                      </a:xfrm>
                    </p:grpSpPr>
                    <p:cxnSp>
                      <p:nvCxnSpPr>
                        <p:cNvPr id="46" name="Conector recto 45">
                          <a:extLst>
                            <a:ext uri="{FF2B5EF4-FFF2-40B4-BE49-F238E27FC236}">
                              <a16:creationId xmlns:a16="http://schemas.microsoft.com/office/drawing/2014/main" id="{E3E7B576-41C4-444D-96B8-A20D5FE8BAD4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7410257" y="5319441"/>
                          <a:ext cx="799463" cy="0"/>
                        </a:xfrm>
                        <a:prstGeom prst="line">
                          <a:avLst/>
                        </a:prstGeom>
                        <a:ln w="28575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4" name="Conector recto 53">
                          <a:extLst>
                            <a:ext uri="{FF2B5EF4-FFF2-40B4-BE49-F238E27FC236}">
                              <a16:creationId xmlns:a16="http://schemas.microsoft.com/office/drawing/2014/main" id="{29F8C749-E815-45A8-B392-51FAFFA9D68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H="1">
                          <a:off x="7686262" y="5222580"/>
                          <a:ext cx="106018" cy="225287"/>
                        </a:xfrm>
                        <a:prstGeom prst="line">
                          <a:avLst/>
                        </a:prstGeom>
                        <a:ln w="28575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55" name="CuadroTexto 54">
                          <a:extLst>
                            <a:ext uri="{FF2B5EF4-FFF2-40B4-BE49-F238E27FC236}">
                              <a16:creationId xmlns:a16="http://schemas.microsoft.com/office/drawing/2014/main" id="{0386FFEB-B048-416C-8EC0-CBD1D5CCEE0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414590" y="5432092"/>
                          <a:ext cx="79513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s-MX" dirty="0"/>
                            <a:t>32 bit</a:t>
                          </a:r>
                        </a:p>
                      </p:txBody>
                    </p:sp>
                  </p:grpSp>
                  <p:grpSp>
                    <p:nvGrpSpPr>
                      <p:cNvPr id="20" name="Grupo 19">
                        <a:extLst>
                          <a:ext uri="{FF2B5EF4-FFF2-40B4-BE49-F238E27FC236}">
                            <a16:creationId xmlns:a16="http://schemas.microsoft.com/office/drawing/2014/main" id="{CF56203C-F9FE-42E6-B84E-A089BD53EB5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203096" y="4256107"/>
                        <a:ext cx="1868551" cy="1881735"/>
                        <a:chOff x="8203096" y="4256107"/>
                        <a:chExt cx="1868551" cy="1881735"/>
                      </a:xfrm>
                    </p:grpSpPr>
                    <p:cxnSp>
                      <p:nvCxnSpPr>
                        <p:cNvPr id="42" name="Conector recto 41">
                          <a:extLst>
                            <a:ext uri="{FF2B5EF4-FFF2-40B4-BE49-F238E27FC236}">
                              <a16:creationId xmlns:a16="http://schemas.microsoft.com/office/drawing/2014/main" id="{24E8B5A1-4423-4D53-9EEC-2F4C393D523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8203096" y="4412973"/>
                          <a:ext cx="6624" cy="1060175"/>
                        </a:xfrm>
                        <a:prstGeom prst="line">
                          <a:avLst/>
                        </a:prstGeom>
                        <a:ln w="28575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8" name="Conector recto 47">
                          <a:extLst>
                            <a:ext uri="{FF2B5EF4-FFF2-40B4-BE49-F238E27FC236}">
                              <a16:creationId xmlns:a16="http://schemas.microsoft.com/office/drawing/2014/main" id="{14E20FF2-75B6-4DD2-ABC8-C1E6885D065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8203096" y="4412973"/>
                          <a:ext cx="463826" cy="0"/>
                        </a:xfrm>
                        <a:prstGeom prst="line">
                          <a:avLst/>
                        </a:prstGeom>
                        <a:ln w="28575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9" name="Conector recto 48">
                          <a:extLst>
                            <a:ext uri="{FF2B5EF4-FFF2-40B4-BE49-F238E27FC236}">
                              <a16:creationId xmlns:a16="http://schemas.microsoft.com/office/drawing/2014/main" id="{AB3C7EA2-818A-431A-A524-02CAEEF6B71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8203096" y="4936434"/>
                          <a:ext cx="463826" cy="0"/>
                        </a:xfrm>
                        <a:prstGeom prst="line">
                          <a:avLst/>
                        </a:prstGeom>
                        <a:ln w="28575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0" name="Conector recto 49">
                          <a:extLst>
                            <a:ext uri="{FF2B5EF4-FFF2-40B4-BE49-F238E27FC236}">
                              <a16:creationId xmlns:a16="http://schemas.microsoft.com/office/drawing/2014/main" id="{5BFD3C34-3FEE-46C5-A042-9F53A2A5E09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8203096" y="5473148"/>
                          <a:ext cx="463826" cy="0"/>
                        </a:xfrm>
                        <a:prstGeom prst="line">
                          <a:avLst/>
                        </a:prstGeom>
                        <a:ln w="28575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53" name="CuadroTexto 52">
                          <a:extLst>
                            <a:ext uri="{FF2B5EF4-FFF2-40B4-BE49-F238E27FC236}">
                              <a16:creationId xmlns:a16="http://schemas.microsoft.com/office/drawing/2014/main" id="{9616C05D-1B34-440B-AA4C-B97615FF327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666926" y="4427972"/>
                          <a:ext cx="1404721" cy="70788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s-MX" sz="2000" b="1" dirty="0">
                              <a:solidFill>
                                <a:srgbClr val="002060"/>
                              </a:solidFill>
                            </a:rPr>
                            <a:t>FILE</a:t>
                          </a:r>
                        </a:p>
                        <a:p>
                          <a:pPr algn="ctr"/>
                          <a:r>
                            <a:rPr lang="es-MX" sz="2000" b="1" dirty="0">
                              <a:solidFill>
                                <a:srgbClr val="002060"/>
                              </a:solidFill>
                            </a:rPr>
                            <a:t>REGISTERS</a:t>
                          </a:r>
                        </a:p>
                      </p:txBody>
                    </p:sp>
                    <p:sp>
                      <p:nvSpPr>
                        <p:cNvPr id="19" name="Rectángulo 18">
                          <a:extLst>
                            <a:ext uri="{FF2B5EF4-FFF2-40B4-BE49-F238E27FC236}">
                              <a16:creationId xmlns:a16="http://schemas.microsoft.com/office/drawing/2014/main" id="{061CF544-C28F-4661-A8F0-8E65A79F426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666922" y="4256107"/>
                          <a:ext cx="1404725" cy="1881735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MX"/>
                        </a:p>
                      </p:txBody>
                    </p:sp>
                  </p:grpSp>
                </p:grpSp>
              </p:grpSp>
              <p:grpSp>
                <p:nvGrpSpPr>
                  <p:cNvPr id="97" name="Grupo 96">
                    <a:extLst>
                      <a:ext uri="{FF2B5EF4-FFF2-40B4-BE49-F238E27FC236}">
                        <a16:creationId xmlns:a16="http://schemas.microsoft.com/office/drawing/2014/main" id="{94EEE89C-F669-45D4-B099-146CEE15DD03}"/>
                      </a:ext>
                    </a:extLst>
                  </p:cNvPr>
                  <p:cNvGrpSpPr/>
                  <p:nvPr/>
                </p:nvGrpSpPr>
                <p:grpSpPr>
                  <a:xfrm>
                    <a:off x="5684563" y="2193712"/>
                    <a:ext cx="4175731" cy="3460652"/>
                    <a:chOff x="5685183" y="3112220"/>
                    <a:chExt cx="4175731" cy="3460652"/>
                  </a:xfrm>
                </p:grpSpPr>
                <p:grpSp>
                  <p:nvGrpSpPr>
                    <p:cNvPr id="95" name="Grupo 94">
                      <a:extLst>
                        <a:ext uri="{FF2B5EF4-FFF2-40B4-BE49-F238E27FC236}">
                          <a16:creationId xmlns:a16="http://schemas.microsoft.com/office/drawing/2014/main" id="{A037F5BD-70DB-4877-886D-1C18B152C24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91807" y="3112220"/>
                      <a:ext cx="3615429" cy="1285225"/>
                      <a:chOff x="5691807" y="3112220"/>
                      <a:chExt cx="3615429" cy="1285225"/>
                    </a:xfrm>
                  </p:grpSpPr>
                  <p:sp>
                    <p:nvSpPr>
                      <p:cNvPr id="36" name="Elipse 35">
                        <a:extLst>
                          <a:ext uri="{FF2B5EF4-FFF2-40B4-BE49-F238E27FC236}">
                            <a16:creationId xmlns:a16="http://schemas.microsoft.com/office/drawing/2014/main" id="{EC5C2B7C-A282-4BC7-8566-0A459AEBD8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11674" y="3112220"/>
                        <a:ext cx="1683028" cy="707887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MX"/>
                      </a:p>
                    </p:txBody>
                  </p:sp>
                  <p:cxnSp>
                    <p:nvCxnSpPr>
                      <p:cNvPr id="66" name="Conector recto de flecha 65">
                        <a:extLst>
                          <a:ext uri="{FF2B5EF4-FFF2-40B4-BE49-F238E27FC236}">
                            <a16:creationId xmlns:a16="http://schemas.microsoft.com/office/drawing/2014/main" id="{DCA3573B-21B8-4A3A-93F8-80141074FF4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691807" y="3470892"/>
                        <a:ext cx="357807" cy="1"/>
                      </a:xfrm>
                      <a:prstGeom prst="straightConnector1">
                        <a:avLst/>
                      </a:prstGeom>
                      <a:ln w="25400">
                        <a:solidFill>
                          <a:schemeClr val="tx1"/>
                        </a:solidFill>
                        <a:headEnd type="oval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8" name="Conector recto de flecha 67">
                        <a:extLst>
                          <a:ext uri="{FF2B5EF4-FFF2-40B4-BE49-F238E27FC236}">
                            <a16:creationId xmlns:a16="http://schemas.microsoft.com/office/drawing/2014/main" id="{822542F8-E2D2-403C-B90B-46B88C9D6509}"/>
                          </a:ext>
                        </a:extLst>
                      </p:cNvPr>
                      <p:cNvCxnSpPr>
                        <a:cxnSpLocks/>
                        <a:stCxn id="36" idx="4"/>
                        <a:endCxn id="19" idx="0"/>
                      </p:cNvCxnSpPr>
                      <p:nvPr/>
                    </p:nvCxnSpPr>
                    <p:spPr>
                      <a:xfrm flipH="1">
                        <a:off x="6851372" y="3820107"/>
                        <a:ext cx="1816" cy="329982"/>
                      </a:xfrm>
                      <a:prstGeom prst="straightConnector1">
                        <a:avLst/>
                      </a:prstGeom>
                      <a:ln w="254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0" name="Conector recto 69">
                        <a:extLst>
                          <a:ext uri="{FF2B5EF4-FFF2-40B4-BE49-F238E27FC236}">
                            <a16:creationId xmlns:a16="http://schemas.microsoft.com/office/drawing/2014/main" id="{61718C00-5F73-4BF8-9CF2-164BC3824C1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7694702" y="3447345"/>
                        <a:ext cx="1581218" cy="1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  <a:tailEnd type="oval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2" name="Conector recto de flecha 71">
                        <a:extLst>
                          <a:ext uri="{FF2B5EF4-FFF2-40B4-BE49-F238E27FC236}">
                            <a16:creationId xmlns:a16="http://schemas.microsoft.com/office/drawing/2014/main" id="{4970EDD7-8607-42E0-A412-A2D02FB825B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9307236" y="3429000"/>
                        <a:ext cx="0" cy="968445"/>
                      </a:xfrm>
                      <a:prstGeom prst="straightConnector1">
                        <a:avLst/>
                      </a:prstGeom>
                      <a:ln w="254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85" name="Grupo 84">
                      <a:extLst>
                        <a:ext uri="{FF2B5EF4-FFF2-40B4-BE49-F238E27FC236}">
                          <a16:creationId xmlns:a16="http://schemas.microsoft.com/office/drawing/2014/main" id="{B3DA6E16-0842-4D57-B561-A5F40A0E48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553734" y="4150089"/>
                      <a:ext cx="2036027" cy="1881735"/>
                      <a:chOff x="7553734" y="4150089"/>
                      <a:chExt cx="2036027" cy="1881735"/>
                    </a:xfrm>
                  </p:grpSpPr>
                  <p:grpSp>
                    <p:nvGrpSpPr>
                      <p:cNvPr id="78" name="Grupo 77">
                        <a:extLst>
                          <a:ext uri="{FF2B5EF4-FFF2-40B4-BE49-F238E27FC236}">
                            <a16:creationId xmlns:a16="http://schemas.microsoft.com/office/drawing/2014/main" id="{2BF45C89-3827-491E-A18B-9624FEFE74C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53734" y="4397445"/>
                        <a:ext cx="1307158" cy="1634379"/>
                        <a:chOff x="7553734" y="4397445"/>
                        <a:chExt cx="1307158" cy="1634379"/>
                      </a:xfrm>
                    </p:grpSpPr>
                    <p:grpSp>
                      <p:nvGrpSpPr>
                        <p:cNvPr id="75" name="Grupo 74">
                          <a:extLst>
                            <a:ext uri="{FF2B5EF4-FFF2-40B4-BE49-F238E27FC236}">
                              <a16:creationId xmlns:a16="http://schemas.microsoft.com/office/drawing/2014/main" id="{EFCD02E9-FF29-4928-BDC5-7366DED323A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553734" y="4397445"/>
                          <a:ext cx="1307158" cy="225287"/>
                          <a:chOff x="7553734" y="4397445"/>
                          <a:chExt cx="1307158" cy="225287"/>
                        </a:xfrm>
                      </p:grpSpPr>
                      <p:cxnSp>
                        <p:nvCxnSpPr>
                          <p:cNvPr id="59" name="Conector recto 58">
                            <a:extLst>
                              <a:ext uri="{FF2B5EF4-FFF2-40B4-BE49-F238E27FC236}">
                                <a16:creationId xmlns:a16="http://schemas.microsoft.com/office/drawing/2014/main" id="{A0767FEB-FA1C-4BC8-9F43-71BBF561949F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7553734" y="4510089"/>
                            <a:ext cx="1307158" cy="0"/>
                          </a:xfrm>
                          <a:prstGeom prst="line">
                            <a:avLst/>
                          </a:prstGeom>
                          <a:ln w="28575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1" name="Conector recto 60">
                            <a:extLst>
                              <a:ext uri="{FF2B5EF4-FFF2-40B4-BE49-F238E27FC236}">
                                <a16:creationId xmlns:a16="http://schemas.microsoft.com/office/drawing/2014/main" id="{DE6170C3-3C23-4ECD-8447-5EFF54669AD0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H="1">
                            <a:off x="8125398" y="4397445"/>
                            <a:ext cx="106018" cy="225287"/>
                          </a:xfrm>
                          <a:prstGeom prst="line">
                            <a:avLst/>
                          </a:prstGeom>
                          <a:ln w="28575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76" name="Grupo 75">
                          <a:extLst>
                            <a:ext uri="{FF2B5EF4-FFF2-40B4-BE49-F238E27FC236}">
                              <a16:creationId xmlns:a16="http://schemas.microsoft.com/office/drawing/2014/main" id="{EE8EEF95-95DE-4150-AB63-92765D6C674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553734" y="5419085"/>
                          <a:ext cx="1307158" cy="225287"/>
                          <a:chOff x="7553734" y="5419085"/>
                          <a:chExt cx="1307158" cy="225287"/>
                        </a:xfrm>
                      </p:grpSpPr>
                      <p:cxnSp>
                        <p:nvCxnSpPr>
                          <p:cNvPr id="60" name="Conector recto 59">
                            <a:extLst>
                              <a:ext uri="{FF2B5EF4-FFF2-40B4-BE49-F238E27FC236}">
                                <a16:creationId xmlns:a16="http://schemas.microsoft.com/office/drawing/2014/main" id="{346E65EC-6901-4C06-B26A-4048DF47B852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7553734" y="5516604"/>
                            <a:ext cx="1307158" cy="0"/>
                          </a:xfrm>
                          <a:prstGeom prst="line">
                            <a:avLst/>
                          </a:prstGeom>
                          <a:ln w="28575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2" name="Conector recto 61">
                            <a:extLst>
                              <a:ext uri="{FF2B5EF4-FFF2-40B4-BE49-F238E27FC236}">
                                <a16:creationId xmlns:a16="http://schemas.microsoft.com/office/drawing/2014/main" id="{5566B2E4-12C1-4208-8978-2F58FCD1AA3C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H="1">
                            <a:off x="8072389" y="5419085"/>
                            <a:ext cx="106018" cy="225287"/>
                          </a:xfrm>
                          <a:prstGeom prst="line">
                            <a:avLst/>
                          </a:prstGeom>
                          <a:ln w="28575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77" name="Grupo 76">
                          <a:extLst>
                            <a:ext uri="{FF2B5EF4-FFF2-40B4-BE49-F238E27FC236}">
                              <a16:creationId xmlns:a16="http://schemas.microsoft.com/office/drawing/2014/main" id="{48A25328-F585-40F7-A2CE-325537A6C35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832028" y="4571953"/>
                          <a:ext cx="796953" cy="1459871"/>
                          <a:chOff x="7832028" y="4571953"/>
                          <a:chExt cx="796953" cy="1459871"/>
                        </a:xfrm>
                      </p:grpSpPr>
                      <p:sp>
                        <p:nvSpPr>
                          <p:cNvPr id="63" name="CuadroTexto 62">
                            <a:extLst>
                              <a:ext uri="{FF2B5EF4-FFF2-40B4-BE49-F238E27FC236}">
                                <a16:creationId xmlns:a16="http://schemas.microsoft.com/office/drawing/2014/main" id="{D35FD295-5CBE-46D1-A457-D85BA5250B24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33851" y="4571953"/>
                            <a:ext cx="79513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s-MX" dirty="0"/>
                              <a:t>32 bit</a:t>
                            </a:r>
                          </a:p>
                        </p:txBody>
                      </p:sp>
                      <p:sp>
                        <p:nvSpPr>
                          <p:cNvPr id="64" name="CuadroTexto 63">
                            <a:extLst>
                              <a:ext uri="{FF2B5EF4-FFF2-40B4-BE49-F238E27FC236}">
                                <a16:creationId xmlns:a16="http://schemas.microsoft.com/office/drawing/2014/main" id="{558384C1-BD53-426A-85A4-8911B471C34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32028" y="5662492"/>
                            <a:ext cx="79513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s-MX" dirty="0"/>
                              <a:t>32 bit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84" name="Grupo 83">
                        <a:extLst>
                          <a:ext uri="{FF2B5EF4-FFF2-40B4-BE49-F238E27FC236}">
                            <a16:creationId xmlns:a16="http://schemas.microsoft.com/office/drawing/2014/main" id="{1651A008-93D5-4605-A2DE-0055049F889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854266" y="4150089"/>
                        <a:ext cx="735495" cy="1654278"/>
                        <a:chOff x="8854266" y="4150089"/>
                        <a:chExt cx="735495" cy="1654278"/>
                      </a:xfrm>
                    </p:grpSpPr>
                    <p:grpSp>
                      <p:nvGrpSpPr>
                        <p:cNvPr id="16" name="Grupo 15">
                          <a:extLst>
                            <a:ext uri="{FF2B5EF4-FFF2-40B4-BE49-F238E27FC236}">
                              <a16:creationId xmlns:a16="http://schemas.microsoft.com/office/drawing/2014/main" id="{9B0DA90C-D64C-46B9-ACAB-47098956CC1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8854266" y="4150089"/>
                          <a:ext cx="735495" cy="1654278"/>
                          <a:chOff x="8854266" y="4150089"/>
                          <a:chExt cx="735495" cy="1654278"/>
                        </a:xfrm>
                      </p:grpSpPr>
                      <p:cxnSp>
                        <p:nvCxnSpPr>
                          <p:cNvPr id="44" name="Conector recto 43">
                            <a:extLst>
                              <a:ext uri="{FF2B5EF4-FFF2-40B4-BE49-F238E27FC236}">
                                <a16:creationId xmlns:a16="http://schemas.microsoft.com/office/drawing/2014/main" id="{615DEAA8-0D45-4B2B-BD1B-05EED5824559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8860892" y="4150089"/>
                            <a:ext cx="0" cy="720000"/>
                          </a:xfrm>
                          <a:prstGeom prst="line">
                            <a:avLst/>
                          </a:prstGeom>
                          <a:ln w="28575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5" name="Conector recto 44">
                            <a:extLst>
                              <a:ext uri="{FF2B5EF4-FFF2-40B4-BE49-F238E27FC236}">
                                <a16:creationId xmlns:a16="http://schemas.microsoft.com/office/drawing/2014/main" id="{9030DA37-9B41-4C18-B235-E1CE3E2AF576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8854266" y="5084367"/>
                            <a:ext cx="0" cy="720000"/>
                          </a:xfrm>
                          <a:prstGeom prst="line">
                            <a:avLst/>
                          </a:prstGeom>
                          <a:ln w="28575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7" name="Conector recto 46">
                            <a:extLst>
                              <a:ext uri="{FF2B5EF4-FFF2-40B4-BE49-F238E27FC236}">
                                <a16:creationId xmlns:a16="http://schemas.microsoft.com/office/drawing/2014/main" id="{DD17E985-C45B-4441-B127-AADC6E4C4D86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8854266" y="4870089"/>
                            <a:ext cx="205408" cy="109564"/>
                          </a:xfrm>
                          <a:prstGeom prst="line">
                            <a:avLst/>
                          </a:prstGeom>
                          <a:ln w="28575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2" name="Conector recto 51">
                            <a:extLst>
                              <a:ext uri="{FF2B5EF4-FFF2-40B4-BE49-F238E27FC236}">
                                <a16:creationId xmlns:a16="http://schemas.microsoft.com/office/drawing/2014/main" id="{DED242CA-0CF3-449B-971E-4A606D034D76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H="1">
                            <a:off x="8860892" y="4979653"/>
                            <a:ext cx="198782" cy="104714"/>
                          </a:xfrm>
                          <a:prstGeom prst="line">
                            <a:avLst/>
                          </a:prstGeom>
                          <a:ln w="28575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6" name="Conector recto 55">
                            <a:extLst>
                              <a:ext uri="{FF2B5EF4-FFF2-40B4-BE49-F238E27FC236}">
                                <a16:creationId xmlns:a16="http://schemas.microsoft.com/office/drawing/2014/main" id="{32B1AB9D-4363-4DA2-97EC-57E35A3768BE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8854266" y="4150089"/>
                            <a:ext cx="735495" cy="360000"/>
                          </a:xfrm>
                          <a:prstGeom prst="line">
                            <a:avLst/>
                          </a:prstGeom>
                          <a:ln w="28575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7" name="Conector recto 56">
                            <a:extLst>
                              <a:ext uri="{FF2B5EF4-FFF2-40B4-BE49-F238E27FC236}">
                                <a16:creationId xmlns:a16="http://schemas.microsoft.com/office/drawing/2014/main" id="{5041B8A0-1807-4F2E-B1AA-83BAA15ECE55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8860892" y="5444367"/>
                            <a:ext cx="728869" cy="346069"/>
                          </a:xfrm>
                          <a:prstGeom prst="line">
                            <a:avLst/>
                          </a:prstGeom>
                          <a:ln w="28575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8" name="Conector recto 57">
                            <a:extLst>
                              <a:ext uri="{FF2B5EF4-FFF2-40B4-BE49-F238E27FC236}">
                                <a16:creationId xmlns:a16="http://schemas.microsoft.com/office/drawing/2014/main" id="{46E40815-0EAD-473A-902D-8A6FB6759EF5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9589761" y="4510089"/>
                            <a:ext cx="0" cy="934278"/>
                          </a:xfrm>
                          <a:prstGeom prst="line">
                            <a:avLst/>
                          </a:prstGeom>
                          <a:ln w="28575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81" name="CuadroTexto 80">
                          <a:extLst>
                            <a:ext uri="{FF2B5EF4-FFF2-40B4-BE49-F238E27FC236}">
                              <a16:creationId xmlns:a16="http://schemas.microsoft.com/office/drawing/2014/main" id="{E001F145-8E3A-4BB4-BAAB-8B104552461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929875" y="4481254"/>
                          <a:ext cx="590902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s-MX" b="1" dirty="0">
                              <a:solidFill>
                                <a:srgbClr val="003300"/>
                              </a:solidFill>
                            </a:rPr>
                            <a:t>ALU</a:t>
                          </a:r>
                        </a:p>
                      </p:txBody>
                    </p:sp>
                  </p:grpSp>
                </p:grpSp>
                <p:grpSp>
                  <p:nvGrpSpPr>
                    <p:cNvPr id="103" name="Grupo 102">
                      <a:extLst>
                        <a:ext uri="{FF2B5EF4-FFF2-40B4-BE49-F238E27FC236}">
                          <a16:creationId xmlns:a16="http://schemas.microsoft.com/office/drawing/2014/main" id="{7DD61224-90A5-4631-98BC-30619317798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85183" y="4941285"/>
                      <a:ext cx="4175731" cy="1631587"/>
                      <a:chOff x="5685183" y="4941285"/>
                      <a:chExt cx="4175731" cy="1631587"/>
                    </a:xfrm>
                  </p:grpSpPr>
                  <p:cxnSp>
                    <p:nvCxnSpPr>
                      <p:cNvPr id="89" name="Conector recto 88">
                        <a:extLst>
                          <a:ext uri="{FF2B5EF4-FFF2-40B4-BE49-F238E27FC236}">
                            <a16:creationId xmlns:a16="http://schemas.microsoft.com/office/drawing/2014/main" id="{60C8BB98-92FC-4F1A-AD1F-42E3DDB22DA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9589761" y="4941285"/>
                        <a:ext cx="271153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tx1"/>
                        </a:solidFill>
                        <a:tailEnd type="oval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1" name="Conector recto 90">
                        <a:extLst>
                          <a:ext uri="{FF2B5EF4-FFF2-40B4-BE49-F238E27FC236}">
                            <a16:creationId xmlns:a16="http://schemas.microsoft.com/office/drawing/2014/main" id="{731EB4A2-302B-4E97-8230-2F262C21B4F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9860914" y="4979653"/>
                        <a:ext cx="0" cy="1593219"/>
                      </a:xfrm>
                      <a:prstGeom prst="line">
                        <a:avLst/>
                      </a:prstGeom>
                      <a:ln w="2222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6" name="Conector recto 95">
                        <a:extLst>
                          <a:ext uri="{FF2B5EF4-FFF2-40B4-BE49-F238E27FC236}">
                            <a16:creationId xmlns:a16="http://schemas.microsoft.com/office/drawing/2014/main" id="{ECBDF5A3-8999-46FC-A344-9981BADD969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691808" y="6569612"/>
                        <a:ext cx="4169106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8" name="Conector recto 97">
                        <a:extLst>
                          <a:ext uri="{FF2B5EF4-FFF2-40B4-BE49-F238E27FC236}">
                            <a16:creationId xmlns:a16="http://schemas.microsoft.com/office/drawing/2014/main" id="{42439523-19AE-40CA-A1D2-67CFD9F8596D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5685183" y="5847158"/>
                        <a:ext cx="0" cy="722454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2" name="Conector recto de flecha 101">
                        <a:extLst>
                          <a:ext uri="{FF2B5EF4-FFF2-40B4-BE49-F238E27FC236}">
                            <a16:creationId xmlns:a16="http://schemas.microsoft.com/office/drawing/2014/main" id="{AC23DC3D-4953-45D4-8875-3AF7714DAA31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85183" y="5847158"/>
                        <a:ext cx="463826" cy="0"/>
                      </a:xfrm>
                      <a:prstGeom prst="straightConnector1">
                        <a:avLst/>
                      </a:prstGeom>
                      <a:ln w="254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grpSp>
              <p:nvGrpSpPr>
                <p:cNvPr id="138" name="Grupo 137">
                  <a:extLst>
                    <a:ext uri="{FF2B5EF4-FFF2-40B4-BE49-F238E27FC236}">
                      <a16:creationId xmlns:a16="http://schemas.microsoft.com/office/drawing/2014/main" id="{13462099-5716-4408-8435-EBA165661669}"/>
                    </a:ext>
                  </a:extLst>
                </p:cNvPr>
                <p:cNvGrpSpPr/>
                <p:nvPr/>
              </p:nvGrpSpPr>
              <p:grpSpPr>
                <a:xfrm>
                  <a:off x="5936970" y="4546600"/>
                  <a:ext cx="3872133" cy="2273467"/>
                  <a:chOff x="5936970" y="4493591"/>
                  <a:chExt cx="3872133" cy="2273467"/>
                </a:xfrm>
              </p:grpSpPr>
              <p:cxnSp>
                <p:nvCxnSpPr>
                  <p:cNvPr id="109" name="Conector recto 108">
                    <a:extLst>
                      <a:ext uri="{FF2B5EF4-FFF2-40B4-BE49-F238E27FC236}">
                        <a16:creationId xmlns:a16="http://schemas.microsoft.com/office/drawing/2014/main" id="{45F59A03-0CD5-4BEF-A280-D7EF2463FA0A}"/>
                      </a:ext>
                    </a:extLst>
                  </p:cNvPr>
                  <p:cNvCxnSpPr/>
                  <p:nvPr/>
                </p:nvCxnSpPr>
                <p:spPr>
                  <a:xfrm>
                    <a:off x="5936970" y="4493591"/>
                    <a:ext cx="0" cy="164071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37" name="Grupo 136">
                    <a:extLst>
                      <a:ext uri="{FF2B5EF4-FFF2-40B4-BE49-F238E27FC236}">
                        <a16:creationId xmlns:a16="http://schemas.microsoft.com/office/drawing/2014/main" id="{2086CEDA-E14A-4752-B234-BCD3D159D4AB}"/>
                      </a:ext>
                    </a:extLst>
                  </p:cNvPr>
                  <p:cNvGrpSpPr/>
                  <p:nvPr/>
                </p:nvGrpSpPr>
                <p:grpSpPr>
                  <a:xfrm>
                    <a:off x="5936970" y="5880738"/>
                    <a:ext cx="3872133" cy="886320"/>
                    <a:chOff x="5936970" y="5880738"/>
                    <a:chExt cx="3872133" cy="886320"/>
                  </a:xfrm>
                </p:grpSpPr>
                <p:grpSp>
                  <p:nvGrpSpPr>
                    <p:cNvPr id="136" name="Grupo 135">
                      <a:extLst>
                        <a:ext uri="{FF2B5EF4-FFF2-40B4-BE49-F238E27FC236}">
                          <a16:creationId xmlns:a16="http://schemas.microsoft.com/office/drawing/2014/main" id="{0167D85E-51B9-4ED5-9EED-74AA4139C9C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936970" y="5880738"/>
                      <a:ext cx="3872133" cy="507130"/>
                      <a:chOff x="5936970" y="5880738"/>
                      <a:chExt cx="3872133" cy="507130"/>
                    </a:xfrm>
                  </p:grpSpPr>
                  <p:grpSp>
                    <p:nvGrpSpPr>
                      <p:cNvPr id="135" name="Grupo 134">
                        <a:extLst>
                          <a:ext uri="{FF2B5EF4-FFF2-40B4-BE49-F238E27FC236}">
                            <a16:creationId xmlns:a16="http://schemas.microsoft.com/office/drawing/2014/main" id="{745AF8CE-FB41-432A-9ED8-FC80DE289E1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442764" y="5880738"/>
                        <a:ext cx="1366339" cy="507130"/>
                        <a:chOff x="8442764" y="5880738"/>
                        <a:chExt cx="1366339" cy="507130"/>
                      </a:xfrm>
                    </p:grpSpPr>
                    <p:sp>
                      <p:nvSpPr>
                        <p:cNvPr id="106" name="Elipse 105">
                          <a:extLst>
                            <a:ext uri="{FF2B5EF4-FFF2-40B4-BE49-F238E27FC236}">
                              <a16:creationId xmlns:a16="http://schemas.microsoft.com/office/drawing/2014/main" id="{D0D46E97-4E36-42BF-B055-657D41282D0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442764" y="5880738"/>
                          <a:ext cx="1366339" cy="507130"/>
                        </a:xfrm>
                        <a:prstGeom prst="ellipse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MX"/>
                        </a:p>
                      </p:txBody>
                    </p:sp>
                    <p:sp>
                      <p:nvSpPr>
                        <p:cNvPr id="107" name="CuadroTexto 106">
                          <a:extLst>
                            <a:ext uri="{FF2B5EF4-FFF2-40B4-BE49-F238E27FC236}">
                              <a16:creationId xmlns:a16="http://schemas.microsoft.com/office/drawing/2014/main" id="{456A169D-7D08-46D9-906F-63A9E3194D5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463325" y="5949637"/>
                          <a:ext cx="132521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s-MX" dirty="0"/>
                            <a:t>ALU control</a:t>
                          </a:r>
                        </a:p>
                      </p:txBody>
                    </p:sp>
                  </p:grpSp>
                  <p:cxnSp>
                    <p:nvCxnSpPr>
                      <p:cNvPr id="111" name="Conector recto de flecha 110">
                        <a:extLst>
                          <a:ext uri="{FF2B5EF4-FFF2-40B4-BE49-F238E27FC236}">
                            <a16:creationId xmlns:a16="http://schemas.microsoft.com/office/drawing/2014/main" id="{3AC2A427-BBCB-4994-B718-839E061C32F5}"/>
                          </a:ext>
                        </a:extLst>
                      </p:cNvPr>
                      <p:cNvCxnSpPr>
                        <a:endCxn id="106" idx="2"/>
                      </p:cNvCxnSpPr>
                      <p:nvPr/>
                    </p:nvCxnSpPr>
                    <p:spPr>
                      <a:xfrm>
                        <a:off x="5936970" y="6134303"/>
                        <a:ext cx="2505794" cy="0"/>
                      </a:xfrm>
                      <a:prstGeom prst="straightConnector1">
                        <a:avLst/>
                      </a:prstGeom>
                      <a:ln w="22225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4" name="Grupo 133">
                      <a:extLst>
                        <a:ext uri="{FF2B5EF4-FFF2-40B4-BE49-F238E27FC236}">
                          <a16:creationId xmlns:a16="http://schemas.microsoft.com/office/drawing/2014/main" id="{1FD716B9-BD1F-4AD1-8188-625B5AD8850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750373" y="6387868"/>
                      <a:ext cx="2445931" cy="379190"/>
                      <a:chOff x="6750373" y="6387868"/>
                      <a:chExt cx="2445931" cy="379190"/>
                    </a:xfrm>
                  </p:grpSpPr>
                  <p:sp>
                    <p:nvSpPr>
                      <p:cNvPr id="114" name="CuadroTexto 113">
                        <a:extLst>
                          <a:ext uri="{FF2B5EF4-FFF2-40B4-BE49-F238E27FC236}">
                            <a16:creationId xmlns:a16="http://schemas.microsoft.com/office/drawing/2014/main" id="{498D4B21-FAD2-43C3-B9AA-1B741AE9E0B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50373" y="6390443"/>
                        <a:ext cx="87898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s-MX" dirty="0" err="1"/>
                          <a:t>ALUop</a:t>
                        </a:r>
                        <a:endParaRPr lang="es-MX" dirty="0"/>
                      </a:p>
                    </p:txBody>
                  </p:sp>
                  <p:grpSp>
                    <p:nvGrpSpPr>
                      <p:cNvPr id="133" name="Grupo 132">
                        <a:extLst>
                          <a:ext uri="{FF2B5EF4-FFF2-40B4-BE49-F238E27FC236}">
                            <a16:creationId xmlns:a16="http://schemas.microsoft.com/office/drawing/2014/main" id="{2FAAB35F-9DB3-43E3-8375-82CB59CF566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09062" y="6387868"/>
                        <a:ext cx="1687242" cy="379190"/>
                        <a:chOff x="7509062" y="6387868"/>
                        <a:chExt cx="1687242" cy="379190"/>
                      </a:xfrm>
                    </p:grpSpPr>
                    <p:cxnSp>
                      <p:nvCxnSpPr>
                        <p:cNvPr id="116" name="Conector recto 115">
                          <a:extLst>
                            <a:ext uri="{FF2B5EF4-FFF2-40B4-BE49-F238E27FC236}">
                              <a16:creationId xmlns:a16="http://schemas.microsoft.com/office/drawing/2014/main" id="{66988A40-EEF6-4BF8-9DA2-B779A2AE8C0D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7509062" y="6767058"/>
                          <a:ext cx="1687242" cy="0"/>
                        </a:xfrm>
                        <a:prstGeom prst="line">
                          <a:avLst/>
                        </a:prstGeom>
                        <a:ln w="22225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2" name="Conector recto de flecha 121">
                          <a:extLst>
                            <a:ext uri="{FF2B5EF4-FFF2-40B4-BE49-F238E27FC236}">
                              <a16:creationId xmlns:a16="http://schemas.microsoft.com/office/drawing/2014/main" id="{2A8C2D31-7404-4FFF-AD4C-AC941AEDF7FD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9196304" y="6387868"/>
                          <a:ext cx="0" cy="379190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</p:grpSp>
          </p:grpSp>
        </p:grpSp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7B81F29C-B217-42EF-9AD5-E8F2024A1B48}"/>
              </a:ext>
            </a:extLst>
          </p:cNvPr>
          <p:cNvGrpSpPr/>
          <p:nvPr/>
        </p:nvGrpSpPr>
        <p:grpSpPr>
          <a:xfrm>
            <a:off x="9646577" y="2797183"/>
            <a:ext cx="1390818" cy="1899041"/>
            <a:chOff x="9861452" y="3488876"/>
            <a:chExt cx="1390818" cy="1899041"/>
          </a:xfrm>
        </p:grpSpPr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A11E79A0-20C6-4ACB-A56E-E0AB89335859}"/>
                </a:ext>
              </a:extLst>
            </p:cNvPr>
            <p:cNvSpPr txBox="1"/>
            <p:nvPr/>
          </p:nvSpPr>
          <p:spPr>
            <a:xfrm>
              <a:off x="10103925" y="3765466"/>
              <a:ext cx="106903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/>
                <a:t>Memoria</a:t>
              </a:r>
            </a:p>
            <a:p>
              <a:pPr algn="ctr"/>
              <a:r>
                <a:rPr lang="es-MX" dirty="0"/>
                <a:t>de</a:t>
              </a:r>
            </a:p>
            <a:p>
              <a:pPr algn="ctr"/>
              <a:r>
                <a:rPr lang="es-MX" dirty="0"/>
                <a:t>datos</a:t>
              </a:r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851892FB-D9DE-4A0C-AAE8-40B204E502CD}"/>
                </a:ext>
              </a:extLst>
            </p:cNvPr>
            <p:cNvSpPr/>
            <p:nvPr/>
          </p:nvSpPr>
          <p:spPr>
            <a:xfrm>
              <a:off x="9861452" y="3488876"/>
              <a:ext cx="1390818" cy="189904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B71508C7-259B-43FC-B179-6F032B439B29}"/>
              </a:ext>
            </a:extLst>
          </p:cNvPr>
          <p:cNvSpPr txBox="1"/>
          <p:nvPr/>
        </p:nvSpPr>
        <p:spPr>
          <a:xfrm>
            <a:off x="9152878" y="1455938"/>
            <a:ext cx="25478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400" b="1" dirty="0">
                <a:solidFill>
                  <a:srgbClr val="002060"/>
                </a:solidFill>
              </a:rPr>
              <a:t>LA TENDENCIA ACTUAL ES QUE LOS PROCESADORES SEAN LOAD-STORE</a:t>
            </a:r>
          </a:p>
        </p:txBody>
      </p:sp>
    </p:spTree>
    <p:extLst>
      <p:ext uri="{BB962C8B-B14F-4D97-AF65-F5344CB8AC3E}">
        <p14:creationId xmlns:p14="http://schemas.microsoft.com/office/powerpoint/2010/main" val="3082610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upo 156">
            <a:extLst>
              <a:ext uri="{FF2B5EF4-FFF2-40B4-BE49-F238E27FC236}">
                <a16:creationId xmlns:a16="http://schemas.microsoft.com/office/drawing/2014/main" id="{38D8219A-7411-4937-9BF3-13793ABA5238}"/>
              </a:ext>
            </a:extLst>
          </p:cNvPr>
          <p:cNvGrpSpPr/>
          <p:nvPr/>
        </p:nvGrpSpPr>
        <p:grpSpPr>
          <a:xfrm>
            <a:off x="130613" y="1084641"/>
            <a:ext cx="3492148" cy="4192161"/>
            <a:chOff x="878241" y="1541416"/>
            <a:chExt cx="3492148" cy="4192161"/>
          </a:xfrm>
        </p:grpSpPr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D4489347-BC97-4386-9056-0B71DBA7A59C}"/>
                </a:ext>
              </a:extLst>
            </p:cNvPr>
            <p:cNvSpPr txBox="1"/>
            <p:nvPr/>
          </p:nvSpPr>
          <p:spPr>
            <a:xfrm>
              <a:off x="1929885" y="1632627"/>
              <a:ext cx="4674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4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grpSp>
          <p:nvGrpSpPr>
            <p:cNvPr id="156" name="Grupo 155">
              <a:extLst>
                <a:ext uri="{FF2B5EF4-FFF2-40B4-BE49-F238E27FC236}">
                  <a16:creationId xmlns:a16="http://schemas.microsoft.com/office/drawing/2014/main" id="{A40929A7-DDA4-4588-BE8D-FC3D6C8FD6CD}"/>
                </a:ext>
              </a:extLst>
            </p:cNvPr>
            <p:cNvGrpSpPr/>
            <p:nvPr/>
          </p:nvGrpSpPr>
          <p:grpSpPr>
            <a:xfrm>
              <a:off x="878241" y="1541416"/>
              <a:ext cx="3492148" cy="4192161"/>
              <a:chOff x="878241" y="1541416"/>
              <a:chExt cx="3492148" cy="4192161"/>
            </a:xfrm>
          </p:grpSpPr>
          <p:grpSp>
            <p:nvGrpSpPr>
              <p:cNvPr id="155" name="Grupo 154">
                <a:extLst>
                  <a:ext uri="{FF2B5EF4-FFF2-40B4-BE49-F238E27FC236}">
                    <a16:creationId xmlns:a16="http://schemas.microsoft.com/office/drawing/2014/main" id="{55D3D394-6BA4-42FF-A06C-B79258023CA0}"/>
                  </a:ext>
                </a:extLst>
              </p:cNvPr>
              <p:cNvGrpSpPr/>
              <p:nvPr/>
            </p:nvGrpSpPr>
            <p:grpSpPr>
              <a:xfrm>
                <a:off x="2135474" y="4279006"/>
                <a:ext cx="795130" cy="624650"/>
                <a:chOff x="2135474" y="4279006"/>
                <a:chExt cx="795130" cy="624650"/>
              </a:xfrm>
            </p:grpSpPr>
            <p:sp>
              <p:nvSpPr>
                <p:cNvPr id="40" name="CuadroTexto 39">
                  <a:extLst>
                    <a:ext uri="{FF2B5EF4-FFF2-40B4-BE49-F238E27FC236}">
                      <a16:creationId xmlns:a16="http://schemas.microsoft.com/office/drawing/2014/main" id="{115C616A-032E-460B-838C-BF3591B74825}"/>
                    </a:ext>
                  </a:extLst>
                </p:cNvPr>
                <p:cNvSpPr txBox="1"/>
                <p:nvPr/>
              </p:nvSpPr>
              <p:spPr>
                <a:xfrm>
                  <a:off x="2135474" y="4534324"/>
                  <a:ext cx="7951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MX" dirty="0"/>
                    <a:t>32 bit</a:t>
                  </a:r>
                </a:p>
              </p:txBody>
            </p:sp>
            <p:grpSp>
              <p:nvGrpSpPr>
                <p:cNvPr id="154" name="Grupo 153">
                  <a:extLst>
                    <a:ext uri="{FF2B5EF4-FFF2-40B4-BE49-F238E27FC236}">
                      <a16:creationId xmlns:a16="http://schemas.microsoft.com/office/drawing/2014/main" id="{F5CA23A3-94EF-4F64-B838-E61BA9C10E6C}"/>
                    </a:ext>
                  </a:extLst>
                </p:cNvPr>
                <p:cNvGrpSpPr/>
                <p:nvPr/>
              </p:nvGrpSpPr>
              <p:grpSpPr>
                <a:xfrm>
                  <a:off x="2245621" y="4279006"/>
                  <a:ext cx="537691" cy="225287"/>
                  <a:chOff x="2245621" y="4279006"/>
                  <a:chExt cx="537691" cy="225287"/>
                </a:xfrm>
              </p:grpSpPr>
              <p:cxnSp>
                <p:nvCxnSpPr>
                  <p:cNvPr id="35" name="Conector recto 34">
                    <a:extLst>
                      <a:ext uri="{FF2B5EF4-FFF2-40B4-BE49-F238E27FC236}">
                        <a16:creationId xmlns:a16="http://schemas.microsoft.com/office/drawing/2014/main" id="{A50AF4D5-A248-4E88-9B76-7BF6361210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45621" y="4380269"/>
                    <a:ext cx="537691" cy="1138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Conector recto 38">
                    <a:extLst>
                      <a:ext uri="{FF2B5EF4-FFF2-40B4-BE49-F238E27FC236}">
                        <a16:creationId xmlns:a16="http://schemas.microsoft.com/office/drawing/2014/main" id="{9EFEE42F-311D-4B3C-8578-EE7F6248E82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537169" y="4279006"/>
                    <a:ext cx="106018" cy="225287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53" name="Grupo 152">
                <a:extLst>
                  <a:ext uri="{FF2B5EF4-FFF2-40B4-BE49-F238E27FC236}">
                    <a16:creationId xmlns:a16="http://schemas.microsoft.com/office/drawing/2014/main" id="{85E79719-4904-475D-BAF1-E16C1EAFB7C9}"/>
                  </a:ext>
                </a:extLst>
              </p:cNvPr>
              <p:cNvGrpSpPr/>
              <p:nvPr/>
            </p:nvGrpSpPr>
            <p:grpSpPr>
              <a:xfrm>
                <a:off x="878241" y="1541416"/>
                <a:ext cx="3492148" cy="4192161"/>
                <a:chOff x="878241" y="1541416"/>
                <a:chExt cx="3492148" cy="4192161"/>
              </a:xfrm>
            </p:grpSpPr>
            <p:sp>
              <p:nvSpPr>
                <p:cNvPr id="31" name="CuadroTexto 30">
                  <a:extLst>
                    <a:ext uri="{FF2B5EF4-FFF2-40B4-BE49-F238E27FC236}">
                      <a16:creationId xmlns:a16="http://schemas.microsoft.com/office/drawing/2014/main" id="{358C1956-2FAA-4D87-95E5-0D1E847269E1}"/>
                    </a:ext>
                  </a:extLst>
                </p:cNvPr>
                <p:cNvSpPr txBox="1"/>
                <p:nvPr/>
              </p:nvSpPr>
              <p:spPr>
                <a:xfrm>
                  <a:off x="2800008" y="3425253"/>
                  <a:ext cx="1570381" cy="230832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MX" b="1" dirty="0">
                      <a:solidFill>
                        <a:srgbClr val="002060"/>
                      </a:solidFill>
                    </a:rPr>
                    <a:t>Memoria</a:t>
                  </a:r>
                </a:p>
                <a:p>
                  <a:pPr algn="ctr"/>
                  <a:r>
                    <a:rPr lang="es-MX" b="1" dirty="0">
                      <a:solidFill>
                        <a:srgbClr val="002060"/>
                      </a:solidFill>
                    </a:rPr>
                    <a:t>de Instrucciones</a:t>
                  </a:r>
                </a:p>
                <a:p>
                  <a:pPr algn="ctr"/>
                  <a:endParaRPr lang="es-MX" dirty="0"/>
                </a:p>
                <a:p>
                  <a:pPr algn="ctr"/>
                  <a:endParaRPr lang="es-MX" dirty="0"/>
                </a:p>
                <a:p>
                  <a:pPr algn="ctr"/>
                  <a:endParaRPr lang="es-MX" dirty="0"/>
                </a:p>
                <a:p>
                  <a:pPr algn="ctr"/>
                  <a:endParaRPr lang="es-MX" dirty="0"/>
                </a:p>
                <a:p>
                  <a:pPr algn="ctr"/>
                  <a:endParaRPr lang="es-MX" dirty="0"/>
                </a:p>
              </p:txBody>
            </p:sp>
            <p:cxnSp>
              <p:nvCxnSpPr>
                <p:cNvPr id="33" name="Conector recto 32">
                  <a:extLst>
                    <a:ext uri="{FF2B5EF4-FFF2-40B4-BE49-F238E27FC236}">
                      <a16:creationId xmlns:a16="http://schemas.microsoft.com/office/drawing/2014/main" id="{1BC9C15A-BDBB-4908-9329-6D58FCB499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45621" y="2815446"/>
                  <a:ext cx="0" cy="1564823"/>
                </a:xfrm>
                <a:prstGeom prst="line">
                  <a:avLst/>
                </a:prstGeom>
                <a:ln w="28575">
                  <a:headEnd type="oval"/>
                  <a:tailEnd type="oval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6" name="CuadroTexto 25">
                  <a:extLst>
                    <a:ext uri="{FF2B5EF4-FFF2-40B4-BE49-F238E27FC236}">
                      <a16:creationId xmlns:a16="http://schemas.microsoft.com/office/drawing/2014/main" id="{E4552837-FDC9-4C3D-B08A-85F64CFBC7E8}"/>
                    </a:ext>
                  </a:extLst>
                </p:cNvPr>
                <p:cNvSpPr txBox="1"/>
                <p:nvPr/>
              </p:nvSpPr>
              <p:spPr>
                <a:xfrm>
                  <a:off x="878241" y="2626252"/>
                  <a:ext cx="887896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MX" dirty="0"/>
                    <a:t>PC</a:t>
                  </a:r>
                </a:p>
              </p:txBody>
            </p:sp>
            <p:cxnSp>
              <p:nvCxnSpPr>
                <p:cNvPr id="28" name="Conector recto 27">
                  <a:extLst>
                    <a:ext uri="{FF2B5EF4-FFF2-40B4-BE49-F238E27FC236}">
                      <a16:creationId xmlns:a16="http://schemas.microsoft.com/office/drawing/2014/main" id="{F50D5133-62B2-4A12-8576-9003A17A2A82}"/>
                    </a:ext>
                  </a:extLst>
                </p:cNvPr>
                <p:cNvCxnSpPr>
                  <a:cxnSpLocks/>
                  <a:stCxn id="26" idx="3"/>
                </p:cNvCxnSpPr>
                <p:nvPr/>
              </p:nvCxnSpPr>
              <p:spPr>
                <a:xfrm>
                  <a:off x="1766137" y="2810918"/>
                  <a:ext cx="1017175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26" name="Grupo 125">
                  <a:extLst>
                    <a:ext uri="{FF2B5EF4-FFF2-40B4-BE49-F238E27FC236}">
                      <a16:creationId xmlns:a16="http://schemas.microsoft.com/office/drawing/2014/main" id="{0B206C5B-6139-424F-BD5C-B6562DB4D8EF}"/>
                    </a:ext>
                  </a:extLst>
                </p:cNvPr>
                <p:cNvGrpSpPr/>
                <p:nvPr/>
              </p:nvGrpSpPr>
              <p:grpSpPr>
                <a:xfrm>
                  <a:off x="2292722" y="1541416"/>
                  <a:ext cx="1961321" cy="1654278"/>
                  <a:chOff x="2839562" y="1598020"/>
                  <a:chExt cx="1961321" cy="1654278"/>
                </a:xfrm>
              </p:grpSpPr>
              <p:grpSp>
                <p:nvGrpSpPr>
                  <p:cNvPr id="25" name="Grupo 24">
                    <a:extLst>
                      <a:ext uri="{FF2B5EF4-FFF2-40B4-BE49-F238E27FC236}">
                        <a16:creationId xmlns:a16="http://schemas.microsoft.com/office/drawing/2014/main" id="{928BB030-D6AF-45F9-AE45-6D0B0382A351}"/>
                      </a:ext>
                    </a:extLst>
                  </p:cNvPr>
                  <p:cNvGrpSpPr/>
                  <p:nvPr/>
                </p:nvGrpSpPr>
                <p:grpSpPr>
                  <a:xfrm>
                    <a:off x="2839562" y="1598020"/>
                    <a:ext cx="1232452" cy="1654278"/>
                    <a:chOff x="5194852" y="2231688"/>
                    <a:chExt cx="1232452" cy="1654278"/>
                  </a:xfrm>
                </p:grpSpPr>
                <p:cxnSp>
                  <p:nvCxnSpPr>
                    <p:cNvPr id="3" name="Conector recto 2">
                      <a:extLst>
                        <a:ext uri="{FF2B5EF4-FFF2-40B4-BE49-F238E27FC236}">
                          <a16:creationId xmlns:a16="http://schemas.microsoft.com/office/drawing/2014/main" id="{3CE7861C-757D-445F-B5BD-0BD64BB626D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98435" y="2231688"/>
                      <a:ext cx="0" cy="72000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" name="Conector recto 9">
                      <a:extLst>
                        <a:ext uri="{FF2B5EF4-FFF2-40B4-BE49-F238E27FC236}">
                          <a16:creationId xmlns:a16="http://schemas.microsoft.com/office/drawing/2014/main" id="{4DF96398-AD0B-4BDF-A24A-0F49D7F97CE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91809" y="3165966"/>
                      <a:ext cx="0" cy="72000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" name="Conector recto 5">
                      <a:extLst>
                        <a:ext uri="{FF2B5EF4-FFF2-40B4-BE49-F238E27FC236}">
                          <a16:creationId xmlns:a16="http://schemas.microsoft.com/office/drawing/2014/main" id="{6551E407-B7E3-47D3-B818-EEA03C6DD2C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91809" y="2951688"/>
                      <a:ext cx="205408" cy="109564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Conector recto 11">
                      <a:extLst>
                        <a:ext uri="{FF2B5EF4-FFF2-40B4-BE49-F238E27FC236}">
                          <a16:creationId xmlns:a16="http://schemas.microsoft.com/office/drawing/2014/main" id="{D6B8BD50-B59B-46EF-8544-AAAFB54DE61A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5698435" y="3061252"/>
                      <a:ext cx="198782" cy="104714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" name="Conector recto 16">
                      <a:extLst>
                        <a:ext uri="{FF2B5EF4-FFF2-40B4-BE49-F238E27FC236}">
                          <a16:creationId xmlns:a16="http://schemas.microsoft.com/office/drawing/2014/main" id="{F02CB97B-3BE6-4F0B-A208-55CD42220AD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91809" y="2231688"/>
                      <a:ext cx="735495" cy="36000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Conector recto 17">
                      <a:extLst>
                        <a:ext uri="{FF2B5EF4-FFF2-40B4-BE49-F238E27FC236}">
                          <a16:creationId xmlns:a16="http://schemas.microsoft.com/office/drawing/2014/main" id="{AA489897-D758-441C-99C6-01DEC58E769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5698435" y="3525966"/>
                      <a:ext cx="728869" cy="346069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Conector recto 20">
                      <a:extLst>
                        <a:ext uri="{FF2B5EF4-FFF2-40B4-BE49-F238E27FC236}">
                          <a16:creationId xmlns:a16="http://schemas.microsoft.com/office/drawing/2014/main" id="{0C97A4CE-13EB-4E56-8D51-3E8A03DA023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427304" y="2591688"/>
                      <a:ext cx="0" cy="934278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Conector recto 22">
                      <a:extLst>
                        <a:ext uri="{FF2B5EF4-FFF2-40B4-BE49-F238E27FC236}">
                          <a16:creationId xmlns:a16="http://schemas.microsoft.com/office/drawing/2014/main" id="{A65C3A2C-699C-4BFF-82BA-6653DE09040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194852" y="2591688"/>
                      <a:ext cx="503583" cy="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82" name="CuadroTexto 81">
                    <a:extLst>
                      <a:ext uri="{FF2B5EF4-FFF2-40B4-BE49-F238E27FC236}">
                        <a16:creationId xmlns:a16="http://schemas.microsoft.com/office/drawing/2014/main" id="{B1C27143-F9B6-4FA2-8369-F52972E94981}"/>
                      </a:ext>
                    </a:extLst>
                  </p:cNvPr>
                  <p:cNvSpPr txBox="1"/>
                  <p:nvPr/>
                </p:nvSpPr>
                <p:spPr>
                  <a:xfrm>
                    <a:off x="4209981" y="2055827"/>
                    <a:ext cx="59090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MX" b="1" dirty="0">
                        <a:solidFill>
                          <a:srgbClr val="003300"/>
                        </a:solidFill>
                      </a:rPr>
                      <a:t>ALU</a:t>
                    </a:r>
                  </a:p>
                </p:txBody>
              </p:sp>
            </p:grpSp>
          </p:grpSp>
        </p:grpSp>
      </p:grp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75574A3F-99A5-4379-BA9A-063B20F88E19}"/>
              </a:ext>
            </a:extLst>
          </p:cNvPr>
          <p:cNvSpPr txBox="1"/>
          <p:nvPr/>
        </p:nvSpPr>
        <p:spPr>
          <a:xfrm>
            <a:off x="2871011" y="268623"/>
            <a:ext cx="1983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003300"/>
                </a:solidFill>
              </a:rPr>
              <a:t>ALU para calcular el nuevo valor del PC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283EAD09-83C5-4B47-8139-AB0F14E79C40}"/>
              </a:ext>
            </a:extLst>
          </p:cNvPr>
          <p:cNvCxnSpPr/>
          <p:nvPr/>
        </p:nvCxnSpPr>
        <p:spPr>
          <a:xfrm flipH="1">
            <a:off x="2519481" y="643039"/>
            <a:ext cx="414999" cy="621602"/>
          </a:xfrm>
          <a:prstGeom prst="straightConnector1">
            <a:avLst/>
          </a:prstGeom>
          <a:ln w="19050">
            <a:solidFill>
              <a:schemeClr val="tx1"/>
            </a:solidFill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E3E7B576-41C4-444D-96B8-A20D5FE8BAD4}"/>
              </a:ext>
            </a:extLst>
          </p:cNvPr>
          <p:cNvCxnSpPr>
            <a:cxnSpLocks/>
          </p:cNvCxnSpPr>
          <p:nvPr/>
        </p:nvCxnSpPr>
        <p:spPr>
          <a:xfrm>
            <a:off x="3619733" y="3721578"/>
            <a:ext cx="79946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24E8B5A1-4423-4D53-9EEC-2F4C393D523E}"/>
              </a:ext>
            </a:extLst>
          </p:cNvPr>
          <p:cNvCxnSpPr>
            <a:cxnSpLocks/>
          </p:cNvCxnSpPr>
          <p:nvPr/>
        </p:nvCxnSpPr>
        <p:spPr>
          <a:xfrm flipH="1">
            <a:off x="4410167" y="3352899"/>
            <a:ext cx="9029" cy="16709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14E20FF2-75B6-4DD2-ABC8-C1E6885D0656}"/>
              </a:ext>
            </a:extLst>
          </p:cNvPr>
          <p:cNvCxnSpPr/>
          <p:nvPr/>
        </p:nvCxnSpPr>
        <p:spPr>
          <a:xfrm>
            <a:off x="4412572" y="2815110"/>
            <a:ext cx="46382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AB3C7EA2-818A-431A-A524-02CAEEF6B71C}"/>
              </a:ext>
            </a:extLst>
          </p:cNvPr>
          <p:cNvCxnSpPr/>
          <p:nvPr/>
        </p:nvCxnSpPr>
        <p:spPr>
          <a:xfrm>
            <a:off x="4412572" y="3338571"/>
            <a:ext cx="463826" cy="0"/>
          </a:xfrm>
          <a:prstGeom prst="line">
            <a:avLst/>
          </a:prstGeom>
          <a:ln w="28575"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5BFD3C34-3FEE-46C5-A042-9F53A2A5E09C}"/>
              </a:ext>
            </a:extLst>
          </p:cNvPr>
          <p:cNvCxnSpPr/>
          <p:nvPr/>
        </p:nvCxnSpPr>
        <p:spPr>
          <a:xfrm>
            <a:off x="4412572" y="3875285"/>
            <a:ext cx="463826" cy="0"/>
          </a:xfrm>
          <a:prstGeom prst="line">
            <a:avLst/>
          </a:prstGeom>
          <a:ln w="28575"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061CF544-C28F-4661-A8F0-8E65A79F4268}"/>
              </a:ext>
            </a:extLst>
          </p:cNvPr>
          <p:cNvSpPr/>
          <p:nvPr/>
        </p:nvSpPr>
        <p:spPr>
          <a:xfrm>
            <a:off x="4876398" y="2658244"/>
            <a:ext cx="1404725" cy="21236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A0767FEB-FA1C-4BC8-9F43-71BBF561949F}"/>
              </a:ext>
            </a:extLst>
          </p:cNvPr>
          <p:cNvCxnSpPr>
            <a:cxnSpLocks/>
          </p:cNvCxnSpPr>
          <p:nvPr/>
        </p:nvCxnSpPr>
        <p:spPr>
          <a:xfrm>
            <a:off x="6281123" y="3004002"/>
            <a:ext cx="1457349" cy="0"/>
          </a:xfrm>
          <a:prstGeom prst="line">
            <a:avLst/>
          </a:prstGeom>
          <a:ln w="28575">
            <a:prstDash val="solid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4" name="Grupo 83">
            <a:extLst>
              <a:ext uri="{FF2B5EF4-FFF2-40B4-BE49-F238E27FC236}">
                <a16:creationId xmlns:a16="http://schemas.microsoft.com/office/drawing/2014/main" id="{1651A008-93D5-4605-A2DE-0055049F8897}"/>
              </a:ext>
            </a:extLst>
          </p:cNvPr>
          <p:cNvGrpSpPr/>
          <p:nvPr/>
        </p:nvGrpSpPr>
        <p:grpSpPr>
          <a:xfrm>
            <a:off x="7731846" y="2644002"/>
            <a:ext cx="735495" cy="1654278"/>
            <a:chOff x="8854266" y="4150089"/>
            <a:chExt cx="735495" cy="1654278"/>
          </a:xfrm>
        </p:grpSpPr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9B0DA90C-D64C-46B9-ACAB-47098956CC18}"/>
                </a:ext>
              </a:extLst>
            </p:cNvPr>
            <p:cNvGrpSpPr/>
            <p:nvPr/>
          </p:nvGrpSpPr>
          <p:grpSpPr>
            <a:xfrm>
              <a:off x="8854266" y="4150089"/>
              <a:ext cx="735495" cy="1654278"/>
              <a:chOff x="8854266" y="4150089"/>
              <a:chExt cx="735495" cy="1654278"/>
            </a:xfrm>
          </p:grpSpPr>
          <p:cxnSp>
            <p:nvCxnSpPr>
              <p:cNvPr id="44" name="Conector recto 43">
                <a:extLst>
                  <a:ext uri="{FF2B5EF4-FFF2-40B4-BE49-F238E27FC236}">
                    <a16:creationId xmlns:a16="http://schemas.microsoft.com/office/drawing/2014/main" id="{615DEAA8-0D45-4B2B-BD1B-05EED5824559}"/>
                  </a:ext>
                </a:extLst>
              </p:cNvPr>
              <p:cNvCxnSpPr/>
              <p:nvPr/>
            </p:nvCxnSpPr>
            <p:spPr>
              <a:xfrm>
                <a:off x="8860892" y="4150089"/>
                <a:ext cx="0" cy="7200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>
                <a:extLst>
                  <a:ext uri="{FF2B5EF4-FFF2-40B4-BE49-F238E27FC236}">
                    <a16:creationId xmlns:a16="http://schemas.microsoft.com/office/drawing/2014/main" id="{9030DA37-9B41-4C18-B235-E1CE3E2AF576}"/>
                  </a:ext>
                </a:extLst>
              </p:cNvPr>
              <p:cNvCxnSpPr/>
              <p:nvPr/>
            </p:nvCxnSpPr>
            <p:spPr>
              <a:xfrm>
                <a:off x="8854266" y="5084367"/>
                <a:ext cx="0" cy="7200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Conector recto 46">
                <a:extLst>
                  <a:ext uri="{FF2B5EF4-FFF2-40B4-BE49-F238E27FC236}">
                    <a16:creationId xmlns:a16="http://schemas.microsoft.com/office/drawing/2014/main" id="{DD17E985-C45B-4441-B127-AADC6E4C4D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54266" y="4870089"/>
                <a:ext cx="205408" cy="10956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>
                <a:extLst>
                  <a:ext uri="{FF2B5EF4-FFF2-40B4-BE49-F238E27FC236}">
                    <a16:creationId xmlns:a16="http://schemas.microsoft.com/office/drawing/2014/main" id="{DED242CA-0CF3-449B-971E-4A606D034D76}"/>
                  </a:ext>
                </a:extLst>
              </p:cNvPr>
              <p:cNvCxnSpPr/>
              <p:nvPr/>
            </p:nvCxnSpPr>
            <p:spPr>
              <a:xfrm flipH="1">
                <a:off x="8860892" y="4979653"/>
                <a:ext cx="198782" cy="10471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Conector recto 55">
                <a:extLst>
                  <a:ext uri="{FF2B5EF4-FFF2-40B4-BE49-F238E27FC236}">
                    <a16:creationId xmlns:a16="http://schemas.microsoft.com/office/drawing/2014/main" id="{32B1AB9D-4363-4DA2-97EC-57E35A3768BE}"/>
                  </a:ext>
                </a:extLst>
              </p:cNvPr>
              <p:cNvCxnSpPr/>
              <p:nvPr/>
            </p:nvCxnSpPr>
            <p:spPr>
              <a:xfrm>
                <a:off x="8854266" y="4150089"/>
                <a:ext cx="735495" cy="3600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Conector recto 56">
                <a:extLst>
                  <a:ext uri="{FF2B5EF4-FFF2-40B4-BE49-F238E27FC236}">
                    <a16:creationId xmlns:a16="http://schemas.microsoft.com/office/drawing/2014/main" id="{5041B8A0-1807-4F2E-B1AA-83BAA15ECE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60892" y="5444367"/>
                <a:ext cx="728869" cy="34606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Conector recto 57">
                <a:extLst>
                  <a:ext uri="{FF2B5EF4-FFF2-40B4-BE49-F238E27FC236}">
                    <a16:creationId xmlns:a16="http://schemas.microsoft.com/office/drawing/2014/main" id="{46E40815-0EAD-473A-902D-8A6FB6759EF5}"/>
                  </a:ext>
                </a:extLst>
              </p:cNvPr>
              <p:cNvCxnSpPr/>
              <p:nvPr/>
            </p:nvCxnSpPr>
            <p:spPr>
              <a:xfrm>
                <a:off x="9589761" y="4510089"/>
                <a:ext cx="0" cy="934278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1" name="CuadroTexto 80">
              <a:extLst>
                <a:ext uri="{FF2B5EF4-FFF2-40B4-BE49-F238E27FC236}">
                  <a16:creationId xmlns:a16="http://schemas.microsoft.com/office/drawing/2014/main" id="{E001F145-8E3A-4BB4-BAAB-8B104552461A}"/>
                </a:ext>
              </a:extLst>
            </p:cNvPr>
            <p:cNvSpPr txBox="1"/>
            <p:nvPr/>
          </p:nvSpPr>
          <p:spPr>
            <a:xfrm>
              <a:off x="8929875" y="4481254"/>
              <a:ext cx="590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>
                  <a:solidFill>
                    <a:srgbClr val="003300"/>
                  </a:solidFill>
                </a:rPr>
                <a:t>ALU</a:t>
              </a:r>
            </a:p>
          </p:txBody>
        </p:sp>
      </p:grp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60C8BB98-92FC-4F1A-AD1F-42E3DDB22DAC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8525575" y="3850486"/>
            <a:ext cx="797538" cy="2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ECBDF5A3-8999-46FC-A344-9981BADD9695}"/>
              </a:ext>
            </a:extLst>
          </p:cNvPr>
          <p:cNvCxnSpPr>
            <a:cxnSpLocks/>
          </p:cNvCxnSpPr>
          <p:nvPr/>
        </p:nvCxnSpPr>
        <p:spPr>
          <a:xfrm flipH="1">
            <a:off x="4410168" y="5023872"/>
            <a:ext cx="229703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de flecha 101">
            <a:extLst>
              <a:ext uri="{FF2B5EF4-FFF2-40B4-BE49-F238E27FC236}">
                <a16:creationId xmlns:a16="http://schemas.microsoft.com/office/drawing/2014/main" id="{AC23DC3D-4953-45D4-8875-3AF7714DAA31}"/>
              </a:ext>
            </a:extLst>
          </p:cNvPr>
          <p:cNvCxnSpPr>
            <a:cxnSpLocks/>
          </p:cNvCxnSpPr>
          <p:nvPr/>
        </p:nvCxnSpPr>
        <p:spPr>
          <a:xfrm>
            <a:off x="4410167" y="4284349"/>
            <a:ext cx="495461" cy="17069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47D53425-D5BF-47A6-A520-C795F3EB4CCD}"/>
              </a:ext>
            </a:extLst>
          </p:cNvPr>
          <p:cNvGrpSpPr/>
          <p:nvPr/>
        </p:nvGrpSpPr>
        <p:grpSpPr>
          <a:xfrm>
            <a:off x="9323113" y="3179929"/>
            <a:ext cx="1069033" cy="2257374"/>
            <a:chOff x="9349833" y="3217808"/>
            <a:chExt cx="1069033" cy="2257374"/>
          </a:xfrm>
        </p:grpSpPr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A11E79A0-20C6-4ACB-A56E-E0AB89335859}"/>
                </a:ext>
              </a:extLst>
            </p:cNvPr>
            <p:cNvSpPr txBox="1"/>
            <p:nvPr/>
          </p:nvSpPr>
          <p:spPr>
            <a:xfrm>
              <a:off x="9349833" y="3426700"/>
              <a:ext cx="106903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/>
                <a:t>Memoria</a:t>
              </a:r>
            </a:p>
            <a:p>
              <a:pPr algn="ctr"/>
              <a:r>
                <a:rPr lang="es-MX" dirty="0"/>
                <a:t>de</a:t>
              </a:r>
            </a:p>
            <a:p>
              <a:pPr algn="ctr"/>
              <a:r>
                <a:rPr lang="es-MX" dirty="0"/>
                <a:t>datos</a:t>
              </a:r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851892FB-D9DE-4A0C-AAE8-40B204E502CD}"/>
                </a:ext>
              </a:extLst>
            </p:cNvPr>
            <p:cNvSpPr/>
            <p:nvPr/>
          </p:nvSpPr>
          <p:spPr>
            <a:xfrm>
              <a:off x="9357232" y="3217808"/>
              <a:ext cx="992376" cy="225737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6BF9693D-B505-4224-B4BB-EA60DE28CF17}"/>
              </a:ext>
            </a:extLst>
          </p:cNvPr>
          <p:cNvCxnSpPr>
            <a:cxnSpLocks/>
          </p:cNvCxnSpPr>
          <p:nvPr/>
        </p:nvCxnSpPr>
        <p:spPr>
          <a:xfrm>
            <a:off x="4394509" y="2169477"/>
            <a:ext cx="21154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811868C0-EA18-4B58-A057-D44E8B84C4AD}"/>
              </a:ext>
            </a:extLst>
          </p:cNvPr>
          <p:cNvCxnSpPr>
            <a:cxnSpLocks/>
          </p:cNvCxnSpPr>
          <p:nvPr/>
        </p:nvCxnSpPr>
        <p:spPr>
          <a:xfrm>
            <a:off x="4405716" y="2166355"/>
            <a:ext cx="4453" cy="6576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upo 93">
            <a:extLst>
              <a:ext uri="{FF2B5EF4-FFF2-40B4-BE49-F238E27FC236}">
                <a16:creationId xmlns:a16="http://schemas.microsoft.com/office/drawing/2014/main" id="{7074A8FF-B434-4178-A7C8-D9CB47027112}"/>
              </a:ext>
            </a:extLst>
          </p:cNvPr>
          <p:cNvGrpSpPr/>
          <p:nvPr/>
        </p:nvGrpSpPr>
        <p:grpSpPr>
          <a:xfrm>
            <a:off x="6505116" y="1216216"/>
            <a:ext cx="404174" cy="1121783"/>
            <a:chOff x="6575455" y="1709036"/>
            <a:chExt cx="404174" cy="1121783"/>
          </a:xfrm>
        </p:grpSpPr>
        <p:sp>
          <p:nvSpPr>
            <p:cNvPr id="11" name="Diagrama de flujo: proceso alternativo 10">
              <a:extLst>
                <a:ext uri="{FF2B5EF4-FFF2-40B4-BE49-F238E27FC236}">
                  <a16:creationId xmlns:a16="http://schemas.microsoft.com/office/drawing/2014/main" id="{92F20137-196E-4D23-B57E-BD52DD07B1FD}"/>
                </a:ext>
              </a:extLst>
            </p:cNvPr>
            <p:cNvSpPr/>
            <p:nvPr/>
          </p:nvSpPr>
          <p:spPr>
            <a:xfrm>
              <a:off x="6580264" y="1709036"/>
              <a:ext cx="399365" cy="1121783"/>
            </a:xfrm>
            <a:prstGeom prst="flowChartAlternateProcess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4" name="CuadroTexto 73">
              <a:extLst>
                <a:ext uri="{FF2B5EF4-FFF2-40B4-BE49-F238E27FC236}">
                  <a16:creationId xmlns:a16="http://schemas.microsoft.com/office/drawing/2014/main" id="{E6643033-0140-44DF-A203-1279E84433CB}"/>
                </a:ext>
              </a:extLst>
            </p:cNvPr>
            <p:cNvSpPr txBox="1"/>
            <p:nvPr/>
          </p:nvSpPr>
          <p:spPr>
            <a:xfrm>
              <a:off x="6575455" y="1722263"/>
              <a:ext cx="40417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000" dirty="0"/>
                <a:t>M</a:t>
              </a:r>
            </a:p>
            <a:p>
              <a:pPr algn="ctr"/>
              <a:r>
                <a:rPr lang="es-MX" sz="2000" dirty="0"/>
                <a:t>u</a:t>
              </a:r>
            </a:p>
            <a:p>
              <a:pPr algn="ctr"/>
              <a:r>
                <a:rPr lang="es-MX" sz="2000" dirty="0"/>
                <a:t>x</a:t>
              </a:r>
            </a:p>
          </p:txBody>
        </p:sp>
      </p:grpSp>
      <p:grpSp>
        <p:nvGrpSpPr>
          <p:cNvPr id="127" name="Grupo 126">
            <a:extLst>
              <a:ext uri="{FF2B5EF4-FFF2-40B4-BE49-F238E27FC236}">
                <a16:creationId xmlns:a16="http://schemas.microsoft.com/office/drawing/2014/main" id="{5CB8C555-D12E-4626-8A4A-2754FF75A013}"/>
              </a:ext>
            </a:extLst>
          </p:cNvPr>
          <p:cNvGrpSpPr/>
          <p:nvPr/>
        </p:nvGrpSpPr>
        <p:grpSpPr>
          <a:xfrm>
            <a:off x="6896647" y="3660142"/>
            <a:ext cx="404174" cy="1121783"/>
            <a:chOff x="6575455" y="1709036"/>
            <a:chExt cx="404174" cy="1121783"/>
          </a:xfrm>
        </p:grpSpPr>
        <p:sp>
          <p:nvSpPr>
            <p:cNvPr id="128" name="Diagrama de flujo: proceso alternativo 127">
              <a:extLst>
                <a:ext uri="{FF2B5EF4-FFF2-40B4-BE49-F238E27FC236}">
                  <a16:creationId xmlns:a16="http://schemas.microsoft.com/office/drawing/2014/main" id="{FA154C74-F0CE-4DCC-96BA-20DAF481AF91}"/>
                </a:ext>
              </a:extLst>
            </p:cNvPr>
            <p:cNvSpPr/>
            <p:nvPr/>
          </p:nvSpPr>
          <p:spPr>
            <a:xfrm>
              <a:off x="6580264" y="1709036"/>
              <a:ext cx="399365" cy="1121783"/>
            </a:xfrm>
            <a:prstGeom prst="flowChartAlternateProcess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9" name="CuadroTexto 128">
              <a:extLst>
                <a:ext uri="{FF2B5EF4-FFF2-40B4-BE49-F238E27FC236}">
                  <a16:creationId xmlns:a16="http://schemas.microsoft.com/office/drawing/2014/main" id="{0AE7C541-38DE-4694-80CC-183375C23631}"/>
                </a:ext>
              </a:extLst>
            </p:cNvPr>
            <p:cNvSpPr txBox="1"/>
            <p:nvPr/>
          </p:nvSpPr>
          <p:spPr>
            <a:xfrm>
              <a:off x="6575455" y="1722263"/>
              <a:ext cx="40417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000" dirty="0"/>
                <a:t>M</a:t>
              </a:r>
            </a:p>
            <a:p>
              <a:pPr algn="ctr"/>
              <a:r>
                <a:rPr lang="es-MX" sz="2000" dirty="0"/>
                <a:t>u</a:t>
              </a:r>
            </a:p>
            <a:p>
              <a:pPr algn="ctr"/>
              <a:r>
                <a:rPr lang="es-MX" sz="2000" dirty="0"/>
                <a:t>x</a:t>
              </a:r>
            </a:p>
          </p:txBody>
        </p:sp>
      </p:grpSp>
      <p:cxnSp>
        <p:nvCxnSpPr>
          <p:cNvPr id="100" name="Conector recto de flecha 99">
            <a:extLst>
              <a:ext uri="{FF2B5EF4-FFF2-40B4-BE49-F238E27FC236}">
                <a16:creationId xmlns:a16="http://schemas.microsoft.com/office/drawing/2014/main" id="{A02137EC-1570-4CB0-B632-3C583B1955E7}"/>
              </a:ext>
            </a:extLst>
          </p:cNvPr>
          <p:cNvCxnSpPr>
            <a:cxnSpLocks/>
          </p:cNvCxnSpPr>
          <p:nvPr/>
        </p:nvCxnSpPr>
        <p:spPr>
          <a:xfrm>
            <a:off x="7300821" y="4062173"/>
            <a:ext cx="43765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118">
            <a:extLst>
              <a:ext uri="{FF2B5EF4-FFF2-40B4-BE49-F238E27FC236}">
                <a16:creationId xmlns:a16="http://schemas.microsoft.com/office/drawing/2014/main" id="{DE594B9E-8D2D-4C35-B8A4-FF7DDA76FD6D}"/>
              </a:ext>
            </a:extLst>
          </p:cNvPr>
          <p:cNvCxnSpPr/>
          <p:nvPr/>
        </p:nvCxnSpPr>
        <p:spPr>
          <a:xfrm flipV="1">
            <a:off x="6707203" y="4539979"/>
            <a:ext cx="0" cy="48389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cto de flecha 120">
            <a:extLst>
              <a:ext uri="{FF2B5EF4-FFF2-40B4-BE49-F238E27FC236}">
                <a16:creationId xmlns:a16="http://schemas.microsoft.com/office/drawing/2014/main" id="{EC243EBB-4E1A-43AE-9085-D424F34134AE}"/>
              </a:ext>
            </a:extLst>
          </p:cNvPr>
          <p:cNvCxnSpPr>
            <a:cxnSpLocks/>
          </p:cNvCxnSpPr>
          <p:nvPr/>
        </p:nvCxnSpPr>
        <p:spPr>
          <a:xfrm>
            <a:off x="6707203" y="4539979"/>
            <a:ext cx="20208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Elipse 122">
            <a:extLst>
              <a:ext uri="{FF2B5EF4-FFF2-40B4-BE49-F238E27FC236}">
                <a16:creationId xmlns:a16="http://schemas.microsoft.com/office/drawing/2014/main" id="{08B704B9-472D-491F-BF19-14AD2FC2E19B}"/>
              </a:ext>
            </a:extLst>
          </p:cNvPr>
          <p:cNvSpPr/>
          <p:nvPr/>
        </p:nvSpPr>
        <p:spPr>
          <a:xfrm>
            <a:off x="4995697" y="5424391"/>
            <a:ext cx="1166128" cy="1399717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39" name="Conector recto de flecha 138">
            <a:extLst>
              <a:ext uri="{FF2B5EF4-FFF2-40B4-BE49-F238E27FC236}">
                <a16:creationId xmlns:a16="http://schemas.microsoft.com/office/drawing/2014/main" id="{A85D4CF5-E4B2-4CCE-9BB3-151C4D63AF42}"/>
              </a:ext>
            </a:extLst>
          </p:cNvPr>
          <p:cNvCxnSpPr/>
          <p:nvPr/>
        </p:nvCxnSpPr>
        <p:spPr>
          <a:xfrm>
            <a:off x="6281123" y="3923494"/>
            <a:ext cx="6281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recto 145">
            <a:extLst>
              <a:ext uri="{FF2B5EF4-FFF2-40B4-BE49-F238E27FC236}">
                <a16:creationId xmlns:a16="http://schemas.microsoft.com/office/drawing/2014/main" id="{A95DC322-E4F1-4FBD-AD99-CB2A6FE9FE41}"/>
              </a:ext>
            </a:extLst>
          </p:cNvPr>
          <p:cNvCxnSpPr/>
          <p:nvPr/>
        </p:nvCxnSpPr>
        <p:spPr>
          <a:xfrm>
            <a:off x="6505116" y="3923494"/>
            <a:ext cx="0" cy="1353303"/>
          </a:xfrm>
          <a:prstGeom prst="line">
            <a:avLst/>
          </a:prstGeom>
          <a:ln w="2222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recto de flecha 147">
            <a:extLst>
              <a:ext uri="{FF2B5EF4-FFF2-40B4-BE49-F238E27FC236}">
                <a16:creationId xmlns:a16="http://schemas.microsoft.com/office/drawing/2014/main" id="{F6A2AFE9-BFF8-4ECD-AE13-00818DA4D6DE}"/>
              </a:ext>
            </a:extLst>
          </p:cNvPr>
          <p:cNvCxnSpPr/>
          <p:nvPr/>
        </p:nvCxnSpPr>
        <p:spPr>
          <a:xfrm>
            <a:off x="6505116" y="5276797"/>
            <a:ext cx="2817997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cto 149">
            <a:extLst>
              <a:ext uri="{FF2B5EF4-FFF2-40B4-BE49-F238E27FC236}">
                <a16:creationId xmlns:a16="http://schemas.microsoft.com/office/drawing/2014/main" id="{F947126C-10D1-4CC0-A251-5D69DE54815C}"/>
              </a:ext>
            </a:extLst>
          </p:cNvPr>
          <p:cNvCxnSpPr/>
          <p:nvPr/>
        </p:nvCxnSpPr>
        <p:spPr>
          <a:xfrm>
            <a:off x="4019464" y="3721578"/>
            <a:ext cx="0" cy="2538545"/>
          </a:xfrm>
          <a:prstGeom prst="line">
            <a:avLst/>
          </a:prstGeom>
          <a:ln w="22225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recto de flecha 151">
            <a:extLst>
              <a:ext uri="{FF2B5EF4-FFF2-40B4-BE49-F238E27FC236}">
                <a16:creationId xmlns:a16="http://schemas.microsoft.com/office/drawing/2014/main" id="{F19065D1-9857-4E6A-B545-239B6BB55FEF}"/>
              </a:ext>
            </a:extLst>
          </p:cNvPr>
          <p:cNvCxnSpPr/>
          <p:nvPr/>
        </p:nvCxnSpPr>
        <p:spPr>
          <a:xfrm>
            <a:off x="4019464" y="6260123"/>
            <a:ext cx="956157" cy="0"/>
          </a:xfrm>
          <a:prstGeom prst="straightConnector1">
            <a:avLst/>
          </a:prstGeom>
          <a:ln w="2222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recto de flecha 163">
            <a:extLst>
              <a:ext uri="{FF2B5EF4-FFF2-40B4-BE49-F238E27FC236}">
                <a16:creationId xmlns:a16="http://schemas.microsoft.com/office/drawing/2014/main" id="{41A473E6-8863-4750-8D86-313E94674858}"/>
              </a:ext>
            </a:extLst>
          </p:cNvPr>
          <p:cNvCxnSpPr>
            <a:cxnSpLocks/>
            <a:stCxn id="123" idx="0"/>
            <a:endCxn id="19" idx="2"/>
          </p:cNvCxnSpPr>
          <p:nvPr/>
        </p:nvCxnSpPr>
        <p:spPr>
          <a:xfrm flipV="1">
            <a:off x="5578761" y="4781922"/>
            <a:ext cx="0" cy="642469"/>
          </a:xfrm>
          <a:prstGeom prst="straightConnector1">
            <a:avLst/>
          </a:prstGeom>
          <a:ln w="2222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CuadroTexto 165">
            <a:extLst>
              <a:ext uri="{FF2B5EF4-FFF2-40B4-BE49-F238E27FC236}">
                <a16:creationId xmlns:a16="http://schemas.microsoft.com/office/drawing/2014/main" id="{0D72617B-45D1-4F60-A17C-6B702C665A5C}"/>
              </a:ext>
            </a:extLst>
          </p:cNvPr>
          <p:cNvSpPr txBox="1"/>
          <p:nvPr/>
        </p:nvSpPr>
        <p:spPr>
          <a:xfrm>
            <a:off x="4818165" y="3133864"/>
            <a:ext cx="1207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Register</a:t>
            </a:r>
            <a:r>
              <a:rPr lang="es-MX" dirty="0"/>
              <a:t> #</a:t>
            </a:r>
          </a:p>
        </p:txBody>
      </p:sp>
      <p:sp>
        <p:nvSpPr>
          <p:cNvPr id="167" name="CuadroTexto 166">
            <a:extLst>
              <a:ext uri="{FF2B5EF4-FFF2-40B4-BE49-F238E27FC236}">
                <a16:creationId xmlns:a16="http://schemas.microsoft.com/office/drawing/2014/main" id="{7A8B8AFE-C05A-435F-91EA-FCE8BEF4078A}"/>
              </a:ext>
            </a:extLst>
          </p:cNvPr>
          <p:cNvSpPr txBox="1"/>
          <p:nvPr/>
        </p:nvSpPr>
        <p:spPr>
          <a:xfrm>
            <a:off x="4833133" y="3652255"/>
            <a:ext cx="1207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Register</a:t>
            </a:r>
            <a:r>
              <a:rPr lang="es-MX" dirty="0"/>
              <a:t> #</a:t>
            </a:r>
          </a:p>
        </p:txBody>
      </p:sp>
      <p:sp>
        <p:nvSpPr>
          <p:cNvPr id="168" name="CuadroTexto 167">
            <a:extLst>
              <a:ext uri="{FF2B5EF4-FFF2-40B4-BE49-F238E27FC236}">
                <a16:creationId xmlns:a16="http://schemas.microsoft.com/office/drawing/2014/main" id="{D3337325-CA6A-43C3-AB2D-5EDAA98DFEAB}"/>
              </a:ext>
            </a:extLst>
          </p:cNvPr>
          <p:cNvSpPr txBox="1"/>
          <p:nvPr/>
        </p:nvSpPr>
        <p:spPr>
          <a:xfrm>
            <a:off x="4828508" y="4088256"/>
            <a:ext cx="1207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Register</a:t>
            </a:r>
            <a:r>
              <a:rPr lang="es-MX" dirty="0"/>
              <a:t> #</a:t>
            </a:r>
          </a:p>
        </p:txBody>
      </p:sp>
      <p:sp>
        <p:nvSpPr>
          <p:cNvPr id="169" name="CuadroTexto 168">
            <a:extLst>
              <a:ext uri="{FF2B5EF4-FFF2-40B4-BE49-F238E27FC236}">
                <a16:creationId xmlns:a16="http://schemas.microsoft.com/office/drawing/2014/main" id="{9F49546E-6594-4399-AF2A-D23AF804FAB3}"/>
              </a:ext>
            </a:extLst>
          </p:cNvPr>
          <p:cNvSpPr txBox="1"/>
          <p:nvPr/>
        </p:nvSpPr>
        <p:spPr>
          <a:xfrm>
            <a:off x="4843810" y="2615472"/>
            <a:ext cx="78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Data</a:t>
            </a:r>
          </a:p>
        </p:txBody>
      </p:sp>
      <p:sp>
        <p:nvSpPr>
          <p:cNvPr id="170" name="CuadroTexto 169">
            <a:extLst>
              <a:ext uri="{FF2B5EF4-FFF2-40B4-BE49-F238E27FC236}">
                <a16:creationId xmlns:a16="http://schemas.microsoft.com/office/drawing/2014/main" id="{79B5CC27-AD50-44E2-8546-3C3A29E15479}"/>
              </a:ext>
            </a:extLst>
          </p:cNvPr>
          <p:cNvSpPr txBox="1"/>
          <p:nvPr/>
        </p:nvSpPr>
        <p:spPr>
          <a:xfrm>
            <a:off x="4918383" y="5924194"/>
            <a:ext cx="1379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solidFill>
                  <a:schemeClr val="accent1"/>
                </a:solidFill>
              </a:rPr>
              <a:t>C o n t r o l</a:t>
            </a:r>
          </a:p>
        </p:txBody>
      </p:sp>
      <p:sp>
        <p:nvSpPr>
          <p:cNvPr id="172" name="CuadroTexto 171">
            <a:extLst>
              <a:ext uri="{FF2B5EF4-FFF2-40B4-BE49-F238E27FC236}">
                <a16:creationId xmlns:a16="http://schemas.microsoft.com/office/drawing/2014/main" id="{88D0E7F9-892B-4A80-84CA-69BC4EE7B217}"/>
              </a:ext>
            </a:extLst>
          </p:cNvPr>
          <p:cNvSpPr txBox="1"/>
          <p:nvPr/>
        </p:nvSpPr>
        <p:spPr>
          <a:xfrm>
            <a:off x="5078675" y="4454281"/>
            <a:ext cx="1207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chemeClr val="accent1"/>
                </a:solidFill>
              </a:rPr>
              <a:t>RegWrite</a:t>
            </a:r>
            <a:endParaRPr lang="es-MX" dirty="0">
              <a:solidFill>
                <a:schemeClr val="accent1"/>
              </a:solidFill>
            </a:endParaRPr>
          </a:p>
        </p:txBody>
      </p:sp>
      <p:cxnSp>
        <p:nvCxnSpPr>
          <p:cNvPr id="174" name="Conector recto 173">
            <a:extLst>
              <a:ext uri="{FF2B5EF4-FFF2-40B4-BE49-F238E27FC236}">
                <a16:creationId xmlns:a16="http://schemas.microsoft.com/office/drawing/2014/main" id="{9074AAD0-DC34-482F-9FC9-F35CF5B2F2C5}"/>
              </a:ext>
            </a:extLst>
          </p:cNvPr>
          <p:cNvCxnSpPr>
            <a:cxnSpLocks/>
          </p:cNvCxnSpPr>
          <p:nvPr/>
        </p:nvCxnSpPr>
        <p:spPr>
          <a:xfrm>
            <a:off x="6035531" y="5653678"/>
            <a:ext cx="3791168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recto de flecha 175">
            <a:extLst>
              <a:ext uri="{FF2B5EF4-FFF2-40B4-BE49-F238E27FC236}">
                <a16:creationId xmlns:a16="http://schemas.microsoft.com/office/drawing/2014/main" id="{3927D0E4-605B-4EC5-B319-89AA76D959A0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9826700" y="5437303"/>
            <a:ext cx="0" cy="20889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ector recto 186">
            <a:extLst>
              <a:ext uri="{FF2B5EF4-FFF2-40B4-BE49-F238E27FC236}">
                <a16:creationId xmlns:a16="http://schemas.microsoft.com/office/drawing/2014/main" id="{D6C31978-1B85-4C35-A274-5DE614616235}"/>
              </a:ext>
            </a:extLst>
          </p:cNvPr>
          <p:cNvCxnSpPr/>
          <p:nvPr/>
        </p:nvCxnSpPr>
        <p:spPr>
          <a:xfrm>
            <a:off x="6096000" y="5824025"/>
            <a:ext cx="1008185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ector recto de flecha 188">
            <a:extLst>
              <a:ext uri="{FF2B5EF4-FFF2-40B4-BE49-F238E27FC236}">
                <a16:creationId xmlns:a16="http://schemas.microsoft.com/office/drawing/2014/main" id="{33112316-78B0-4723-83B5-9EC860533C0B}"/>
              </a:ext>
            </a:extLst>
          </p:cNvPr>
          <p:cNvCxnSpPr>
            <a:endCxn id="128" idx="2"/>
          </p:cNvCxnSpPr>
          <p:nvPr/>
        </p:nvCxnSpPr>
        <p:spPr>
          <a:xfrm flipH="1" flipV="1">
            <a:off x="7101139" y="4781925"/>
            <a:ext cx="3046" cy="1042100"/>
          </a:xfrm>
          <a:prstGeom prst="straightConnector1">
            <a:avLst/>
          </a:prstGeom>
          <a:ln w="2222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CuadroTexto 189">
            <a:extLst>
              <a:ext uri="{FF2B5EF4-FFF2-40B4-BE49-F238E27FC236}">
                <a16:creationId xmlns:a16="http://schemas.microsoft.com/office/drawing/2014/main" id="{73C3FE30-2E20-4ADD-BA3C-770D17B79386}"/>
              </a:ext>
            </a:extLst>
          </p:cNvPr>
          <p:cNvSpPr txBox="1"/>
          <p:nvPr/>
        </p:nvSpPr>
        <p:spPr>
          <a:xfrm>
            <a:off x="9257110" y="5067971"/>
            <a:ext cx="1207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chemeClr val="accent1"/>
                </a:solidFill>
              </a:rPr>
              <a:t>MemRead</a:t>
            </a:r>
            <a:endParaRPr lang="es-MX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123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upo 156">
            <a:extLst>
              <a:ext uri="{FF2B5EF4-FFF2-40B4-BE49-F238E27FC236}">
                <a16:creationId xmlns:a16="http://schemas.microsoft.com/office/drawing/2014/main" id="{38D8219A-7411-4937-9BF3-13793ABA5238}"/>
              </a:ext>
            </a:extLst>
          </p:cNvPr>
          <p:cNvGrpSpPr/>
          <p:nvPr/>
        </p:nvGrpSpPr>
        <p:grpSpPr>
          <a:xfrm>
            <a:off x="130613" y="1084641"/>
            <a:ext cx="3492148" cy="4192161"/>
            <a:chOff x="878241" y="1541416"/>
            <a:chExt cx="3492148" cy="4192161"/>
          </a:xfrm>
        </p:grpSpPr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D4489347-BC97-4386-9056-0B71DBA7A59C}"/>
                </a:ext>
              </a:extLst>
            </p:cNvPr>
            <p:cNvSpPr txBox="1"/>
            <p:nvPr/>
          </p:nvSpPr>
          <p:spPr>
            <a:xfrm>
              <a:off x="1929885" y="1632627"/>
              <a:ext cx="4674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4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grpSp>
          <p:nvGrpSpPr>
            <p:cNvPr id="156" name="Grupo 155">
              <a:extLst>
                <a:ext uri="{FF2B5EF4-FFF2-40B4-BE49-F238E27FC236}">
                  <a16:creationId xmlns:a16="http://schemas.microsoft.com/office/drawing/2014/main" id="{A40929A7-DDA4-4588-BE8D-FC3D6C8FD6CD}"/>
                </a:ext>
              </a:extLst>
            </p:cNvPr>
            <p:cNvGrpSpPr/>
            <p:nvPr/>
          </p:nvGrpSpPr>
          <p:grpSpPr>
            <a:xfrm>
              <a:off x="878241" y="1541416"/>
              <a:ext cx="3492148" cy="4192161"/>
              <a:chOff x="878241" y="1541416"/>
              <a:chExt cx="3492148" cy="4192161"/>
            </a:xfrm>
          </p:grpSpPr>
          <p:grpSp>
            <p:nvGrpSpPr>
              <p:cNvPr id="155" name="Grupo 154">
                <a:extLst>
                  <a:ext uri="{FF2B5EF4-FFF2-40B4-BE49-F238E27FC236}">
                    <a16:creationId xmlns:a16="http://schemas.microsoft.com/office/drawing/2014/main" id="{55D3D394-6BA4-42FF-A06C-B79258023CA0}"/>
                  </a:ext>
                </a:extLst>
              </p:cNvPr>
              <p:cNvGrpSpPr/>
              <p:nvPr/>
            </p:nvGrpSpPr>
            <p:grpSpPr>
              <a:xfrm>
                <a:off x="2135474" y="4279006"/>
                <a:ext cx="795130" cy="624650"/>
                <a:chOff x="2135474" y="4279006"/>
                <a:chExt cx="795130" cy="624650"/>
              </a:xfrm>
            </p:grpSpPr>
            <p:sp>
              <p:nvSpPr>
                <p:cNvPr id="40" name="CuadroTexto 39">
                  <a:extLst>
                    <a:ext uri="{FF2B5EF4-FFF2-40B4-BE49-F238E27FC236}">
                      <a16:creationId xmlns:a16="http://schemas.microsoft.com/office/drawing/2014/main" id="{115C616A-032E-460B-838C-BF3591B74825}"/>
                    </a:ext>
                  </a:extLst>
                </p:cNvPr>
                <p:cNvSpPr txBox="1"/>
                <p:nvPr/>
              </p:nvSpPr>
              <p:spPr>
                <a:xfrm>
                  <a:off x="2135474" y="4534324"/>
                  <a:ext cx="7951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MX" dirty="0"/>
                    <a:t>32 bit</a:t>
                  </a:r>
                </a:p>
              </p:txBody>
            </p:sp>
            <p:grpSp>
              <p:nvGrpSpPr>
                <p:cNvPr id="154" name="Grupo 153">
                  <a:extLst>
                    <a:ext uri="{FF2B5EF4-FFF2-40B4-BE49-F238E27FC236}">
                      <a16:creationId xmlns:a16="http://schemas.microsoft.com/office/drawing/2014/main" id="{F5CA23A3-94EF-4F64-B838-E61BA9C10E6C}"/>
                    </a:ext>
                  </a:extLst>
                </p:cNvPr>
                <p:cNvGrpSpPr/>
                <p:nvPr/>
              </p:nvGrpSpPr>
              <p:grpSpPr>
                <a:xfrm>
                  <a:off x="2245621" y="4279006"/>
                  <a:ext cx="537691" cy="225287"/>
                  <a:chOff x="2245621" y="4279006"/>
                  <a:chExt cx="537691" cy="225287"/>
                </a:xfrm>
              </p:grpSpPr>
              <p:cxnSp>
                <p:nvCxnSpPr>
                  <p:cNvPr id="35" name="Conector recto 34">
                    <a:extLst>
                      <a:ext uri="{FF2B5EF4-FFF2-40B4-BE49-F238E27FC236}">
                        <a16:creationId xmlns:a16="http://schemas.microsoft.com/office/drawing/2014/main" id="{A50AF4D5-A248-4E88-9B76-7BF6361210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45621" y="4380269"/>
                    <a:ext cx="537691" cy="1138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Conector recto 38">
                    <a:extLst>
                      <a:ext uri="{FF2B5EF4-FFF2-40B4-BE49-F238E27FC236}">
                        <a16:creationId xmlns:a16="http://schemas.microsoft.com/office/drawing/2014/main" id="{9EFEE42F-311D-4B3C-8578-EE7F6248E82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537169" y="4279006"/>
                    <a:ext cx="106018" cy="225287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53" name="Grupo 152">
                <a:extLst>
                  <a:ext uri="{FF2B5EF4-FFF2-40B4-BE49-F238E27FC236}">
                    <a16:creationId xmlns:a16="http://schemas.microsoft.com/office/drawing/2014/main" id="{85E79719-4904-475D-BAF1-E16C1EAFB7C9}"/>
                  </a:ext>
                </a:extLst>
              </p:cNvPr>
              <p:cNvGrpSpPr/>
              <p:nvPr/>
            </p:nvGrpSpPr>
            <p:grpSpPr>
              <a:xfrm>
                <a:off x="878241" y="1541416"/>
                <a:ext cx="3492148" cy="4192161"/>
                <a:chOff x="878241" y="1541416"/>
                <a:chExt cx="3492148" cy="4192161"/>
              </a:xfrm>
            </p:grpSpPr>
            <p:sp>
              <p:nvSpPr>
                <p:cNvPr id="31" name="CuadroTexto 30">
                  <a:extLst>
                    <a:ext uri="{FF2B5EF4-FFF2-40B4-BE49-F238E27FC236}">
                      <a16:creationId xmlns:a16="http://schemas.microsoft.com/office/drawing/2014/main" id="{358C1956-2FAA-4D87-95E5-0D1E847269E1}"/>
                    </a:ext>
                  </a:extLst>
                </p:cNvPr>
                <p:cNvSpPr txBox="1"/>
                <p:nvPr/>
              </p:nvSpPr>
              <p:spPr>
                <a:xfrm>
                  <a:off x="2800008" y="3425253"/>
                  <a:ext cx="1570381" cy="230832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MX" b="1" dirty="0">
                      <a:solidFill>
                        <a:srgbClr val="002060"/>
                      </a:solidFill>
                    </a:rPr>
                    <a:t>Memoria</a:t>
                  </a:r>
                </a:p>
                <a:p>
                  <a:pPr algn="ctr"/>
                  <a:r>
                    <a:rPr lang="es-MX" b="1" dirty="0">
                      <a:solidFill>
                        <a:srgbClr val="002060"/>
                      </a:solidFill>
                    </a:rPr>
                    <a:t>de Instrucciones</a:t>
                  </a:r>
                </a:p>
                <a:p>
                  <a:pPr algn="ctr"/>
                  <a:endParaRPr lang="es-MX" dirty="0"/>
                </a:p>
                <a:p>
                  <a:pPr algn="ctr"/>
                  <a:endParaRPr lang="es-MX" dirty="0"/>
                </a:p>
                <a:p>
                  <a:pPr algn="ctr"/>
                  <a:endParaRPr lang="es-MX" dirty="0"/>
                </a:p>
                <a:p>
                  <a:pPr algn="ctr"/>
                  <a:endParaRPr lang="es-MX" dirty="0"/>
                </a:p>
                <a:p>
                  <a:pPr algn="ctr"/>
                  <a:endParaRPr lang="es-MX" dirty="0"/>
                </a:p>
              </p:txBody>
            </p:sp>
            <p:cxnSp>
              <p:nvCxnSpPr>
                <p:cNvPr id="33" name="Conector recto 32">
                  <a:extLst>
                    <a:ext uri="{FF2B5EF4-FFF2-40B4-BE49-F238E27FC236}">
                      <a16:creationId xmlns:a16="http://schemas.microsoft.com/office/drawing/2014/main" id="{1BC9C15A-BDBB-4908-9329-6D58FCB499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45621" y="2815446"/>
                  <a:ext cx="0" cy="1564823"/>
                </a:xfrm>
                <a:prstGeom prst="line">
                  <a:avLst/>
                </a:prstGeom>
                <a:ln w="28575">
                  <a:headEnd type="oval"/>
                  <a:tailEnd type="oval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6" name="CuadroTexto 25">
                  <a:extLst>
                    <a:ext uri="{FF2B5EF4-FFF2-40B4-BE49-F238E27FC236}">
                      <a16:creationId xmlns:a16="http://schemas.microsoft.com/office/drawing/2014/main" id="{E4552837-FDC9-4C3D-B08A-85F64CFBC7E8}"/>
                    </a:ext>
                  </a:extLst>
                </p:cNvPr>
                <p:cNvSpPr txBox="1"/>
                <p:nvPr/>
              </p:nvSpPr>
              <p:spPr>
                <a:xfrm>
                  <a:off x="878241" y="2626252"/>
                  <a:ext cx="887896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MX" dirty="0"/>
                    <a:t>PC</a:t>
                  </a:r>
                </a:p>
              </p:txBody>
            </p:sp>
            <p:cxnSp>
              <p:nvCxnSpPr>
                <p:cNvPr id="28" name="Conector recto 27">
                  <a:extLst>
                    <a:ext uri="{FF2B5EF4-FFF2-40B4-BE49-F238E27FC236}">
                      <a16:creationId xmlns:a16="http://schemas.microsoft.com/office/drawing/2014/main" id="{F50D5133-62B2-4A12-8576-9003A17A2A82}"/>
                    </a:ext>
                  </a:extLst>
                </p:cNvPr>
                <p:cNvCxnSpPr>
                  <a:cxnSpLocks/>
                  <a:stCxn id="26" idx="3"/>
                </p:cNvCxnSpPr>
                <p:nvPr/>
              </p:nvCxnSpPr>
              <p:spPr>
                <a:xfrm>
                  <a:off x="1766137" y="2810918"/>
                  <a:ext cx="1017175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26" name="Grupo 125">
                  <a:extLst>
                    <a:ext uri="{FF2B5EF4-FFF2-40B4-BE49-F238E27FC236}">
                      <a16:creationId xmlns:a16="http://schemas.microsoft.com/office/drawing/2014/main" id="{0B206C5B-6139-424F-BD5C-B6562DB4D8EF}"/>
                    </a:ext>
                  </a:extLst>
                </p:cNvPr>
                <p:cNvGrpSpPr/>
                <p:nvPr/>
              </p:nvGrpSpPr>
              <p:grpSpPr>
                <a:xfrm>
                  <a:off x="2292722" y="1541416"/>
                  <a:ext cx="1961321" cy="1654278"/>
                  <a:chOff x="2839562" y="1598020"/>
                  <a:chExt cx="1961321" cy="1654278"/>
                </a:xfrm>
              </p:grpSpPr>
              <p:grpSp>
                <p:nvGrpSpPr>
                  <p:cNvPr id="25" name="Grupo 24">
                    <a:extLst>
                      <a:ext uri="{FF2B5EF4-FFF2-40B4-BE49-F238E27FC236}">
                        <a16:creationId xmlns:a16="http://schemas.microsoft.com/office/drawing/2014/main" id="{928BB030-D6AF-45F9-AE45-6D0B0382A351}"/>
                      </a:ext>
                    </a:extLst>
                  </p:cNvPr>
                  <p:cNvGrpSpPr/>
                  <p:nvPr/>
                </p:nvGrpSpPr>
                <p:grpSpPr>
                  <a:xfrm>
                    <a:off x="2839562" y="1598020"/>
                    <a:ext cx="1232452" cy="1654278"/>
                    <a:chOff x="5194852" y="2231688"/>
                    <a:chExt cx="1232452" cy="1654278"/>
                  </a:xfrm>
                </p:grpSpPr>
                <p:cxnSp>
                  <p:nvCxnSpPr>
                    <p:cNvPr id="3" name="Conector recto 2">
                      <a:extLst>
                        <a:ext uri="{FF2B5EF4-FFF2-40B4-BE49-F238E27FC236}">
                          <a16:creationId xmlns:a16="http://schemas.microsoft.com/office/drawing/2014/main" id="{3CE7861C-757D-445F-B5BD-0BD64BB626D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98435" y="2231688"/>
                      <a:ext cx="0" cy="72000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" name="Conector recto 9">
                      <a:extLst>
                        <a:ext uri="{FF2B5EF4-FFF2-40B4-BE49-F238E27FC236}">
                          <a16:creationId xmlns:a16="http://schemas.microsoft.com/office/drawing/2014/main" id="{4DF96398-AD0B-4BDF-A24A-0F49D7F97CE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91809" y="3165966"/>
                      <a:ext cx="0" cy="72000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" name="Conector recto 5">
                      <a:extLst>
                        <a:ext uri="{FF2B5EF4-FFF2-40B4-BE49-F238E27FC236}">
                          <a16:creationId xmlns:a16="http://schemas.microsoft.com/office/drawing/2014/main" id="{6551E407-B7E3-47D3-B818-EEA03C6DD2C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91809" y="2951688"/>
                      <a:ext cx="205408" cy="109564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Conector recto 11">
                      <a:extLst>
                        <a:ext uri="{FF2B5EF4-FFF2-40B4-BE49-F238E27FC236}">
                          <a16:creationId xmlns:a16="http://schemas.microsoft.com/office/drawing/2014/main" id="{D6B8BD50-B59B-46EF-8544-AAAFB54DE61A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5698435" y="3061252"/>
                      <a:ext cx="198782" cy="104714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" name="Conector recto 16">
                      <a:extLst>
                        <a:ext uri="{FF2B5EF4-FFF2-40B4-BE49-F238E27FC236}">
                          <a16:creationId xmlns:a16="http://schemas.microsoft.com/office/drawing/2014/main" id="{F02CB97B-3BE6-4F0B-A208-55CD42220AD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91809" y="2231688"/>
                      <a:ext cx="735495" cy="36000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Conector recto 17">
                      <a:extLst>
                        <a:ext uri="{FF2B5EF4-FFF2-40B4-BE49-F238E27FC236}">
                          <a16:creationId xmlns:a16="http://schemas.microsoft.com/office/drawing/2014/main" id="{AA489897-D758-441C-99C6-01DEC58E769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5698435" y="3525966"/>
                      <a:ext cx="728869" cy="346069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Conector recto 20">
                      <a:extLst>
                        <a:ext uri="{FF2B5EF4-FFF2-40B4-BE49-F238E27FC236}">
                          <a16:creationId xmlns:a16="http://schemas.microsoft.com/office/drawing/2014/main" id="{0C97A4CE-13EB-4E56-8D51-3E8A03DA023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427304" y="2591688"/>
                      <a:ext cx="0" cy="934278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Conector recto 22">
                      <a:extLst>
                        <a:ext uri="{FF2B5EF4-FFF2-40B4-BE49-F238E27FC236}">
                          <a16:creationId xmlns:a16="http://schemas.microsoft.com/office/drawing/2014/main" id="{A65C3A2C-699C-4BFF-82BA-6653DE09040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194852" y="2591688"/>
                      <a:ext cx="503583" cy="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82" name="CuadroTexto 81">
                    <a:extLst>
                      <a:ext uri="{FF2B5EF4-FFF2-40B4-BE49-F238E27FC236}">
                        <a16:creationId xmlns:a16="http://schemas.microsoft.com/office/drawing/2014/main" id="{B1C27143-F9B6-4FA2-8369-F52972E94981}"/>
                      </a:ext>
                    </a:extLst>
                  </p:cNvPr>
                  <p:cNvSpPr txBox="1"/>
                  <p:nvPr/>
                </p:nvSpPr>
                <p:spPr>
                  <a:xfrm>
                    <a:off x="4209981" y="2055827"/>
                    <a:ext cx="59090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MX" b="1" dirty="0">
                        <a:solidFill>
                          <a:srgbClr val="003300"/>
                        </a:solidFill>
                      </a:rPr>
                      <a:t>ALU</a:t>
                    </a:r>
                  </a:p>
                </p:txBody>
              </p:sp>
            </p:grpSp>
          </p:grpSp>
        </p:grpSp>
      </p:grp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75574A3F-99A5-4379-BA9A-063B20F88E19}"/>
              </a:ext>
            </a:extLst>
          </p:cNvPr>
          <p:cNvSpPr txBox="1"/>
          <p:nvPr/>
        </p:nvSpPr>
        <p:spPr>
          <a:xfrm>
            <a:off x="2871011" y="268623"/>
            <a:ext cx="1983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003300"/>
                </a:solidFill>
              </a:rPr>
              <a:t>ALU para calcular el nuevo valor del PC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283EAD09-83C5-4B47-8139-AB0F14E79C40}"/>
              </a:ext>
            </a:extLst>
          </p:cNvPr>
          <p:cNvCxnSpPr/>
          <p:nvPr/>
        </p:nvCxnSpPr>
        <p:spPr>
          <a:xfrm flipH="1">
            <a:off x="2519481" y="643039"/>
            <a:ext cx="414999" cy="621602"/>
          </a:xfrm>
          <a:prstGeom prst="straightConnector1">
            <a:avLst/>
          </a:prstGeom>
          <a:ln w="19050">
            <a:solidFill>
              <a:schemeClr val="tx1"/>
            </a:solidFill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E3E7B576-41C4-444D-96B8-A20D5FE8BAD4}"/>
              </a:ext>
            </a:extLst>
          </p:cNvPr>
          <p:cNvCxnSpPr>
            <a:cxnSpLocks/>
          </p:cNvCxnSpPr>
          <p:nvPr/>
        </p:nvCxnSpPr>
        <p:spPr>
          <a:xfrm>
            <a:off x="3619733" y="3721578"/>
            <a:ext cx="79946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24E8B5A1-4423-4D53-9EEC-2F4C393D523E}"/>
              </a:ext>
            </a:extLst>
          </p:cNvPr>
          <p:cNvCxnSpPr>
            <a:cxnSpLocks/>
          </p:cNvCxnSpPr>
          <p:nvPr/>
        </p:nvCxnSpPr>
        <p:spPr>
          <a:xfrm flipH="1">
            <a:off x="4410167" y="3352899"/>
            <a:ext cx="9029" cy="16709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14E20FF2-75B6-4DD2-ABC8-C1E6885D0656}"/>
              </a:ext>
            </a:extLst>
          </p:cNvPr>
          <p:cNvCxnSpPr/>
          <p:nvPr/>
        </p:nvCxnSpPr>
        <p:spPr>
          <a:xfrm>
            <a:off x="4412572" y="2815110"/>
            <a:ext cx="46382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AB3C7EA2-818A-431A-A524-02CAEEF6B71C}"/>
              </a:ext>
            </a:extLst>
          </p:cNvPr>
          <p:cNvCxnSpPr/>
          <p:nvPr/>
        </p:nvCxnSpPr>
        <p:spPr>
          <a:xfrm>
            <a:off x="4412572" y="3338571"/>
            <a:ext cx="463826" cy="0"/>
          </a:xfrm>
          <a:prstGeom prst="line">
            <a:avLst/>
          </a:prstGeom>
          <a:ln w="28575"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5BFD3C34-3FEE-46C5-A042-9F53A2A5E09C}"/>
              </a:ext>
            </a:extLst>
          </p:cNvPr>
          <p:cNvCxnSpPr/>
          <p:nvPr/>
        </p:nvCxnSpPr>
        <p:spPr>
          <a:xfrm>
            <a:off x="4412572" y="3875285"/>
            <a:ext cx="463826" cy="0"/>
          </a:xfrm>
          <a:prstGeom prst="line">
            <a:avLst/>
          </a:prstGeom>
          <a:ln w="28575"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061CF544-C28F-4661-A8F0-8E65A79F4268}"/>
              </a:ext>
            </a:extLst>
          </p:cNvPr>
          <p:cNvSpPr/>
          <p:nvPr/>
        </p:nvSpPr>
        <p:spPr>
          <a:xfrm>
            <a:off x="4876398" y="2658244"/>
            <a:ext cx="1404725" cy="21236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A0767FEB-FA1C-4BC8-9F43-71BBF561949F}"/>
              </a:ext>
            </a:extLst>
          </p:cNvPr>
          <p:cNvCxnSpPr>
            <a:cxnSpLocks/>
          </p:cNvCxnSpPr>
          <p:nvPr/>
        </p:nvCxnSpPr>
        <p:spPr>
          <a:xfrm>
            <a:off x="6281123" y="3004002"/>
            <a:ext cx="1457349" cy="0"/>
          </a:xfrm>
          <a:prstGeom prst="line">
            <a:avLst/>
          </a:prstGeom>
          <a:ln w="28575">
            <a:prstDash val="solid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4" name="Grupo 83">
            <a:extLst>
              <a:ext uri="{FF2B5EF4-FFF2-40B4-BE49-F238E27FC236}">
                <a16:creationId xmlns:a16="http://schemas.microsoft.com/office/drawing/2014/main" id="{1651A008-93D5-4605-A2DE-0055049F8897}"/>
              </a:ext>
            </a:extLst>
          </p:cNvPr>
          <p:cNvGrpSpPr/>
          <p:nvPr/>
        </p:nvGrpSpPr>
        <p:grpSpPr>
          <a:xfrm>
            <a:off x="7731846" y="2644002"/>
            <a:ext cx="735495" cy="1654278"/>
            <a:chOff x="8854266" y="4150089"/>
            <a:chExt cx="735495" cy="1654278"/>
          </a:xfrm>
        </p:grpSpPr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9B0DA90C-D64C-46B9-ACAB-47098956CC18}"/>
                </a:ext>
              </a:extLst>
            </p:cNvPr>
            <p:cNvGrpSpPr/>
            <p:nvPr/>
          </p:nvGrpSpPr>
          <p:grpSpPr>
            <a:xfrm>
              <a:off x="8854266" y="4150089"/>
              <a:ext cx="735495" cy="1654278"/>
              <a:chOff x="8854266" y="4150089"/>
              <a:chExt cx="735495" cy="1654278"/>
            </a:xfrm>
          </p:grpSpPr>
          <p:cxnSp>
            <p:nvCxnSpPr>
              <p:cNvPr id="44" name="Conector recto 43">
                <a:extLst>
                  <a:ext uri="{FF2B5EF4-FFF2-40B4-BE49-F238E27FC236}">
                    <a16:creationId xmlns:a16="http://schemas.microsoft.com/office/drawing/2014/main" id="{615DEAA8-0D45-4B2B-BD1B-05EED5824559}"/>
                  </a:ext>
                </a:extLst>
              </p:cNvPr>
              <p:cNvCxnSpPr/>
              <p:nvPr/>
            </p:nvCxnSpPr>
            <p:spPr>
              <a:xfrm>
                <a:off x="8860892" y="4150089"/>
                <a:ext cx="0" cy="7200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>
                <a:extLst>
                  <a:ext uri="{FF2B5EF4-FFF2-40B4-BE49-F238E27FC236}">
                    <a16:creationId xmlns:a16="http://schemas.microsoft.com/office/drawing/2014/main" id="{9030DA37-9B41-4C18-B235-E1CE3E2AF576}"/>
                  </a:ext>
                </a:extLst>
              </p:cNvPr>
              <p:cNvCxnSpPr/>
              <p:nvPr/>
            </p:nvCxnSpPr>
            <p:spPr>
              <a:xfrm>
                <a:off x="8854266" y="5084367"/>
                <a:ext cx="0" cy="7200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Conector recto 46">
                <a:extLst>
                  <a:ext uri="{FF2B5EF4-FFF2-40B4-BE49-F238E27FC236}">
                    <a16:creationId xmlns:a16="http://schemas.microsoft.com/office/drawing/2014/main" id="{DD17E985-C45B-4441-B127-AADC6E4C4D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54266" y="4870089"/>
                <a:ext cx="205408" cy="10956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>
                <a:extLst>
                  <a:ext uri="{FF2B5EF4-FFF2-40B4-BE49-F238E27FC236}">
                    <a16:creationId xmlns:a16="http://schemas.microsoft.com/office/drawing/2014/main" id="{DED242CA-0CF3-449B-971E-4A606D034D76}"/>
                  </a:ext>
                </a:extLst>
              </p:cNvPr>
              <p:cNvCxnSpPr/>
              <p:nvPr/>
            </p:nvCxnSpPr>
            <p:spPr>
              <a:xfrm flipH="1">
                <a:off x="8860892" y="4979653"/>
                <a:ext cx="198782" cy="10471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Conector recto 55">
                <a:extLst>
                  <a:ext uri="{FF2B5EF4-FFF2-40B4-BE49-F238E27FC236}">
                    <a16:creationId xmlns:a16="http://schemas.microsoft.com/office/drawing/2014/main" id="{32B1AB9D-4363-4DA2-97EC-57E35A3768BE}"/>
                  </a:ext>
                </a:extLst>
              </p:cNvPr>
              <p:cNvCxnSpPr/>
              <p:nvPr/>
            </p:nvCxnSpPr>
            <p:spPr>
              <a:xfrm>
                <a:off x="8854266" y="4150089"/>
                <a:ext cx="735495" cy="3600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Conector recto 56">
                <a:extLst>
                  <a:ext uri="{FF2B5EF4-FFF2-40B4-BE49-F238E27FC236}">
                    <a16:creationId xmlns:a16="http://schemas.microsoft.com/office/drawing/2014/main" id="{5041B8A0-1807-4F2E-B1AA-83BAA15ECE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60892" y="5444367"/>
                <a:ext cx="728869" cy="34606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Conector recto 57">
                <a:extLst>
                  <a:ext uri="{FF2B5EF4-FFF2-40B4-BE49-F238E27FC236}">
                    <a16:creationId xmlns:a16="http://schemas.microsoft.com/office/drawing/2014/main" id="{46E40815-0EAD-473A-902D-8A6FB6759EF5}"/>
                  </a:ext>
                </a:extLst>
              </p:cNvPr>
              <p:cNvCxnSpPr/>
              <p:nvPr/>
            </p:nvCxnSpPr>
            <p:spPr>
              <a:xfrm>
                <a:off x="9589761" y="4510089"/>
                <a:ext cx="0" cy="934278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1" name="CuadroTexto 80">
              <a:extLst>
                <a:ext uri="{FF2B5EF4-FFF2-40B4-BE49-F238E27FC236}">
                  <a16:creationId xmlns:a16="http://schemas.microsoft.com/office/drawing/2014/main" id="{E001F145-8E3A-4BB4-BAAB-8B104552461A}"/>
                </a:ext>
              </a:extLst>
            </p:cNvPr>
            <p:cNvSpPr txBox="1"/>
            <p:nvPr/>
          </p:nvSpPr>
          <p:spPr>
            <a:xfrm>
              <a:off x="8929875" y="4481254"/>
              <a:ext cx="590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>
                  <a:solidFill>
                    <a:srgbClr val="003300"/>
                  </a:solidFill>
                </a:rPr>
                <a:t>ALU</a:t>
              </a:r>
            </a:p>
          </p:txBody>
        </p:sp>
      </p:grp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60C8BB98-92FC-4F1A-AD1F-42E3DDB22DAC}"/>
              </a:ext>
            </a:extLst>
          </p:cNvPr>
          <p:cNvCxnSpPr>
            <a:cxnSpLocks/>
          </p:cNvCxnSpPr>
          <p:nvPr/>
        </p:nvCxnSpPr>
        <p:spPr>
          <a:xfrm flipV="1">
            <a:off x="8467341" y="3451956"/>
            <a:ext cx="797538" cy="2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ECBDF5A3-8999-46FC-A344-9981BADD9695}"/>
              </a:ext>
            </a:extLst>
          </p:cNvPr>
          <p:cNvCxnSpPr>
            <a:cxnSpLocks/>
          </p:cNvCxnSpPr>
          <p:nvPr/>
        </p:nvCxnSpPr>
        <p:spPr>
          <a:xfrm flipH="1">
            <a:off x="4410168" y="5023872"/>
            <a:ext cx="229703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de flecha 101">
            <a:extLst>
              <a:ext uri="{FF2B5EF4-FFF2-40B4-BE49-F238E27FC236}">
                <a16:creationId xmlns:a16="http://schemas.microsoft.com/office/drawing/2014/main" id="{AC23DC3D-4953-45D4-8875-3AF7714DAA31}"/>
              </a:ext>
            </a:extLst>
          </p:cNvPr>
          <p:cNvCxnSpPr>
            <a:cxnSpLocks/>
          </p:cNvCxnSpPr>
          <p:nvPr/>
        </p:nvCxnSpPr>
        <p:spPr>
          <a:xfrm>
            <a:off x="4410167" y="4284349"/>
            <a:ext cx="495461" cy="17069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11E79A0-20C6-4ACB-A56E-E0AB89335859}"/>
              </a:ext>
            </a:extLst>
          </p:cNvPr>
          <p:cNvSpPr txBox="1"/>
          <p:nvPr/>
        </p:nvSpPr>
        <p:spPr>
          <a:xfrm>
            <a:off x="9236995" y="3836921"/>
            <a:ext cx="1069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Memoria</a:t>
            </a:r>
          </a:p>
          <a:p>
            <a:pPr algn="ctr"/>
            <a:r>
              <a:rPr lang="es-MX" dirty="0"/>
              <a:t>de</a:t>
            </a:r>
          </a:p>
          <a:p>
            <a:pPr algn="ctr"/>
            <a:r>
              <a:rPr lang="es-MX" dirty="0"/>
              <a:t>datos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851892FB-D9DE-4A0C-AAE8-40B204E502CD}"/>
              </a:ext>
            </a:extLst>
          </p:cNvPr>
          <p:cNvSpPr/>
          <p:nvPr/>
        </p:nvSpPr>
        <p:spPr>
          <a:xfrm>
            <a:off x="9275324" y="3179929"/>
            <a:ext cx="1067133" cy="225737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6BF9693D-B505-4224-B4BB-EA60DE28CF17}"/>
              </a:ext>
            </a:extLst>
          </p:cNvPr>
          <p:cNvCxnSpPr>
            <a:cxnSpLocks/>
          </p:cNvCxnSpPr>
          <p:nvPr/>
        </p:nvCxnSpPr>
        <p:spPr>
          <a:xfrm>
            <a:off x="4394509" y="2169477"/>
            <a:ext cx="21154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811868C0-EA18-4B58-A057-D44E8B84C4AD}"/>
              </a:ext>
            </a:extLst>
          </p:cNvPr>
          <p:cNvCxnSpPr>
            <a:cxnSpLocks/>
          </p:cNvCxnSpPr>
          <p:nvPr/>
        </p:nvCxnSpPr>
        <p:spPr>
          <a:xfrm>
            <a:off x="4405716" y="2166355"/>
            <a:ext cx="4453" cy="6576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upo 93">
            <a:extLst>
              <a:ext uri="{FF2B5EF4-FFF2-40B4-BE49-F238E27FC236}">
                <a16:creationId xmlns:a16="http://schemas.microsoft.com/office/drawing/2014/main" id="{7074A8FF-B434-4178-A7C8-D9CB47027112}"/>
              </a:ext>
            </a:extLst>
          </p:cNvPr>
          <p:cNvGrpSpPr/>
          <p:nvPr/>
        </p:nvGrpSpPr>
        <p:grpSpPr>
          <a:xfrm>
            <a:off x="6505116" y="1216216"/>
            <a:ext cx="404174" cy="1121783"/>
            <a:chOff x="6575455" y="1709036"/>
            <a:chExt cx="404174" cy="1121783"/>
          </a:xfrm>
        </p:grpSpPr>
        <p:sp>
          <p:nvSpPr>
            <p:cNvPr id="11" name="Diagrama de flujo: proceso alternativo 10">
              <a:extLst>
                <a:ext uri="{FF2B5EF4-FFF2-40B4-BE49-F238E27FC236}">
                  <a16:creationId xmlns:a16="http://schemas.microsoft.com/office/drawing/2014/main" id="{92F20137-196E-4D23-B57E-BD52DD07B1FD}"/>
                </a:ext>
              </a:extLst>
            </p:cNvPr>
            <p:cNvSpPr/>
            <p:nvPr/>
          </p:nvSpPr>
          <p:spPr>
            <a:xfrm>
              <a:off x="6580264" y="1709036"/>
              <a:ext cx="399365" cy="1121783"/>
            </a:xfrm>
            <a:prstGeom prst="flowChartAlternateProcess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4" name="CuadroTexto 73">
              <a:extLst>
                <a:ext uri="{FF2B5EF4-FFF2-40B4-BE49-F238E27FC236}">
                  <a16:creationId xmlns:a16="http://schemas.microsoft.com/office/drawing/2014/main" id="{E6643033-0140-44DF-A203-1279E84433CB}"/>
                </a:ext>
              </a:extLst>
            </p:cNvPr>
            <p:cNvSpPr txBox="1"/>
            <p:nvPr/>
          </p:nvSpPr>
          <p:spPr>
            <a:xfrm>
              <a:off x="6575455" y="1722263"/>
              <a:ext cx="40417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000" dirty="0"/>
                <a:t>M</a:t>
              </a:r>
            </a:p>
            <a:p>
              <a:pPr algn="ctr"/>
              <a:r>
                <a:rPr lang="es-MX" sz="2000" dirty="0"/>
                <a:t>u</a:t>
              </a:r>
            </a:p>
            <a:p>
              <a:pPr algn="ctr"/>
              <a:r>
                <a:rPr lang="es-MX" sz="2000" dirty="0"/>
                <a:t>x</a:t>
              </a:r>
            </a:p>
          </p:txBody>
        </p:sp>
      </p:grpSp>
      <p:grpSp>
        <p:nvGrpSpPr>
          <p:cNvPr id="127" name="Grupo 126">
            <a:extLst>
              <a:ext uri="{FF2B5EF4-FFF2-40B4-BE49-F238E27FC236}">
                <a16:creationId xmlns:a16="http://schemas.microsoft.com/office/drawing/2014/main" id="{5CB8C555-D12E-4626-8A4A-2754FF75A013}"/>
              </a:ext>
            </a:extLst>
          </p:cNvPr>
          <p:cNvGrpSpPr/>
          <p:nvPr/>
        </p:nvGrpSpPr>
        <p:grpSpPr>
          <a:xfrm>
            <a:off x="6896647" y="3660142"/>
            <a:ext cx="404174" cy="1121783"/>
            <a:chOff x="6575455" y="1709036"/>
            <a:chExt cx="404174" cy="1121783"/>
          </a:xfrm>
        </p:grpSpPr>
        <p:sp>
          <p:nvSpPr>
            <p:cNvPr id="128" name="Diagrama de flujo: proceso alternativo 127">
              <a:extLst>
                <a:ext uri="{FF2B5EF4-FFF2-40B4-BE49-F238E27FC236}">
                  <a16:creationId xmlns:a16="http://schemas.microsoft.com/office/drawing/2014/main" id="{FA154C74-F0CE-4DCC-96BA-20DAF481AF91}"/>
                </a:ext>
              </a:extLst>
            </p:cNvPr>
            <p:cNvSpPr/>
            <p:nvPr/>
          </p:nvSpPr>
          <p:spPr>
            <a:xfrm>
              <a:off x="6580264" y="1709036"/>
              <a:ext cx="399365" cy="1121783"/>
            </a:xfrm>
            <a:prstGeom prst="flowChartAlternateProcess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9" name="CuadroTexto 128">
              <a:extLst>
                <a:ext uri="{FF2B5EF4-FFF2-40B4-BE49-F238E27FC236}">
                  <a16:creationId xmlns:a16="http://schemas.microsoft.com/office/drawing/2014/main" id="{0AE7C541-38DE-4694-80CC-183375C23631}"/>
                </a:ext>
              </a:extLst>
            </p:cNvPr>
            <p:cNvSpPr txBox="1"/>
            <p:nvPr/>
          </p:nvSpPr>
          <p:spPr>
            <a:xfrm>
              <a:off x="6575455" y="1722263"/>
              <a:ext cx="40417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000" dirty="0"/>
                <a:t>M</a:t>
              </a:r>
            </a:p>
            <a:p>
              <a:pPr algn="ctr"/>
              <a:r>
                <a:rPr lang="es-MX" sz="2000" dirty="0"/>
                <a:t>u</a:t>
              </a:r>
            </a:p>
            <a:p>
              <a:pPr algn="ctr"/>
              <a:r>
                <a:rPr lang="es-MX" sz="2000" dirty="0"/>
                <a:t>x</a:t>
              </a:r>
            </a:p>
          </p:txBody>
        </p:sp>
      </p:grpSp>
      <p:cxnSp>
        <p:nvCxnSpPr>
          <p:cNvPr id="100" name="Conector recto de flecha 99">
            <a:extLst>
              <a:ext uri="{FF2B5EF4-FFF2-40B4-BE49-F238E27FC236}">
                <a16:creationId xmlns:a16="http://schemas.microsoft.com/office/drawing/2014/main" id="{A02137EC-1570-4CB0-B632-3C583B1955E7}"/>
              </a:ext>
            </a:extLst>
          </p:cNvPr>
          <p:cNvCxnSpPr>
            <a:cxnSpLocks/>
          </p:cNvCxnSpPr>
          <p:nvPr/>
        </p:nvCxnSpPr>
        <p:spPr>
          <a:xfrm>
            <a:off x="7300821" y="4062173"/>
            <a:ext cx="43765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118">
            <a:extLst>
              <a:ext uri="{FF2B5EF4-FFF2-40B4-BE49-F238E27FC236}">
                <a16:creationId xmlns:a16="http://schemas.microsoft.com/office/drawing/2014/main" id="{DE594B9E-8D2D-4C35-B8A4-FF7DDA76FD6D}"/>
              </a:ext>
            </a:extLst>
          </p:cNvPr>
          <p:cNvCxnSpPr/>
          <p:nvPr/>
        </p:nvCxnSpPr>
        <p:spPr>
          <a:xfrm flipV="1">
            <a:off x="6707203" y="4539979"/>
            <a:ext cx="0" cy="48389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cto de flecha 120">
            <a:extLst>
              <a:ext uri="{FF2B5EF4-FFF2-40B4-BE49-F238E27FC236}">
                <a16:creationId xmlns:a16="http://schemas.microsoft.com/office/drawing/2014/main" id="{EC243EBB-4E1A-43AE-9085-D424F34134AE}"/>
              </a:ext>
            </a:extLst>
          </p:cNvPr>
          <p:cNvCxnSpPr>
            <a:cxnSpLocks/>
          </p:cNvCxnSpPr>
          <p:nvPr/>
        </p:nvCxnSpPr>
        <p:spPr>
          <a:xfrm>
            <a:off x="6707203" y="4539979"/>
            <a:ext cx="20208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Elipse 122">
            <a:extLst>
              <a:ext uri="{FF2B5EF4-FFF2-40B4-BE49-F238E27FC236}">
                <a16:creationId xmlns:a16="http://schemas.microsoft.com/office/drawing/2014/main" id="{08B704B9-472D-491F-BF19-14AD2FC2E19B}"/>
              </a:ext>
            </a:extLst>
          </p:cNvPr>
          <p:cNvSpPr/>
          <p:nvPr/>
        </p:nvSpPr>
        <p:spPr>
          <a:xfrm>
            <a:off x="4995697" y="5424391"/>
            <a:ext cx="1166128" cy="1399717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39" name="Conector recto de flecha 138">
            <a:extLst>
              <a:ext uri="{FF2B5EF4-FFF2-40B4-BE49-F238E27FC236}">
                <a16:creationId xmlns:a16="http://schemas.microsoft.com/office/drawing/2014/main" id="{A85D4CF5-E4B2-4CCE-9BB3-151C4D63AF42}"/>
              </a:ext>
            </a:extLst>
          </p:cNvPr>
          <p:cNvCxnSpPr/>
          <p:nvPr/>
        </p:nvCxnSpPr>
        <p:spPr>
          <a:xfrm>
            <a:off x="6281123" y="3923494"/>
            <a:ext cx="6281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recto 145">
            <a:extLst>
              <a:ext uri="{FF2B5EF4-FFF2-40B4-BE49-F238E27FC236}">
                <a16:creationId xmlns:a16="http://schemas.microsoft.com/office/drawing/2014/main" id="{A95DC322-E4F1-4FBD-AD99-CB2A6FE9FE41}"/>
              </a:ext>
            </a:extLst>
          </p:cNvPr>
          <p:cNvCxnSpPr/>
          <p:nvPr/>
        </p:nvCxnSpPr>
        <p:spPr>
          <a:xfrm>
            <a:off x="6505116" y="3923494"/>
            <a:ext cx="0" cy="1353303"/>
          </a:xfrm>
          <a:prstGeom prst="line">
            <a:avLst/>
          </a:prstGeom>
          <a:ln w="2222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recto de flecha 147">
            <a:extLst>
              <a:ext uri="{FF2B5EF4-FFF2-40B4-BE49-F238E27FC236}">
                <a16:creationId xmlns:a16="http://schemas.microsoft.com/office/drawing/2014/main" id="{F6A2AFE9-BFF8-4ECD-AE13-00818DA4D6DE}"/>
              </a:ext>
            </a:extLst>
          </p:cNvPr>
          <p:cNvCxnSpPr>
            <a:cxnSpLocks/>
            <a:endCxn id="190" idx="1"/>
          </p:cNvCxnSpPr>
          <p:nvPr/>
        </p:nvCxnSpPr>
        <p:spPr>
          <a:xfrm flipV="1">
            <a:off x="6485001" y="5252638"/>
            <a:ext cx="2751994" cy="2416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cto 149">
            <a:extLst>
              <a:ext uri="{FF2B5EF4-FFF2-40B4-BE49-F238E27FC236}">
                <a16:creationId xmlns:a16="http://schemas.microsoft.com/office/drawing/2014/main" id="{F947126C-10D1-4CC0-A251-5D69DE54815C}"/>
              </a:ext>
            </a:extLst>
          </p:cNvPr>
          <p:cNvCxnSpPr/>
          <p:nvPr/>
        </p:nvCxnSpPr>
        <p:spPr>
          <a:xfrm>
            <a:off x="4019464" y="3721578"/>
            <a:ext cx="0" cy="2538545"/>
          </a:xfrm>
          <a:prstGeom prst="line">
            <a:avLst/>
          </a:prstGeom>
          <a:ln w="22225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recto de flecha 151">
            <a:extLst>
              <a:ext uri="{FF2B5EF4-FFF2-40B4-BE49-F238E27FC236}">
                <a16:creationId xmlns:a16="http://schemas.microsoft.com/office/drawing/2014/main" id="{F19065D1-9857-4E6A-B545-239B6BB55FEF}"/>
              </a:ext>
            </a:extLst>
          </p:cNvPr>
          <p:cNvCxnSpPr/>
          <p:nvPr/>
        </p:nvCxnSpPr>
        <p:spPr>
          <a:xfrm>
            <a:off x="4019464" y="6260123"/>
            <a:ext cx="956157" cy="0"/>
          </a:xfrm>
          <a:prstGeom prst="straightConnector1">
            <a:avLst/>
          </a:prstGeom>
          <a:ln w="2222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recto de flecha 163">
            <a:extLst>
              <a:ext uri="{FF2B5EF4-FFF2-40B4-BE49-F238E27FC236}">
                <a16:creationId xmlns:a16="http://schemas.microsoft.com/office/drawing/2014/main" id="{41A473E6-8863-4750-8D86-313E94674858}"/>
              </a:ext>
            </a:extLst>
          </p:cNvPr>
          <p:cNvCxnSpPr>
            <a:cxnSpLocks/>
            <a:stCxn id="123" idx="0"/>
            <a:endCxn id="19" idx="2"/>
          </p:cNvCxnSpPr>
          <p:nvPr/>
        </p:nvCxnSpPr>
        <p:spPr>
          <a:xfrm flipV="1">
            <a:off x="5578761" y="4781922"/>
            <a:ext cx="0" cy="642469"/>
          </a:xfrm>
          <a:prstGeom prst="straightConnector1">
            <a:avLst/>
          </a:prstGeom>
          <a:ln w="2222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CuadroTexto 165">
            <a:extLst>
              <a:ext uri="{FF2B5EF4-FFF2-40B4-BE49-F238E27FC236}">
                <a16:creationId xmlns:a16="http://schemas.microsoft.com/office/drawing/2014/main" id="{0D72617B-45D1-4F60-A17C-6B702C665A5C}"/>
              </a:ext>
            </a:extLst>
          </p:cNvPr>
          <p:cNvSpPr txBox="1"/>
          <p:nvPr/>
        </p:nvSpPr>
        <p:spPr>
          <a:xfrm>
            <a:off x="4818165" y="3133864"/>
            <a:ext cx="1207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Register</a:t>
            </a:r>
            <a:r>
              <a:rPr lang="es-MX" dirty="0"/>
              <a:t> #</a:t>
            </a:r>
          </a:p>
        </p:txBody>
      </p:sp>
      <p:sp>
        <p:nvSpPr>
          <p:cNvPr id="167" name="CuadroTexto 166">
            <a:extLst>
              <a:ext uri="{FF2B5EF4-FFF2-40B4-BE49-F238E27FC236}">
                <a16:creationId xmlns:a16="http://schemas.microsoft.com/office/drawing/2014/main" id="{7A8B8AFE-C05A-435F-91EA-FCE8BEF4078A}"/>
              </a:ext>
            </a:extLst>
          </p:cNvPr>
          <p:cNvSpPr txBox="1"/>
          <p:nvPr/>
        </p:nvSpPr>
        <p:spPr>
          <a:xfrm>
            <a:off x="4833133" y="3652255"/>
            <a:ext cx="1207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Register</a:t>
            </a:r>
            <a:r>
              <a:rPr lang="es-MX" dirty="0"/>
              <a:t> #</a:t>
            </a:r>
          </a:p>
        </p:txBody>
      </p:sp>
      <p:sp>
        <p:nvSpPr>
          <p:cNvPr id="168" name="CuadroTexto 167">
            <a:extLst>
              <a:ext uri="{FF2B5EF4-FFF2-40B4-BE49-F238E27FC236}">
                <a16:creationId xmlns:a16="http://schemas.microsoft.com/office/drawing/2014/main" id="{D3337325-CA6A-43C3-AB2D-5EDAA98DFEAB}"/>
              </a:ext>
            </a:extLst>
          </p:cNvPr>
          <p:cNvSpPr txBox="1"/>
          <p:nvPr/>
        </p:nvSpPr>
        <p:spPr>
          <a:xfrm>
            <a:off x="4828508" y="4088256"/>
            <a:ext cx="1207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Register</a:t>
            </a:r>
            <a:r>
              <a:rPr lang="es-MX" dirty="0"/>
              <a:t> #</a:t>
            </a:r>
          </a:p>
        </p:txBody>
      </p:sp>
      <p:sp>
        <p:nvSpPr>
          <p:cNvPr id="169" name="CuadroTexto 168">
            <a:extLst>
              <a:ext uri="{FF2B5EF4-FFF2-40B4-BE49-F238E27FC236}">
                <a16:creationId xmlns:a16="http://schemas.microsoft.com/office/drawing/2014/main" id="{9F49546E-6594-4399-AF2A-D23AF804FAB3}"/>
              </a:ext>
            </a:extLst>
          </p:cNvPr>
          <p:cNvSpPr txBox="1"/>
          <p:nvPr/>
        </p:nvSpPr>
        <p:spPr>
          <a:xfrm>
            <a:off x="4843810" y="2615472"/>
            <a:ext cx="78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Data</a:t>
            </a:r>
          </a:p>
        </p:txBody>
      </p:sp>
      <p:sp>
        <p:nvSpPr>
          <p:cNvPr id="170" name="CuadroTexto 169">
            <a:extLst>
              <a:ext uri="{FF2B5EF4-FFF2-40B4-BE49-F238E27FC236}">
                <a16:creationId xmlns:a16="http://schemas.microsoft.com/office/drawing/2014/main" id="{79B5CC27-AD50-44E2-8546-3C3A29E15479}"/>
              </a:ext>
            </a:extLst>
          </p:cNvPr>
          <p:cNvSpPr txBox="1"/>
          <p:nvPr/>
        </p:nvSpPr>
        <p:spPr>
          <a:xfrm>
            <a:off x="4918383" y="5924194"/>
            <a:ext cx="1379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solidFill>
                  <a:schemeClr val="accent1"/>
                </a:solidFill>
              </a:rPr>
              <a:t>C o n t r o l</a:t>
            </a:r>
          </a:p>
        </p:txBody>
      </p:sp>
      <p:sp>
        <p:nvSpPr>
          <p:cNvPr id="172" name="CuadroTexto 171">
            <a:extLst>
              <a:ext uri="{FF2B5EF4-FFF2-40B4-BE49-F238E27FC236}">
                <a16:creationId xmlns:a16="http://schemas.microsoft.com/office/drawing/2014/main" id="{88D0E7F9-892B-4A80-84CA-69BC4EE7B217}"/>
              </a:ext>
            </a:extLst>
          </p:cNvPr>
          <p:cNvSpPr txBox="1"/>
          <p:nvPr/>
        </p:nvSpPr>
        <p:spPr>
          <a:xfrm>
            <a:off x="5078675" y="4454281"/>
            <a:ext cx="1207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chemeClr val="accent1"/>
                </a:solidFill>
              </a:rPr>
              <a:t>RegWrite</a:t>
            </a:r>
            <a:endParaRPr lang="es-MX" dirty="0">
              <a:solidFill>
                <a:schemeClr val="accent1"/>
              </a:solidFill>
            </a:endParaRPr>
          </a:p>
        </p:txBody>
      </p:sp>
      <p:cxnSp>
        <p:nvCxnSpPr>
          <p:cNvPr id="174" name="Conector recto 173">
            <a:extLst>
              <a:ext uri="{FF2B5EF4-FFF2-40B4-BE49-F238E27FC236}">
                <a16:creationId xmlns:a16="http://schemas.microsoft.com/office/drawing/2014/main" id="{9074AAD0-DC34-482F-9FC9-F35CF5B2F2C5}"/>
              </a:ext>
            </a:extLst>
          </p:cNvPr>
          <p:cNvCxnSpPr>
            <a:cxnSpLocks/>
          </p:cNvCxnSpPr>
          <p:nvPr/>
        </p:nvCxnSpPr>
        <p:spPr>
          <a:xfrm>
            <a:off x="5996725" y="5641993"/>
            <a:ext cx="3832282" cy="1532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recto de flecha 175">
            <a:extLst>
              <a:ext uri="{FF2B5EF4-FFF2-40B4-BE49-F238E27FC236}">
                <a16:creationId xmlns:a16="http://schemas.microsoft.com/office/drawing/2014/main" id="{3927D0E4-605B-4EC5-B319-89AA76D959A0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9808891" y="5437303"/>
            <a:ext cx="0" cy="2163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ector recto 186">
            <a:extLst>
              <a:ext uri="{FF2B5EF4-FFF2-40B4-BE49-F238E27FC236}">
                <a16:creationId xmlns:a16="http://schemas.microsoft.com/office/drawing/2014/main" id="{D6C31978-1B85-4C35-A274-5DE614616235}"/>
              </a:ext>
            </a:extLst>
          </p:cNvPr>
          <p:cNvCxnSpPr/>
          <p:nvPr/>
        </p:nvCxnSpPr>
        <p:spPr>
          <a:xfrm>
            <a:off x="6096000" y="5824025"/>
            <a:ext cx="1008185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ector recto de flecha 188">
            <a:extLst>
              <a:ext uri="{FF2B5EF4-FFF2-40B4-BE49-F238E27FC236}">
                <a16:creationId xmlns:a16="http://schemas.microsoft.com/office/drawing/2014/main" id="{33112316-78B0-4723-83B5-9EC860533C0B}"/>
              </a:ext>
            </a:extLst>
          </p:cNvPr>
          <p:cNvCxnSpPr>
            <a:endCxn id="128" idx="2"/>
          </p:cNvCxnSpPr>
          <p:nvPr/>
        </p:nvCxnSpPr>
        <p:spPr>
          <a:xfrm flipH="1" flipV="1">
            <a:off x="7101139" y="4781925"/>
            <a:ext cx="3046" cy="1042100"/>
          </a:xfrm>
          <a:prstGeom prst="straightConnector1">
            <a:avLst/>
          </a:prstGeom>
          <a:ln w="2222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CuadroTexto 189">
            <a:extLst>
              <a:ext uri="{FF2B5EF4-FFF2-40B4-BE49-F238E27FC236}">
                <a16:creationId xmlns:a16="http://schemas.microsoft.com/office/drawing/2014/main" id="{73C3FE30-2E20-4ADD-BA3C-770D17B79386}"/>
              </a:ext>
            </a:extLst>
          </p:cNvPr>
          <p:cNvSpPr txBox="1"/>
          <p:nvPr/>
        </p:nvSpPr>
        <p:spPr>
          <a:xfrm>
            <a:off x="9236995" y="5067972"/>
            <a:ext cx="1207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chemeClr val="accent1"/>
                </a:solidFill>
              </a:rPr>
              <a:t>MemRead</a:t>
            </a:r>
            <a:endParaRPr lang="es-MX" dirty="0">
              <a:solidFill>
                <a:schemeClr val="accent1"/>
              </a:solidFill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87B7A23F-B403-49AC-82D5-A1F183E70BF7}"/>
              </a:ext>
            </a:extLst>
          </p:cNvPr>
          <p:cNvCxnSpPr>
            <a:cxnSpLocks/>
          </p:cNvCxnSpPr>
          <p:nvPr/>
        </p:nvCxnSpPr>
        <p:spPr>
          <a:xfrm flipV="1">
            <a:off x="6161825" y="5910263"/>
            <a:ext cx="4302308" cy="1393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009E320E-83A0-4A9E-AF25-AB5A8BBF980A}"/>
              </a:ext>
            </a:extLst>
          </p:cNvPr>
          <p:cNvCxnSpPr/>
          <p:nvPr/>
        </p:nvCxnSpPr>
        <p:spPr>
          <a:xfrm flipV="1">
            <a:off x="10464133" y="2724988"/>
            <a:ext cx="0" cy="31852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932B6CD-B876-4CF2-9092-736C2ED90E24}"/>
              </a:ext>
            </a:extLst>
          </p:cNvPr>
          <p:cNvCxnSpPr>
            <a:cxnSpLocks/>
          </p:cNvCxnSpPr>
          <p:nvPr/>
        </p:nvCxnSpPr>
        <p:spPr>
          <a:xfrm flipH="1" flipV="1">
            <a:off x="9808889" y="2738921"/>
            <a:ext cx="655245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D605D14A-B9EC-49A7-8435-B87DDB38F016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9808889" y="2738919"/>
            <a:ext cx="2" cy="441010"/>
          </a:xfrm>
          <a:prstGeom prst="straightConnector1">
            <a:avLst/>
          </a:prstGeom>
          <a:ln w="254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264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upo 156">
            <a:extLst>
              <a:ext uri="{FF2B5EF4-FFF2-40B4-BE49-F238E27FC236}">
                <a16:creationId xmlns:a16="http://schemas.microsoft.com/office/drawing/2014/main" id="{38D8219A-7411-4937-9BF3-13793ABA5238}"/>
              </a:ext>
            </a:extLst>
          </p:cNvPr>
          <p:cNvGrpSpPr/>
          <p:nvPr/>
        </p:nvGrpSpPr>
        <p:grpSpPr>
          <a:xfrm>
            <a:off x="130613" y="1084641"/>
            <a:ext cx="3492148" cy="4192161"/>
            <a:chOff x="878241" y="1541416"/>
            <a:chExt cx="3492148" cy="4192161"/>
          </a:xfrm>
        </p:grpSpPr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D4489347-BC97-4386-9056-0B71DBA7A59C}"/>
                </a:ext>
              </a:extLst>
            </p:cNvPr>
            <p:cNvSpPr txBox="1"/>
            <p:nvPr/>
          </p:nvSpPr>
          <p:spPr>
            <a:xfrm>
              <a:off x="1929885" y="1632627"/>
              <a:ext cx="4674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4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grpSp>
          <p:nvGrpSpPr>
            <p:cNvPr id="156" name="Grupo 155">
              <a:extLst>
                <a:ext uri="{FF2B5EF4-FFF2-40B4-BE49-F238E27FC236}">
                  <a16:creationId xmlns:a16="http://schemas.microsoft.com/office/drawing/2014/main" id="{A40929A7-DDA4-4588-BE8D-FC3D6C8FD6CD}"/>
                </a:ext>
              </a:extLst>
            </p:cNvPr>
            <p:cNvGrpSpPr/>
            <p:nvPr/>
          </p:nvGrpSpPr>
          <p:grpSpPr>
            <a:xfrm>
              <a:off x="878241" y="1541416"/>
              <a:ext cx="3492148" cy="4192161"/>
              <a:chOff x="878241" y="1541416"/>
              <a:chExt cx="3492148" cy="4192161"/>
            </a:xfrm>
          </p:grpSpPr>
          <p:grpSp>
            <p:nvGrpSpPr>
              <p:cNvPr id="155" name="Grupo 154">
                <a:extLst>
                  <a:ext uri="{FF2B5EF4-FFF2-40B4-BE49-F238E27FC236}">
                    <a16:creationId xmlns:a16="http://schemas.microsoft.com/office/drawing/2014/main" id="{55D3D394-6BA4-42FF-A06C-B79258023CA0}"/>
                  </a:ext>
                </a:extLst>
              </p:cNvPr>
              <p:cNvGrpSpPr/>
              <p:nvPr/>
            </p:nvGrpSpPr>
            <p:grpSpPr>
              <a:xfrm>
                <a:off x="2135474" y="4279006"/>
                <a:ext cx="795130" cy="624650"/>
                <a:chOff x="2135474" y="4279006"/>
                <a:chExt cx="795130" cy="624650"/>
              </a:xfrm>
            </p:grpSpPr>
            <p:sp>
              <p:nvSpPr>
                <p:cNvPr id="40" name="CuadroTexto 39">
                  <a:extLst>
                    <a:ext uri="{FF2B5EF4-FFF2-40B4-BE49-F238E27FC236}">
                      <a16:creationId xmlns:a16="http://schemas.microsoft.com/office/drawing/2014/main" id="{115C616A-032E-460B-838C-BF3591B74825}"/>
                    </a:ext>
                  </a:extLst>
                </p:cNvPr>
                <p:cNvSpPr txBox="1"/>
                <p:nvPr/>
              </p:nvSpPr>
              <p:spPr>
                <a:xfrm>
                  <a:off x="2135474" y="4534324"/>
                  <a:ext cx="7951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MX" dirty="0"/>
                    <a:t>32 bit</a:t>
                  </a:r>
                </a:p>
              </p:txBody>
            </p:sp>
            <p:grpSp>
              <p:nvGrpSpPr>
                <p:cNvPr id="154" name="Grupo 153">
                  <a:extLst>
                    <a:ext uri="{FF2B5EF4-FFF2-40B4-BE49-F238E27FC236}">
                      <a16:creationId xmlns:a16="http://schemas.microsoft.com/office/drawing/2014/main" id="{F5CA23A3-94EF-4F64-B838-E61BA9C10E6C}"/>
                    </a:ext>
                  </a:extLst>
                </p:cNvPr>
                <p:cNvGrpSpPr/>
                <p:nvPr/>
              </p:nvGrpSpPr>
              <p:grpSpPr>
                <a:xfrm>
                  <a:off x="2245621" y="4279006"/>
                  <a:ext cx="537691" cy="225287"/>
                  <a:chOff x="2245621" y="4279006"/>
                  <a:chExt cx="537691" cy="225287"/>
                </a:xfrm>
              </p:grpSpPr>
              <p:cxnSp>
                <p:nvCxnSpPr>
                  <p:cNvPr id="35" name="Conector recto 34">
                    <a:extLst>
                      <a:ext uri="{FF2B5EF4-FFF2-40B4-BE49-F238E27FC236}">
                        <a16:creationId xmlns:a16="http://schemas.microsoft.com/office/drawing/2014/main" id="{A50AF4D5-A248-4E88-9B76-7BF6361210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45621" y="4380269"/>
                    <a:ext cx="537691" cy="1138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Conector recto 38">
                    <a:extLst>
                      <a:ext uri="{FF2B5EF4-FFF2-40B4-BE49-F238E27FC236}">
                        <a16:creationId xmlns:a16="http://schemas.microsoft.com/office/drawing/2014/main" id="{9EFEE42F-311D-4B3C-8578-EE7F6248E82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537169" y="4279006"/>
                    <a:ext cx="106018" cy="225287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53" name="Grupo 152">
                <a:extLst>
                  <a:ext uri="{FF2B5EF4-FFF2-40B4-BE49-F238E27FC236}">
                    <a16:creationId xmlns:a16="http://schemas.microsoft.com/office/drawing/2014/main" id="{85E79719-4904-475D-BAF1-E16C1EAFB7C9}"/>
                  </a:ext>
                </a:extLst>
              </p:cNvPr>
              <p:cNvGrpSpPr/>
              <p:nvPr/>
            </p:nvGrpSpPr>
            <p:grpSpPr>
              <a:xfrm>
                <a:off x="878241" y="1541416"/>
                <a:ext cx="3492148" cy="4192161"/>
                <a:chOff x="878241" y="1541416"/>
                <a:chExt cx="3492148" cy="4192161"/>
              </a:xfrm>
            </p:grpSpPr>
            <p:sp>
              <p:nvSpPr>
                <p:cNvPr id="31" name="CuadroTexto 30">
                  <a:extLst>
                    <a:ext uri="{FF2B5EF4-FFF2-40B4-BE49-F238E27FC236}">
                      <a16:creationId xmlns:a16="http://schemas.microsoft.com/office/drawing/2014/main" id="{358C1956-2FAA-4D87-95E5-0D1E847269E1}"/>
                    </a:ext>
                  </a:extLst>
                </p:cNvPr>
                <p:cNvSpPr txBox="1"/>
                <p:nvPr/>
              </p:nvSpPr>
              <p:spPr>
                <a:xfrm>
                  <a:off x="2800008" y="3425253"/>
                  <a:ext cx="1570381" cy="230832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MX" b="1" dirty="0">
                      <a:solidFill>
                        <a:srgbClr val="002060"/>
                      </a:solidFill>
                    </a:rPr>
                    <a:t>Memoria</a:t>
                  </a:r>
                </a:p>
                <a:p>
                  <a:pPr algn="ctr"/>
                  <a:r>
                    <a:rPr lang="es-MX" b="1" dirty="0">
                      <a:solidFill>
                        <a:srgbClr val="002060"/>
                      </a:solidFill>
                    </a:rPr>
                    <a:t>de Instrucciones</a:t>
                  </a:r>
                </a:p>
                <a:p>
                  <a:pPr algn="ctr"/>
                  <a:endParaRPr lang="es-MX" dirty="0"/>
                </a:p>
                <a:p>
                  <a:pPr algn="ctr"/>
                  <a:endParaRPr lang="es-MX" dirty="0"/>
                </a:p>
                <a:p>
                  <a:pPr algn="ctr"/>
                  <a:endParaRPr lang="es-MX" dirty="0"/>
                </a:p>
                <a:p>
                  <a:pPr algn="ctr"/>
                  <a:endParaRPr lang="es-MX" dirty="0"/>
                </a:p>
                <a:p>
                  <a:pPr algn="ctr"/>
                  <a:endParaRPr lang="es-MX" dirty="0"/>
                </a:p>
              </p:txBody>
            </p:sp>
            <p:cxnSp>
              <p:nvCxnSpPr>
                <p:cNvPr id="33" name="Conector recto 32">
                  <a:extLst>
                    <a:ext uri="{FF2B5EF4-FFF2-40B4-BE49-F238E27FC236}">
                      <a16:creationId xmlns:a16="http://schemas.microsoft.com/office/drawing/2014/main" id="{1BC9C15A-BDBB-4908-9329-6D58FCB499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45621" y="2815446"/>
                  <a:ext cx="0" cy="1564823"/>
                </a:xfrm>
                <a:prstGeom prst="line">
                  <a:avLst/>
                </a:prstGeom>
                <a:ln w="28575">
                  <a:headEnd type="oval"/>
                  <a:tailEnd type="oval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6" name="CuadroTexto 25">
                  <a:extLst>
                    <a:ext uri="{FF2B5EF4-FFF2-40B4-BE49-F238E27FC236}">
                      <a16:creationId xmlns:a16="http://schemas.microsoft.com/office/drawing/2014/main" id="{E4552837-FDC9-4C3D-B08A-85F64CFBC7E8}"/>
                    </a:ext>
                  </a:extLst>
                </p:cNvPr>
                <p:cNvSpPr txBox="1"/>
                <p:nvPr/>
              </p:nvSpPr>
              <p:spPr>
                <a:xfrm>
                  <a:off x="878241" y="2626252"/>
                  <a:ext cx="887896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MX" dirty="0"/>
                    <a:t>PC</a:t>
                  </a:r>
                </a:p>
              </p:txBody>
            </p:sp>
            <p:cxnSp>
              <p:nvCxnSpPr>
                <p:cNvPr id="28" name="Conector recto 27">
                  <a:extLst>
                    <a:ext uri="{FF2B5EF4-FFF2-40B4-BE49-F238E27FC236}">
                      <a16:creationId xmlns:a16="http://schemas.microsoft.com/office/drawing/2014/main" id="{F50D5133-62B2-4A12-8576-9003A17A2A82}"/>
                    </a:ext>
                  </a:extLst>
                </p:cNvPr>
                <p:cNvCxnSpPr>
                  <a:cxnSpLocks/>
                  <a:stCxn id="26" idx="3"/>
                </p:cNvCxnSpPr>
                <p:nvPr/>
              </p:nvCxnSpPr>
              <p:spPr>
                <a:xfrm>
                  <a:off x="1766137" y="2810918"/>
                  <a:ext cx="1017175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26" name="Grupo 125">
                  <a:extLst>
                    <a:ext uri="{FF2B5EF4-FFF2-40B4-BE49-F238E27FC236}">
                      <a16:creationId xmlns:a16="http://schemas.microsoft.com/office/drawing/2014/main" id="{0B206C5B-6139-424F-BD5C-B6562DB4D8EF}"/>
                    </a:ext>
                  </a:extLst>
                </p:cNvPr>
                <p:cNvGrpSpPr/>
                <p:nvPr/>
              </p:nvGrpSpPr>
              <p:grpSpPr>
                <a:xfrm>
                  <a:off x="2292722" y="1541416"/>
                  <a:ext cx="1961321" cy="1654278"/>
                  <a:chOff x="2839562" y="1598020"/>
                  <a:chExt cx="1961321" cy="1654278"/>
                </a:xfrm>
              </p:grpSpPr>
              <p:grpSp>
                <p:nvGrpSpPr>
                  <p:cNvPr id="25" name="Grupo 24">
                    <a:extLst>
                      <a:ext uri="{FF2B5EF4-FFF2-40B4-BE49-F238E27FC236}">
                        <a16:creationId xmlns:a16="http://schemas.microsoft.com/office/drawing/2014/main" id="{928BB030-D6AF-45F9-AE45-6D0B0382A351}"/>
                      </a:ext>
                    </a:extLst>
                  </p:cNvPr>
                  <p:cNvGrpSpPr/>
                  <p:nvPr/>
                </p:nvGrpSpPr>
                <p:grpSpPr>
                  <a:xfrm>
                    <a:off x="2839562" y="1598020"/>
                    <a:ext cx="1232452" cy="1654278"/>
                    <a:chOff x="5194852" y="2231688"/>
                    <a:chExt cx="1232452" cy="1654278"/>
                  </a:xfrm>
                </p:grpSpPr>
                <p:cxnSp>
                  <p:nvCxnSpPr>
                    <p:cNvPr id="3" name="Conector recto 2">
                      <a:extLst>
                        <a:ext uri="{FF2B5EF4-FFF2-40B4-BE49-F238E27FC236}">
                          <a16:creationId xmlns:a16="http://schemas.microsoft.com/office/drawing/2014/main" id="{3CE7861C-757D-445F-B5BD-0BD64BB626D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98435" y="2231688"/>
                      <a:ext cx="0" cy="72000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" name="Conector recto 9">
                      <a:extLst>
                        <a:ext uri="{FF2B5EF4-FFF2-40B4-BE49-F238E27FC236}">
                          <a16:creationId xmlns:a16="http://schemas.microsoft.com/office/drawing/2014/main" id="{4DF96398-AD0B-4BDF-A24A-0F49D7F97CE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91809" y="3165966"/>
                      <a:ext cx="0" cy="72000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" name="Conector recto 5">
                      <a:extLst>
                        <a:ext uri="{FF2B5EF4-FFF2-40B4-BE49-F238E27FC236}">
                          <a16:creationId xmlns:a16="http://schemas.microsoft.com/office/drawing/2014/main" id="{6551E407-B7E3-47D3-B818-EEA03C6DD2C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91809" y="2951688"/>
                      <a:ext cx="205408" cy="109564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Conector recto 11">
                      <a:extLst>
                        <a:ext uri="{FF2B5EF4-FFF2-40B4-BE49-F238E27FC236}">
                          <a16:creationId xmlns:a16="http://schemas.microsoft.com/office/drawing/2014/main" id="{D6B8BD50-B59B-46EF-8544-AAAFB54DE61A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5698435" y="3061252"/>
                      <a:ext cx="198782" cy="104714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" name="Conector recto 16">
                      <a:extLst>
                        <a:ext uri="{FF2B5EF4-FFF2-40B4-BE49-F238E27FC236}">
                          <a16:creationId xmlns:a16="http://schemas.microsoft.com/office/drawing/2014/main" id="{F02CB97B-3BE6-4F0B-A208-55CD42220AD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91809" y="2231688"/>
                      <a:ext cx="735495" cy="36000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Conector recto 17">
                      <a:extLst>
                        <a:ext uri="{FF2B5EF4-FFF2-40B4-BE49-F238E27FC236}">
                          <a16:creationId xmlns:a16="http://schemas.microsoft.com/office/drawing/2014/main" id="{AA489897-D758-441C-99C6-01DEC58E769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5698435" y="3525966"/>
                      <a:ext cx="728869" cy="346069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Conector recto 20">
                      <a:extLst>
                        <a:ext uri="{FF2B5EF4-FFF2-40B4-BE49-F238E27FC236}">
                          <a16:creationId xmlns:a16="http://schemas.microsoft.com/office/drawing/2014/main" id="{0C97A4CE-13EB-4E56-8D51-3E8A03DA023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427304" y="2591688"/>
                      <a:ext cx="0" cy="934278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Conector recto 22">
                      <a:extLst>
                        <a:ext uri="{FF2B5EF4-FFF2-40B4-BE49-F238E27FC236}">
                          <a16:creationId xmlns:a16="http://schemas.microsoft.com/office/drawing/2014/main" id="{A65C3A2C-699C-4BFF-82BA-6653DE09040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194852" y="2591688"/>
                      <a:ext cx="503583" cy="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82" name="CuadroTexto 81">
                    <a:extLst>
                      <a:ext uri="{FF2B5EF4-FFF2-40B4-BE49-F238E27FC236}">
                        <a16:creationId xmlns:a16="http://schemas.microsoft.com/office/drawing/2014/main" id="{B1C27143-F9B6-4FA2-8369-F52972E94981}"/>
                      </a:ext>
                    </a:extLst>
                  </p:cNvPr>
                  <p:cNvSpPr txBox="1"/>
                  <p:nvPr/>
                </p:nvSpPr>
                <p:spPr>
                  <a:xfrm>
                    <a:off x="4209981" y="2055827"/>
                    <a:ext cx="59090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MX" b="1" dirty="0">
                        <a:solidFill>
                          <a:srgbClr val="003300"/>
                        </a:solidFill>
                      </a:rPr>
                      <a:t>ALU</a:t>
                    </a:r>
                  </a:p>
                </p:txBody>
              </p:sp>
            </p:grpSp>
          </p:grpSp>
        </p:grpSp>
      </p:grp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75574A3F-99A5-4379-BA9A-063B20F88E19}"/>
              </a:ext>
            </a:extLst>
          </p:cNvPr>
          <p:cNvSpPr txBox="1"/>
          <p:nvPr/>
        </p:nvSpPr>
        <p:spPr>
          <a:xfrm>
            <a:off x="2871011" y="268623"/>
            <a:ext cx="1983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003300"/>
                </a:solidFill>
              </a:rPr>
              <a:t>ALU para calcular el nuevo valor del PC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283EAD09-83C5-4B47-8139-AB0F14E79C40}"/>
              </a:ext>
            </a:extLst>
          </p:cNvPr>
          <p:cNvCxnSpPr/>
          <p:nvPr/>
        </p:nvCxnSpPr>
        <p:spPr>
          <a:xfrm flipH="1">
            <a:off x="2519481" y="643039"/>
            <a:ext cx="414999" cy="621602"/>
          </a:xfrm>
          <a:prstGeom prst="straightConnector1">
            <a:avLst/>
          </a:prstGeom>
          <a:ln w="19050">
            <a:solidFill>
              <a:schemeClr val="tx1"/>
            </a:solidFill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E3E7B576-41C4-444D-96B8-A20D5FE8BAD4}"/>
              </a:ext>
            </a:extLst>
          </p:cNvPr>
          <p:cNvCxnSpPr>
            <a:cxnSpLocks/>
          </p:cNvCxnSpPr>
          <p:nvPr/>
        </p:nvCxnSpPr>
        <p:spPr>
          <a:xfrm>
            <a:off x="3619733" y="3721578"/>
            <a:ext cx="79946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24E8B5A1-4423-4D53-9EEC-2F4C393D523E}"/>
              </a:ext>
            </a:extLst>
          </p:cNvPr>
          <p:cNvCxnSpPr>
            <a:cxnSpLocks/>
          </p:cNvCxnSpPr>
          <p:nvPr/>
        </p:nvCxnSpPr>
        <p:spPr>
          <a:xfrm flipH="1">
            <a:off x="4410167" y="3352899"/>
            <a:ext cx="9029" cy="16709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14E20FF2-75B6-4DD2-ABC8-C1E6885D0656}"/>
              </a:ext>
            </a:extLst>
          </p:cNvPr>
          <p:cNvCxnSpPr/>
          <p:nvPr/>
        </p:nvCxnSpPr>
        <p:spPr>
          <a:xfrm>
            <a:off x="4412572" y="2815110"/>
            <a:ext cx="46382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AB3C7EA2-818A-431A-A524-02CAEEF6B71C}"/>
              </a:ext>
            </a:extLst>
          </p:cNvPr>
          <p:cNvCxnSpPr/>
          <p:nvPr/>
        </p:nvCxnSpPr>
        <p:spPr>
          <a:xfrm>
            <a:off x="4412572" y="3338571"/>
            <a:ext cx="463826" cy="0"/>
          </a:xfrm>
          <a:prstGeom prst="line">
            <a:avLst/>
          </a:prstGeom>
          <a:ln w="28575"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5BFD3C34-3FEE-46C5-A042-9F53A2A5E09C}"/>
              </a:ext>
            </a:extLst>
          </p:cNvPr>
          <p:cNvCxnSpPr/>
          <p:nvPr/>
        </p:nvCxnSpPr>
        <p:spPr>
          <a:xfrm>
            <a:off x="4412572" y="3875285"/>
            <a:ext cx="463826" cy="0"/>
          </a:xfrm>
          <a:prstGeom prst="line">
            <a:avLst/>
          </a:prstGeom>
          <a:ln w="28575"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061CF544-C28F-4661-A8F0-8E65A79F4268}"/>
              </a:ext>
            </a:extLst>
          </p:cNvPr>
          <p:cNvSpPr/>
          <p:nvPr/>
        </p:nvSpPr>
        <p:spPr>
          <a:xfrm>
            <a:off x="4876398" y="2658244"/>
            <a:ext cx="1404725" cy="21236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A0767FEB-FA1C-4BC8-9F43-71BBF561949F}"/>
              </a:ext>
            </a:extLst>
          </p:cNvPr>
          <p:cNvCxnSpPr>
            <a:cxnSpLocks/>
          </p:cNvCxnSpPr>
          <p:nvPr/>
        </p:nvCxnSpPr>
        <p:spPr>
          <a:xfrm>
            <a:off x="6281123" y="3004002"/>
            <a:ext cx="1457349" cy="0"/>
          </a:xfrm>
          <a:prstGeom prst="line">
            <a:avLst/>
          </a:prstGeom>
          <a:ln w="28575">
            <a:prstDash val="solid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4" name="Grupo 83">
            <a:extLst>
              <a:ext uri="{FF2B5EF4-FFF2-40B4-BE49-F238E27FC236}">
                <a16:creationId xmlns:a16="http://schemas.microsoft.com/office/drawing/2014/main" id="{1651A008-93D5-4605-A2DE-0055049F8897}"/>
              </a:ext>
            </a:extLst>
          </p:cNvPr>
          <p:cNvGrpSpPr/>
          <p:nvPr/>
        </p:nvGrpSpPr>
        <p:grpSpPr>
          <a:xfrm>
            <a:off x="7731846" y="2644002"/>
            <a:ext cx="735495" cy="1654278"/>
            <a:chOff x="8854266" y="4150089"/>
            <a:chExt cx="735495" cy="1654278"/>
          </a:xfrm>
        </p:grpSpPr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9B0DA90C-D64C-46B9-ACAB-47098956CC18}"/>
                </a:ext>
              </a:extLst>
            </p:cNvPr>
            <p:cNvGrpSpPr/>
            <p:nvPr/>
          </p:nvGrpSpPr>
          <p:grpSpPr>
            <a:xfrm>
              <a:off x="8854266" y="4150089"/>
              <a:ext cx="735495" cy="1654278"/>
              <a:chOff x="8854266" y="4150089"/>
              <a:chExt cx="735495" cy="1654278"/>
            </a:xfrm>
          </p:grpSpPr>
          <p:cxnSp>
            <p:nvCxnSpPr>
              <p:cNvPr id="44" name="Conector recto 43">
                <a:extLst>
                  <a:ext uri="{FF2B5EF4-FFF2-40B4-BE49-F238E27FC236}">
                    <a16:creationId xmlns:a16="http://schemas.microsoft.com/office/drawing/2014/main" id="{615DEAA8-0D45-4B2B-BD1B-05EED5824559}"/>
                  </a:ext>
                </a:extLst>
              </p:cNvPr>
              <p:cNvCxnSpPr/>
              <p:nvPr/>
            </p:nvCxnSpPr>
            <p:spPr>
              <a:xfrm>
                <a:off x="8860892" y="4150089"/>
                <a:ext cx="0" cy="7200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>
                <a:extLst>
                  <a:ext uri="{FF2B5EF4-FFF2-40B4-BE49-F238E27FC236}">
                    <a16:creationId xmlns:a16="http://schemas.microsoft.com/office/drawing/2014/main" id="{9030DA37-9B41-4C18-B235-E1CE3E2AF576}"/>
                  </a:ext>
                </a:extLst>
              </p:cNvPr>
              <p:cNvCxnSpPr/>
              <p:nvPr/>
            </p:nvCxnSpPr>
            <p:spPr>
              <a:xfrm>
                <a:off x="8854266" y="5084367"/>
                <a:ext cx="0" cy="7200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Conector recto 46">
                <a:extLst>
                  <a:ext uri="{FF2B5EF4-FFF2-40B4-BE49-F238E27FC236}">
                    <a16:creationId xmlns:a16="http://schemas.microsoft.com/office/drawing/2014/main" id="{DD17E985-C45B-4441-B127-AADC6E4C4D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54266" y="4870089"/>
                <a:ext cx="205408" cy="10956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>
                <a:extLst>
                  <a:ext uri="{FF2B5EF4-FFF2-40B4-BE49-F238E27FC236}">
                    <a16:creationId xmlns:a16="http://schemas.microsoft.com/office/drawing/2014/main" id="{DED242CA-0CF3-449B-971E-4A606D034D76}"/>
                  </a:ext>
                </a:extLst>
              </p:cNvPr>
              <p:cNvCxnSpPr/>
              <p:nvPr/>
            </p:nvCxnSpPr>
            <p:spPr>
              <a:xfrm flipH="1">
                <a:off x="8860892" y="4979653"/>
                <a:ext cx="198782" cy="10471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Conector recto 55">
                <a:extLst>
                  <a:ext uri="{FF2B5EF4-FFF2-40B4-BE49-F238E27FC236}">
                    <a16:creationId xmlns:a16="http://schemas.microsoft.com/office/drawing/2014/main" id="{32B1AB9D-4363-4DA2-97EC-57E35A3768BE}"/>
                  </a:ext>
                </a:extLst>
              </p:cNvPr>
              <p:cNvCxnSpPr/>
              <p:nvPr/>
            </p:nvCxnSpPr>
            <p:spPr>
              <a:xfrm>
                <a:off x="8854266" y="4150089"/>
                <a:ext cx="735495" cy="3600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Conector recto 56">
                <a:extLst>
                  <a:ext uri="{FF2B5EF4-FFF2-40B4-BE49-F238E27FC236}">
                    <a16:creationId xmlns:a16="http://schemas.microsoft.com/office/drawing/2014/main" id="{5041B8A0-1807-4F2E-B1AA-83BAA15ECE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60892" y="5444367"/>
                <a:ext cx="728869" cy="34606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Conector recto 57">
                <a:extLst>
                  <a:ext uri="{FF2B5EF4-FFF2-40B4-BE49-F238E27FC236}">
                    <a16:creationId xmlns:a16="http://schemas.microsoft.com/office/drawing/2014/main" id="{46E40815-0EAD-473A-902D-8A6FB6759EF5}"/>
                  </a:ext>
                </a:extLst>
              </p:cNvPr>
              <p:cNvCxnSpPr/>
              <p:nvPr/>
            </p:nvCxnSpPr>
            <p:spPr>
              <a:xfrm>
                <a:off x="9589761" y="4510089"/>
                <a:ext cx="0" cy="934278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1" name="CuadroTexto 80">
              <a:extLst>
                <a:ext uri="{FF2B5EF4-FFF2-40B4-BE49-F238E27FC236}">
                  <a16:creationId xmlns:a16="http://schemas.microsoft.com/office/drawing/2014/main" id="{E001F145-8E3A-4BB4-BAAB-8B104552461A}"/>
                </a:ext>
              </a:extLst>
            </p:cNvPr>
            <p:cNvSpPr txBox="1"/>
            <p:nvPr/>
          </p:nvSpPr>
          <p:spPr>
            <a:xfrm>
              <a:off x="8929875" y="4481254"/>
              <a:ext cx="590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>
                  <a:solidFill>
                    <a:srgbClr val="003300"/>
                  </a:solidFill>
                </a:rPr>
                <a:t>ALU</a:t>
              </a:r>
            </a:p>
          </p:txBody>
        </p:sp>
      </p:grp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60C8BB98-92FC-4F1A-AD1F-42E3DDB22DAC}"/>
              </a:ext>
            </a:extLst>
          </p:cNvPr>
          <p:cNvCxnSpPr>
            <a:cxnSpLocks/>
          </p:cNvCxnSpPr>
          <p:nvPr/>
        </p:nvCxnSpPr>
        <p:spPr>
          <a:xfrm flipV="1">
            <a:off x="8467341" y="3451956"/>
            <a:ext cx="797538" cy="2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ECBDF5A3-8999-46FC-A344-9981BADD9695}"/>
              </a:ext>
            </a:extLst>
          </p:cNvPr>
          <p:cNvCxnSpPr>
            <a:cxnSpLocks/>
          </p:cNvCxnSpPr>
          <p:nvPr/>
        </p:nvCxnSpPr>
        <p:spPr>
          <a:xfrm flipH="1">
            <a:off x="4410168" y="5023872"/>
            <a:ext cx="229703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de flecha 101">
            <a:extLst>
              <a:ext uri="{FF2B5EF4-FFF2-40B4-BE49-F238E27FC236}">
                <a16:creationId xmlns:a16="http://schemas.microsoft.com/office/drawing/2014/main" id="{AC23DC3D-4953-45D4-8875-3AF7714DAA31}"/>
              </a:ext>
            </a:extLst>
          </p:cNvPr>
          <p:cNvCxnSpPr>
            <a:cxnSpLocks/>
          </p:cNvCxnSpPr>
          <p:nvPr/>
        </p:nvCxnSpPr>
        <p:spPr>
          <a:xfrm>
            <a:off x="4410167" y="4284349"/>
            <a:ext cx="495461" cy="17069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11E79A0-20C6-4ACB-A56E-E0AB89335859}"/>
              </a:ext>
            </a:extLst>
          </p:cNvPr>
          <p:cNvSpPr txBox="1"/>
          <p:nvPr/>
        </p:nvSpPr>
        <p:spPr>
          <a:xfrm>
            <a:off x="9236995" y="3836921"/>
            <a:ext cx="1069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Memoria</a:t>
            </a:r>
          </a:p>
          <a:p>
            <a:pPr algn="ctr"/>
            <a:r>
              <a:rPr lang="es-MX" dirty="0"/>
              <a:t>de</a:t>
            </a:r>
          </a:p>
          <a:p>
            <a:pPr algn="ctr"/>
            <a:r>
              <a:rPr lang="es-MX" dirty="0"/>
              <a:t>datos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851892FB-D9DE-4A0C-AAE8-40B204E502CD}"/>
              </a:ext>
            </a:extLst>
          </p:cNvPr>
          <p:cNvSpPr/>
          <p:nvPr/>
        </p:nvSpPr>
        <p:spPr>
          <a:xfrm>
            <a:off x="9275324" y="3179929"/>
            <a:ext cx="1067133" cy="225737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6BF9693D-B505-4224-B4BB-EA60DE28CF17}"/>
              </a:ext>
            </a:extLst>
          </p:cNvPr>
          <p:cNvCxnSpPr>
            <a:cxnSpLocks/>
          </p:cNvCxnSpPr>
          <p:nvPr/>
        </p:nvCxnSpPr>
        <p:spPr>
          <a:xfrm>
            <a:off x="4394509" y="2169477"/>
            <a:ext cx="21154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811868C0-EA18-4B58-A057-D44E8B84C4AD}"/>
              </a:ext>
            </a:extLst>
          </p:cNvPr>
          <p:cNvCxnSpPr>
            <a:cxnSpLocks/>
          </p:cNvCxnSpPr>
          <p:nvPr/>
        </p:nvCxnSpPr>
        <p:spPr>
          <a:xfrm>
            <a:off x="4405716" y="2166355"/>
            <a:ext cx="4453" cy="6576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upo 93">
            <a:extLst>
              <a:ext uri="{FF2B5EF4-FFF2-40B4-BE49-F238E27FC236}">
                <a16:creationId xmlns:a16="http://schemas.microsoft.com/office/drawing/2014/main" id="{7074A8FF-B434-4178-A7C8-D9CB47027112}"/>
              </a:ext>
            </a:extLst>
          </p:cNvPr>
          <p:cNvGrpSpPr/>
          <p:nvPr/>
        </p:nvGrpSpPr>
        <p:grpSpPr>
          <a:xfrm>
            <a:off x="6505116" y="1216216"/>
            <a:ext cx="404174" cy="1121783"/>
            <a:chOff x="6575455" y="1709036"/>
            <a:chExt cx="404174" cy="1121783"/>
          </a:xfrm>
        </p:grpSpPr>
        <p:sp>
          <p:nvSpPr>
            <p:cNvPr id="11" name="Diagrama de flujo: proceso alternativo 10">
              <a:extLst>
                <a:ext uri="{FF2B5EF4-FFF2-40B4-BE49-F238E27FC236}">
                  <a16:creationId xmlns:a16="http://schemas.microsoft.com/office/drawing/2014/main" id="{92F20137-196E-4D23-B57E-BD52DD07B1FD}"/>
                </a:ext>
              </a:extLst>
            </p:cNvPr>
            <p:cNvSpPr/>
            <p:nvPr/>
          </p:nvSpPr>
          <p:spPr>
            <a:xfrm>
              <a:off x="6580264" y="1709036"/>
              <a:ext cx="399365" cy="1121783"/>
            </a:xfrm>
            <a:prstGeom prst="flowChartAlternateProcess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4" name="CuadroTexto 73">
              <a:extLst>
                <a:ext uri="{FF2B5EF4-FFF2-40B4-BE49-F238E27FC236}">
                  <a16:creationId xmlns:a16="http://schemas.microsoft.com/office/drawing/2014/main" id="{E6643033-0140-44DF-A203-1279E84433CB}"/>
                </a:ext>
              </a:extLst>
            </p:cNvPr>
            <p:cNvSpPr txBox="1"/>
            <p:nvPr/>
          </p:nvSpPr>
          <p:spPr>
            <a:xfrm>
              <a:off x="6575455" y="1722263"/>
              <a:ext cx="40417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000" dirty="0"/>
                <a:t>M</a:t>
              </a:r>
            </a:p>
            <a:p>
              <a:pPr algn="ctr"/>
              <a:r>
                <a:rPr lang="es-MX" sz="2000" dirty="0"/>
                <a:t>u</a:t>
              </a:r>
            </a:p>
            <a:p>
              <a:pPr algn="ctr"/>
              <a:r>
                <a:rPr lang="es-MX" sz="2000" dirty="0"/>
                <a:t>x</a:t>
              </a:r>
            </a:p>
          </p:txBody>
        </p:sp>
      </p:grpSp>
      <p:grpSp>
        <p:nvGrpSpPr>
          <p:cNvPr id="127" name="Grupo 126">
            <a:extLst>
              <a:ext uri="{FF2B5EF4-FFF2-40B4-BE49-F238E27FC236}">
                <a16:creationId xmlns:a16="http://schemas.microsoft.com/office/drawing/2014/main" id="{5CB8C555-D12E-4626-8A4A-2754FF75A013}"/>
              </a:ext>
            </a:extLst>
          </p:cNvPr>
          <p:cNvGrpSpPr/>
          <p:nvPr/>
        </p:nvGrpSpPr>
        <p:grpSpPr>
          <a:xfrm>
            <a:off x="6896647" y="3660142"/>
            <a:ext cx="404174" cy="1121783"/>
            <a:chOff x="6575455" y="1709036"/>
            <a:chExt cx="404174" cy="1121783"/>
          </a:xfrm>
        </p:grpSpPr>
        <p:sp>
          <p:nvSpPr>
            <p:cNvPr id="128" name="Diagrama de flujo: proceso alternativo 127">
              <a:extLst>
                <a:ext uri="{FF2B5EF4-FFF2-40B4-BE49-F238E27FC236}">
                  <a16:creationId xmlns:a16="http://schemas.microsoft.com/office/drawing/2014/main" id="{FA154C74-F0CE-4DCC-96BA-20DAF481AF91}"/>
                </a:ext>
              </a:extLst>
            </p:cNvPr>
            <p:cNvSpPr/>
            <p:nvPr/>
          </p:nvSpPr>
          <p:spPr>
            <a:xfrm>
              <a:off x="6580264" y="1709036"/>
              <a:ext cx="399365" cy="1121783"/>
            </a:xfrm>
            <a:prstGeom prst="flowChartAlternateProcess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9" name="CuadroTexto 128">
              <a:extLst>
                <a:ext uri="{FF2B5EF4-FFF2-40B4-BE49-F238E27FC236}">
                  <a16:creationId xmlns:a16="http://schemas.microsoft.com/office/drawing/2014/main" id="{0AE7C541-38DE-4694-80CC-183375C23631}"/>
                </a:ext>
              </a:extLst>
            </p:cNvPr>
            <p:cNvSpPr txBox="1"/>
            <p:nvPr/>
          </p:nvSpPr>
          <p:spPr>
            <a:xfrm>
              <a:off x="6575455" y="1722263"/>
              <a:ext cx="40417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000" dirty="0"/>
                <a:t>M</a:t>
              </a:r>
            </a:p>
            <a:p>
              <a:pPr algn="ctr"/>
              <a:r>
                <a:rPr lang="es-MX" sz="2000" dirty="0"/>
                <a:t>u</a:t>
              </a:r>
            </a:p>
            <a:p>
              <a:pPr algn="ctr"/>
              <a:r>
                <a:rPr lang="es-MX" sz="2000" dirty="0"/>
                <a:t>x</a:t>
              </a:r>
            </a:p>
          </p:txBody>
        </p:sp>
      </p:grpSp>
      <p:cxnSp>
        <p:nvCxnSpPr>
          <p:cNvPr id="100" name="Conector recto de flecha 99">
            <a:extLst>
              <a:ext uri="{FF2B5EF4-FFF2-40B4-BE49-F238E27FC236}">
                <a16:creationId xmlns:a16="http://schemas.microsoft.com/office/drawing/2014/main" id="{A02137EC-1570-4CB0-B632-3C583B1955E7}"/>
              </a:ext>
            </a:extLst>
          </p:cNvPr>
          <p:cNvCxnSpPr>
            <a:cxnSpLocks/>
          </p:cNvCxnSpPr>
          <p:nvPr/>
        </p:nvCxnSpPr>
        <p:spPr>
          <a:xfrm>
            <a:off x="7300821" y="4062173"/>
            <a:ext cx="43765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118">
            <a:extLst>
              <a:ext uri="{FF2B5EF4-FFF2-40B4-BE49-F238E27FC236}">
                <a16:creationId xmlns:a16="http://schemas.microsoft.com/office/drawing/2014/main" id="{DE594B9E-8D2D-4C35-B8A4-FF7DDA76FD6D}"/>
              </a:ext>
            </a:extLst>
          </p:cNvPr>
          <p:cNvCxnSpPr/>
          <p:nvPr/>
        </p:nvCxnSpPr>
        <p:spPr>
          <a:xfrm flipV="1">
            <a:off x="6707203" y="4539979"/>
            <a:ext cx="0" cy="48389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cto de flecha 120">
            <a:extLst>
              <a:ext uri="{FF2B5EF4-FFF2-40B4-BE49-F238E27FC236}">
                <a16:creationId xmlns:a16="http://schemas.microsoft.com/office/drawing/2014/main" id="{EC243EBB-4E1A-43AE-9085-D424F34134AE}"/>
              </a:ext>
            </a:extLst>
          </p:cNvPr>
          <p:cNvCxnSpPr>
            <a:cxnSpLocks/>
          </p:cNvCxnSpPr>
          <p:nvPr/>
        </p:nvCxnSpPr>
        <p:spPr>
          <a:xfrm>
            <a:off x="6707203" y="4539979"/>
            <a:ext cx="20208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Elipse 122">
            <a:extLst>
              <a:ext uri="{FF2B5EF4-FFF2-40B4-BE49-F238E27FC236}">
                <a16:creationId xmlns:a16="http://schemas.microsoft.com/office/drawing/2014/main" id="{08B704B9-472D-491F-BF19-14AD2FC2E19B}"/>
              </a:ext>
            </a:extLst>
          </p:cNvPr>
          <p:cNvSpPr/>
          <p:nvPr/>
        </p:nvSpPr>
        <p:spPr>
          <a:xfrm>
            <a:off x="4995697" y="5424391"/>
            <a:ext cx="1166128" cy="1399717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39" name="Conector recto de flecha 138">
            <a:extLst>
              <a:ext uri="{FF2B5EF4-FFF2-40B4-BE49-F238E27FC236}">
                <a16:creationId xmlns:a16="http://schemas.microsoft.com/office/drawing/2014/main" id="{A85D4CF5-E4B2-4CCE-9BB3-151C4D63AF42}"/>
              </a:ext>
            </a:extLst>
          </p:cNvPr>
          <p:cNvCxnSpPr/>
          <p:nvPr/>
        </p:nvCxnSpPr>
        <p:spPr>
          <a:xfrm>
            <a:off x="6281123" y="3923494"/>
            <a:ext cx="6281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recto 145">
            <a:extLst>
              <a:ext uri="{FF2B5EF4-FFF2-40B4-BE49-F238E27FC236}">
                <a16:creationId xmlns:a16="http://schemas.microsoft.com/office/drawing/2014/main" id="{A95DC322-E4F1-4FBD-AD99-CB2A6FE9FE41}"/>
              </a:ext>
            </a:extLst>
          </p:cNvPr>
          <p:cNvCxnSpPr/>
          <p:nvPr/>
        </p:nvCxnSpPr>
        <p:spPr>
          <a:xfrm>
            <a:off x="6505116" y="3923494"/>
            <a:ext cx="0" cy="1353303"/>
          </a:xfrm>
          <a:prstGeom prst="line">
            <a:avLst/>
          </a:prstGeom>
          <a:ln w="2222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recto de flecha 147">
            <a:extLst>
              <a:ext uri="{FF2B5EF4-FFF2-40B4-BE49-F238E27FC236}">
                <a16:creationId xmlns:a16="http://schemas.microsoft.com/office/drawing/2014/main" id="{F6A2AFE9-BFF8-4ECD-AE13-00818DA4D6DE}"/>
              </a:ext>
            </a:extLst>
          </p:cNvPr>
          <p:cNvCxnSpPr>
            <a:cxnSpLocks/>
            <a:endCxn id="190" idx="1"/>
          </p:cNvCxnSpPr>
          <p:nvPr/>
        </p:nvCxnSpPr>
        <p:spPr>
          <a:xfrm flipV="1">
            <a:off x="6485001" y="5252638"/>
            <a:ext cx="2751994" cy="2416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cto 149">
            <a:extLst>
              <a:ext uri="{FF2B5EF4-FFF2-40B4-BE49-F238E27FC236}">
                <a16:creationId xmlns:a16="http://schemas.microsoft.com/office/drawing/2014/main" id="{F947126C-10D1-4CC0-A251-5D69DE54815C}"/>
              </a:ext>
            </a:extLst>
          </p:cNvPr>
          <p:cNvCxnSpPr/>
          <p:nvPr/>
        </p:nvCxnSpPr>
        <p:spPr>
          <a:xfrm>
            <a:off x="4019464" y="3721578"/>
            <a:ext cx="0" cy="2538545"/>
          </a:xfrm>
          <a:prstGeom prst="line">
            <a:avLst/>
          </a:prstGeom>
          <a:ln w="22225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recto de flecha 151">
            <a:extLst>
              <a:ext uri="{FF2B5EF4-FFF2-40B4-BE49-F238E27FC236}">
                <a16:creationId xmlns:a16="http://schemas.microsoft.com/office/drawing/2014/main" id="{F19065D1-9857-4E6A-B545-239B6BB55FEF}"/>
              </a:ext>
            </a:extLst>
          </p:cNvPr>
          <p:cNvCxnSpPr/>
          <p:nvPr/>
        </p:nvCxnSpPr>
        <p:spPr>
          <a:xfrm>
            <a:off x="4019464" y="6260123"/>
            <a:ext cx="956157" cy="0"/>
          </a:xfrm>
          <a:prstGeom prst="straightConnector1">
            <a:avLst/>
          </a:prstGeom>
          <a:ln w="2222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recto de flecha 163">
            <a:extLst>
              <a:ext uri="{FF2B5EF4-FFF2-40B4-BE49-F238E27FC236}">
                <a16:creationId xmlns:a16="http://schemas.microsoft.com/office/drawing/2014/main" id="{41A473E6-8863-4750-8D86-313E94674858}"/>
              </a:ext>
            </a:extLst>
          </p:cNvPr>
          <p:cNvCxnSpPr>
            <a:cxnSpLocks/>
            <a:stCxn id="123" idx="0"/>
            <a:endCxn id="19" idx="2"/>
          </p:cNvCxnSpPr>
          <p:nvPr/>
        </p:nvCxnSpPr>
        <p:spPr>
          <a:xfrm flipV="1">
            <a:off x="5578761" y="4781922"/>
            <a:ext cx="0" cy="642469"/>
          </a:xfrm>
          <a:prstGeom prst="straightConnector1">
            <a:avLst/>
          </a:prstGeom>
          <a:ln w="2222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CuadroTexto 165">
            <a:extLst>
              <a:ext uri="{FF2B5EF4-FFF2-40B4-BE49-F238E27FC236}">
                <a16:creationId xmlns:a16="http://schemas.microsoft.com/office/drawing/2014/main" id="{0D72617B-45D1-4F60-A17C-6B702C665A5C}"/>
              </a:ext>
            </a:extLst>
          </p:cNvPr>
          <p:cNvSpPr txBox="1"/>
          <p:nvPr/>
        </p:nvSpPr>
        <p:spPr>
          <a:xfrm>
            <a:off x="4818165" y="3133864"/>
            <a:ext cx="1207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Register</a:t>
            </a:r>
            <a:r>
              <a:rPr lang="es-MX" dirty="0"/>
              <a:t> #</a:t>
            </a:r>
          </a:p>
        </p:txBody>
      </p:sp>
      <p:sp>
        <p:nvSpPr>
          <p:cNvPr id="167" name="CuadroTexto 166">
            <a:extLst>
              <a:ext uri="{FF2B5EF4-FFF2-40B4-BE49-F238E27FC236}">
                <a16:creationId xmlns:a16="http://schemas.microsoft.com/office/drawing/2014/main" id="{7A8B8AFE-C05A-435F-91EA-FCE8BEF4078A}"/>
              </a:ext>
            </a:extLst>
          </p:cNvPr>
          <p:cNvSpPr txBox="1"/>
          <p:nvPr/>
        </p:nvSpPr>
        <p:spPr>
          <a:xfrm>
            <a:off x="4833133" y="3652255"/>
            <a:ext cx="1207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Register</a:t>
            </a:r>
            <a:r>
              <a:rPr lang="es-MX" dirty="0"/>
              <a:t> #</a:t>
            </a:r>
          </a:p>
        </p:txBody>
      </p:sp>
      <p:sp>
        <p:nvSpPr>
          <p:cNvPr id="168" name="CuadroTexto 167">
            <a:extLst>
              <a:ext uri="{FF2B5EF4-FFF2-40B4-BE49-F238E27FC236}">
                <a16:creationId xmlns:a16="http://schemas.microsoft.com/office/drawing/2014/main" id="{D3337325-CA6A-43C3-AB2D-5EDAA98DFEAB}"/>
              </a:ext>
            </a:extLst>
          </p:cNvPr>
          <p:cNvSpPr txBox="1"/>
          <p:nvPr/>
        </p:nvSpPr>
        <p:spPr>
          <a:xfrm>
            <a:off x="4828508" y="4088256"/>
            <a:ext cx="1207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Register</a:t>
            </a:r>
            <a:r>
              <a:rPr lang="es-MX" dirty="0"/>
              <a:t> #</a:t>
            </a:r>
          </a:p>
        </p:txBody>
      </p:sp>
      <p:sp>
        <p:nvSpPr>
          <p:cNvPr id="169" name="CuadroTexto 168">
            <a:extLst>
              <a:ext uri="{FF2B5EF4-FFF2-40B4-BE49-F238E27FC236}">
                <a16:creationId xmlns:a16="http://schemas.microsoft.com/office/drawing/2014/main" id="{9F49546E-6594-4399-AF2A-D23AF804FAB3}"/>
              </a:ext>
            </a:extLst>
          </p:cNvPr>
          <p:cNvSpPr txBox="1"/>
          <p:nvPr/>
        </p:nvSpPr>
        <p:spPr>
          <a:xfrm>
            <a:off x="4843810" y="2615472"/>
            <a:ext cx="78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Data</a:t>
            </a:r>
          </a:p>
        </p:txBody>
      </p:sp>
      <p:sp>
        <p:nvSpPr>
          <p:cNvPr id="170" name="CuadroTexto 169">
            <a:extLst>
              <a:ext uri="{FF2B5EF4-FFF2-40B4-BE49-F238E27FC236}">
                <a16:creationId xmlns:a16="http://schemas.microsoft.com/office/drawing/2014/main" id="{79B5CC27-AD50-44E2-8546-3C3A29E15479}"/>
              </a:ext>
            </a:extLst>
          </p:cNvPr>
          <p:cNvSpPr txBox="1"/>
          <p:nvPr/>
        </p:nvSpPr>
        <p:spPr>
          <a:xfrm>
            <a:off x="4918383" y="5924194"/>
            <a:ext cx="1379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solidFill>
                  <a:schemeClr val="accent1"/>
                </a:solidFill>
              </a:rPr>
              <a:t>C o n t r o l</a:t>
            </a:r>
          </a:p>
        </p:txBody>
      </p:sp>
      <p:sp>
        <p:nvSpPr>
          <p:cNvPr id="172" name="CuadroTexto 171">
            <a:extLst>
              <a:ext uri="{FF2B5EF4-FFF2-40B4-BE49-F238E27FC236}">
                <a16:creationId xmlns:a16="http://schemas.microsoft.com/office/drawing/2014/main" id="{88D0E7F9-892B-4A80-84CA-69BC4EE7B217}"/>
              </a:ext>
            </a:extLst>
          </p:cNvPr>
          <p:cNvSpPr txBox="1"/>
          <p:nvPr/>
        </p:nvSpPr>
        <p:spPr>
          <a:xfrm>
            <a:off x="5078675" y="4454281"/>
            <a:ext cx="1207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chemeClr val="accent1"/>
                </a:solidFill>
              </a:rPr>
              <a:t>RegWrite</a:t>
            </a:r>
            <a:endParaRPr lang="es-MX" dirty="0">
              <a:solidFill>
                <a:schemeClr val="accent1"/>
              </a:solidFill>
            </a:endParaRPr>
          </a:p>
        </p:txBody>
      </p:sp>
      <p:cxnSp>
        <p:nvCxnSpPr>
          <p:cNvPr id="174" name="Conector recto 173">
            <a:extLst>
              <a:ext uri="{FF2B5EF4-FFF2-40B4-BE49-F238E27FC236}">
                <a16:creationId xmlns:a16="http://schemas.microsoft.com/office/drawing/2014/main" id="{9074AAD0-DC34-482F-9FC9-F35CF5B2F2C5}"/>
              </a:ext>
            </a:extLst>
          </p:cNvPr>
          <p:cNvCxnSpPr>
            <a:cxnSpLocks/>
          </p:cNvCxnSpPr>
          <p:nvPr/>
        </p:nvCxnSpPr>
        <p:spPr>
          <a:xfrm>
            <a:off x="5996725" y="5641993"/>
            <a:ext cx="3832282" cy="1532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recto de flecha 175">
            <a:extLst>
              <a:ext uri="{FF2B5EF4-FFF2-40B4-BE49-F238E27FC236}">
                <a16:creationId xmlns:a16="http://schemas.microsoft.com/office/drawing/2014/main" id="{3927D0E4-605B-4EC5-B319-89AA76D959A0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9808891" y="5437303"/>
            <a:ext cx="0" cy="2163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ector recto 186">
            <a:extLst>
              <a:ext uri="{FF2B5EF4-FFF2-40B4-BE49-F238E27FC236}">
                <a16:creationId xmlns:a16="http://schemas.microsoft.com/office/drawing/2014/main" id="{D6C31978-1B85-4C35-A274-5DE614616235}"/>
              </a:ext>
            </a:extLst>
          </p:cNvPr>
          <p:cNvCxnSpPr/>
          <p:nvPr/>
        </p:nvCxnSpPr>
        <p:spPr>
          <a:xfrm>
            <a:off x="6096000" y="5824025"/>
            <a:ext cx="1008185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ector recto de flecha 188">
            <a:extLst>
              <a:ext uri="{FF2B5EF4-FFF2-40B4-BE49-F238E27FC236}">
                <a16:creationId xmlns:a16="http://schemas.microsoft.com/office/drawing/2014/main" id="{33112316-78B0-4723-83B5-9EC860533C0B}"/>
              </a:ext>
            </a:extLst>
          </p:cNvPr>
          <p:cNvCxnSpPr>
            <a:endCxn id="128" idx="2"/>
          </p:cNvCxnSpPr>
          <p:nvPr/>
        </p:nvCxnSpPr>
        <p:spPr>
          <a:xfrm flipH="1" flipV="1">
            <a:off x="7101139" y="4781925"/>
            <a:ext cx="3046" cy="1042100"/>
          </a:xfrm>
          <a:prstGeom prst="straightConnector1">
            <a:avLst/>
          </a:prstGeom>
          <a:ln w="2222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CuadroTexto 189">
            <a:extLst>
              <a:ext uri="{FF2B5EF4-FFF2-40B4-BE49-F238E27FC236}">
                <a16:creationId xmlns:a16="http://schemas.microsoft.com/office/drawing/2014/main" id="{73C3FE30-2E20-4ADD-BA3C-770D17B79386}"/>
              </a:ext>
            </a:extLst>
          </p:cNvPr>
          <p:cNvSpPr txBox="1"/>
          <p:nvPr/>
        </p:nvSpPr>
        <p:spPr>
          <a:xfrm>
            <a:off x="9236995" y="5067972"/>
            <a:ext cx="1207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chemeClr val="accent1"/>
                </a:solidFill>
              </a:rPr>
              <a:t>MemRead</a:t>
            </a:r>
            <a:endParaRPr lang="es-MX" dirty="0">
              <a:solidFill>
                <a:schemeClr val="accent1"/>
              </a:solidFill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87B7A23F-B403-49AC-82D5-A1F183E70BF7}"/>
              </a:ext>
            </a:extLst>
          </p:cNvPr>
          <p:cNvCxnSpPr>
            <a:cxnSpLocks/>
          </p:cNvCxnSpPr>
          <p:nvPr/>
        </p:nvCxnSpPr>
        <p:spPr>
          <a:xfrm flipV="1">
            <a:off x="6161825" y="5910263"/>
            <a:ext cx="4302308" cy="1393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009E320E-83A0-4A9E-AF25-AB5A8BBF980A}"/>
              </a:ext>
            </a:extLst>
          </p:cNvPr>
          <p:cNvCxnSpPr/>
          <p:nvPr/>
        </p:nvCxnSpPr>
        <p:spPr>
          <a:xfrm flipV="1">
            <a:off x="10464133" y="2724988"/>
            <a:ext cx="0" cy="31852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932B6CD-B876-4CF2-9092-736C2ED90E24}"/>
              </a:ext>
            </a:extLst>
          </p:cNvPr>
          <p:cNvCxnSpPr>
            <a:cxnSpLocks/>
          </p:cNvCxnSpPr>
          <p:nvPr/>
        </p:nvCxnSpPr>
        <p:spPr>
          <a:xfrm flipH="1" flipV="1">
            <a:off x="9808889" y="2738921"/>
            <a:ext cx="655245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D605D14A-B9EC-49A7-8435-B87DDB38F016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9808889" y="2738919"/>
            <a:ext cx="2" cy="441010"/>
          </a:xfrm>
          <a:prstGeom prst="straightConnector1">
            <a:avLst/>
          </a:prstGeom>
          <a:ln w="254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0C7356B-3D0B-4F70-ABB2-EADE420F5FC6}"/>
              </a:ext>
            </a:extLst>
          </p:cNvPr>
          <p:cNvCxnSpPr/>
          <p:nvPr/>
        </p:nvCxnSpPr>
        <p:spPr>
          <a:xfrm>
            <a:off x="6161825" y="6119446"/>
            <a:ext cx="45014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B882EBD8-58AF-43D8-A132-FD60B82115DE}"/>
              </a:ext>
            </a:extLst>
          </p:cNvPr>
          <p:cNvCxnSpPr>
            <a:cxnSpLocks/>
          </p:cNvCxnSpPr>
          <p:nvPr/>
        </p:nvCxnSpPr>
        <p:spPr>
          <a:xfrm flipV="1">
            <a:off x="10663311" y="2335237"/>
            <a:ext cx="0" cy="378421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1FB66163-9668-4B18-BCFA-A9A59EF0196B}"/>
              </a:ext>
            </a:extLst>
          </p:cNvPr>
          <p:cNvCxnSpPr>
            <a:cxnSpLocks/>
          </p:cNvCxnSpPr>
          <p:nvPr/>
        </p:nvCxnSpPr>
        <p:spPr>
          <a:xfrm flipH="1">
            <a:off x="8145195" y="2354143"/>
            <a:ext cx="251811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403AC85E-C561-4A4F-8A4F-F93F5E8FBC03}"/>
              </a:ext>
            </a:extLst>
          </p:cNvPr>
          <p:cNvCxnSpPr/>
          <p:nvPr/>
        </p:nvCxnSpPr>
        <p:spPr>
          <a:xfrm>
            <a:off x="8145194" y="2337999"/>
            <a:ext cx="0" cy="4860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uadroTexto 94">
            <a:extLst>
              <a:ext uri="{FF2B5EF4-FFF2-40B4-BE49-F238E27FC236}">
                <a16:creationId xmlns:a16="http://schemas.microsoft.com/office/drawing/2014/main" id="{E98826AB-A1EA-462D-8FD1-38894A7680AB}"/>
              </a:ext>
            </a:extLst>
          </p:cNvPr>
          <p:cNvSpPr txBox="1"/>
          <p:nvPr/>
        </p:nvSpPr>
        <p:spPr>
          <a:xfrm>
            <a:off x="7814693" y="2007797"/>
            <a:ext cx="1693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accent1"/>
                </a:solidFill>
              </a:rPr>
              <a:t>ALU </a:t>
            </a:r>
            <a:r>
              <a:rPr lang="es-MX" dirty="0" err="1">
                <a:solidFill>
                  <a:schemeClr val="accent1"/>
                </a:solidFill>
              </a:rPr>
              <a:t>operation</a:t>
            </a:r>
            <a:endParaRPr lang="es-MX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1094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upo 156">
            <a:extLst>
              <a:ext uri="{FF2B5EF4-FFF2-40B4-BE49-F238E27FC236}">
                <a16:creationId xmlns:a16="http://schemas.microsoft.com/office/drawing/2014/main" id="{38D8219A-7411-4937-9BF3-13793ABA5238}"/>
              </a:ext>
            </a:extLst>
          </p:cNvPr>
          <p:cNvGrpSpPr/>
          <p:nvPr/>
        </p:nvGrpSpPr>
        <p:grpSpPr>
          <a:xfrm>
            <a:off x="130613" y="631052"/>
            <a:ext cx="5535370" cy="4645750"/>
            <a:chOff x="878241" y="1087827"/>
            <a:chExt cx="5535370" cy="4645750"/>
          </a:xfrm>
        </p:grpSpPr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D4489347-BC97-4386-9056-0B71DBA7A59C}"/>
                </a:ext>
              </a:extLst>
            </p:cNvPr>
            <p:cNvSpPr txBox="1"/>
            <p:nvPr/>
          </p:nvSpPr>
          <p:spPr>
            <a:xfrm>
              <a:off x="1929885" y="1632627"/>
              <a:ext cx="4674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4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grpSp>
          <p:nvGrpSpPr>
            <p:cNvPr id="156" name="Grupo 155">
              <a:extLst>
                <a:ext uri="{FF2B5EF4-FFF2-40B4-BE49-F238E27FC236}">
                  <a16:creationId xmlns:a16="http://schemas.microsoft.com/office/drawing/2014/main" id="{A40929A7-DDA4-4588-BE8D-FC3D6C8FD6CD}"/>
                </a:ext>
              </a:extLst>
            </p:cNvPr>
            <p:cNvGrpSpPr/>
            <p:nvPr/>
          </p:nvGrpSpPr>
          <p:grpSpPr>
            <a:xfrm>
              <a:off x="878241" y="1087827"/>
              <a:ext cx="5535370" cy="4645750"/>
              <a:chOff x="878241" y="1087827"/>
              <a:chExt cx="5535370" cy="4645750"/>
            </a:xfrm>
          </p:grpSpPr>
          <p:grpSp>
            <p:nvGrpSpPr>
              <p:cNvPr id="155" name="Grupo 154">
                <a:extLst>
                  <a:ext uri="{FF2B5EF4-FFF2-40B4-BE49-F238E27FC236}">
                    <a16:creationId xmlns:a16="http://schemas.microsoft.com/office/drawing/2014/main" id="{55D3D394-6BA4-42FF-A06C-B79258023CA0}"/>
                  </a:ext>
                </a:extLst>
              </p:cNvPr>
              <p:cNvGrpSpPr/>
              <p:nvPr/>
            </p:nvGrpSpPr>
            <p:grpSpPr>
              <a:xfrm>
                <a:off x="2135474" y="4279006"/>
                <a:ext cx="795130" cy="624650"/>
                <a:chOff x="2135474" y="4279006"/>
                <a:chExt cx="795130" cy="624650"/>
              </a:xfrm>
            </p:grpSpPr>
            <p:sp>
              <p:nvSpPr>
                <p:cNvPr id="40" name="CuadroTexto 39">
                  <a:extLst>
                    <a:ext uri="{FF2B5EF4-FFF2-40B4-BE49-F238E27FC236}">
                      <a16:creationId xmlns:a16="http://schemas.microsoft.com/office/drawing/2014/main" id="{115C616A-032E-460B-838C-BF3591B74825}"/>
                    </a:ext>
                  </a:extLst>
                </p:cNvPr>
                <p:cNvSpPr txBox="1"/>
                <p:nvPr/>
              </p:nvSpPr>
              <p:spPr>
                <a:xfrm>
                  <a:off x="2135474" y="4534324"/>
                  <a:ext cx="7951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MX" dirty="0"/>
                    <a:t>32 bit</a:t>
                  </a:r>
                </a:p>
              </p:txBody>
            </p:sp>
            <p:grpSp>
              <p:nvGrpSpPr>
                <p:cNvPr id="154" name="Grupo 153">
                  <a:extLst>
                    <a:ext uri="{FF2B5EF4-FFF2-40B4-BE49-F238E27FC236}">
                      <a16:creationId xmlns:a16="http://schemas.microsoft.com/office/drawing/2014/main" id="{F5CA23A3-94EF-4F64-B838-E61BA9C10E6C}"/>
                    </a:ext>
                  </a:extLst>
                </p:cNvPr>
                <p:cNvGrpSpPr/>
                <p:nvPr/>
              </p:nvGrpSpPr>
              <p:grpSpPr>
                <a:xfrm>
                  <a:off x="2245621" y="4279006"/>
                  <a:ext cx="537691" cy="225287"/>
                  <a:chOff x="2245621" y="4279006"/>
                  <a:chExt cx="537691" cy="225287"/>
                </a:xfrm>
              </p:grpSpPr>
              <p:cxnSp>
                <p:nvCxnSpPr>
                  <p:cNvPr id="35" name="Conector recto 34">
                    <a:extLst>
                      <a:ext uri="{FF2B5EF4-FFF2-40B4-BE49-F238E27FC236}">
                        <a16:creationId xmlns:a16="http://schemas.microsoft.com/office/drawing/2014/main" id="{A50AF4D5-A248-4E88-9B76-7BF6361210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45621" y="4380269"/>
                    <a:ext cx="537691" cy="1138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Conector recto 38">
                    <a:extLst>
                      <a:ext uri="{FF2B5EF4-FFF2-40B4-BE49-F238E27FC236}">
                        <a16:creationId xmlns:a16="http://schemas.microsoft.com/office/drawing/2014/main" id="{9EFEE42F-311D-4B3C-8578-EE7F6248E82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537169" y="4279006"/>
                    <a:ext cx="106018" cy="225287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53" name="Grupo 152">
                <a:extLst>
                  <a:ext uri="{FF2B5EF4-FFF2-40B4-BE49-F238E27FC236}">
                    <a16:creationId xmlns:a16="http://schemas.microsoft.com/office/drawing/2014/main" id="{85E79719-4904-475D-BAF1-E16C1EAFB7C9}"/>
                  </a:ext>
                </a:extLst>
              </p:cNvPr>
              <p:cNvGrpSpPr/>
              <p:nvPr/>
            </p:nvGrpSpPr>
            <p:grpSpPr>
              <a:xfrm>
                <a:off x="878241" y="1087827"/>
                <a:ext cx="5535370" cy="4645750"/>
                <a:chOff x="878241" y="1087827"/>
                <a:chExt cx="5535370" cy="4645750"/>
              </a:xfrm>
            </p:grpSpPr>
            <p:sp>
              <p:nvSpPr>
                <p:cNvPr id="31" name="CuadroTexto 30">
                  <a:extLst>
                    <a:ext uri="{FF2B5EF4-FFF2-40B4-BE49-F238E27FC236}">
                      <a16:creationId xmlns:a16="http://schemas.microsoft.com/office/drawing/2014/main" id="{358C1956-2FAA-4D87-95E5-0D1E847269E1}"/>
                    </a:ext>
                  </a:extLst>
                </p:cNvPr>
                <p:cNvSpPr txBox="1"/>
                <p:nvPr/>
              </p:nvSpPr>
              <p:spPr>
                <a:xfrm>
                  <a:off x="2800008" y="3425253"/>
                  <a:ext cx="1570381" cy="230832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MX" b="1" dirty="0">
                      <a:solidFill>
                        <a:srgbClr val="002060"/>
                      </a:solidFill>
                    </a:rPr>
                    <a:t>Memoria</a:t>
                  </a:r>
                </a:p>
                <a:p>
                  <a:pPr algn="ctr"/>
                  <a:r>
                    <a:rPr lang="es-MX" b="1" dirty="0">
                      <a:solidFill>
                        <a:srgbClr val="002060"/>
                      </a:solidFill>
                    </a:rPr>
                    <a:t>de Instrucciones</a:t>
                  </a:r>
                </a:p>
                <a:p>
                  <a:pPr algn="ctr"/>
                  <a:endParaRPr lang="es-MX" dirty="0"/>
                </a:p>
                <a:p>
                  <a:pPr algn="ctr"/>
                  <a:endParaRPr lang="es-MX" dirty="0"/>
                </a:p>
                <a:p>
                  <a:pPr algn="ctr"/>
                  <a:endParaRPr lang="es-MX" dirty="0"/>
                </a:p>
                <a:p>
                  <a:pPr algn="ctr"/>
                  <a:endParaRPr lang="es-MX" dirty="0"/>
                </a:p>
                <a:p>
                  <a:pPr algn="ctr"/>
                  <a:endParaRPr lang="es-MX" dirty="0"/>
                </a:p>
              </p:txBody>
            </p:sp>
            <p:cxnSp>
              <p:nvCxnSpPr>
                <p:cNvPr id="33" name="Conector recto 32">
                  <a:extLst>
                    <a:ext uri="{FF2B5EF4-FFF2-40B4-BE49-F238E27FC236}">
                      <a16:creationId xmlns:a16="http://schemas.microsoft.com/office/drawing/2014/main" id="{1BC9C15A-BDBB-4908-9329-6D58FCB499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45621" y="2815446"/>
                  <a:ext cx="0" cy="1564823"/>
                </a:xfrm>
                <a:prstGeom prst="line">
                  <a:avLst/>
                </a:prstGeom>
                <a:ln w="28575">
                  <a:headEnd type="oval"/>
                  <a:tailEnd type="oval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6" name="CuadroTexto 25">
                  <a:extLst>
                    <a:ext uri="{FF2B5EF4-FFF2-40B4-BE49-F238E27FC236}">
                      <a16:creationId xmlns:a16="http://schemas.microsoft.com/office/drawing/2014/main" id="{E4552837-FDC9-4C3D-B08A-85F64CFBC7E8}"/>
                    </a:ext>
                  </a:extLst>
                </p:cNvPr>
                <p:cNvSpPr txBox="1"/>
                <p:nvPr/>
              </p:nvSpPr>
              <p:spPr>
                <a:xfrm>
                  <a:off x="878241" y="2626252"/>
                  <a:ext cx="887896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MX" dirty="0"/>
                    <a:t>PC</a:t>
                  </a:r>
                </a:p>
              </p:txBody>
            </p:sp>
            <p:cxnSp>
              <p:nvCxnSpPr>
                <p:cNvPr id="28" name="Conector recto 27">
                  <a:extLst>
                    <a:ext uri="{FF2B5EF4-FFF2-40B4-BE49-F238E27FC236}">
                      <a16:creationId xmlns:a16="http://schemas.microsoft.com/office/drawing/2014/main" id="{F50D5133-62B2-4A12-8576-9003A17A2A82}"/>
                    </a:ext>
                  </a:extLst>
                </p:cNvPr>
                <p:cNvCxnSpPr>
                  <a:cxnSpLocks/>
                  <a:stCxn id="26" idx="3"/>
                </p:cNvCxnSpPr>
                <p:nvPr/>
              </p:nvCxnSpPr>
              <p:spPr>
                <a:xfrm>
                  <a:off x="1766137" y="2810918"/>
                  <a:ext cx="1017175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26" name="Grupo 125">
                  <a:extLst>
                    <a:ext uri="{FF2B5EF4-FFF2-40B4-BE49-F238E27FC236}">
                      <a16:creationId xmlns:a16="http://schemas.microsoft.com/office/drawing/2014/main" id="{0B206C5B-6139-424F-BD5C-B6562DB4D8EF}"/>
                    </a:ext>
                  </a:extLst>
                </p:cNvPr>
                <p:cNvGrpSpPr/>
                <p:nvPr/>
              </p:nvGrpSpPr>
              <p:grpSpPr>
                <a:xfrm>
                  <a:off x="2292722" y="1087827"/>
                  <a:ext cx="4120889" cy="1909973"/>
                  <a:chOff x="2839562" y="1144431"/>
                  <a:chExt cx="4120889" cy="1909973"/>
                </a:xfrm>
              </p:grpSpPr>
              <p:grpSp>
                <p:nvGrpSpPr>
                  <p:cNvPr id="25" name="Grupo 24">
                    <a:extLst>
                      <a:ext uri="{FF2B5EF4-FFF2-40B4-BE49-F238E27FC236}">
                        <a16:creationId xmlns:a16="http://schemas.microsoft.com/office/drawing/2014/main" id="{928BB030-D6AF-45F9-AE45-6D0B0382A351}"/>
                      </a:ext>
                    </a:extLst>
                  </p:cNvPr>
                  <p:cNvGrpSpPr/>
                  <p:nvPr/>
                </p:nvGrpSpPr>
                <p:grpSpPr>
                  <a:xfrm>
                    <a:off x="2839562" y="1800370"/>
                    <a:ext cx="957592" cy="1254034"/>
                    <a:chOff x="5194852" y="2434038"/>
                    <a:chExt cx="957592" cy="1254034"/>
                  </a:xfrm>
                </p:grpSpPr>
                <p:cxnSp>
                  <p:nvCxnSpPr>
                    <p:cNvPr id="3" name="Conector recto 2">
                      <a:extLst>
                        <a:ext uri="{FF2B5EF4-FFF2-40B4-BE49-F238E27FC236}">
                          <a16:creationId xmlns:a16="http://schemas.microsoft.com/office/drawing/2014/main" id="{3CE7861C-757D-445F-B5BD-0BD64BB626D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85442" y="2434038"/>
                      <a:ext cx="6368" cy="468258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" name="Conector recto 9">
                      <a:extLst>
                        <a:ext uri="{FF2B5EF4-FFF2-40B4-BE49-F238E27FC236}">
                          <a16:creationId xmlns:a16="http://schemas.microsoft.com/office/drawing/2014/main" id="{4DF96398-AD0B-4BDF-A24A-0F49D7F97CE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91809" y="3165966"/>
                      <a:ext cx="6368" cy="51989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" name="Conector recto 5">
                      <a:extLst>
                        <a:ext uri="{FF2B5EF4-FFF2-40B4-BE49-F238E27FC236}">
                          <a16:creationId xmlns:a16="http://schemas.microsoft.com/office/drawing/2014/main" id="{6551E407-B7E3-47D3-B818-EEA03C6DD2C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91809" y="2879749"/>
                      <a:ext cx="210485" cy="139393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Conector recto 11">
                      <a:extLst>
                        <a:ext uri="{FF2B5EF4-FFF2-40B4-BE49-F238E27FC236}">
                          <a16:creationId xmlns:a16="http://schemas.microsoft.com/office/drawing/2014/main" id="{D6B8BD50-B59B-46EF-8544-AAAFB54DE61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5691810" y="3028546"/>
                      <a:ext cx="210484" cy="14008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" name="Conector recto 16">
                      <a:extLst>
                        <a:ext uri="{FF2B5EF4-FFF2-40B4-BE49-F238E27FC236}">
                          <a16:creationId xmlns:a16="http://schemas.microsoft.com/office/drawing/2014/main" id="{F02CB97B-3BE6-4F0B-A208-55CD42220AD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98177" y="2434038"/>
                      <a:ext cx="449458" cy="251615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Conector recto 17">
                      <a:extLst>
                        <a:ext uri="{FF2B5EF4-FFF2-40B4-BE49-F238E27FC236}">
                          <a16:creationId xmlns:a16="http://schemas.microsoft.com/office/drawing/2014/main" id="{AA489897-D758-441C-99C6-01DEC58E769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5698177" y="3422724"/>
                      <a:ext cx="454267" cy="265348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Conector recto 20">
                      <a:extLst>
                        <a:ext uri="{FF2B5EF4-FFF2-40B4-BE49-F238E27FC236}">
                          <a16:creationId xmlns:a16="http://schemas.microsoft.com/office/drawing/2014/main" id="{0C97A4CE-13EB-4E56-8D51-3E8A03DA02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147635" y="2673748"/>
                      <a:ext cx="0" cy="748976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Conector recto 22">
                      <a:extLst>
                        <a:ext uri="{FF2B5EF4-FFF2-40B4-BE49-F238E27FC236}">
                          <a16:creationId xmlns:a16="http://schemas.microsoft.com/office/drawing/2014/main" id="{A65C3A2C-699C-4BFF-82BA-6653DE09040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194852" y="2591688"/>
                      <a:ext cx="503583" cy="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82" name="CuadroTexto 81">
                    <a:extLst>
                      <a:ext uri="{FF2B5EF4-FFF2-40B4-BE49-F238E27FC236}">
                        <a16:creationId xmlns:a16="http://schemas.microsoft.com/office/drawing/2014/main" id="{B1C27143-F9B6-4FA2-8369-F52972E94981}"/>
                      </a:ext>
                    </a:extLst>
                  </p:cNvPr>
                  <p:cNvSpPr txBox="1"/>
                  <p:nvPr/>
                </p:nvSpPr>
                <p:spPr>
                  <a:xfrm>
                    <a:off x="6369549" y="1144431"/>
                    <a:ext cx="59090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MX" b="1" dirty="0">
                        <a:solidFill>
                          <a:srgbClr val="003300"/>
                        </a:solidFill>
                      </a:rPr>
                      <a:t>ALU</a:t>
                    </a:r>
                  </a:p>
                </p:txBody>
              </p:sp>
            </p:grpSp>
          </p:grpSp>
        </p:grpSp>
      </p:grp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E3E7B576-41C4-444D-96B8-A20D5FE8BAD4}"/>
              </a:ext>
            </a:extLst>
          </p:cNvPr>
          <p:cNvCxnSpPr>
            <a:cxnSpLocks/>
          </p:cNvCxnSpPr>
          <p:nvPr/>
        </p:nvCxnSpPr>
        <p:spPr>
          <a:xfrm>
            <a:off x="3619733" y="3721578"/>
            <a:ext cx="79946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24E8B5A1-4423-4D53-9EEC-2F4C393D523E}"/>
              </a:ext>
            </a:extLst>
          </p:cNvPr>
          <p:cNvCxnSpPr>
            <a:cxnSpLocks/>
          </p:cNvCxnSpPr>
          <p:nvPr/>
        </p:nvCxnSpPr>
        <p:spPr>
          <a:xfrm flipH="1">
            <a:off x="4410167" y="3352899"/>
            <a:ext cx="9029" cy="16709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14E20FF2-75B6-4DD2-ABC8-C1E6885D0656}"/>
              </a:ext>
            </a:extLst>
          </p:cNvPr>
          <p:cNvCxnSpPr/>
          <p:nvPr/>
        </p:nvCxnSpPr>
        <p:spPr>
          <a:xfrm>
            <a:off x="4412572" y="2815110"/>
            <a:ext cx="46382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AB3C7EA2-818A-431A-A524-02CAEEF6B71C}"/>
              </a:ext>
            </a:extLst>
          </p:cNvPr>
          <p:cNvCxnSpPr/>
          <p:nvPr/>
        </p:nvCxnSpPr>
        <p:spPr>
          <a:xfrm>
            <a:off x="4412572" y="3338571"/>
            <a:ext cx="463826" cy="0"/>
          </a:xfrm>
          <a:prstGeom prst="line">
            <a:avLst/>
          </a:prstGeom>
          <a:ln w="28575"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5BFD3C34-3FEE-46C5-A042-9F53A2A5E09C}"/>
              </a:ext>
            </a:extLst>
          </p:cNvPr>
          <p:cNvCxnSpPr/>
          <p:nvPr/>
        </p:nvCxnSpPr>
        <p:spPr>
          <a:xfrm>
            <a:off x="4412572" y="3875285"/>
            <a:ext cx="463826" cy="0"/>
          </a:xfrm>
          <a:prstGeom prst="line">
            <a:avLst/>
          </a:prstGeom>
          <a:ln w="28575"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061CF544-C28F-4661-A8F0-8E65A79F4268}"/>
              </a:ext>
            </a:extLst>
          </p:cNvPr>
          <p:cNvSpPr/>
          <p:nvPr/>
        </p:nvSpPr>
        <p:spPr>
          <a:xfrm>
            <a:off x="4876398" y="2658244"/>
            <a:ext cx="1404725" cy="21236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A0767FEB-FA1C-4BC8-9F43-71BBF561949F}"/>
              </a:ext>
            </a:extLst>
          </p:cNvPr>
          <p:cNvCxnSpPr>
            <a:cxnSpLocks/>
          </p:cNvCxnSpPr>
          <p:nvPr/>
        </p:nvCxnSpPr>
        <p:spPr>
          <a:xfrm>
            <a:off x="6281123" y="3004002"/>
            <a:ext cx="1457349" cy="0"/>
          </a:xfrm>
          <a:prstGeom prst="line">
            <a:avLst/>
          </a:prstGeom>
          <a:ln w="28575">
            <a:prstDash val="solid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4" name="Grupo 83">
            <a:extLst>
              <a:ext uri="{FF2B5EF4-FFF2-40B4-BE49-F238E27FC236}">
                <a16:creationId xmlns:a16="http://schemas.microsoft.com/office/drawing/2014/main" id="{1651A008-93D5-4605-A2DE-0055049F8897}"/>
              </a:ext>
            </a:extLst>
          </p:cNvPr>
          <p:cNvGrpSpPr/>
          <p:nvPr/>
        </p:nvGrpSpPr>
        <p:grpSpPr>
          <a:xfrm>
            <a:off x="7731846" y="2644002"/>
            <a:ext cx="735495" cy="1654278"/>
            <a:chOff x="8854266" y="4150089"/>
            <a:chExt cx="735495" cy="1654278"/>
          </a:xfrm>
        </p:grpSpPr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9B0DA90C-D64C-46B9-ACAB-47098956CC18}"/>
                </a:ext>
              </a:extLst>
            </p:cNvPr>
            <p:cNvGrpSpPr/>
            <p:nvPr/>
          </p:nvGrpSpPr>
          <p:grpSpPr>
            <a:xfrm>
              <a:off x="8854266" y="4150089"/>
              <a:ext cx="735495" cy="1654278"/>
              <a:chOff x="8854266" y="4150089"/>
              <a:chExt cx="735495" cy="1654278"/>
            </a:xfrm>
          </p:grpSpPr>
          <p:cxnSp>
            <p:nvCxnSpPr>
              <p:cNvPr id="44" name="Conector recto 43">
                <a:extLst>
                  <a:ext uri="{FF2B5EF4-FFF2-40B4-BE49-F238E27FC236}">
                    <a16:creationId xmlns:a16="http://schemas.microsoft.com/office/drawing/2014/main" id="{615DEAA8-0D45-4B2B-BD1B-05EED5824559}"/>
                  </a:ext>
                </a:extLst>
              </p:cNvPr>
              <p:cNvCxnSpPr/>
              <p:nvPr/>
            </p:nvCxnSpPr>
            <p:spPr>
              <a:xfrm>
                <a:off x="8860892" y="4150089"/>
                <a:ext cx="0" cy="7200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>
                <a:extLst>
                  <a:ext uri="{FF2B5EF4-FFF2-40B4-BE49-F238E27FC236}">
                    <a16:creationId xmlns:a16="http://schemas.microsoft.com/office/drawing/2014/main" id="{9030DA37-9B41-4C18-B235-E1CE3E2AF576}"/>
                  </a:ext>
                </a:extLst>
              </p:cNvPr>
              <p:cNvCxnSpPr/>
              <p:nvPr/>
            </p:nvCxnSpPr>
            <p:spPr>
              <a:xfrm>
                <a:off x="8854266" y="5084367"/>
                <a:ext cx="0" cy="7200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Conector recto 46">
                <a:extLst>
                  <a:ext uri="{FF2B5EF4-FFF2-40B4-BE49-F238E27FC236}">
                    <a16:creationId xmlns:a16="http://schemas.microsoft.com/office/drawing/2014/main" id="{DD17E985-C45B-4441-B127-AADC6E4C4D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54266" y="4870089"/>
                <a:ext cx="205408" cy="10956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>
                <a:extLst>
                  <a:ext uri="{FF2B5EF4-FFF2-40B4-BE49-F238E27FC236}">
                    <a16:creationId xmlns:a16="http://schemas.microsoft.com/office/drawing/2014/main" id="{DED242CA-0CF3-449B-971E-4A606D034D76}"/>
                  </a:ext>
                </a:extLst>
              </p:cNvPr>
              <p:cNvCxnSpPr/>
              <p:nvPr/>
            </p:nvCxnSpPr>
            <p:spPr>
              <a:xfrm flipH="1">
                <a:off x="8860892" y="4979653"/>
                <a:ext cx="198782" cy="10471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Conector recto 55">
                <a:extLst>
                  <a:ext uri="{FF2B5EF4-FFF2-40B4-BE49-F238E27FC236}">
                    <a16:creationId xmlns:a16="http://schemas.microsoft.com/office/drawing/2014/main" id="{32B1AB9D-4363-4DA2-97EC-57E35A3768BE}"/>
                  </a:ext>
                </a:extLst>
              </p:cNvPr>
              <p:cNvCxnSpPr/>
              <p:nvPr/>
            </p:nvCxnSpPr>
            <p:spPr>
              <a:xfrm>
                <a:off x="8854266" y="4150089"/>
                <a:ext cx="735495" cy="3600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Conector recto 56">
                <a:extLst>
                  <a:ext uri="{FF2B5EF4-FFF2-40B4-BE49-F238E27FC236}">
                    <a16:creationId xmlns:a16="http://schemas.microsoft.com/office/drawing/2014/main" id="{5041B8A0-1807-4F2E-B1AA-83BAA15ECE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60892" y="5444367"/>
                <a:ext cx="728869" cy="34606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Conector recto 57">
                <a:extLst>
                  <a:ext uri="{FF2B5EF4-FFF2-40B4-BE49-F238E27FC236}">
                    <a16:creationId xmlns:a16="http://schemas.microsoft.com/office/drawing/2014/main" id="{46E40815-0EAD-473A-902D-8A6FB6759EF5}"/>
                  </a:ext>
                </a:extLst>
              </p:cNvPr>
              <p:cNvCxnSpPr/>
              <p:nvPr/>
            </p:nvCxnSpPr>
            <p:spPr>
              <a:xfrm>
                <a:off x="9589761" y="4510089"/>
                <a:ext cx="0" cy="934278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1" name="CuadroTexto 80">
              <a:extLst>
                <a:ext uri="{FF2B5EF4-FFF2-40B4-BE49-F238E27FC236}">
                  <a16:creationId xmlns:a16="http://schemas.microsoft.com/office/drawing/2014/main" id="{E001F145-8E3A-4BB4-BAAB-8B104552461A}"/>
                </a:ext>
              </a:extLst>
            </p:cNvPr>
            <p:cNvSpPr txBox="1"/>
            <p:nvPr/>
          </p:nvSpPr>
          <p:spPr>
            <a:xfrm>
              <a:off x="8929875" y="4481254"/>
              <a:ext cx="590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>
                  <a:solidFill>
                    <a:srgbClr val="003300"/>
                  </a:solidFill>
                </a:rPr>
                <a:t>ALU</a:t>
              </a:r>
            </a:p>
          </p:txBody>
        </p:sp>
      </p:grp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60C8BB98-92FC-4F1A-AD1F-42E3DDB22DAC}"/>
              </a:ext>
            </a:extLst>
          </p:cNvPr>
          <p:cNvCxnSpPr>
            <a:cxnSpLocks/>
          </p:cNvCxnSpPr>
          <p:nvPr/>
        </p:nvCxnSpPr>
        <p:spPr>
          <a:xfrm flipV="1">
            <a:off x="8467341" y="3451956"/>
            <a:ext cx="797538" cy="2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ECBDF5A3-8999-46FC-A344-9981BADD9695}"/>
              </a:ext>
            </a:extLst>
          </p:cNvPr>
          <p:cNvCxnSpPr>
            <a:cxnSpLocks/>
          </p:cNvCxnSpPr>
          <p:nvPr/>
        </p:nvCxnSpPr>
        <p:spPr>
          <a:xfrm flipH="1">
            <a:off x="4410168" y="5023872"/>
            <a:ext cx="229703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de flecha 101">
            <a:extLst>
              <a:ext uri="{FF2B5EF4-FFF2-40B4-BE49-F238E27FC236}">
                <a16:creationId xmlns:a16="http://schemas.microsoft.com/office/drawing/2014/main" id="{AC23DC3D-4953-45D4-8875-3AF7714DAA31}"/>
              </a:ext>
            </a:extLst>
          </p:cNvPr>
          <p:cNvCxnSpPr>
            <a:cxnSpLocks/>
          </p:cNvCxnSpPr>
          <p:nvPr/>
        </p:nvCxnSpPr>
        <p:spPr>
          <a:xfrm>
            <a:off x="4410167" y="4284349"/>
            <a:ext cx="495461" cy="17069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11E79A0-20C6-4ACB-A56E-E0AB89335859}"/>
              </a:ext>
            </a:extLst>
          </p:cNvPr>
          <p:cNvSpPr txBox="1"/>
          <p:nvPr/>
        </p:nvSpPr>
        <p:spPr>
          <a:xfrm>
            <a:off x="9236995" y="3836921"/>
            <a:ext cx="1069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Memoria</a:t>
            </a:r>
          </a:p>
          <a:p>
            <a:pPr algn="ctr"/>
            <a:r>
              <a:rPr lang="es-MX" dirty="0"/>
              <a:t>de</a:t>
            </a:r>
          </a:p>
          <a:p>
            <a:pPr algn="ctr"/>
            <a:r>
              <a:rPr lang="es-MX" dirty="0"/>
              <a:t>datos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851892FB-D9DE-4A0C-AAE8-40B204E502CD}"/>
              </a:ext>
            </a:extLst>
          </p:cNvPr>
          <p:cNvSpPr/>
          <p:nvPr/>
        </p:nvSpPr>
        <p:spPr>
          <a:xfrm>
            <a:off x="9275324" y="3179929"/>
            <a:ext cx="1067133" cy="225737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6BF9693D-B505-4224-B4BB-EA60DE28CF17}"/>
              </a:ext>
            </a:extLst>
          </p:cNvPr>
          <p:cNvCxnSpPr>
            <a:cxnSpLocks/>
          </p:cNvCxnSpPr>
          <p:nvPr/>
        </p:nvCxnSpPr>
        <p:spPr>
          <a:xfrm>
            <a:off x="4394509" y="2169477"/>
            <a:ext cx="21154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811868C0-EA18-4B58-A057-D44E8B84C4AD}"/>
              </a:ext>
            </a:extLst>
          </p:cNvPr>
          <p:cNvCxnSpPr>
            <a:cxnSpLocks/>
          </p:cNvCxnSpPr>
          <p:nvPr/>
        </p:nvCxnSpPr>
        <p:spPr>
          <a:xfrm>
            <a:off x="4405716" y="2166355"/>
            <a:ext cx="4453" cy="6576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upo 93">
            <a:extLst>
              <a:ext uri="{FF2B5EF4-FFF2-40B4-BE49-F238E27FC236}">
                <a16:creationId xmlns:a16="http://schemas.microsoft.com/office/drawing/2014/main" id="{7074A8FF-B434-4178-A7C8-D9CB47027112}"/>
              </a:ext>
            </a:extLst>
          </p:cNvPr>
          <p:cNvGrpSpPr/>
          <p:nvPr/>
        </p:nvGrpSpPr>
        <p:grpSpPr>
          <a:xfrm>
            <a:off x="6505116" y="1216216"/>
            <a:ext cx="404174" cy="1121783"/>
            <a:chOff x="6575455" y="1709036"/>
            <a:chExt cx="404174" cy="1121783"/>
          </a:xfrm>
        </p:grpSpPr>
        <p:sp>
          <p:nvSpPr>
            <p:cNvPr id="11" name="Diagrama de flujo: proceso alternativo 10">
              <a:extLst>
                <a:ext uri="{FF2B5EF4-FFF2-40B4-BE49-F238E27FC236}">
                  <a16:creationId xmlns:a16="http://schemas.microsoft.com/office/drawing/2014/main" id="{92F20137-196E-4D23-B57E-BD52DD07B1FD}"/>
                </a:ext>
              </a:extLst>
            </p:cNvPr>
            <p:cNvSpPr/>
            <p:nvPr/>
          </p:nvSpPr>
          <p:spPr>
            <a:xfrm>
              <a:off x="6580264" y="1709036"/>
              <a:ext cx="399365" cy="1121783"/>
            </a:xfrm>
            <a:prstGeom prst="flowChartAlternateProcess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4" name="CuadroTexto 73">
              <a:extLst>
                <a:ext uri="{FF2B5EF4-FFF2-40B4-BE49-F238E27FC236}">
                  <a16:creationId xmlns:a16="http://schemas.microsoft.com/office/drawing/2014/main" id="{E6643033-0140-44DF-A203-1279E84433CB}"/>
                </a:ext>
              </a:extLst>
            </p:cNvPr>
            <p:cNvSpPr txBox="1"/>
            <p:nvPr/>
          </p:nvSpPr>
          <p:spPr>
            <a:xfrm>
              <a:off x="6575455" y="1722263"/>
              <a:ext cx="40417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000" dirty="0"/>
                <a:t>M</a:t>
              </a:r>
            </a:p>
            <a:p>
              <a:pPr algn="ctr"/>
              <a:r>
                <a:rPr lang="es-MX" sz="2000" dirty="0"/>
                <a:t>u</a:t>
              </a:r>
            </a:p>
            <a:p>
              <a:pPr algn="ctr"/>
              <a:r>
                <a:rPr lang="es-MX" sz="2000" dirty="0"/>
                <a:t>x</a:t>
              </a:r>
            </a:p>
          </p:txBody>
        </p:sp>
      </p:grpSp>
      <p:grpSp>
        <p:nvGrpSpPr>
          <p:cNvPr id="127" name="Grupo 126">
            <a:extLst>
              <a:ext uri="{FF2B5EF4-FFF2-40B4-BE49-F238E27FC236}">
                <a16:creationId xmlns:a16="http://schemas.microsoft.com/office/drawing/2014/main" id="{5CB8C555-D12E-4626-8A4A-2754FF75A013}"/>
              </a:ext>
            </a:extLst>
          </p:cNvPr>
          <p:cNvGrpSpPr/>
          <p:nvPr/>
        </p:nvGrpSpPr>
        <p:grpSpPr>
          <a:xfrm>
            <a:off x="6896647" y="3660142"/>
            <a:ext cx="404174" cy="1121783"/>
            <a:chOff x="6575455" y="1709036"/>
            <a:chExt cx="404174" cy="1121783"/>
          </a:xfrm>
        </p:grpSpPr>
        <p:sp>
          <p:nvSpPr>
            <p:cNvPr id="128" name="Diagrama de flujo: proceso alternativo 127">
              <a:extLst>
                <a:ext uri="{FF2B5EF4-FFF2-40B4-BE49-F238E27FC236}">
                  <a16:creationId xmlns:a16="http://schemas.microsoft.com/office/drawing/2014/main" id="{FA154C74-F0CE-4DCC-96BA-20DAF481AF91}"/>
                </a:ext>
              </a:extLst>
            </p:cNvPr>
            <p:cNvSpPr/>
            <p:nvPr/>
          </p:nvSpPr>
          <p:spPr>
            <a:xfrm>
              <a:off x="6580264" y="1709036"/>
              <a:ext cx="399365" cy="1121783"/>
            </a:xfrm>
            <a:prstGeom prst="flowChartAlternateProcess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9" name="CuadroTexto 128">
              <a:extLst>
                <a:ext uri="{FF2B5EF4-FFF2-40B4-BE49-F238E27FC236}">
                  <a16:creationId xmlns:a16="http://schemas.microsoft.com/office/drawing/2014/main" id="{0AE7C541-38DE-4694-80CC-183375C23631}"/>
                </a:ext>
              </a:extLst>
            </p:cNvPr>
            <p:cNvSpPr txBox="1"/>
            <p:nvPr/>
          </p:nvSpPr>
          <p:spPr>
            <a:xfrm>
              <a:off x="6575455" y="1722263"/>
              <a:ext cx="40417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000" dirty="0"/>
                <a:t>M</a:t>
              </a:r>
            </a:p>
            <a:p>
              <a:pPr algn="ctr"/>
              <a:r>
                <a:rPr lang="es-MX" sz="2000" dirty="0"/>
                <a:t>u</a:t>
              </a:r>
            </a:p>
            <a:p>
              <a:pPr algn="ctr"/>
              <a:r>
                <a:rPr lang="es-MX" sz="2000" dirty="0"/>
                <a:t>x</a:t>
              </a:r>
            </a:p>
          </p:txBody>
        </p:sp>
      </p:grpSp>
      <p:cxnSp>
        <p:nvCxnSpPr>
          <p:cNvPr id="100" name="Conector recto de flecha 99">
            <a:extLst>
              <a:ext uri="{FF2B5EF4-FFF2-40B4-BE49-F238E27FC236}">
                <a16:creationId xmlns:a16="http://schemas.microsoft.com/office/drawing/2014/main" id="{A02137EC-1570-4CB0-B632-3C583B1955E7}"/>
              </a:ext>
            </a:extLst>
          </p:cNvPr>
          <p:cNvCxnSpPr>
            <a:cxnSpLocks/>
          </p:cNvCxnSpPr>
          <p:nvPr/>
        </p:nvCxnSpPr>
        <p:spPr>
          <a:xfrm>
            <a:off x="7300821" y="4062173"/>
            <a:ext cx="43765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118">
            <a:extLst>
              <a:ext uri="{FF2B5EF4-FFF2-40B4-BE49-F238E27FC236}">
                <a16:creationId xmlns:a16="http://schemas.microsoft.com/office/drawing/2014/main" id="{DE594B9E-8D2D-4C35-B8A4-FF7DDA76FD6D}"/>
              </a:ext>
            </a:extLst>
          </p:cNvPr>
          <p:cNvCxnSpPr/>
          <p:nvPr/>
        </p:nvCxnSpPr>
        <p:spPr>
          <a:xfrm flipV="1">
            <a:off x="6707203" y="4539979"/>
            <a:ext cx="0" cy="48389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cto de flecha 120">
            <a:extLst>
              <a:ext uri="{FF2B5EF4-FFF2-40B4-BE49-F238E27FC236}">
                <a16:creationId xmlns:a16="http://schemas.microsoft.com/office/drawing/2014/main" id="{EC243EBB-4E1A-43AE-9085-D424F34134AE}"/>
              </a:ext>
            </a:extLst>
          </p:cNvPr>
          <p:cNvCxnSpPr>
            <a:cxnSpLocks/>
          </p:cNvCxnSpPr>
          <p:nvPr/>
        </p:nvCxnSpPr>
        <p:spPr>
          <a:xfrm>
            <a:off x="6707203" y="4539979"/>
            <a:ext cx="20208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Elipse 122">
            <a:extLst>
              <a:ext uri="{FF2B5EF4-FFF2-40B4-BE49-F238E27FC236}">
                <a16:creationId xmlns:a16="http://schemas.microsoft.com/office/drawing/2014/main" id="{08B704B9-472D-491F-BF19-14AD2FC2E19B}"/>
              </a:ext>
            </a:extLst>
          </p:cNvPr>
          <p:cNvSpPr/>
          <p:nvPr/>
        </p:nvSpPr>
        <p:spPr>
          <a:xfrm>
            <a:off x="4995697" y="5424391"/>
            <a:ext cx="1166128" cy="1399717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39" name="Conector recto de flecha 138">
            <a:extLst>
              <a:ext uri="{FF2B5EF4-FFF2-40B4-BE49-F238E27FC236}">
                <a16:creationId xmlns:a16="http://schemas.microsoft.com/office/drawing/2014/main" id="{A85D4CF5-E4B2-4CCE-9BB3-151C4D63AF42}"/>
              </a:ext>
            </a:extLst>
          </p:cNvPr>
          <p:cNvCxnSpPr/>
          <p:nvPr/>
        </p:nvCxnSpPr>
        <p:spPr>
          <a:xfrm>
            <a:off x="6281123" y="3923494"/>
            <a:ext cx="6281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recto 145">
            <a:extLst>
              <a:ext uri="{FF2B5EF4-FFF2-40B4-BE49-F238E27FC236}">
                <a16:creationId xmlns:a16="http://schemas.microsoft.com/office/drawing/2014/main" id="{A95DC322-E4F1-4FBD-AD99-CB2A6FE9FE41}"/>
              </a:ext>
            </a:extLst>
          </p:cNvPr>
          <p:cNvCxnSpPr/>
          <p:nvPr/>
        </p:nvCxnSpPr>
        <p:spPr>
          <a:xfrm>
            <a:off x="6505116" y="3923494"/>
            <a:ext cx="0" cy="1353303"/>
          </a:xfrm>
          <a:prstGeom prst="line">
            <a:avLst/>
          </a:prstGeom>
          <a:ln w="2222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recto de flecha 147">
            <a:extLst>
              <a:ext uri="{FF2B5EF4-FFF2-40B4-BE49-F238E27FC236}">
                <a16:creationId xmlns:a16="http://schemas.microsoft.com/office/drawing/2014/main" id="{F6A2AFE9-BFF8-4ECD-AE13-00818DA4D6DE}"/>
              </a:ext>
            </a:extLst>
          </p:cNvPr>
          <p:cNvCxnSpPr>
            <a:cxnSpLocks/>
            <a:endCxn id="190" idx="1"/>
          </p:cNvCxnSpPr>
          <p:nvPr/>
        </p:nvCxnSpPr>
        <p:spPr>
          <a:xfrm flipV="1">
            <a:off x="6485001" y="5252638"/>
            <a:ext cx="2751994" cy="2416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cto 149">
            <a:extLst>
              <a:ext uri="{FF2B5EF4-FFF2-40B4-BE49-F238E27FC236}">
                <a16:creationId xmlns:a16="http://schemas.microsoft.com/office/drawing/2014/main" id="{F947126C-10D1-4CC0-A251-5D69DE54815C}"/>
              </a:ext>
            </a:extLst>
          </p:cNvPr>
          <p:cNvCxnSpPr/>
          <p:nvPr/>
        </p:nvCxnSpPr>
        <p:spPr>
          <a:xfrm>
            <a:off x="4019464" y="3721578"/>
            <a:ext cx="0" cy="2538545"/>
          </a:xfrm>
          <a:prstGeom prst="line">
            <a:avLst/>
          </a:prstGeom>
          <a:ln w="22225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recto de flecha 151">
            <a:extLst>
              <a:ext uri="{FF2B5EF4-FFF2-40B4-BE49-F238E27FC236}">
                <a16:creationId xmlns:a16="http://schemas.microsoft.com/office/drawing/2014/main" id="{F19065D1-9857-4E6A-B545-239B6BB55FEF}"/>
              </a:ext>
            </a:extLst>
          </p:cNvPr>
          <p:cNvCxnSpPr/>
          <p:nvPr/>
        </p:nvCxnSpPr>
        <p:spPr>
          <a:xfrm>
            <a:off x="4019464" y="6260123"/>
            <a:ext cx="956157" cy="0"/>
          </a:xfrm>
          <a:prstGeom prst="straightConnector1">
            <a:avLst/>
          </a:prstGeom>
          <a:ln w="2222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recto de flecha 163">
            <a:extLst>
              <a:ext uri="{FF2B5EF4-FFF2-40B4-BE49-F238E27FC236}">
                <a16:creationId xmlns:a16="http://schemas.microsoft.com/office/drawing/2014/main" id="{41A473E6-8863-4750-8D86-313E94674858}"/>
              </a:ext>
            </a:extLst>
          </p:cNvPr>
          <p:cNvCxnSpPr>
            <a:cxnSpLocks/>
            <a:stCxn id="123" idx="0"/>
            <a:endCxn id="19" idx="2"/>
          </p:cNvCxnSpPr>
          <p:nvPr/>
        </p:nvCxnSpPr>
        <p:spPr>
          <a:xfrm flipV="1">
            <a:off x="5578761" y="4781922"/>
            <a:ext cx="0" cy="642469"/>
          </a:xfrm>
          <a:prstGeom prst="straightConnector1">
            <a:avLst/>
          </a:prstGeom>
          <a:ln w="2222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CuadroTexto 165">
            <a:extLst>
              <a:ext uri="{FF2B5EF4-FFF2-40B4-BE49-F238E27FC236}">
                <a16:creationId xmlns:a16="http://schemas.microsoft.com/office/drawing/2014/main" id="{0D72617B-45D1-4F60-A17C-6B702C665A5C}"/>
              </a:ext>
            </a:extLst>
          </p:cNvPr>
          <p:cNvSpPr txBox="1"/>
          <p:nvPr/>
        </p:nvSpPr>
        <p:spPr>
          <a:xfrm>
            <a:off x="4818165" y="3133864"/>
            <a:ext cx="1207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Register</a:t>
            </a:r>
            <a:r>
              <a:rPr lang="es-MX" dirty="0"/>
              <a:t> #</a:t>
            </a:r>
          </a:p>
        </p:txBody>
      </p:sp>
      <p:sp>
        <p:nvSpPr>
          <p:cNvPr id="167" name="CuadroTexto 166">
            <a:extLst>
              <a:ext uri="{FF2B5EF4-FFF2-40B4-BE49-F238E27FC236}">
                <a16:creationId xmlns:a16="http://schemas.microsoft.com/office/drawing/2014/main" id="{7A8B8AFE-C05A-435F-91EA-FCE8BEF4078A}"/>
              </a:ext>
            </a:extLst>
          </p:cNvPr>
          <p:cNvSpPr txBox="1"/>
          <p:nvPr/>
        </p:nvSpPr>
        <p:spPr>
          <a:xfrm>
            <a:off x="4833133" y="3652255"/>
            <a:ext cx="1207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Register</a:t>
            </a:r>
            <a:r>
              <a:rPr lang="es-MX" dirty="0"/>
              <a:t> #</a:t>
            </a:r>
          </a:p>
        </p:txBody>
      </p:sp>
      <p:sp>
        <p:nvSpPr>
          <p:cNvPr id="168" name="CuadroTexto 167">
            <a:extLst>
              <a:ext uri="{FF2B5EF4-FFF2-40B4-BE49-F238E27FC236}">
                <a16:creationId xmlns:a16="http://schemas.microsoft.com/office/drawing/2014/main" id="{D3337325-CA6A-43C3-AB2D-5EDAA98DFEAB}"/>
              </a:ext>
            </a:extLst>
          </p:cNvPr>
          <p:cNvSpPr txBox="1"/>
          <p:nvPr/>
        </p:nvSpPr>
        <p:spPr>
          <a:xfrm>
            <a:off x="4828508" y="4088256"/>
            <a:ext cx="1207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Register</a:t>
            </a:r>
            <a:r>
              <a:rPr lang="es-MX" dirty="0"/>
              <a:t> #</a:t>
            </a:r>
          </a:p>
        </p:txBody>
      </p:sp>
      <p:sp>
        <p:nvSpPr>
          <p:cNvPr id="169" name="CuadroTexto 168">
            <a:extLst>
              <a:ext uri="{FF2B5EF4-FFF2-40B4-BE49-F238E27FC236}">
                <a16:creationId xmlns:a16="http://schemas.microsoft.com/office/drawing/2014/main" id="{9F49546E-6594-4399-AF2A-D23AF804FAB3}"/>
              </a:ext>
            </a:extLst>
          </p:cNvPr>
          <p:cNvSpPr txBox="1"/>
          <p:nvPr/>
        </p:nvSpPr>
        <p:spPr>
          <a:xfrm>
            <a:off x="4843810" y="2615472"/>
            <a:ext cx="78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Data</a:t>
            </a:r>
          </a:p>
        </p:txBody>
      </p:sp>
      <p:sp>
        <p:nvSpPr>
          <p:cNvPr id="170" name="CuadroTexto 169">
            <a:extLst>
              <a:ext uri="{FF2B5EF4-FFF2-40B4-BE49-F238E27FC236}">
                <a16:creationId xmlns:a16="http://schemas.microsoft.com/office/drawing/2014/main" id="{79B5CC27-AD50-44E2-8546-3C3A29E15479}"/>
              </a:ext>
            </a:extLst>
          </p:cNvPr>
          <p:cNvSpPr txBox="1"/>
          <p:nvPr/>
        </p:nvSpPr>
        <p:spPr>
          <a:xfrm>
            <a:off x="4918383" y="5924194"/>
            <a:ext cx="1379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solidFill>
                  <a:schemeClr val="accent1"/>
                </a:solidFill>
              </a:rPr>
              <a:t>C o n t r o l</a:t>
            </a:r>
          </a:p>
        </p:txBody>
      </p:sp>
      <p:sp>
        <p:nvSpPr>
          <p:cNvPr id="172" name="CuadroTexto 171">
            <a:extLst>
              <a:ext uri="{FF2B5EF4-FFF2-40B4-BE49-F238E27FC236}">
                <a16:creationId xmlns:a16="http://schemas.microsoft.com/office/drawing/2014/main" id="{88D0E7F9-892B-4A80-84CA-69BC4EE7B217}"/>
              </a:ext>
            </a:extLst>
          </p:cNvPr>
          <p:cNvSpPr txBox="1"/>
          <p:nvPr/>
        </p:nvSpPr>
        <p:spPr>
          <a:xfrm>
            <a:off x="5078675" y="4454281"/>
            <a:ext cx="1207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chemeClr val="accent1"/>
                </a:solidFill>
              </a:rPr>
              <a:t>RegWrite</a:t>
            </a:r>
            <a:endParaRPr lang="es-MX" dirty="0">
              <a:solidFill>
                <a:schemeClr val="accent1"/>
              </a:solidFill>
            </a:endParaRPr>
          </a:p>
        </p:txBody>
      </p:sp>
      <p:cxnSp>
        <p:nvCxnSpPr>
          <p:cNvPr id="174" name="Conector recto 173">
            <a:extLst>
              <a:ext uri="{FF2B5EF4-FFF2-40B4-BE49-F238E27FC236}">
                <a16:creationId xmlns:a16="http://schemas.microsoft.com/office/drawing/2014/main" id="{9074AAD0-DC34-482F-9FC9-F35CF5B2F2C5}"/>
              </a:ext>
            </a:extLst>
          </p:cNvPr>
          <p:cNvCxnSpPr>
            <a:cxnSpLocks/>
          </p:cNvCxnSpPr>
          <p:nvPr/>
        </p:nvCxnSpPr>
        <p:spPr>
          <a:xfrm>
            <a:off x="5996725" y="5641993"/>
            <a:ext cx="3832282" cy="1532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recto de flecha 175">
            <a:extLst>
              <a:ext uri="{FF2B5EF4-FFF2-40B4-BE49-F238E27FC236}">
                <a16:creationId xmlns:a16="http://schemas.microsoft.com/office/drawing/2014/main" id="{3927D0E4-605B-4EC5-B319-89AA76D959A0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9808891" y="5437303"/>
            <a:ext cx="0" cy="2163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ector recto 186">
            <a:extLst>
              <a:ext uri="{FF2B5EF4-FFF2-40B4-BE49-F238E27FC236}">
                <a16:creationId xmlns:a16="http://schemas.microsoft.com/office/drawing/2014/main" id="{D6C31978-1B85-4C35-A274-5DE614616235}"/>
              </a:ext>
            </a:extLst>
          </p:cNvPr>
          <p:cNvCxnSpPr/>
          <p:nvPr/>
        </p:nvCxnSpPr>
        <p:spPr>
          <a:xfrm>
            <a:off x="6096000" y="5824025"/>
            <a:ext cx="1008185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ector recto de flecha 188">
            <a:extLst>
              <a:ext uri="{FF2B5EF4-FFF2-40B4-BE49-F238E27FC236}">
                <a16:creationId xmlns:a16="http://schemas.microsoft.com/office/drawing/2014/main" id="{33112316-78B0-4723-83B5-9EC860533C0B}"/>
              </a:ext>
            </a:extLst>
          </p:cNvPr>
          <p:cNvCxnSpPr>
            <a:endCxn id="128" idx="2"/>
          </p:cNvCxnSpPr>
          <p:nvPr/>
        </p:nvCxnSpPr>
        <p:spPr>
          <a:xfrm flipH="1" flipV="1">
            <a:off x="7101139" y="4781925"/>
            <a:ext cx="3046" cy="1042100"/>
          </a:xfrm>
          <a:prstGeom prst="straightConnector1">
            <a:avLst/>
          </a:prstGeom>
          <a:ln w="2222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CuadroTexto 189">
            <a:extLst>
              <a:ext uri="{FF2B5EF4-FFF2-40B4-BE49-F238E27FC236}">
                <a16:creationId xmlns:a16="http://schemas.microsoft.com/office/drawing/2014/main" id="{73C3FE30-2E20-4ADD-BA3C-770D17B79386}"/>
              </a:ext>
            </a:extLst>
          </p:cNvPr>
          <p:cNvSpPr txBox="1"/>
          <p:nvPr/>
        </p:nvSpPr>
        <p:spPr>
          <a:xfrm>
            <a:off x="9236995" y="5067972"/>
            <a:ext cx="1207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chemeClr val="accent1"/>
                </a:solidFill>
              </a:rPr>
              <a:t>MemRead</a:t>
            </a:r>
            <a:endParaRPr lang="es-MX" dirty="0">
              <a:solidFill>
                <a:schemeClr val="accent1"/>
              </a:solidFill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87B7A23F-B403-49AC-82D5-A1F183E70BF7}"/>
              </a:ext>
            </a:extLst>
          </p:cNvPr>
          <p:cNvCxnSpPr>
            <a:cxnSpLocks/>
          </p:cNvCxnSpPr>
          <p:nvPr/>
        </p:nvCxnSpPr>
        <p:spPr>
          <a:xfrm flipV="1">
            <a:off x="6161825" y="5910263"/>
            <a:ext cx="4302308" cy="1393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009E320E-83A0-4A9E-AF25-AB5A8BBF980A}"/>
              </a:ext>
            </a:extLst>
          </p:cNvPr>
          <p:cNvCxnSpPr/>
          <p:nvPr/>
        </p:nvCxnSpPr>
        <p:spPr>
          <a:xfrm flipV="1">
            <a:off x="10464133" y="2724988"/>
            <a:ext cx="0" cy="31852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932B6CD-B876-4CF2-9092-736C2ED90E24}"/>
              </a:ext>
            </a:extLst>
          </p:cNvPr>
          <p:cNvCxnSpPr>
            <a:cxnSpLocks/>
          </p:cNvCxnSpPr>
          <p:nvPr/>
        </p:nvCxnSpPr>
        <p:spPr>
          <a:xfrm flipH="1" flipV="1">
            <a:off x="9808889" y="2738921"/>
            <a:ext cx="655245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D605D14A-B9EC-49A7-8435-B87DDB38F016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9808889" y="2738919"/>
            <a:ext cx="2" cy="441010"/>
          </a:xfrm>
          <a:prstGeom prst="straightConnector1">
            <a:avLst/>
          </a:prstGeom>
          <a:ln w="254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0C7356B-3D0B-4F70-ABB2-EADE420F5FC6}"/>
              </a:ext>
            </a:extLst>
          </p:cNvPr>
          <p:cNvCxnSpPr/>
          <p:nvPr/>
        </p:nvCxnSpPr>
        <p:spPr>
          <a:xfrm>
            <a:off x="6161825" y="6119446"/>
            <a:ext cx="45014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B882EBD8-58AF-43D8-A132-FD60B82115DE}"/>
              </a:ext>
            </a:extLst>
          </p:cNvPr>
          <p:cNvCxnSpPr>
            <a:cxnSpLocks/>
          </p:cNvCxnSpPr>
          <p:nvPr/>
        </p:nvCxnSpPr>
        <p:spPr>
          <a:xfrm flipV="1">
            <a:off x="10663311" y="2335237"/>
            <a:ext cx="0" cy="378421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1FB66163-9668-4B18-BCFA-A9A59EF0196B}"/>
              </a:ext>
            </a:extLst>
          </p:cNvPr>
          <p:cNvCxnSpPr>
            <a:cxnSpLocks/>
          </p:cNvCxnSpPr>
          <p:nvPr/>
        </p:nvCxnSpPr>
        <p:spPr>
          <a:xfrm flipH="1">
            <a:off x="8145195" y="2354143"/>
            <a:ext cx="251811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403AC85E-C561-4A4F-8A4F-F93F5E8FBC03}"/>
              </a:ext>
            </a:extLst>
          </p:cNvPr>
          <p:cNvCxnSpPr/>
          <p:nvPr/>
        </p:nvCxnSpPr>
        <p:spPr>
          <a:xfrm>
            <a:off x="8145194" y="2337999"/>
            <a:ext cx="0" cy="4860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uadroTexto 94">
            <a:extLst>
              <a:ext uri="{FF2B5EF4-FFF2-40B4-BE49-F238E27FC236}">
                <a16:creationId xmlns:a16="http://schemas.microsoft.com/office/drawing/2014/main" id="{E98826AB-A1EA-462D-8FD1-38894A7680AB}"/>
              </a:ext>
            </a:extLst>
          </p:cNvPr>
          <p:cNvSpPr txBox="1"/>
          <p:nvPr/>
        </p:nvSpPr>
        <p:spPr>
          <a:xfrm>
            <a:off x="7814693" y="2007797"/>
            <a:ext cx="1693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accent1"/>
                </a:solidFill>
              </a:rPr>
              <a:t>ALU </a:t>
            </a:r>
            <a:r>
              <a:rPr lang="es-MX" dirty="0" err="1">
                <a:solidFill>
                  <a:schemeClr val="accent1"/>
                </a:solidFill>
              </a:rPr>
              <a:t>operation</a:t>
            </a:r>
            <a:endParaRPr lang="es-MX" dirty="0">
              <a:solidFill>
                <a:schemeClr val="accent1"/>
              </a:solidFill>
            </a:endParaRPr>
          </a:p>
        </p:txBody>
      </p: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6E7C9ED1-849D-4C05-B6B4-87DC38EC656E}"/>
              </a:ext>
            </a:extLst>
          </p:cNvPr>
          <p:cNvCxnSpPr/>
          <p:nvPr/>
        </p:nvCxnSpPr>
        <p:spPr>
          <a:xfrm>
            <a:off x="6161825" y="6260123"/>
            <a:ext cx="475470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AC9EBAAA-2042-42A4-B33B-CE72D49AD9CB}"/>
              </a:ext>
            </a:extLst>
          </p:cNvPr>
          <p:cNvCxnSpPr/>
          <p:nvPr/>
        </p:nvCxnSpPr>
        <p:spPr>
          <a:xfrm flipV="1">
            <a:off x="10916529" y="956603"/>
            <a:ext cx="0" cy="530352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26716A19-C101-4FD2-81F0-59CFE799A2F6}"/>
              </a:ext>
            </a:extLst>
          </p:cNvPr>
          <p:cNvCxnSpPr/>
          <p:nvPr/>
        </p:nvCxnSpPr>
        <p:spPr>
          <a:xfrm flipH="1">
            <a:off x="6707203" y="956603"/>
            <a:ext cx="420932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96EA52D8-AF92-4A2A-9C43-D2004F950733}"/>
              </a:ext>
            </a:extLst>
          </p:cNvPr>
          <p:cNvCxnSpPr>
            <a:endCxn id="74" idx="0"/>
          </p:cNvCxnSpPr>
          <p:nvPr/>
        </p:nvCxnSpPr>
        <p:spPr>
          <a:xfrm>
            <a:off x="6707203" y="956603"/>
            <a:ext cx="0" cy="272840"/>
          </a:xfrm>
          <a:prstGeom prst="straightConnector1">
            <a:avLst/>
          </a:prstGeom>
          <a:ln w="2222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upo 96">
            <a:extLst>
              <a:ext uri="{FF2B5EF4-FFF2-40B4-BE49-F238E27FC236}">
                <a16:creationId xmlns:a16="http://schemas.microsoft.com/office/drawing/2014/main" id="{266D3A6F-398B-480F-8B8C-8095FBA82AE4}"/>
              </a:ext>
            </a:extLst>
          </p:cNvPr>
          <p:cNvGrpSpPr/>
          <p:nvPr/>
        </p:nvGrpSpPr>
        <p:grpSpPr>
          <a:xfrm>
            <a:off x="3372652" y="120387"/>
            <a:ext cx="404174" cy="1121783"/>
            <a:chOff x="6575455" y="1709036"/>
            <a:chExt cx="404174" cy="1121783"/>
          </a:xfrm>
        </p:grpSpPr>
        <p:sp>
          <p:nvSpPr>
            <p:cNvPr id="98" name="Diagrama de flujo: proceso alternativo 97">
              <a:extLst>
                <a:ext uri="{FF2B5EF4-FFF2-40B4-BE49-F238E27FC236}">
                  <a16:creationId xmlns:a16="http://schemas.microsoft.com/office/drawing/2014/main" id="{6307320D-FE45-419B-B550-9C72EB681702}"/>
                </a:ext>
              </a:extLst>
            </p:cNvPr>
            <p:cNvSpPr/>
            <p:nvPr/>
          </p:nvSpPr>
          <p:spPr>
            <a:xfrm>
              <a:off x="6580264" y="1709036"/>
              <a:ext cx="399365" cy="1121783"/>
            </a:xfrm>
            <a:prstGeom prst="flowChartAlternateProcess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9" name="CuadroTexto 98">
              <a:extLst>
                <a:ext uri="{FF2B5EF4-FFF2-40B4-BE49-F238E27FC236}">
                  <a16:creationId xmlns:a16="http://schemas.microsoft.com/office/drawing/2014/main" id="{0DC140EE-F60A-4DBB-9AD8-FC660FACD6D1}"/>
                </a:ext>
              </a:extLst>
            </p:cNvPr>
            <p:cNvSpPr txBox="1"/>
            <p:nvPr/>
          </p:nvSpPr>
          <p:spPr>
            <a:xfrm>
              <a:off x="6575455" y="1722263"/>
              <a:ext cx="40417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000" dirty="0"/>
                <a:t>M</a:t>
              </a:r>
            </a:p>
            <a:p>
              <a:pPr algn="ctr"/>
              <a:r>
                <a:rPr lang="es-MX" sz="2000" dirty="0"/>
                <a:t>u</a:t>
              </a:r>
            </a:p>
            <a:p>
              <a:pPr algn="ctr"/>
              <a:r>
                <a:rPr lang="es-MX" sz="2000" dirty="0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9542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uadroTexto 28">
            <a:extLst>
              <a:ext uri="{FF2B5EF4-FFF2-40B4-BE49-F238E27FC236}">
                <a16:creationId xmlns:a16="http://schemas.microsoft.com/office/drawing/2014/main" id="{D4489347-BC97-4386-9056-0B71DBA7A59C}"/>
              </a:ext>
            </a:extLst>
          </p:cNvPr>
          <p:cNvSpPr txBox="1"/>
          <p:nvPr/>
        </p:nvSpPr>
        <p:spPr>
          <a:xfrm>
            <a:off x="1202147" y="1765724"/>
            <a:ext cx="46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358C1956-2FAA-4D87-95E5-0D1E847269E1}"/>
              </a:ext>
            </a:extLst>
          </p:cNvPr>
          <p:cNvSpPr txBox="1"/>
          <p:nvPr/>
        </p:nvSpPr>
        <p:spPr>
          <a:xfrm>
            <a:off x="1700296" y="3338115"/>
            <a:ext cx="1028238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b="1" dirty="0" err="1">
                <a:solidFill>
                  <a:srgbClr val="002060"/>
                </a:solidFill>
              </a:rPr>
              <a:t>Memory</a:t>
            </a:r>
            <a:endParaRPr lang="es-MX" b="1" dirty="0">
              <a:solidFill>
                <a:srgbClr val="002060"/>
              </a:solidFill>
            </a:endParaRPr>
          </a:p>
          <a:p>
            <a:pPr algn="ctr"/>
            <a:r>
              <a:rPr lang="es-MX" b="1" dirty="0" err="1">
                <a:solidFill>
                  <a:srgbClr val="002060"/>
                </a:solidFill>
              </a:rPr>
              <a:t>Inst</a:t>
            </a:r>
            <a:endParaRPr lang="es-MX" b="1" dirty="0">
              <a:solidFill>
                <a:srgbClr val="002060"/>
              </a:solidFill>
            </a:endParaRPr>
          </a:p>
          <a:p>
            <a:pPr algn="ctr"/>
            <a:endParaRPr lang="es-MX" b="1" dirty="0">
              <a:solidFill>
                <a:srgbClr val="002060"/>
              </a:solidFill>
            </a:endParaRPr>
          </a:p>
          <a:p>
            <a:pPr algn="ctr"/>
            <a:endParaRPr lang="es-MX" b="1" dirty="0">
              <a:solidFill>
                <a:srgbClr val="002060"/>
              </a:solidFill>
            </a:endParaRPr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1BC9C15A-BDBB-4908-9329-6D58FCB49917}"/>
              </a:ext>
            </a:extLst>
          </p:cNvPr>
          <p:cNvCxnSpPr>
            <a:cxnSpLocks/>
          </p:cNvCxnSpPr>
          <p:nvPr/>
        </p:nvCxnSpPr>
        <p:spPr>
          <a:xfrm>
            <a:off x="1385418" y="2794640"/>
            <a:ext cx="8214" cy="1143639"/>
          </a:xfrm>
          <a:prstGeom prst="line">
            <a:avLst/>
          </a:prstGeom>
          <a:ln w="28575">
            <a:headEnd type="none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4552837-FDC9-4C3D-B08A-85F64CFBC7E8}"/>
              </a:ext>
            </a:extLst>
          </p:cNvPr>
          <p:cNvSpPr txBox="1"/>
          <p:nvPr/>
        </p:nvSpPr>
        <p:spPr>
          <a:xfrm>
            <a:off x="146920" y="3753614"/>
            <a:ext cx="88789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PC</a:t>
            </a: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F50D5133-62B2-4A12-8576-9003A17A2A82}"/>
              </a:ext>
            </a:extLst>
          </p:cNvPr>
          <p:cNvCxnSpPr>
            <a:cxnSpLocks/>
            <a:stCxn id="26" idx="3"/>
            <a:endCxn id="31" idx="1"/>
          </p:cNvCxnSpPr>
          <p:nvPr/>
        </p:nvCxnSpPr>
        <p:spPr>
          <a:xfrm>
            <a:off x="1034816" y="3938280"/>
            <a:ext cx="665480" cy="0"/>
          </a:xfrm>
          <a:prstGeom prst="line">
            <a:avLst/>
          </a:prstGeom>
          <a:ln w="285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Grupo 71">
            <a:extLst>
              <a:ext uri="{FF2B5EF4-FFF2-40B4-BE49-F238E27FC236}">
                <a16:creationId xmlns:a16="http://schemas.microsoft.com/office/drawing/2014/main" id="{770517DB-A264-41F6-AA89-2D49B3682C21}"/>
              </a:ext>
            </a:extLst>
          </p:cNvPr>
          <p:cNvGrpSpPr/>
          <p:nvPr/>
        </p:nvGrpSpPr>
        <p:grpSpPr>
          <a:xfrm>
            <a:off x="1573478" y="1824583"/>
            <a:ext cx="957594" cy="1208187"/>
            <a:chOff x="1545094" y="1286991"/>
            <a:chExt cx="957594" cy="1208187"/>
          </a:xfrm>
        </p:grpSpPr>
        <p:cxnSp>
          <p:nvCxnSpPr>
            <p:cNvPr id="3" name="Conector recto 2">
              <a:extLst>
                <a:ext uri="{FF2B5EF4-FFF2-40B4-BE49-F238E27FC236}">
                  <a16:creationId xmlns:a16="http://schemas.microsoft.com/office/drawing/2014/main" id="{3CE7861C-757D-445F-B5BD-0BD64BB626DC}"/>
                </a:ext>
              </a:extLst>
            </p:cNvPr>
            <p:cNvCxnSpPr>
              <a:cxnSpLocks/>
            </p:cNvCxnSpPr>
            <p:nvPr/>
          </p:nvCxnSpPr>
          <p:spPr>
            <a:xfrm>
              <a:off x="2035684" y="1286991"/>
              <a:ext cx="6368" cy="46825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0" name="Grupo 69">
              <a:extLst>
                <a:ext uri="{FF2B5EF4-FFF2-40B4-BE49-F238E27FC236}">
                  <a16:creationId xmlns:a16="http://schemas.microsoft.com/office/drawing/2014/main" id="{069256B0-6133-4FEE-885E-457A340F6BA8}"/>
                </a:ext>
              </a:extLst>
            </p:cNvPr>
            <p:cNvGrpSpPr/>
            <p:nvPr/>
          </p:nvGrpSpPr>
          <p:grpSpPr>
            <a:xfrm>
              <a:off x="1545094" y="1286991"/>
              <a:ext cx="957594" cy="1208187"/>
              <a:chOff x="1545094" y="1286991"/>
              <a:chExt cx="957594" cy="1208187"/>
            </a:xfrm>
          </p:grpSpPr>
          <p:cxnSp>
            <p:nvCxnSpPr>
              <p:cNvPr id="10" name="Conector recto 9">
                <a:extLst>
                  <a:ext uri="{FF2B5EF4-FFF2-40B4-BE49-F238E27FC236}">
                    <a16:creationId xmlns:a16="http://schemas.microsoft.com/office/drawing/2014/main" id="{4DF96398-AD0B-4BDF-A24A-0F49D7F97C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42051" y="2018919"/>
                <a:ext cx="6626" cy="47625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Conector recto 5">
                <a:extLst>
                  <a:ext uri="{FF2B5EF4-FFF2-40B4-BE49-F238E27FC236}">
                    <a16:creationId xmlns:a16="http://schemas.microsoft.com/office/drawing/2014/main" id="{6551E407-B7E3-47D3-B818-EEA03C6DD2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42051" y="1732702"/>
                <a:ext cx="210485" cy="139393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Conector recto 11">
                <a:extLst>
                  <a:ext uri="{FF2B5EF4-FFF2-40B4-BE49-F238E27FC236}">
                    <a16:creationId xmlns:a16="http://schemas.microsoft.com/office/drawing/2014/main" id="{D6B8BD50-B59B-46EF-8544-AAAFB54DE6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31423" y="1868458"/>
                <a:ext cx="235358" cy="15394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Conector recto 16">
                <a:extLst>
                  <a:ext uri="{FF2B5EF4-FFF2-40B4-BE49-F238E27FC236}">
                    <a16:creationId xmlns:a16="http://schemas.microsoft.com/office/drawing/2014/main" id="{F02CB97B-3BE6-4F0B-A208-55CD42220A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5684" y="1286991"/>
                <a:ext cx="462193" cy="251615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Conector recto 17">
                <a:extLst>
                  <a:ext uri="{FF2B5EF4-FFF2-40B4-BE49-F238E27FC236}">
                    <a16:creationId xmlns:a16="http://schemas.microsoft.com/office/drawing/2014/main" id="{AA489897-D758-441C-99C6-01DEC58E76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5044" y="2275677"/>
                <a:ext cx="447644" cy="21943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Conector recto 20">
                <a:extLst>
                  <a:ext uri="{FF2B5EF4-FFF2-40B4-BE49-F238E27FC236}">
                    <a16:creationId xmlns:a16="http://schemas.microsoft.com/office/drawing/2014/main" id="{0C97A4CE-13EB-4E56-8D51-3E8A03DA02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7877" y="1526701"/>
                <a:ext cx="0" cy="74897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Conector recto 22">
                <a:extLst>
                  <a:ext uri="{FF2B5EF4-FFF2-40B4-BE49-F238E27FC236}">
                    <a16:creationId xmlns:a16="http://schemas.microsoft.com/office/drawing/2014/main" id="{A65C3A2C-699C-4BFF-82BA-6653DE0904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5094" y="1444641"/>
                <a:ext cx="50995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82" name="CuadroTexto 81">
            <a:extLst>
              <a:ext uri="{FF2B5EF4-FFF2-40B4-BE49-F238E27FC236}">
                <a16:creationId xmlns:a16="http://schemas.microsoft.com/office/drawing/2014/main" id="{B1C27143-F9B6-4FA2-8369-F52972E94981}"/>
              </a:ext>
            </a:extLst>
          </p:cNvPr>
          <p:cNvSpPr txBox="1"/>
          <p:nvPr/>
        </p:nvSpPr>
        <p:spPr>
          <a:xfrm>
            <a:off x="2022612" y="2530366"/>
            <a:ext cx="590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3300"/>
                </a:solidFill>
              </a:rPr>
              <a:t>Add</a:t>
            </a:r>
            <a:endParaRPr lang="es-MX" dirty="0">
              <a:solidFill>
                <a:srgbClr val="003300"/>
              </a:solidFill>
            </a:endParaRPr>
          </a:p>
        </p:txBody>
      </p: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E3E7B576-41C4-444D-96B8-A20D5FE8BAD4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2728534" y="3938280"/>
            <a:ext cx="1673574" cy="1372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24E8B5A1-4423-4D53-9EEC-2F4C393D523E}"/>
              </a:ext>
            </a:extLst>
          </p:cNvPr>
          <p:cNvCxnSpPr>
            <a:cxnSpLocks/>
          </p:cNvCxnSpPr>
          <p:nvPr/>
        </p:nvCxnSpPr>
        <p:spPr>
          <a:xfrm flipH="1">
            <a:off x="4410167" y="3352899"/>
            <a:ext cx="9029" cy="16709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14E20FF2-75B6-4DD2-ABC8-C1E6885D0656}"/>
              </a:ext>
            </a:extLst>
          </p:cNvPr>
          <p:cNvCxnSpPr/>
          <p:nvPr/>
        </p:nvCxnSpPr>
        <p:spPr>
          <a:xfrm>
            <a:off x="4412572" y="2815110"/>
            <a:ext cx="46382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AB3C7EA2-818A-431A-A524-02CAEEF6B71C}"/>
              </a:ext>
            </a:extLst>
          </p:cNvPr>
          <p:cNvCxnSpPr/>
          <p:nvPr/>
        </p:nvCxnSpPr>
        <p:spPr>
          <a:xfrm>
            <a:off x="4412572" y="3338571"/>
            <a:ext cx="463826" cy="0"/>
          </a:xfrm>
          <a:prstGeom prst="line">
            <a:avLst/>
          </a:prstGeom>
          <a:ln w="28575"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5BFD3C34-3FEE-46C5-A042-9F53A2A5E09C}"/>
              </a:ext>
            </a:extLst>
          </p:cNvPr>
          <p:cNvCxnSpPr/>
          <p:nvPr/>
        </p:nvCxnSpPr>
        <p:spPr>
          <a:xfrm>
            <a:off x="4412572" y="3875285"/>
            <a:ext cx="463826" cy="0"/>
          </a:xfrm>
          <a:prstGeom prst="line">
            <a:avLst/>
          </a:prstGeom>
          <a:ln w="28575"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061CF544-C28F-4661-A8F0-8E65A79F4268}"/>
              </a:ext>
            </a:extLst>
          </p:cNvPr>
          <p:cNvSpPr/>
          <p:nvPr/>
        </p:nvSpPr>
        <p:spPr>
          <a:xfrm>
            <a:off x="4876398" y="2658244"/>
            <a:ext cx="1404725" cy="21236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A0767FEB-FA1C-4BC8-9F43-71BBF561949F}"/>
              </a:ext>
            </a:extLst>
          </p:cNvPr>
          <p:cNvCxnSpPr>
            <a:cxnSpLocks/>
          </p:cNvCxnSpPr>
          <p:nvPr/>
        </p:nvCxnSpPr>
        <p:spPr>
          <a:xfrm>
            <a:off x="6281123" y="3004002"/>
            <a:ext cx="1457349" cy="0"/>
          </a:xfrm>
          <a:prstGeom prst="line">
            <a:avLst/>
          </a:prstGeom>
          <a:ln w="28575">
            <a:prstDash val="solid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4" name="Grupo 83">
            <a:extLst>
              <a:ext uri="{FF2B5EF4-FFF2-40B4-BE49-F238E27FC236}">
                <a16:creationId xmlns:a16="http://schemas.microsoft.com/office/drawing/2014/main" id="{1651A008-93D5-4605-A2DE-0055049F8897}"/>
              </a:ext>
            </a:extLst>
          </p:cNvPr>
          <p:cNvGrpSpPr/>
          <p:nvPr/>
        </p:nvGrpSpPr>
        <p:grpSpPr>
          <a:xfrm>
            <a:off x="7731846" y="2644002"/>
            <a:ext cx="735495" cy="1654278"/>
            <a:chOff x="8854266" y="4150089"/>
            <a:chExt cx="735495" cy="1654278"/>
          </a:xfrm>
        </p:grpSpPr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9B0DA90C-D64C-46B9-ACAB-47098956CC18}"/>
                </a:ext>
              </a:extLst>
            </p:cNvPr>
            <p:cNvGrpSpPr/>
            <p:nvPr/>
          </p:nvGrpSpPr>
          <p:grpSpPr>
            <a:xfrm>
              <a:off x="8854266" y="4150089"/>
              <a:ext cx="735495" cy="1654278"/>
              <a:chOff x="8854266" y="4150089"/>
              <a:chExt cx="735495" cy="1654278"/>
            </a:xfrm>
          </p:grpSpPr>
          <p:cxnSp>
            <p:nvCxnSpPr>
              <p:cNvPr id="44" name="Conector recto 43">
                <a:extLst>
                  <a:ext uri="{FF2B5EF4-FFF2-40B4-BE49-F238E27FC236}">
                    <a16:creationId xmlns:a16="http://schemas.microsoft.com/office/drawing/2014/main" id="{615DEAA8-0D45-4B2B-BD1B-05EED5824559}"/>
                  </a:ext>
                </a:extLst>
              </p:cNvPr>
              <p:cNvCxnSpPr/>
              <p:nvPr/>
            </p:nvCxnSpPr>
            <p:spPr>
              <a:xfrm>
                <a:off x="8860892" y="4150089"/>
                <a:ext cx="0" cy="7200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>
                <a:extLst>
                  <a:ext uri="{FF2B5EF4-FFF2-40B4-BE49-F238E27FC236}">
                    <a16:creationId xmlns:a16="http://schemas.microsoft.com/office/drawing/2014/main" id="{9030DA37-9B41-4C18-B235-E1CE3E2AF576}"/>
                  </a:ext>
                </a:extLst>
              </p:cNvPr>
              <p:cNvCxnSpPr/>
              <p:nvPr/>
            </p:nvCxnSpPr>
            <p:spPr>
              <a:xfrm>
                <a:off x="8854266" y="5084367"/>
                <a:ext cx="0" cy="7200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Conector recto 46">
                <a:extLst>
                  <a:ext uri="{FF2B5EF4-FFF2-40B4-BE49-F238E27FC236}">
                    <a16:creationId xmlns:a16="http://schemas.microsoft.com/office/drawing/2014/main" id="{DD17E985-C45B-4441-B127-AADC6E4C4D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54266" y="4870089"/>
                <a:ext cx="205408" cy="10956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>
                <a:extLst>
                  <a:ext uri="{FF2B5EF4-FFF2-40B4-BE49-F238E27FC236}">
                    <a16:creationId xmlns:a16="http://schemas.microsoft.com/office/drawing/2014/main" id="{DED242CA-0CF3-449B-971E-4A606D034D76}"/>
                  </a:ext>
                </a:extLst>
              </p:cNvPr>
              <p:cNvCxnSpPr/>
              <p:nvPr/>
            </p:nvCxnSpPr>
            <p:spPr>
              <a:xfrm flipH="1">
                <a:off x="8860892" y="4979653"/>
                <a:ext cx="198782" cy="10471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Conector recto 55">
                <a:extLst>
                  <a:ext uri="{FF2B5EF4-FFF2-40B4-BE49-F238E27FC236}">
                    <a16:creationId xmlns:a16="http://schemas.microsoft.com/office/drawing/2014/main" id="{32B1AB9D-4363-4DA2-97EC-57E35A3768BE}"/>
                  </a:ext>
                </a:extLst>
              </p:cNvPr>
              <p:cNvCxnSpPr/>
              <p:nvPr/>
            </p:nvCxnSpPr>
            <p:spPr>
              <a:xfrm>
                <a:off x="8854266" y="4150089"/>
                <a:ext cx="735495" cy="3600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Conector recto 56">
                <a:extLst>
                  <a:ext uri="{FF2B5EF4-FFF2-40B4-BE49-F238E27FC236}">
                    <a16:creationId xmlns:a16="http://schemas.microsoft.com/office/drawing/2014/main" id="{5041B8A0-1807-4F2E-B1AA-83BAA15ECE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60892" y="5444367"/>
                <a:ext cx="728869" cy="34606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Conector recto 57">
                <a:extLst>
                  <a:ext uri="{FF2B5EF4-FFF2-40B4-BE49-F238E27FC236}">
                    <a16:creationId xmlns:a16="http://schemas.microsoft.com/office/drawing/2014/main" id="{46E40815-0EAD-473A-902D-8A6FB6759EF5}"/>
                  </a:ext>
                </a:extLst>
              </p:cNvPr>
              <p:cNvCxnSpPr/>
              <p:nvPr/>
            </p:nvCxnSpPr>
            <p:spPr>
              <a:xfrm>
                <a:off x="9589761" y="4510089"/>
                <a:ext cx="0" cy="934278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1" name="CuadroTexto 80">
              <a:extLst>
                <a:ext uri="{FF2B5EF4-FFF2-40B4-BE49-F238E27FC236}">
                  <a16:creationId xmlns:a16="http://schemas.microsoft.com/office/drawing/2014/main" id="{E001F145-8E3A-4BB4-BAAB-8B104552461A}"/>
                </a:ext>
              </a:extLst>
            </p:cNvPr>
            <p:cNvSpPr txBox="1"/>
            <p:nvPr/>
          </p:nvSpPr>
          <p:spPr>
            <a:xfrm>
              <a:off x="8929875" y="4481254"/>
              <a:ext cx="590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>
                  <a:solidFill>
                    <a:srgbClr val="003300"/>
                  </a:solidFill>
                </a:rPr>
                <a:t>ALU</a:t>
              </a:r>
            </a:p>
          </p:txBody>
        </p:sp>
      </p:grp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60C8BB98-92FC-4F1A-AD1F-42E3DDB22DAC}"/>
              </a:ext>
            </a:extLst>
          </p:cNvPr>
          <p:cNvCxnSpPr>
            <a:cxnSpLocks/>
          </p:cNvCxnSpPr>
          <p:nvPr/>
        </p:nvCxnSpPr>
        <p:spPr>
          <a:xfrm flipV="1">
            <a:off x="8467341" y="3451956"/>
            <a:ext cx="797538" cy="2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ECBDF5A3-8999-46FC-A344-9981BADD9695}"/>
              </a:ext>
            </a:extLst>
          </p:cNvPr>
          <p:cNvCxnSpPr>
            <a:cxnSpLocks/>
          </p:cNvCxnSpPr>
          <p:nvPr/>
        </p:nvCxnSpPr>
        <p:spPr>
          <a:xfrm flipH="1">
            <a:off x="4410168" y="5023872"/>
            <a:ext cx="229703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de flecha 101">
            <a:extLst>
              <a:ext uri="{FF2B5EF4-FFF2-40B4-BE49-F238E27FC236}">
                <a16:creationId xmlns:a16="http://schemas.microsoft.com/office/drawing/2014/main" id="{AC23DC3D-4953-45D4-8875-3AF7714DAA31}"/>
              </a:ext>
            </a:extLst>
          </p:cNvPr>
          <p:cNvCxnSpPr>
            <a:cxnSpLocks/>
          </p:cNvCxnSpPr>
          <p:nvPr/>
        </p:nvCxnSpPr>
        <p:spPr>
          <a:xfrm>
            <a:off x="4410167" y="4284349"/>
            <a:ext cx="495461" cy="17069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11E79A0-20C6-4ACB-A56E-E0AB89335859}"/>
              </a:ext>
            </a:extLst>
          </p:cNvPr>
          <p:cNvSpPr txBox="1"/>
          <p:nvPr/>
        </p:nvSpPr>
        <p:spPr>
          <a:xfrm>
            <a:off x="9236995" y="3836921"/>
            <a:ext cx="1069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Memoria</a:t>
            </a:r>
          </a:p>
          <a:p>
            <a:pPr algn="ctr"/>
            <a:r>
              <a:rPr lang="es-MX" dirty="0"/>
              <a:t>de</a:t>
            </a:r>
          </a:p>
          <a:p>
            <a:pPr algn="ctr"/>
            <a:r>
              <a:rPr lang="es-MX" dirty="0"/>
              <a:t>datos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851892FB-D9DE-4A0C-AAE8-40B204E502CD}"/>
              </a:ext>
            </a:extLst>
          </p:cNvPr>
          <p:cNvSpPr/>
          <p:nvPr/>
        </p:nvSpPr>
        <p:spPr>
          <a:xfrm>
            <a:off x="9275324" y="3179929"/>
            <a:ext cx="1067133" cy="225737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6BF9693D-B505-4224-B4BB-EA60DE28CF17}"/>
              </a:ext>
            </a:extLst>
          </p:cNvPr>
          <p:cNvCxnSpPr>
            <a:cxnSpLocks/>
          </p:cNvCxnSpPr>
          <p:nvPr/>
        </p:nvCxnSpPr>
        <p:spPr>
          <a:xfrm>
            <a:off x="4394509" y="2169477"/>
            <a:ext cx="21154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811868C0-EA18-4B58-A057-D44E8B84C4AD}"/>
              </a:ext>
            </a:extLst>
          </p:cNvPr>
          <p:cNvCxnSpPr>
            <a:cxnSpLocks/>
          </p:cNvCxnSpPr>
          <p:nvPr/>
        </p:nvCxnSpPr>
        <p:spPr>
          <a:xfrm>
            <a:off x="4405716" y="2166355"/>
            <a:ext cx="4453" cy="6576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upo 93">
            <a:extLst>
              <a:ext uri="{FF2B5EF4-FFF2-40B4-BE49-F238E27FC236}">
                <a16:creationId xmlns:a16="http://schemas.microsoft.com/office/drawing/2014/main" id="{7074A8FF-B434-4178-A7C8-D9CB47027112}"/>
              </a:ext>
            </a:extLst>
          </p:cNvPr>
          <p:cNvGrpSpPr/>
          <p:nvPr/>
        </p:nvGrpSpPr>
        <p:grpSpPr>
          <a:xfrm>
            <a:off x="6505116" y="1216216"/>
            <a:ext cx="404174" cy="1121783"/>
            <a:chOff x="6575455" y="1709036"/>
            <a:chExt cx="404174" cy="1121783"/>
          </a:xfrm>
        </p:grpSpPr>
        <p:sp>
          <p:nvSpPr>
            <p:cNvPr id="11" name="Diagrama de flujo: proceso alternativo 10">
              <a:extLst>
                <a:ext uri="{FF2B5EF4-FFF2-40B4-BE49-F238E27FC236}">
                  <a16:creationId xmlns:a16="http://schemas.microsoft.com/office/drawing/2014/main" id="{92F20137-196E-4D23-B57E-BD52DD07B1FD}"/>
                </a:ext>
              </a:extLst>
            </p:cNvPr>
            <p:cNvSpPr/>
            <p:nvPr/>
          </p:nvSpPr>
          <p:spPr>
            <a:xfrm>
              <a:off x="6580264" y="1709036"/>
              <a:ext cx="399365" cy="1121783"/>
            </a:xfrm>
            <a:prstGeom prst="flowChartAlternateProcess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4" name="CuadroTexto 73">
              <a:extLst>
                <a:ext uri="{FF2B5EF4-FFF2-40B4-BE49-F238E27FC236}">
                  <a16:creationId xmlns:a16="http://schemas.microsoft.com/office/drawing/2014/main" id="{E6643033-0140-44DF-A203-1279E84433CB}"/>
                </a:ext>
              </a:extLst>
            </p:cNvPr>
            <p:cNvSpPr txBox="1"/>
            <p:nvPr/>
          </p:nvSpPr>
          <p:spPr>
            <a:xfrm>
              <a:off x="6575455" y="1722263"/>
              <a:ext cx="40417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000" dirty="0"/>
                <a:t>M</a:t>
              </a:r>
            </a:p>
            <a:p>
              <a:pPr algn="ctr"/>
              <a:r>
                <a:rPr lang="es-MX" sz="2000" dirty="0"/>
                <a:t>u</a:t>
              </a:r>
            </a:p>
            <a:p>
              <a:pPr algn="ctr"/>
              <a:r>
                <a:rPr lang="es-MX" sz="2000" dirty="0"/>
                <a:t>x</a:t>
              </a:r>
            </a:p>
          </p:txBody>
        </p:sp>
      </p:grpSp>
      <p:grpSp>
        <p:nvGrpSpPr>
          <p:cNvPr id="127" name="Grupo 126">
            <a:extLst>
              <a:ext uri="{FF2B5EF4-FFF2-40B4-BE49-F238E27FC236}">
                <a16:creationId xmlns:a16="http://schemas.microsoft.com/office/drawing/2014/main" id="{5CB8C555-D12E-4626-8A4A-2754FF75A013}"/>
              </a:ext>
            </a:extLst>
          </p:cNvPr>
          <p:cNvGrpSpPr/>
          <p:nvPr/>
        </p:nvGrpSpPr>
        <p:grpSpPr>
          <a:xfrm>
            <a:off x="6896647" y="3660142"/>
            <a:ext cx="404174" cy="1121783"/>
            <a:chOff x="6575455" y="1709036"/>
            <a:chExt cx="404174" cy="1121783"/>
          </a:xfrm>
        </p:grpSpPr>
        <p:sp>
          <p:nvSpPr>
            <p:cNvPr id="128" name="Diagrama de flujo: proceso alternativo 127">
              <a:extLst>
                <a:ext uri="{FF2B5EF4-FFF2-40B4-BE49-F238E27FC236}">
                  <a16:creationId xmlns:a16="http://schemas.microsoft.com/office/drawing/2014/main" id="{FA154C74-F0CE-4DCC-96BA-20DAF481AF91}"/>
                </a:ext>
              </a:extLst>
            </p:cNvPr>
            <p:cNvSpPr/>
            <p:nvPr/>
          </p:nvSpPr>
          <p:spPr>
            <a:xfrm>
              <a:off x="6580264" y="1709036"/>
              <a:ext cx="399365" cy="1121783"/>
            </a:xfrm>
            <a:prstGeom prst="flowChartAlternateProcess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9" name="CuadroTexto 128">
              <a:extLst>
                <a:ext uri="{FF2B5EF4-FFF2-40B4-BE49-F238E27FC236}">
                  <a16:creationId xmlns:a16="http://schemas.microsoft.com/office/drawing/2014/main" id="{0AE7C541-38DE-4694-80CC-183375C23631}"/>
                </a:ext>
              </a:extLst>
            </p:cNvPr>
            <p:cNvSpPr txBox="1"/>
            <p:nvPr/>
          </p:nvSpPr>
          <p:spPr>
            <a:xfrm>
              <a:off x="6575455" y="1722263"/>
              <a:ext cx="40417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000" dirty="0"/>
                <a:t>M</a:t>
              </a:r>
            </a:p>
            <a:p>
              <a:pPr algn="ctr"/>
              <a:r>
                <a:rPr lang="es-MX" sz="2000" dirty="0"/>
                <a:t>u</a:t>
              </a:r>
            </a:p>
            <a:p>
              <a:pPr algn="ctr"/>
              <a:r>
                <a:rPr lang="es-MX" sz="2000" dirty="0"/>
                <a:t>x</a:t>
              </a:r>
            </a:p>
          </p:txBody>
        </p:sp>
      </p:grpSp>
      <p:cxnSp>
        <p:nvCxnSpPr>
          <p:cNvPr id="100" name="Conector recto de flecha 99">
            <a:extLst>
              <a:ext uri="{FF2B5EF4-FFF2-40B4-BE49-F238E27FC236}">
                <a16:creationId xmlns:a16="http://schemas.microsoft.com/office/drawing/2014/main" id="{A02137EC-1570-4CB0-B632-3C583B1955E7}"/>
              </a:ext>
            </a:extLst>
          </p:cNvPr>
          <p:cNvCxnSpPr>
            <a:cxnSpLocks/>
          </p:cNvCxnSpPr>
          <p:nvPr/>
        </p:nvCxnSpPr>
        <p:spPr>
          <a:xfrm>
            <a:off x="7300821" y="4062173"/>
            <a:ext cx="43765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118">
            <a:extLst>
              <a:ext uri="{FF2B5EF4-FFF2-40B4-BE49-F238E27FC236}">
                <a16:creationId xmlns:a16="http://schemas.microsoft.com/office/drawing/2014/main" id="{DE594B9E-8D2D-4C35-B8A4-FF7DDA76FD6D}"/>
              </a:ext>
            </a:extLst>
          </p:cNvPr>
          <p:cNvCxnSpPr/>
          <p:nvPr/>
        </p:nvCxnSpPr>
        <p:spPr>
          <a:xfrm flipV="1">
            <a:off x="6707203" y="4539979"/>
            <a:ext cx="0" cy="48389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cto de flecha 120">
            <a:extLst>
              <a:ext uri="{FF2B5EF4-FFF2-40B4-BE49-F238E27FC236}">
                <a16:creationId xmlns:a16="http://schemas.microsoft.com/office/drawing/2014/main" id="{EC243EBB-4E1A-43AE-9085-D424F34134AE}"/>
              </a:ext>
            </a:extLst>
          </p:cNvPr>
          <p:cNvCxnSpPr>
            <a:cxnSpLocks/>
          </p:cNvCxnSpPr>
          <p:nvPr/>
        </p:nvCxnSpPr>
        <p:spPr>
          <a:xfrm>
            <a:off x="6707203" y="4539979"/>
            <a:ext cx="20208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Elipse 122">
            <a:extLst>
              <a:ext uri="{FF2B5EF4-FFF2-40B4-BE49-F238E27FC236}">
                <a16:creationId xmlns:a16="http://schemas.microsoft.com/office/drawing/2014/main" id="{08B704B9-472D-491F-BF19-14AD2FC2E19B}"/>
              </a:ext>
            </a:extLst>
          </p:cNvPr>
          <p:cNvSpPr/>
          <p:nvPr/>
        </p:nvSpPr>
        <p:spPr>
          <a:xfrm>
            <a:off x="4995697" y="5424391"/>
            <a:ext cx="1166128" cy="1399717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39" name="Conector recto de flecha 138">
            <a:extLst>
              <a:ext uri="{FF2B5EF4-FFF2-40B4-BE49-F238E27FC236}">
                <a16:creationId xmlns:a16="http://schemas.microsoft.com/office/drawing/2014/main" id="{A85D4CF5-E4B2-4CCE-9BB3-151C4D63AF42}"/>
              </a:ext>
            </a:extLst>
          </p:cNvPr>
          <p:cNvCxnSpPr/>
          <p:nvPr/>
        </p:nvCxnSpPr>
        <p:spPr>
          <a:xfrm>
            <a:off x="6281123" y="3923494"/>
            <a:ext cx="6281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recto 145">
            <a:extLst>
              <a:ext uri="{FF2B5EF4-FFF2-40B4-BE49-F238E27FC236}">
                <a16:creationId xmlns:a16="http://schemas.microsoft.com/office/drawing/2014/main" id="{A95DC322-E4F1-4FBD-AD99-CB2A6FE9FE41}"/>
              </a:ext>
            </a:extLst>
          </p:cNvPr>
          <p:cNvCxnSpPr/>
          <p:nvPr/>
        </p:nvCxnSpPr>
        <p:spPr>
          <a:xfrm>
            <a:off x="6505116" y="3923494"/>
            <a:ext cx="0" cy="1353303"/>
          </a:xfrm>
          <a:prstGeom prst="line">
            <a:avLst/>
          </a:prstGeom>
          <a:ln w="2222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recto de flecha 147">
            <a:extLst>
              <a:ext uri="{FF2B5EF4-FFF2-40B4-BE49-F238E27FC236}">
                <a16:creationId xmlns:a16="http://schemas.microsoft.com/office/drawing/2014/main" id="{F6A2AFE9-BFF8-4ECD-AE13-00818DA4D6DE}"/>
              </a:ext>
            </a:extLst>
          </p:cNvPr>
          <p:cNvCxnSpPr>
            <a:cxnSpLocks/>
            <a:endCxn id="190" idx="1"/>
          </p:cNvCxnSpPr>
          <p:nvPr/>
        </p:nvCxnSpPr>
        <p:spPr>
          <a:xfrm flipV="1">
            <a:off x="6485001" y="5252638"/>
            <a:ext cx="2751994" cy="2416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cto 149">
            <a:extLst>
              <a:ext uri="{FF2B5EF4-FFF2-40B4-BE49-F238E27FC236}">
                <a16:creationId xmlns:a16="http://schemas.microsoft.com/office/drawing/2014/main" id="{F947126C-10D1-4CC0-A251-5D69DE54815C}"/>
              </a:ext>
            </a:extLst>
          </p:cNvPr>
          <p:cNvCxnSpPr>
            <a:cxnSpLocks/>
          </p:cNvCxnSpPr>
          <p:nvPr/>
        </p:nvCxnSpPr>
        <p:spPr>
          <a:xfrm>
            <a:off x="2869072" y="3952009"/>
            <a:ext cx="0" cy="2314979"/>
          </a:xfrm>
          <a:prstGeom prst="line">
            <a:avLst/>
          </a:prstGeom>
          <a:ln w="22225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recto de flecha 151">
            <a:extLst>
              <a:ext uri="{FF2B5EF4-FFF2-40B4-BE49-F238E27FC236}">
                <a16:creationId xmlns:a16="http://schemas.microsoft.com/office/drawing/2014/main" id="{F19065D1-9857-4E6A-B545-239B6BB55FEF}"/>
              </a:ext>
            </a:extLst>
          </p:cNvPr>
          <p:cNvCxnSpPr>
            <a:cxnSpLocks/>
          </p:cNvCxnSpPr>
          <p:nvPr/>
        </p:nvCxnSpPr>
        <p:spPr>
          <a:xfrm>
            <a:off x="2869072" y="6260123"/>
            <a:ext cx="2106549" cy="0"/>
          </a:xfrm>
          <a:prstGeom prst="straightConnector1">
            <a:avLst/>
          </a:prstGeom>
          <a:ln w="2222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recto de flecha 163">
            <a:extLst>
              <a:ext uri="{FF2B5EF4-FFF2-40B4-BE49-F238E27FC236}">
                <a16:creationId xmlns:a16="http://schemas.microsoft.com/office/drawing/2014/main" id="{41A473E6-8863-4750-8D86-313E94674858}"/>
              </a:ext>
            </a:extLst>
          </p:cNvPr>
          <p:cNvCxnSpPr>
            <a:cxnSpLocks/>
            <a:stCxn id="123" idx="0"/>
            <a:endCxn id="19" idx="2"/>
          </p:cNvCxnSpPr>
          <p:nvPr/>
        </p:nvCxnSpPr>
        <p:spPr>
          <a:xfrm flipV="1">
            <a:off x="5578761" y="4781922"/>
            <a:ext cx="0" cy="642469"/>
          </a:xfrm>
          <a:prstGeom prst="straightConnector1">
            <a:avLst/>
          </a:prstGeom>
          <a:ln w="2222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CuadroTexto 165">
            <a:extLst>
              <a:ext uri="{FF2B5EF4-FFF2-40B4-BE49-F238E27FC236}">
                <a16:creationId xmlns:a16="http://schemas.microsoft.com/office/drawing/2014/main" id="{0D72617B-45D1-4F60-A17C-6B702C665A5C}"/>
              </a:ext>
            </a:extLst>
          </p:cNvPr>
          <p:cNvSpPr txBox="1"/>
          <p:nvPr/>
        </p:nvSpPr>
        <p:spPr>
          <a:xfrm>
            <a:off x="4818165" y="3133864"/>
            <a:ext cx="1207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Register</a:t>
            </a:r>
            <a:r>
              <a:rPr lang="es-MX" dirty="0"/>
              <a:t> #</a:t>
            </a:r>
          </a:p>
        </p:txBody>
      </p:sp>
      <p:sp>
        <p:nvSpPr>
          <p:cNvPr id="167" name="CuadroTexto 166">
            <a:extLst>
              <a:ext uri="{FF2B5EF4-FFF2-40B4-BE49-F238E27FC236}">
                <a16:creationId xmlns:a16="http://schemas.microsoft.com/office/drawing/2014/main" id="{7A8B8AFE-C05A-435F-91EA-FCE8BEF4078A}"/>
              </a:ext>
            </a:extLst>
          </p:cNvPr>
          <p:cNvSpPr txBox="1"/>
          <p:nvPr/>
        </p:nvSpPr>
        <p:spPr>
          <a:xfrm>
            <a:off x="4833133" y="3652255"/>
            <a:ext cx="1207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Register</a:t>
            </a:r>
            <a:r>
              <a:rPr lang="es-MX" dirty="0"/>
              <a:t> #</a:t>
            </a:r>
          </a:p>
        </p:txBody>
      </p:sp>
      <p:sp>
        <p:nvSpPr>
          <p:cNvPr id="168" name="CuadroTexto 167">
            <a:extLst>
              <a:ext uri="{FF2B5EF4-FFF2-40B4-BE49-F238E27FC236}">
                <a16:creationId xmlns:a16="http://schemas.microsoft.com/office/drawing/2014/main" id="{D3337325-CA6A-43C3-AB2D-5EDAA98DFEAB}"/>
              </a:ext>
            </a:extLst>
          </p:cNvPr>
          <p:cNvSpPr txBox="1"/>
          <p:nvPr/>
        </p:nvSpPr>
        <p:spPr>
          <a:xfrm>
            <a:off x="4828508" y="4088256"/>
            <a:ext cx="1207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Register</a:t>
            </a:r>
            <a:r>
              <a:rPr lang="es-MX" dirty="0"/>
              <a:t> #</a:t>
            </a:r>
          </a:p>
        </p:txBody>
      </p:sp>
      <p:sp>
        <p:nvSpPr>
          <p:cNvPr id="169" name="CuadroTexto 168">
            <a:extLst>
              <a:ext uri="{FF2B5EF4-FFF2-40B4-BE49-F238E27FC236}">
                <a16:creationId xmlns:a16="http://schemas.microsoft.com/office/drawing/2014/main" id="{9F49546E-6594-4399-AF2A-D23AF804FAB3}"/>
              </a:ext>
            </a:extLst>
          </p:cNvPr>
          <p:cNvSpPr txBox="1"/>
          <p:nvPr/>
        </p:nvSpPr>
        <p:spPr>
          <a:xfrm>
            <a:off x="4843810" y="2615472"/>
            <a:ext cx="78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Data</a:t>
            </a:r>
          </a:p>
        </p:txBody>
      </p:sp>
      <p:sp>
        <p:nvSpPr>
          <p:cNvPr id="170" name="CuadroTexto 169">
            <a:extLst>
              <a:ext uri="{FF2B5EF4-FFF2-40B4-BE49-F238E27FC236}">
                <a16:creationId xmlns:a16="http://schemas.microsoft.com/office/drawing/2014/main" id="{79B5CC27-AD50-44E2-8546-3C3A29E15479}"/>
              </a:ext>
            </a:extLst>
          </p:cNvPr>
          <p:cNvSpPr txBox="1"/>
          <p:nvPr/>
        </p:nvSpPr>
        <p:spPr>
          <a:xfrm>
            <a:off x="4918383" y="5924194"/>
            <a:ext cx="1379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solidFill>
                  <a:schemeClr val="accent1"/>
                </a:solidFill>
              </a:rPr>
              <a:t>C o n t r o l</a:t>
            </a:r>
          </a:p>
        </p:txBody>
      </p:sp>
      <p:sp>
        <p:nvSpPr>
          <p:cNvPr id="172" name="CuadroTexto 171">
            <a:extLst>
              <a:ext uri="{FF2B5EF4-FFF2-40B4-BE49-F238E27FC236}">
                <a16:creationId xmlns:a16="http://schemas.microsoft.com/office/drawing/2014/main" id="{88D0E7F9-892B-4A80-84CA-69BC4EE7B217}"/>
              </a:ext>
            </a:extLst>
          </p:cNvPr>
          <p:cNvSpPr txBox="1"/>
          <p:nvPr/>
        </p:nvSpPr>
        <p:spPr>
          <a:xfrm>
            <a:off x="5078675" y="4454281"/>
            <a:ext cx="1207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chemeClr val="accent1"/>
                </a:solidFill>
              </a:rPr>
              <a:t>RegWrite</a:t>
            </a:r>
            <a:endParaRPr lang="es-MX" dirty="0">
              <a:solidFill>
                <a:schemeClr val="accent1"/>
              </a:solidFill>
            </a:endParaRPr>
          </a:p>
        </p:txBody>
      </p:sp>
      <p:cxnSp>
        <p:nvCxnSpPr>
          <p:cNvPr id="174" name="Conector recto 173">
            <a:extLst>
              <a:ext uri="{FF2B5EF4-FFF2-40B4-BE49-F238E27FC236}">
                <a16:creationId xmlns:a16="http://schemas.microsoft.com/office/drawing/2014/main" id="{9074AAD0-DC34-482F-9FC9-F35CF5B2F2C5}"/>
              </a:ext>
            </a:extLst>
          </p:cNvPr>
          <p:cNvCxnSpPr>
            <a:cxnSpLocks/>
          </p:cNvCxnSpPr>
          <p:nvPr/>
        </p:nvCxnSpPr>
        <p:spPr>
          <a:xfrm>
            <a:off x="5996725" y="5641993"/>
            <a:ext cx="3832282" cy="1532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recto de flecha 175">
            <a:extLst>
              <a:ext uri="{FF2B5EF4-FFF2-40B4-BE49-F238E27FC236}">
                <a16:creationId xmlns:a16="http://schemas.microsoft.com/office/drawing/2014/main" id="{3927D0E4-605B-4EC5-B319-89AA76D959A0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9808891" y="5437303"/>
            <a:ext cx="0" cy="2163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ector recto 186">
            <a:extLst>
              <a:ext uri="{FF2B5EF4-FFF2-40B4-BE49-F238E27FC236}">
                <a16:creationId xmlns:a16="http://schemas.microsoft.com/office/drawing/2014/main" id="{D6C31978-1B85-4C35-A274-5DE614616235}"/>
              </a:ext>
            </a:extLst>
          </p:cNvPr>
          <p:cNvCxnSpPr/>
          <p:nvPr/>
        </p:nvCxnSpPr>
        <p:spPr>
          <a:xfrm>
            <a:off x="6096000" y="5824025"/>
            <a:ext cx="1008185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ector recto de flecha 188">
            <a:extLst>
              <a:ext uri="{FF2B5EF4-FFF2-40B4-BE49-F238E27FC236}">
                <a16:creationId xmlns:a16="http://schemas.microsoft.com/office/drawing/2014/main" id="{33112316-78B0-4723-83B5-9EC860533C0B}"/>
              </a:ext>
            </a:extLst>
          </p:cNvPr>
          <p:cNvCxnSpPr>
            <a:endCxn id="128" idx="2"/>
          </p:cNvCxnSpPr>
          <p:nvPr/>
        </p:nvCxnSpPr>
        <p:spPr>
          <a:xfrm flipH="1" flipV="1">
            <a:off x="7101139" y="4781925"/>
            <a:ext cx="3046" cy="1042100"/>
          </a:xfrm>
          <a:prstGeom prst="straightConnector1">
            <a:avLst/>
          </a:prstGeom>
          <a:ln w="2222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CuadroTexto 189">
            <a:extLst>
              <a:ext uri="{FF2B5EF4-FFF2-40B4-BE49-F238E27FC236}">
                <a16:creationId xmlns:a16="http://schemas.microsoft.com/office/drawing/2014/main" id="{73C3FE30-2E20-4ADD-BA3C-770D17B79386}"/>
              </a:ext>
            </a:extLst>
          </p:cNvPr>
          <p:cNvSpPr txBox="1"/>
          <p:nvPr/>
        </p:nvSpPr>
        <p:spPr>
          <a:xfrm>
            <a:off x="9236995" y="5067972"/>
            <a:ext cx="1207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chemeClr val="accent1"/>
                </a:solidFill>
              </a:rPr>
              <a:t>MemRead</a:t>
            </a:r>
            <a:endParaRPr lang="es-MX" dirty="0">
              <a:solidFill>
                <a:schemeClr val="accent1"/>
              </a:solidFill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87B7A23F-B403-49AC-82D5-A1F183E70BF7}"/>
              </a:ext>
            </a:extLst>
          </p:cNvPr>
          <p:cNvCxnSpPr>
            <a:cxnSpLocks/>
          </p:cNvCxnSpPr>
          <p:nvPr/>
        </p:nvCxnSpPr>
        <p:spPr>
          <a:xfrm flipV="1">
            <a:off x="6161825" y="5910263"/>
            <a:ext cx="4302308" cy="1393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009E320E-83A0-4A9E-AF25-AB5A8BBF980A}"/>
              </a:ext>
            </a:extLst>
          </p:cNvPr>
          <p:cNvCxnSpPr/>
          <p:nvPr/>
        </p:nvCxnSpPr>
        <p:spPr>
          <a:xfrm flipV="1">
            <a:off x="10464133" y="2724988"/>
            <a:ext cx="0" cy="31852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932B6CD-B876-4CF2-9092-736C2ED90E24}"/>
              </a:ext>
            </a:extLst>
          </p:cNvPr>
          <p:cNvCxnSpPr>
            <a:cxnSpLocks/>
          </p:cNvCxnSpPr>
          <p:nvPr/>
        </p:nvCxnSpPr>
        <p:spPr>
          <a:xfrm flipH="1" flipV="1">
            <a:off x="9808889" y="2738921"/>
            <a:ext cx="655245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D605D14A-B9EC-49A7-8435-B87DDB38F016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9808889" y="2738919"/>
            <a:ext cx="2" cy="441010"/>
          </a:xfrm>
          <a:prstGeom prst="straightConnector1">
            <a:avLst/>
          </a:prstGeom>
          <a:ln w="254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0C7356B-3D0B-4F70-ABB2-EADE420F5FC6}"/>
              </a:ext>
            </a:extLst>
          </p:cNvPr>
          <p:cNvCxnSpPr/>
          <p:nvPr/>
        </p:nvCxnSpPr>
        <p:spPr>
          <a:xfrm>
            <a:off x="6161825" y="6119446"/>
            <a:ext cx="45014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B882EBD8-58AF-43D8-A132-FD60B82115DE}"/>
              </a:ext>
            </a:extLst>
          </p:cNvPr>
          <p:cNvCxnSpPr>
            <a:cxnSpLocks/>
          </p:cNvCxnSpPr>
          <p:nvPr/>
        </p:nvCxnSpPr>
        <p:spPr>
          <a:xfrm flipV="1">
            <a:off x="10663311" y="2335237"/>
            <a:ext cx="0" cy="378421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1FB66163-9668-4B18-BCFA-A9A59EF0196B}"/>
              </a:ext>
            </a:extLst>
          </p:cNvPr>
          <p:cNvCxnSpPr>
            <a:cxnSpLocks/>
          </p:cNvCxnSpPr>
          <p:nvPr/>
        </p:nvCxnSpPr>
        <p:spPr>
          <a:xfrm flipH="1">
            <a:off x="8145195" y="2354143"/>
            <a:ext cx="251811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403AC85E-C561-4A4F-8A4F-F93F5E8FBC03}"/>
              </a:ext>
            </a:extLst>
          </p:cNvPr>
          <p:cNvCxnSpPr/>
          <p:nvPr/>
        </p:nvCxnSpPr>
        <p:spPr>
          <a:xfrm>
            <a:off x="8145194" y="2337999"/>
            <a:ext cx="0" cy="4860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uadroTexto 94">
            <a:extLst>
              <a:ext uri="{FF2B5EF4-FFF2-40B4-BE49-F238E27FC236}">
                <a16:creationId xmlns:a16="http://schemas.microsoft.com/office/drawing/2014/main" id="{E98826AB-A1EA-462D-8FD1-38894A7680AB}"/>
              </a:ext>
            </a:extLst>
          </p:cNvPr>
          <p:cNvSpPr txBox="1"/>
          <p:nvPr/>
        </p:nvSpPr>
        <p:spPr>
          <a:xfrm>
            <a:off x="7814693" y="2007797"/>
            <a:ext cx="1693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accent1"/>
                </a:solidFill>
              </a:rPr>
              <a:t>ALU </a:t>
            </a:r>
            <a:r>
              <a:rPr lang="es-MX" dirty="0" err="1">
                <a:solidFill>
                  <a:schemeClr val="accent1"/>
                </a:solidFill>
              </a:rPr>
              <a:t>operation</a:t>
            </a:r>
            <a:endParaRPr lang="es-MX" dirty="0">
              <a:solidFill>
                <a:schemeClr val="accent1"/>
              </a:solidFill>
            </a:endParaRPr>
          </a:p>
        </p:txBody>
      </p: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6E7C9ED1-849D-4C05-B6B4-87DC38EC656E}"/>
              </a:ext>
            </a:extLst>
          </p:cNvPr>
          <p:cNvCxnSpPr/>
          <p:nvPr/>
        </p:nvCxnSpPr>
        <p:spPr>
          <a:xfrm>
            <a:off x="6161825" y="6260123"/>
            <a:ext cx="475470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AC9EBAAA-2042-42A4-B33B-CE72D49AD9CB}"/>
              </a:ext>
            </a:extLst>
          </p:cNvPr>
          <p:cNvCxnSpPr/>
          <p:nvPr/>
        </p:nvCxnSpPr>
        <p:spPr>
          <a:xfrm flipV="1">
            <a:off x="10916529" y="956603"/>
            <a:ext cx="0" cy="530352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26716A19-C101-4FD2-81F0-59CFE799A2F6}"/>
              </a:ext>
            </a:extLst>
          </p:cNvPr>
          <p:cNvCxnSpPr/>
          <p:nvPr/>
        </p:nvCxnSpPr>
        <p:spPr>
          <a:xfrm flipH="1">
            <a:off x="6707203" y="956603"/>
            <a:ext cx="420932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96EA52D8-AF92-4A2A-9C43-D2004F950733}"/>
              </a:ext>
            </a:extLst>
          </p:cNvPr>
          <p:cNvCxnSpPr>
            <a:endCxn id="74" idx="0"/>
          </p:cNvCxnSpPr>
          <p:nvPr/>
        </p:nvCxnSpPr>
        <p:spPr>
          <a:xfrm>
            <a:off x="6707203" y="956603"/>
            <a:ext cx="0" cy="272840"/>
          </a:xfrm>
          <a:prstGeom prst="straightConnector1">
            <a:avLst/>
          </a:prstGeom>
          <a:ln w="2222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upo 96">
            <a:extLst>
              <a:ext uri="{FF2B5EF4-FFF2-40B4-BE49-F238E27FC236}">
                <a16:creationId xmlns:a16="http://schemas.microsoft.com/office/drawing/2014/main" id="{266D3A6F-398B-480F-8B8C-8095FBA82AE4}"/>
              </a:ext>
            </a:extLst>
          </p:cNvPr>
          <p:cNvGrpSpPr/>
          <p:nvPr/>
        </p:nvGrpSpPr>
        <p:grpSpPr>
          <a:xfrm>
            <a:off x="2036702" y="589591"/>
            <a:ext cx="404174" cy="1121783"/>
            <a:chOff x="6575455" y="1709036"/>
            <a:chExt cx="404174" cy="1121783"/>
          </a:xfrm>
        </p:grpSpPr>
        <p:sp>
          <p:nvSpPr>
            <p:cNvPr id="98" name="Diagrama de flujo: proceso alternativo 97">
              <a:extLst>
                <a:ext uri="{FF2B5EF4-FFF2-40B4-BE49-F238E27FC236}">
                  <a16:creationId xmlns:a16="http://schemas.microsoft.com/office/drawing/2014/main" id="{6307320D-FE45-419B-B550-9C72EB681702}"/>
                </a:ext>
              </a:extLst>
            </p:cNvPr>
            <p:cNvSpPr/>
            <p:nvPr/>
          </p:nvSpPr>
          <p:spPr>
            <a:xfrm>
              <a:off x="6580264" y="1709036"/>
              <a:ext cx="399365" cy="1121783"/>
            </a:xfrm>
            <a:prstGeom prst="flowChartAlternateProcess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9" name="CuadroTexto 98">
              <a:extLst>
                <a:ext uri="{FF2B5EF4-FFF2-40B4-BE49-F238E27FC236}">
                  <a16:creationId xmlns:a16="http://schemas.microsoft.com/office/drawing/2014/main" id="{0DC140EE-F60A-4DBB-9AD8-FC660FACD6D1}"/>
                </a:ext>
              </a:extLst>
            </p:cNvPr>
            <p:cNvSpPr txBox="1"/>
            <p:nvPr/>
          </p:nvSpPr>
          <p:spPr>
            <a:xfrm>
              <a:off x="6575455" y="1722263"/>
              <a:ext cx="40417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000" dirty="0"/>
                <a:t>M</a:t>
              </a:r>
            </a:p>
            <a:p>
              <a:pPr algn="ctr"/>
              <a:r>
                <a:rPr lang="es-MX" sz="2000" dirty="0"/>
                <a:t>u</a:t>
              </a:r>
            </a:p>
            <a:p>
              <a:pPr algn="ctr"/>
              <a:r>
                <a:rPr lang="es-MX" sz="2000" dirty="0"/>
                <a:t>x</a:t>
              </a:r>
            </a:p>
          </p:txBody>
        </p:sp>
      </p:grp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16B5BE20-95C9-4627-B73E-681E5E7C4B70}"/>
              </a:ext>
            </a:extLst>
          </p:cNvPr>
          <p:cNvGrpSpPr/>
          <p:nvPr/>
        </p:nvGrpSpPr>
        <p:grpSpPr>
          <a:xfrm>
            <a:off x="3321670" y="1439991"/>
            <a:ext cx="471265" cy="1204011"/>
            <a:chOff x="3574406" y="1270233"/>
            <a:chExt cx="471265" cy="1204011"/>
          </a:xfrm>
        </p:grpSpPr>
        <p:grpSp>
          <p:nvGrpSpPr>
            <p:cNvPr id="115" name="Grupo 114">
              <a:extLst>
                <a:ext uri="{FF2B5EF4-FFF2-40B4-BE49-F238E27FC236}">
                  <a16:creationId xmlns:a16="http://schemas.microsoft.com/office/drawing/2014/main" id="{1E77AE54-C570-4821-8744-D528D0ED8174}"/>
                </a:ext>
              </a:extLst>
            </p:cNvPr>
            <p:cNvGrpSpPr/>
            <p:nvPr/>
          </p:nvGrpSpPr>
          <p:grpSpPr>
            <a:xfrm>
              <a:off x="3574406" y="1270233"/>
              <a:ext cx="471265" cy="1204011"/>
              <a:chOff x="2031423" y="1286991"/>
              <a:chExt cx="471265" cy="1204011"/>
            </a:xfrm>
          </p:grpSpPr>
          <p:cxnSp>
            <p:nvCxnSpPr>
              <p:cNvPr id="116" name="Conector recto 115">
                <a:extLst>
                  <a:ext uri="{FF2B5EF4-FFF2-40B4-BE49-F238E27FC236}">
                    <a16:creationId xmlns:a16="http://schemas.microsoft.com/office/drawing/2014/main" id="{DF458A85-5237-4748-8E54-BAA0476139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42051" y="2018919"/>
                <a:ext cx="0" cy="472083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Conector recto 116">
                <a:extLst>
                  <a:ext uri="{FF2B5EF4-FFF2-40B4-BE49-F238E27FC236}">
                    <a16:creationId xmlns:a16="http://schemas.microsoft.com/office/drawing/2014/main" id="{5B774B4F-8735-45CC-B1D1-8C49C9F5AE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42051" y="1732702"/>
                <a:ext cx="210485" cy="139393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Conector recto 117">
                <a:extLst>
                  <a:ext uri="{FF2B5EF4-FFF2-40B4-BE49-F238E27FC236}">
                    <a16:creationId xmlns:a16="http://schemas.microsoft.com/office/drawing/2014/main" id="{1073E153-2E4A-482B-8A40-3934622068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31423" y="1868458"/>
                <a:ext cx="235358" cy="15394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Conector recto 119">
                <a:extLst>
                  <a:ext uri="{FF2B5EF4-FFF2-40B4-BE49-F238E27FC236}">
                    <a16:creationId xmlns:a16="http://schemas.microsoft.com/office/drawing/2014/main" id="{431439EF-1D7B-4C35-9DE2-674ADDE0E8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5684" y="1286991"/>
                <a:ext cx="462193" cy="251615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Conector recto 121">
                <a:extLst>
                  <a:ext uri="{FF2B5EF4-FFF2-40B4-BE49-F238E27FC236}">
                    <a16:creationId xmlns:a16="http://schemas.microsoft.com/office/drawing/2014/main" id="{E8422B55-1986-4F04-939B-4B4251DDC0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31423" y="2275677"/>
                <a:ext cx="471265" cy="19398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Conector recto 123">
                <a:extLst>
                  <a:ext uri="{FF2B5EF4-FFF2-40B4-BE49-F238E27FC236}">
                    <a16:creationId xmlns:a16="http://schemas.microsoft.com/office/drawing/2014/main" id="{E5CBA791-8651-45DB-94F1-FE64B0E071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4691" y="1521120"/>
                <a:ext cx="3186" cy="754557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30" name="Conector recto 129">
              <a:extLst>
                <a:ext uri="{FF2B5EF4-FFF2-40B4-BE49-F238E27FC236}">
                  <a16:creationId xmlns:a16="http://schemas.microsoft.com/office/drawing/2014/main" id="{DD80BDC2-DF94-481F-8E54-9B9A195C5E9A}"/>
                </a:ext>
              </a:extLst>
            </p:cNvPr>
            <p:cNvCxnSpPr>
              <a:cxnSpLocks/>
            </p:cNvCxnSpPr>
            <p:nvPr/>
          </p:nvCxnSpPr>
          <p:spPr>
            <a:xfrm>
              <a:off x="3581849" y="1270233"/>
              <a:ext cx="6368" cy="46825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3" name="Conector recto 92">
            <a:extLst>
              <a:ext uri="{FF2B5EF4-FFF2-40B4-BE49-F238E27FC236}">
                <a16:creationId xmlns:a16="http://schemas.microsoft.com/office/drawing/2014/main" id="{F1570A17-DA2D-4047-9E83-41BEAE9CEC41}"/>
              </a:ext>
            </a:extLst>
          </p:cNvPr>
          <p:cNvCxnSpPr/>
          <p:nvPr/>
        </p:nvCxnSpPr>
        <p:spPr>
          <a:xfrm>
            <a:off x="1385417" y="2794640"/>
            <a:ext cx="706239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CuadroTexto 157">
            <a:extLst>
              <a:ext uri="{FF2B5EF4-FFF2-40B4-BE49-F238E27FC236}">
                <a16:creationId xmlns:a16="http://schemas.microsoft.com/office/drawing/2014/main" id="{A3BE0529-015C-43C5-BAD4-E7CE5B7594A3}"/>
              </a:ext>
            </a:extLst>
          </p:cNvPr>
          <p:cNvSpPr txBox="1"/>
          <p:nvPr/>
        </p:nvSpPr>
        <p:spPr>
          <a:xfrm>
            <a:off x="3272760" y="2118236"/>
            <a:ext cx="590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3300"/>
                </a:solidFill>
              </a:rPr>
              <a:t>Add</a:t>
            </a:r>
            <a:endParaRPr lang="es-MX" dirty="0">
              <a:solidFill>
                <a:srgbClr val="003300"/>
              </a:solidFill>
            </a:endParaRPr>
          </a:p>
        </p:txBody>
      </p:sp>
      <p:cxnSp>
        <p:nvCxnSpPr>
          <p:cNvPr id="131" name="Conector recto 130">
            <a:extLst>
              <a:ext uri="{FF2B5EF4-FFF2-40B4-BE49-F238E27FC236}">
                <a16:creationId xmlns:a16="http://schemas.microsoft.com/office/drawing/2014/main" id="{6A1588AA-D0CA-4D35-9DEC-23F22842CC97}"/>
              </a:ext>
            </a:extLst>
          </p:cNvPr>
          <p:cNvCxnSpPr/>
          <p:nvPr/>
        </p:nvCxnSpPr>
        <p:spPr>
          <a:xfrm flipV="1">
            <a:off x="2869072" y="2449384"/>
            <a:ext cx="0" cy="148889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de flecha 132">
            <a:extLst>
              <a:ext uri="{FF2B5EF4-FFF2-40B4-BE49-F238E27FC236}">
                <a16:creationId xmlns:a16="http://schemas.microsoft.com/office/drawing/2014/main" id="{B64AF876-1DB2-482D-9FF4-8B0A0030A097}"/>
              </a:ext>
            </a:extLst>
          </p:cNvPr>
          <p:cNvCxnSpPr/>
          <p:nvPr/>
        </p:nvCxnSpPr>
        <p:spPr>
          <a:xfrm>
            <a:off x="2869072" y="2449384"/>
            <a:ext cx="466409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134">
            <a:extLst>
              <a:ext uri="{FF2B5EF4-FFF2-40B4-BE49-F238E27FC236}">
                <a16:creationId xmlns:a16="http://schemas.microsoft.com/office/drawing/2014/main" id="{A7DB9B55-21A7-49A7-B514-8DDF01C9412A}"/>
              </a:ext>
            </a:extLst>
          </p:cNvPr>
          <p:cNvCxnSpPr/>
          <p:nvPr/>
        </p:nvCxnSpPr>
        <p:spPr>
          <a:xfrm>
            <a:off x="2540249" y="2199266"/>
            <a:ext cx="18828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>
            <a:extLst>
              <a:ext uri="{FF2B5EF4-FFF2-40B4-BE49-F238E27FC236}">
                <a16:creationId xmlns:a16="http://schemas.microsoft.com/office/drawing/2014/main" id="{F6983D22-89BC-43BE-9A1E-3F5B0E53B94E}"/>
              </a:ext>
            </a:extLst>
          </p:cNvPr>
          <p:cNvCxnSpPr>
            <a:cxnSpLocks/>
          </p:cNvCxnSpPr>
          <p:nvPr/>
        </p:nvCxnSpPr>
        <p:spPr>
          <a:xfrm flipV="1">
            <a:off x="2728534" y="1439991"/>
            <a:ext cx="0" cy="75247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de flecha 139">
            <a:extLst>
              <a:ext uri="{FF2B5EF4-FFF2-40B4-BE49-F238E27FC236}">
                <a16:creationId xmlns:a16="http://schemas.microsoft.com/office/drawing/2014/main" id="{698165B5-7C86-4029-8D8B-1CDFFC57D620}"/>
              </a:ext>
            </a:extLst>
          </p:cNvPr>
          <p:cNvCxnSpPr/>
          <p:nvPr/>
        </p:nvCxnSpPr>
        <p:spPr>
          <a:xfrm flipH="1">
            <a:off x="2440877" y="1440687"/>
            <a:ext cx="287657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de flecha 141">
            <a:extLst>
              <a:ext uri="{FF2B5EF4-FFF2-40B4-BE49-F238E27FC236}">
                <a16:creationId xmlns:a16="http://schemas.microsoft.com/office/drawing/2014/main" id="{95592391-1B66-4333-8FB9-952A683E702F}"/>
              </a:ext>
            </a:extLst>
          </p:cNvPr>
          <p:cNvCxnSpPr/>
          <p:nvPr/>
        </p:nvCxnSpPr>
        <p:spPr>
          <a:xfrm>
            <a:off x="2728534" y="1614162"/>
            <a:ext cx="606947" cy="0"/>
          </a:xfrm>
          <a:prstGeom prst="straightConnector1">
            <a:avLst/>
          </a:prstGeom>
          <a:ln w="22225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cto 143">
            <a:extLst>
              <a:ext uri="{FF2B5EF4-FFF2-40B4-BE49-F238E27FC236}">
                <a16:creationId xmlns:a16="http://schemas.microsoft.com/office/drawing/2014/main" id="{BF9528E3-7A65-4E28-BBC1-AEF6B6DEE57F}"/>
              </a:ext>
            </a:extLst>
          </p:cNvPr>
          <p:cNvCxnSpPr/>
          <p:nvPr/>
        </p:nvCxnSpPr>
        <p:spPr>
          <a:xfrm>
            <a:off x="3784938" y="2051398"/>
            <a:ext cx="32282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recto 146">
            <a:extLst>
              <a:ext uri="{FF2B5EF4-FFF2-40B4-BE49-F238E27FC236}">
                <a16:creationId xmlns:a16="http://schemas.microsoft.com/office/drawing/2014/main" id="{DE53E8D1-F491-4D6B-938B-8675BF7A7341}"/>
              </a:ext>
            </a:extLst>
          </p:cNvPr>
          <p:cNvCxnSpPr>
            <a:cxnSpLocks/>
          </p:cNvCxnSpPr>
          <p:nvPr/>
        </p:nvCxnSpPr>
        <p:spPr>
          <a:xfrm flipH="1" flipV="1">
            <a:off x="4107766" y="956603"/>
            <a:ext cx="1" cy="109479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recto de flecha 158">
            <a:extLst>
              <a:ext uri="{FF2B5EF4-FFF2-40B4-BE49-F238E27FC236}">
                <a16:creationId xmlns:a16="http://schemas.microsoft.com/office/drawing/2014/main" id="{578EC289-0A2B-4886-BFAD-570EE5DDEE22}"/>
              </a:ext>
            </a:extLst>
          </p:cNvPr>
          <p:cNvCxnSpPr/>
          <p:nvPr/>
        </p:nvCxnSpPr>
        <p:spPr>
          <a:xfrm flipH="1">
            <a:off x="2439315" y="956603"/>
            <a:ext cx="1666889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ctor recto 177">
            <a:extLst>
              <a:ext uri="{FF2B5EF4-FFF2-40B4-BE49-F238E27FC236}">
                <a16:creationId xmlns:a16="http://schemas.microsoft.com/office/drawing/2014/main" id="{EB62CD15-574D-44F8-BEB7-309D6EFBD155}"/>
              </a:ext>
            </a:extLst>
          </p:cNvPr>
          <p:cNvCxnSpPr/>
          <p:nvPr/>
        </p:nvCxnSpPr>
        <p:spPr>
          <a:xfrm>
            <a:off x="6035531" y="6471138"/>
            <a:ext cx="5162352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ector recto 179">
            <a:extLst>
              <a:ext uri="{FF2B5EF4-FFF2-40B4-BE49-F238E27FC236}">
                <a16:creationId xmlns:a16="http://schemas.microsoft.com/office/drawing/2014/main" id="{F5DE3918-CB2C-4775-9061-E38F83D8756F}"/>
              </a:ext>
            </a:extLst>
          </p:cNvPr>
          <p:cNvCxnSpPr/>
          <p:nvPr/>
        </p:nvCxnSpPr>
        <p:spPr>
          <a:xfrm flipV="1">
            <a:off x="11197883" y="309489"/>
            <a:ext cx="0" cy="616164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ector recto 181">
            <a:extLst>
              <a:ext uri="{FF2B5EF4-FFF2-40B4-BE49-F238E27FC236}">
                <a16:creationId xmlns:a16="http://schemas.microsoft.com/office/drawing/2014/main" id="{5F7EE6BF-7CFE-4D16-ADE3-B129A6A59CD7}"/>
              </a:ext>
            </a:extLst>
          </p:cNvPr>
          <p:cNvCxnSpPr>
            <a:cxnSpLocks/>
          </p:cNvCxnSpPr>
          <p:nvPr/>
        </p:nvCxnSpPr>
        <p:spPr>
          <a:xfrm flipH="1">
            <a:off x="2238789" y="309489"/>
            <a:ext cx="8959095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ector recto de flecha 183">
            <a:extLst>
              <a:ext uri="{FF2B5EF4-FFF2-40B4-BE49-F238E27FC236}">
                <a16:creationId xmlns:a16="http://schemas.microsoft.com/office/drawing/2014/main" id="{FAABC74B-BD1F-4A33-A01C-92B1A0A23AB1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2238789" y="309489"/>
            <a:ext cx="0" cy="293329"/>
          </a:xfrm>
          <a:prstGeom prst="straightConnector1">
            <a:avLst/>
          </a:prstGeom>
          <a:ln w="2222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9F465975-9B09-4A41-9116-F5782F0BC043}"/>
              </a:ext>
            </a:extLst>
          </p:cNvPr>
          <p:cNvCxnSpPr>
            <a:cxnSpLocks/>
            <a:stCxn id="99" idx="1"/>
          </p:cNvCxnSpPr>
          <p:nvPr/>
        </p:nvCxnSpPr>
        <p:spPr>
          <a:xfrm flipH="1">
            <a:off x="531506" y="1110650"/>
            <a:ext cx="15051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693FE0A3-306B-4706-BB99-EF2FC0FABDCB}"/>
              </a:ext>
            </a:extLst>
          </p:cNvPr>
          <p:cNvCxnSpPr/>
          <p:nvPr/>
        </p:nvCxnSpPr>
        <p:spPr>
          <a:xfrm>
            <a:off x="540384" y="1110649"/>
            <a:ext cx="0" cy="25715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5634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adroTexto 125">
            <a:extLst>
              <a:ext uri="{FF2B5EF4-FFF2-40B4-BE49-F238E27FC236}">
                <a16:creationId xmlns:a16="http://schemas.microsoft.com/office/drawing/2014/main" id="{7B526E6B-5341-4C5A-8E0E-5726AE8B67F7}"/>
              </a:ext>
            </a:extLst>
          </p:cNvPr>
          <p:cNvSpPr txBox="1"/>
          <p:nvPr/>
        </p:nvSpPr>
        <p:spPr>
          <a:xfrm>
            <a:off x="4430827" y="3572184"/>
            <a:ext cx="45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err="1">
                <a:solidFill>
                  <a:srgbClr val="000066"/>
                </a:solidFill>
              </a:rPr>
              <a:t>rt</a:t>
            </a:r>
            <a:endParaRPr lang="es-MX" dirty="0">
              <a:solidFill>
                <a:srgbClr val="000066"/>
              </a:solidFill>
            </a:endParaRPr>
          </a:p>
        </p:txBody>
      </p: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389D3B9F-18D0-4F38-A43B-028BF28ACC88}"/>
              </a:ext>
            </a:extLst>
          </p:cNvPr>
          <p:cNvSpPr txBox="1"/>
          <p:nvPr/>
        </p:nvSpPr>
        <p:spPr>
          <a:xfrm>
            <a:off x="4412508" y="3021764"/>
            <a:ext cx="45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err="1">
                <a:solidFill>
                  <a:srgbClr val="000066"/>
                </a:solidFill>
              </a:rPr>
              <a:t>rs</a:t>
            </a:r>
            <a:endParaRPr lang="es-MX" dirty="0">
              <a:solidFill>
                <a:srgbClr val="000066"/>
              </a:solidFill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D4489347-BC97-4386-9056-0B71DBA7A59C}"/>
              </a:ext>
            </a:extLst>
          </p:cNvPr>
          <p:cNvSpPr txBox="1"/>
          <p:nvPr/>
        </p:nvSpPr>
        <p:spPr>
          <a:xfrm>
            <a:off x="1252498" y="1771809"/>
            <a:ext cx="467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358C1956-2FAA-4D87-95E5-0D1E847269E1}"/>
              </a:ext>
            </a:extLst>
          </p:cNvPr>
          <p:cNvSpPr txBox="1"/>
          <p:nvPr/>
        </p:nvSpPr>
        <p:spPr>
          <a:xfrm>
            <a:off x="1700296" y="3338115"/>
            <a:ext cx="1028238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b="1" dirty="0" err="1">
                <a:solidFill>
                  <a:srgbClr val="002060"/>
                </a:solidFill>
              </a:rPr>
              <a:t>Memory</a:t>
            </a:r>
            <a:endParaRPr lang="es-MX" b="1" dirty="0">
              <a:solidFill>
                <a:srgbClr val="002060"/>
              </a:solidFill>
            </a:endParaRPr>
          </a:p>
          <a:p>
            <a:pPr algn="ctr"/>
            <a:r>
              <a:rPr lang="es-MX" b="1" dirty="0" err="1">
                <a:solidFill>
                  <a:srgbClr val="002060"/>
                </a:solidFill>
              </a:rPr>
              <a:t>Inst</a:t>
            </a:r>
            <a:endParaRPr lang="es-MX" b="1" dirty="0">
              <a:solidFill>
                <a:srgbClr val="002060"/>
              </a:solidFill>
            </a:endParaRPr>
          </a:p>
          <a:p>
            <a:pPr algn="ctr"/>
            <a:endParaRPr lang="es-MX" b="1" dirty="0">
              <a:solidFill>
                <a:srgbClr val="002060"/>
              </a:solidFill>
            </a:endParaRPr>
          </a:p>
          <a:p>
            <a:pPr algn="ctr"/>
            <a:endParaRPr lang="es-MX" b="1" dirty="0">
              <a:solidFill>
                <a:srgbClr val="002060"/>
              </a:solidFill>
            </a:endParaRPr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1BC9C15A-BDBB-4908-9329-6D58FCB49917}"/>
              </a:ext>
            </a:extLst>
          </p:cNvPr>
          <p:cNvCxnSpPr>
            <a:cxnSpLocks/>
          </p:cNvCxnSpPr>
          <p:nvPr/>
        </p:nvCxnSpPr>
        <p:spPr>
          <a:xfrm>
            <a:off x="1385418" y="2794640"/>
            <a:ext cx="8214" cy="1143639"/>
          </a:xfrm>
          <a:prstGeom prst="line">
            <a:avLst/>
          </a:prstGeom>
          <a:ln w="28575">
            <a:headEnd type="none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4552837-FDC9-4C3D-B08A-85F64CFBC7E8}"/>
              </a:ext>
            </a:extLst>
          </p:cNvPr>
          <p:cNvSpPr txBox="1"/>
          <p:nvPr/>
        </p:nvSpPr>
        <p:spPr>
          <a:xfrm>
            <a:off x="146920" y="3753614"/>
            <a:ext cx="88789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PC</a:t>
            </a: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F50D5133-62B2-4A12-8576-9003A17A2A82}"/>
              </a:ext>
            </a:extLst>
          </p:cNvPr>
          <p:cNvCxnSpPr>
            <a:cxnSpLocks/>
            <a:stCxn id="26" idx="3"/>
            <a:endCxn id="31" idx="1"/>
          </p:cNvCxnSpPr>
          <p:nvPr/>
        </p:nvCxnSpPr>
        <p:spPr>
          <a:xfrm>
            <a:off x="1034816" y="3938280"/>
            <a:ext cx="665480" cy="0"/>
          </a:xfrm>
          <a:prstGeom prst="line">
            <a:avLst/>
          </a:prstGeom>
          <a:ln w="285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Grupo 71">
            <a:extLst>
              <a:ext uri="{FF2B5EF4-FFF2-40B4-BE49-F238E27FC236}">
                <a16:creationId xmlns:a16="http://schemas.microsoft.com/office/drawing/2014/main" id="{770517DB-A264-41F6-AA89-2D49B3682C21}"/>
              </a:ext>
            </a:extLst>
          </p:cNvPr>
          <p:cNvGrpSpPr/>
          <p:nvPr/>
        </p:nvGrpSpPr>
        <p:grpSpPr>
          <a:xfrm>
            <a:off x="1573478" y="1824583"/>
            <a:ext cx="957594" cy="1208187"/>
            <a:chOff x="1545094" y="1286991"/>
            <a:chExt cx="957594" cy="1208187"/>
          </a:xfrm>
        </p:grpSpPr>
        <p:cxnSp>
          <p:nvCxnSpPr>
            <p:cNvPr id="3" name="Conector recto 2">
              <a:extLst>
                <a:ext uri="{FF2B5EF4-FFF2-40B4-BE49-F238E27FC236}">
                  <a16:creationId xmlns:a16="http://schemas.microsoft.com/office/drawing/2014/main" id="{3CE7861C-757D-445F-B5BD-0BD64BB626DC}"/>
                </a:ext>
              </a:extLst>
            </p:cNvPr>
            <p:cNvCxnSpPr>
              <a:cxnSpLocks/>
            </p:cNvCxnSpPr>
            <p:nvPr/>
          </p:nvCxnSpPr>
          <p:spPr>
            <a:xfrm>
              <a:off x="2035684" y="1286991"/>
              <a:ext cx="6368" cy="46825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0" name="Grupo 69">
              <a:extLst>
                <a:ext uri="{FF2B5EF4-FFF2-40B4-BE49-F238E27FC236}">
                  <a16:creationId xmlns:a16="http://schemas.microsoft.com/office/drawing/2014/main" id="{069256B0-6133-4FEE-885E-457A340F6BA8}"/>
                </a:ext>
              </a:extLst>
            </p:cNvPr>
            <p:cNvGrpSpPr/>
            <p:nvPr/>
          </p:nvGrpSpPr>
          <p:grpSpPr>
            <a:xfrm>
              <a:off x="1545094" y="1286991"/>
              <a:ext cx="957594" cy="1208187"/>
              <a:chOff x="1545094" y="1286991"/>
              <a:chExt cx="957594" cy="1208187"/>
            </a:xfrm>
          </p:grpSpPr>
          <p:cxnSp>
            <p:nvCxnSpPr>
              <p:cNvPr id="10" name="Conector recto 9">
                <a:extLst>
                  <a:ext uri="{FF2B5EF4-FFF2-40B4-BE49-F238E27FC236}">
                    <a16:creationId xmlns:a16="http://schemas.microsoft.com/office/drawing/2014/main" id="{4DF96398-AD0B-4BDF-A24A-0F49D7F97C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42051" y="2018919"/>
                <a:ext cx="6626" cy="47625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Conector recto 5">
                <a:extLst>
                  <a:ext uri="{FF2B5EF4-FFF2-40B4-BE49-F238E27FC236}">
                    <a16:creationId xmlns:a16="http://schemas.microsoft.com/office/drawing/2014/main" id="{6551E407-B7E3-47D3-B818-EEA03C6DD2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42051" y="1732702"/>
                <a:ext cx="210485" cy="139393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Conector recto 11">
                <a:extLst>
                  <a:ext uri="{FF2B5EF4-FFF2-40B4-BE49-F238E27FC236}">
                    <a16:creationId xmlns:a16="http://schemas.microsoft.com/office/drawing/2014/main" id="{D6B8BD50-B59B-46EF-8544-AAAFB54DE6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31423" y="1868458"/>
                <a:ext cx="235358" cy="15394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Conector recto 16">
                <a:extLst>
                  <a:ext uri="{FF2B5EF4-FFF2-40B4-BE49-F238E27FC236}">
                    <a16:creationId xmlns:a16="http://schemas.microsoft.com/office/drawing/2014/main" id="{F02CB97B-3BE6-4F0B-A208-55CD42220A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5684" y="1286991"/>
                <a:ext cx="462193" cy="251615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Conector recto 17">
                <a:extLst>
                  <a:ext uri="{FF2B5EF4-FFF2-40B4-BE49-F238E27FC236}">
                    <a16:creationId xmlns:a16="http://schemas.microsoft.com/office/drawing/2014/main" id="{AA489897-D758-441C-99C6-01DEC58E76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5044" y="2275677"/>
                <a:ext cx="447644" cy="21943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Conector recto 20">
                <a:extLst>
                  <a:ext uri="{FF2B5EF4-FFF2-40B4-BE49-F238E27FC236}">
                    <a16:creationId xmlns:a16="http://schemas.microsoft.com/office/drawing/2014/main" id="{0C97A4CE-13EB-4E56-8D51-3E8A03DA02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7877" y="1526701"/>
                <a:ext cx="0" cy="74897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Conector recto 22">
                <a:extLst>
                  <a:ext uri="{FF2B5EF4-FFF2-40B4-BE49-F238E27FC236}">
                    <a16:creationId xmlns:a16="http://schemas.microsoft.com/office/drawing/2014/main" id="{A65C3A2C-699C-4BFF-82BA-6653DE0904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5094" y="1444641"/>
                <a:ext cx="50995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82" name="CuadroTexto 81">
            <a:extLst>
              <a:ext uri="{FF2B5EF4-FFF2-40B4-BE49-F238E27FC236}">
                <a16:creationId xmlns:a16="http://schemas.microsoft.com/office/drawing/2014/main" id="{B1C27143-F9B6-4FA2-8369-F52972E94981}"/>
              </a:ext>
            </a:extLst>
          </p:cNvPr>
          <p:cNvSpPr txBox="1"/>
          <p:nvPr/>
        </p:nvSpPr>
        <p:spPr>
          <a:xfrm>
            <a:off x="2022612" y="2530366"/>
            <a:ext cx="590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3300"/>
                </a:solidFill>
              </a:rPr>
              <a:t>Add</a:t>
            </a:r>
            <a:endParaRPr lang="es-MX" dirty="0">
              <a:solidFill>
                <a:srgbClr val="003300"/>
              </a:solidFill>
            </a:endParaRPr>
          </a:p>
        </p:txBody>
      </p: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E3E7B576-41C4-444D-96B8-A20D5FE8BAD4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2728534" y="3938280"/>
            <a:ext cx="1673574" cy="1372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24E8B5A1-4423-4D53-9EEC-2F4C393D523E}"/>
              </a:ext>
            </a:extLst>
          </p:cNvPr>
          <p:cNvCxnSpPr>
            <a:cxnSpLocks/>
          </p:cNvCxnSpPr>
          <p:nvPr/>
        </p:nvCxnSpPr>
        <p:spPr>
          <a:xfrm flipH="1">
            <a:off x="4410167" y="3352899"/>
            <a:ext cx="9029" cy="16709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14E20FF2-75B6-4DD2-ABC8-C1E6885D0656}"/>
              </a:ext>
            </a:extLst>
          </p:cNvPr>
          <p:cNvCxnSpPr/>
          <p:nvPr/>
        </p:nvCxnSpPr>
        <p:spPr>
          <a:xfrm>
            <a:off x="4412572" y="2815110"/>
            <a:ext cx="46382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AB3C7EA2-818A-431A-A524-02CAEEF6B71C}"/>
              </a:ext>
            </a:extLst>
          </p:cNvPr>
          <p:cNvCxnSpPr/>
          <p:nvPr/>
        </p:nvCxnSpPr>
        <p:spPr>
          <a:xfrm>
            <a:off x="4412572" y="3338571"/>
            <a:ext cx="463826" cy="0"/>
          </a:xfrm>
          <a:prstGeom prst="line">
            <a:avLst/>
          </a:prstGeom>
          <a:ln w="28575"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5BFD3C34-3FEE-46C5-A042-9F53A2A5E09C}"/>
              </a:ext>
            </a:extLst>
          </p:cNvPr>
          <p:cNvCxnSpPr/>
          <p:nvPr/>
        </p:nvCxnSpPr>
        <p:spPr>
          <a:xfrm>
            <a:off x="4412572" y="3875285"/>
            <a:ext cx="463826" cy="0"/>
          </a:xfrm>
          <a:prstGeom prst="line">
            <a:avLst/>
          </a:prstGeom>
          <a:ln w="28575"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061CF544-C28F-4661-A8F0-8E65A79F4268}"/>
              </a:ext>
            </a:extLst>
          </p:cNvPr>
          <p:cNvSpPr/>
          <p:nvPr/>
        </p:nvSpPr>
        <p:spPr>
          <a:xfrm>
            <a:off x="4876398" y="2658244"/>
            <a:ext cx="1404725" cy="21236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A0767FEB-FA1C-4BC8-9F43-71BBF561949F}"/>
              </a:ext>
            </a:extLst>
          </p:cNvPr>
          <p:cNvCxnSpPr>
            <a:cxnSpLocks/>
          </p:cNvCxnSpPr>
          <p:nvPr/>
        </p:nvCxnSpPr>
        <p:spPr>
          <a:xfrm>
            <a:off x="6281123" y="3004002"/>
            <a:ext cx="1457349" cy="0"/>
          </a:xfrm>
          <a:prstGeom prst="line">
            <a:avLst/>
          </a:prstGeom>
          <a:ln w="28575">
            <a:prstDash val="solid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4" name="Grupo 83">
            <a:extLst>
              <a:ext uri="{FF2B5EF4-FFF2-40B4-BE49-F238E27FC236}">
                <a16:creationId xmlns:a16="http://schemas.microsoft.com/office/drawing/2014/main" id="{1651A008-93D5-4605-A2DE-0055049F8897}"/>
              </a:ext>
            </a:extLst>
          </p:cNvPr>
          <p:cNvGrpSpPr/>
          <p:nvPr/>
        </p:nvGrpSpPr>
        <p:grpSpPr>
          <a:xfrm>
            <a:off x="7731846" y="2644002"/>
            <a:ext cx="735495" cy="1654278"/>
            <a:chOff x="8854266" y="4150089"/>
            <a:chExt cx="735495" cy="1654278"/>
          </a:xfrm>
        </p:grpSpPr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9B0DA90C-D64C-46B9-ACAB-47098956CC18}"/>
                </a:ext>
              </a:extLst>
            </p:cNvPr>
            <p:cNvGrpSpPr/>
            <p:nvPr/>
          </p:nvGrpSpPr>
          <p:grpSpPr>
            <a:xfrm>
              <a:off x="8854266" y="4150089"/>
              <a:ext cx="735495" cy="1654278"/>
              <a:chOff x="8854266" y="4150089"/>
              <a:chExt cx="735495" cy="1654278"/>
            </a:xfrm>
          </p:grpSpPr>
          <p:cxnSp>
            <p:nvCxnSpPr>
              <p:cNvPr id="44" name="Conector recto 43">
                <a:extLst>
                  <a:ext uri="{FF2B5EF4-FFF2-40B4-BE49-F238E27FC236}">
                    <a16:creationId xmlns:a16="http://schemas.microsoft.com/office/drawing/2014/main" id="{615DEAA8-0D45-4B2B-BD1B-05EED5824559}"/>
                  </a:ext>
                </a:extLst>
              </p:cNvPr>
              <p:cNvCxnSpPr/>
              <p:nvPr/>
            </p:nvCxnSpPr>
            <p:spPr>
              <a:xfrm>
                <a:off x="8860892" y="4150089"/>
                <a:ext cx="0" cy="7200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>
                <a:extLst>
                  <a:ext uri="{FF2B5EF4-FFF2-40B4-BE49-F238E27FC236}">
                    <a16:creationId xmlns:a16="http://schemas.microsoft.com/office/drawing/2014/main" id="{9030DA37-9B41-4C18-B235-E1CE3E2AF576}"/>
                  </a:ext>
                </a:extLst>
              </p:cNvPr>
              <p:cNvCxnSpPr/>
              <p:nvPr/>
            </p:nvCxnSpPr>
            <p:spPr>
              <a:xfrm>
                <a:off x="8854266" y="5084367"/>
                <a:ext cx="0" cy="7200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Conector recto 46">
                <a:extLst>
                  <a:ext uri="{FF2B5EF4-FFF2-40B4-BE49-F238E27FC236}">
                    <a16:creationId xmlns:a16="http://schemas.microsoft.com/office/drawing/2014/main" id="{DD17E985-C45B-4441-B127-AADC6E4C4D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54266" y="4870089"/>
                <a:ext cx="205408" cy="10956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>
                <a:extLst>
                  <a:ext uri="{FF2B5EF4-FFF2-40B4-BE49-F238E27FC236}">
                    <a16:creationId xmlns:a16="http://schemas.microsoft.com/office/drawing/2014/main" id="{DED242CA-0CF3-449B-971E-4A606D034D76}"/>
                  </a:ext>
                </a:extLst>
              </p:cNvPr>
              <p:cNvCxnSpPr/>
              <p:nvPr/>
            </p:nvCxnSpPr>
            <p:spPr>
              <a:xfrm flipH="1">
                <a:off x="8860892" y="4979653"/>
                <a:ext cx="198782" cy="10471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Conector recto 55">
                <a:extLst>
                  <a:ext uri="{FF2B5EF4-FFF2-40B4-BE49-F238E27FC236}">
                    <a16:creationId xmlns:a16="http://schemas.microsoft.com/office/drawing/2014/main" id="{32B1AB9D-4363-4DA2-97EC-57E35A3768BE}"/>
                  </a:ext>
                </a:extLst>
              </p:cNvPr>
              <p:cNvCxnSpPr/>
              <p:nvPr/>
            </p:nvCxnSpPr>
            <p:spPr>
              <a:xfrm>
                <a:off x="8854266" y="4150089"/>
                <a:ext cx="735495" cy="3600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Conector recto 56">
                <a:extLst>
                  <a:ext uri="{FF2B5EF4-FFF2-40B4-BE49-F238E27FC236}">
                    <a16:creationId xmlns:a16="http://schemas.microsoft.com/office/drawing/2014/main" id="{5041B8A0-1807-4F2E-B1AA-83BAA15ECE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60892" y="5444367"/>
                <a:ext cx="728869" cy="34606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Conector recto 57">
                <a:extLst>
                  <a:ext uri="{FF2B5EF4-FFF2-40B4-BE49-F238E27FC236}">
                    <a16:creationId xmlns:a16="http://schemas.microsoft.com/office/drawing/2014/main" id="{46E40815-0EAD-473A-902D-8A6FB6759EF5}"/>
                  </a:ext>
                </a:extLst>
              </p:cNvPr>
              <p:cNvCxnSpPr/>
              <p:nvPr/>
            </p:nvCxnSpPr>
            <p:spPr>
              <a:xfrm>
                <a:off x="9589761" y="4510089"/>
                <a:ext cx="0" cy="934278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1" name="CuadroTexto 80">
              <a:extLst>
                <a:ext uri="{FF2B5EF4-FFF2-40B4-BE49-F238E27FC236}">
                  <a16:creationId xmlns:a16="http://schemas.microsoft.com/office/drawing/2014/main" id="{E001F145-8E3A-4BB4-BAAB-8B104552461A}"/>
                </a:ext>
              </a:extLst>
            </p:cNvPr>
            <p:cNvSpPr txBox="1"/>
            <p:nvPr/>
          </p:nvSpPr>
          <p:spPr>
            <a:xfrm>
              <a:off x="8929875" y="4481254"/>
              <a:ext cx="590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>
                  <a:solidFill>
                    <a:srgbClr val="003300"/>
                  </a:solidFill>
                </a:rPr>
                <a:t>ALU</a:t>
              </a:r>
            </a:p>
          </p:txBody>
        </p:sp>
      </p:grp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60C8BB98-92FC-4F1A-AD1F-42E3DDB22DAC}"/>
              </a:ext>
            </a:extLst>
          </p:cNvPr>
          <p:cNvCxnSpPr>
            <a:cxnSpLocks/>
          </p:cNvCxnSpPr>
          <p:nvPr/>
        </p:nvCxnSpPr>
        <p:spPr>
          <a:xfrm flipV="1">
            <a:off x="8467341" y="3451956"/>
            <a:ext cx="797538" cy="2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ECBDF5A3-8999-46FC-A344-9981BADD9695}"/>
              </a:ext>
            </a:extLst>
          </p:cNvPr>
          <p:cNvCxnSpPr>
            <a:cxnSpLocks/>
          </p:cNvCxnSpPr>
          <p:nvPr/>
        </p:nvCxnSpPr>
        <p:spPr>
          <a:xfrm flipH="1">
            <a:off x="4410168" y="5023872"/>
            <a:ext cx="229703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de flecha 101">
            <a:extLst>
              <a:ext uri="{FF2B5EF4-FFF2-40B4-BE49-F238E27FC236}">
                <a16:creationId xmlns:a16="http://schemas.microsoft.com/office/drawing/2014/main" id="{AC23DC3D-4953-45D4-8875-3AF7714DAA31}"/>
              </a:ext>
            </a:extLst>
          </p:cNvPr>
          <p:cNvCxnSpPr>
            <a:cxnSpLocks/>
          </p:cNvCxnSpPr>
          <p:nvPr/>
        </p:nvCxnSpPr>
        <p:spPr>
          <a:xfrm>
            <a:off x="4410167" y="4284349"/>
            <a:ext cx="495461" cy="17069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11E79A0-20C6-4ACB-A56E-E0AB89335859}"/>
              </a:ext>
            </a:extLst>
          </p:cNvPr>
          <p:cNvSpPr txBox="1"/>
          <p:nvPr/>
        </p:nvSpPr>
        <p:spPr>
          <a:xfrm>
            <a:off x="9236995" y="3836921"/>
            <a:ext cx="1069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Memoria</a:t>
            </a:r>
          </a:p>
          <a:p>
            <a:pPr algn="ctr"/>
            <a:r>
              <a:rPr lang="es-MX" dirty="0"/>
              <a:t>de</a:t>
            </a:r>
          </a:p>
          <a:p>
            <a:pPr algn="ctr"/>
            <a:r>
              <a:rPr lang="es-MX" dirty="0"/>
              <a:t>datos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851892FB-D9DE-4A0C-AAE8-40B204E502CD}"/>
              </a:ext>
            </a:extLst>
          </p:cNvPr>
          <p:cNvSpPr/>
          <p:nvPr/>
        </p:nvSpPr>
        <p:spPr>
          <a:xfrm>
            <a:off x="9275324" y="3179929"/>
            <a:ext cx="1067133" cy="225737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6BF9693D-B505-4224-B4BB-EA60DE28CF17}"/>
              </a:ext>
            </a:extLst>
          </p:cNvPr>
          <p:cNvCxnSpPr>
            <a:cxnSpLocks/>
          </p:cNvCxnSpPr>
          <p:nvPr/>
        </p:nvCxnSpPr>
        <p:spPr>
          <a:xfrm>
            <a:off x="4389700" y="1674120"/>
            <a:ext cx="21154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811868C0-EA18-4B58-A057-D44E8B84C4AD}"/>
              </a:ext>
            </a:extLst>
          </p:cNvPr>
          <p:cNvCxnSpPr>
            <a:cxnSpLocks/>
          </p:cNvCxnSpPr>
          <p:nvPr/>
        </p:nvCxnSpPr>
        <p:spPr>
          <a:xfrm>
            <a:off x="4402108" y="1691606"/>
            <a:ext cx="8062" cy="113239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upo 93">
            <a:extLst>
              <a:ext uri="{FF2B5EF4-FFF2-40B4-BE49-F238E27FC236}">
                <a16:creationId xmlns:a16="http://schemas.microsoft.com/office/drawing/2014/main" id="{7074A8FF-B434-4178-A7C8-D9CB47027112}"/>
              </a:ext>
            </a:extLst>
          </p:cNvPr>
          <p:cNvGrpSpPr/>
          <p:nvPr/>
        </p:nvGrpSpPr>
        <p:grpSpPr>
          <a:xfrm>
            <a:off x="6505116" y="1216216"/>
            <a:ext cx="404174" cy="1121783"/>
            <a:chOff x="6575455" y="1709036"/>
            <a:chExt cx="404174" cy="1121783"/>
          </a:xfrm>
        </p:grpSpPr>
        <p:sp>
          <p:nvSpPr>
            <p:cNvPr id="11" name="Diagrama de flujo: proceso alternativo 10">
              <a:extLst>
                <a:ext uri="{FF2B5EF4-FFF2-40B4-BE49-F238E27FC236}">
                  <a16:creationId xmlns:a16="http://schemas.microsoft.com/office/drawing/2014/main" id="{92F20137-196E-4D23-B57E-BD52DD07B1FD}"/>
                </a:ext>
              </a:extLst>
            </p:cNvPr>
            <p:cNvSpPr/>
            <p:nvPr/>
          </p:nvSpPr>
          <p:spPr>
            <a:xfrm>
              <a:off x="6580264" y="1709036"/>
              <a:ext cx="399365" cy="1121783"/>
            </a:xfrm>
            <a:prstGeom prst="flowChartAlternateProcess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4" name="CuadroTexto 73">
              <a:extLst>
                <a:ext uri="{FF2B5EF4-FFF2-40B4-BE49-F238E27FC236}">
                  <a16:creationId xmlns:a16="http://schemas.microsoft.com/office/drawing/2014/main" id="{E6643033-0140-44DF-A203-1279E84433CB}"/>
                </a:ext>
              </a:extLst>
            </p:cNvPr>
            <p:cNvSpPr txBox="1"/>
            <p:nvPr/>
          </p:nvSpPr>
          <p:spPr>
            <a:xfrm>
              <a:off x="6575455" y="1722263"/>
              <a:ext cx="40417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000" dirty="0"/>
                <a:t>M</a:t>
              </a:r>
            </a:p>
            <a:p>
              <a:pPr algn="ctr"/>
              <a:r>
                <a:rPr lang="es-MX" sz="2000" dirty="0"/>
                <a:t>u</a:t>
              </a:r>
            </a:p>
            <a:p>
              <a:pPr algn="ctr"/>
              <a:r>
                <a:rPr lang="es-MX" sz="2000" dirty="0"/>
                <a:t>x</a:t>
              </a:r>
            </a:p>
          </p:txBody>
        </p:sp>
      </p:grpSp>
      <p:grpSp>
        <p:nvGrpSpPr>
          <p:cNvPr id="127" name="Grupo 126">
            <a:extLst>
              <a:ext uri="{FF2B5EF4-FFF2-40B4-BE49-F238E27FC236}">
                <a16:creationId xmlns:a16="http://schemas.microsoft.com/office/drawing/2014/main" id="{5CB8C555-D12E-4626-8A4A-2754FF75A013}"/>
              </a:ext>
            </a:extLst>
          </p:cNvPr>
          <p:cNvGrpSpPr/>
          <p:nvPr/>
        </p:nvGrpSpPr>
        <p:grpSpPr>
          <a:xfrm>
            <a:off x="6896647" y="3660142"/>
            <a:ext cx="404174" cy="1121783"/>
            <a:chOff x="6575455" y="1709036"/>
            <a:chExt cx="404174" cy="1121783"/>
          </a:xfrm>
        </p:grpSpPr>
        <p:sp>
          <p:nvSpPr>
            <p:cNvPr id="128" name="Diagrama de flujo: proceso alternativo 127">
              <a:extLst>
                <a:ext uri="{FF2B5EF4-FFF2-40B4-BE49-F238E27FC236}">
                  <a16:creationId xmlns:a16="http://schemas.microsoft.com/office/drawing/2014/main" id="{FA154C74-F0CE-4DCC-96BA-20DAF481AF91}"/>
                </a:ext>
              </a:extLst>
            </p:cNvPr>
            <p:cNvSpPr/>
            <p:nvPr/>
          </p:nvSpPr>
          <p:spPr>
            <a:xfrm>
              <a:off x="6580264" y="1709036"/>
              <a:ext cx="399365" cy="1121783"/>
            </a:xfrm>
            <a:prstGeom prst="flowChartAlternateProcess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9" name="CuadroTexto 128">
              <a:extLst>
                <a:ext uri="{FF2B5EF4-FFF2-40B4-BE49-F238E27FC236}">
                  <a16:creationId xmlns:a16="http://schemas.microsoft.com/office/drawing/2014/main" id="{0AE7C541-38DE-4694-80CC-183375C23631}"/>
                </a:ext>
              </a:extLst>
            </p:cNvPr>
            <p:cNvSpPr txBox="1"/>
            <p:nvPr/>
          </p:nvSpPr>
          <p:spPr>
            <a:xfrm>
              <a:off x="6575455" y="1722263"/>
              <a:ext cx="40417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000" dirty="0"/>
                <a:t>M</a:t>
              </a:r>
            </a:p>
            <a:p>
              <a:pPr algn="ctr"/>
              <a:r>
                <a:rPr lang="es-MX" sz="2000" dirty="0"/>
                <a:t>u</a:t>
              </a:r>
            </a:p>
            <a:p>
              <a:pPr algn="ctr"/>
              <a:r>
                <a:rPr lang="es-MX" sz="2000" dirty="0"/>
                <a:t>x</a:t>
              </a:r>
            </a:p>
          </p:txBody>
        </p:sp>
      </p:grpSp>
      <p:cxnSp>
        <p:nvCxnSpPr>
          <p:cNvPr id="100" name="Conector recto de flecha 99">
            <a:extLst>
              <a:ext uri="{FF2B5EF4-FFF2-40B4-BE49-F238E27FC236}">
                <a16:creationId xmlns:a16="http://schemas.microsoft.com/office/drawing/2014/main" id="{A02137EC-1570-4CB0-B632-3C583B1955E7}"/>
              </a:ext>
            </a:extLst>
          </p:cNvPr>
          <p:cNvCxnSpPr>
            <a:cxnSpLocks/>
          </p:cNvCxnSpPr>
          <p:nvPr/>
        </p:nvCxnSpPr>
        <p:spPr>
          <a:xfrm>
            <a:off x="7300821" y="4062173"/>
            <a:ext cx="43765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118">
            <a:extLst>
              <a:ext uri="{FF2B5EF4-FFF2-40B4-BE49-F238E27FC236}">
                <a16:creationId xmlns:a16="http://schemas.microsoft.com/office/drawing/2014/main" id="{DE594B9E-8D2D-4C35-B8A4-FF7DDA76FD6D}"/>
              </a:ext>
            </a:extLst>
          </p:cNvPr>
          <p:cNvCxnSpPr/>
          <p:nvPr/>
        </p:nvCxnSpPr>
        <p:spPr>
          <a:xfrm flipV="1">
            <a:off x="6707203" y="4539979"/>
            <a:ext cx="0" cy="48389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cto de flecha 120">
            <a:extLst>
              <a:ext uri="{FF2B5EF4-FFF2-40B4-BE49-F238E27FC236}">
                <a16:creationId xmlns:a16="http://schemas.microsoft.com/office/drawing/2014/main" id="{EC243EBB-4E1A-43AE-9085-D424F34134AE}"/>
              </a:ext>
            </a:extLst>
          </p:cNvPr>
          <p:cNvCxnSpPr>
            <a:cxnSpLocks/>
          </p:cNvCxnSpPr>
          <p:nvPr/>
        </p:nvCxnSpPr>
        <p:spPr>
          <a:xfrm>
            <a:off x="6707203" y="4539979"/>
            <a:ext cx="20208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Elipse 122">
            <a:extLst>
              <a:ext uri="{FF2B5EF4-FFF2-40B4-BE49-F238E27FC236}">
                <a16:creationId xmlns:a16="http://schemas.microsoft.com/office/drawing/2014/main" id="{08B704B9-472D-491F-BF19-14AD2FC2E19B}"/>
              </a:ext>
            </a:extLst>
          </p:cNvPr>
          <p:cNvSpPr/>
          <p:nvPr/>
        </p:nvSpPr>
        <p:spPr>
          <a:xfrm>
            <a:off x="4995697" y="5424391"/>
            <a:ext cx="1166128" cy="1399717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39" name="Conector recto de flecha 138">
            <a:extLst>
              <a:ext uri="{FF2B5EF4-FFF2-40B4-BE49-F238E27FC236}">
                <a16:creationId xmlns:a16="http://schemas.microsoft.com/office/drawing/2014/main" id="{A85D4CF5-E4B2-4CCE-9BB3-151C4D63AF42}"/>
              </a:ext>
            </a:extLst>
          </p:cNvPr>
          <p:cNvCxnSpPr/>
          <p:nvPr/>
        </p:nvCxnSpPr>
        <p:spPr>
          <a:xfrm>
            <a:off x="6281123" y="3923494"/>
            <a:ext cx="6281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recto 145">
            <a:extLst>
              <a:ext uri="{FF2B5EF4-FFF2-40B4-BE49-F238E27FC236}">
                <a16:creationId xmlns:a16="http://schemas.microsoft.com/office/drawing/2014/main" id="{A95DC322-E4F1-4FBD-AD99-CB2A6FE9FE41}"/>
              </a:ext>
            </a:extLst>
          </p:cNvPr>
          <p:cNvCxnSpPr/>
          <p:nvPr/>
        </p:nvCxnSpPr>
        <p:spPr>
          <a:xfrm>
            <a:off x="6505116" y="3923494"/>
            <a:ext cx="0" cy="1353303"/>
          </a:xfrm>
          <a:prstGeom prst="line">
            <a:avLst/>
          </a:prstGeom>
          <a:ln w="2222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recto de flecha 147">
            <a:extLst>
              <a:ext uri="{FF2B5EF4-FFF2-40B4-BE49-F238E27FC236}">
                <a16:creationId xmlns:a16="http://schemas.microsoft.com/office/drawing/2014/main" id="{F6A2AFE9-BFF8-4ECD-AE13-00818DA4D6DE}"/>
              </a:ext>
            </a:extLst>
          </p:cNvPr>
          <p:cNvCxnSpPr>
            <a:cxnSpLocks/>
            <a:endCxn id="190" idx="1"/>
          </p:cNvCxnSpPr>
          <p:nvPr/>
        </p:nvCxnSpPr>
        <p:spPr>
          <a:xfrm flipV="1">
            <a:off x="6485001" y="5252638"/>
            <a:ext cx="2751994" cy="2416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cto 149">
            <a:extLst>
              <a:ext uri="{FF2B5EF4-FFF2-40B4-BE49-F238E27FC236}">
                <a16:creationId xmlns:a16="http://schemas.microsoft.com/office/drawing/2014/main" id="{F947126C-10D1-4CC0-A251-5D69DE54815C}"/>
              </a:ext>
            </a:extLst>
          </p:cNvPr>
          <p:cNvCxnSpPr>
            <a:cxnSpLocks/>
          </p:cNvCxnSpPr>
          <p:nvPr/>
        </p:nvCxnSpPr>
        <p:spPr>
          <a:xfrm>
            <a:off x="2869072" y="3952009"/>
            <a:ext cx="0" cy="2314979"/>
          </a:xfrm>
          <a:prstGeom prst="line">
            <a:avLst/>
          </a:prstGeom>
          <a:ln w="22225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recto de flecha 151">
            <a:extLst>
              <a:ext uri="{FF2B5EF4-FFF2-40B4-BE49-F238E27FC236}">
                <a16:creationId xmlns:a16="http://schemas.microsoft.com/office/drawing/2014/main" id="{F19065D1-9857-4E6A-B545-239B6BB55FEF}"/>
              </a:ext>
            </a:extLst>
          </p:cNvPr>
          <p:cNvCxnSpPr>
            <a:cxnSpLocks/>
          </p:cNvCxnSpPr>
          <p:nvPr/>
        </p:nvCxnSpPr>
        <p:spPr>
          <a:xfrm>
            <a:off x="2869072" y="6260123"/>
            <a:ext cx="2106549" cy="0"/>
          </a:xfrm>
          <a:prstGeom prst="straightConnector1">
            <a:avLst/>
          </a:prstGeom>
          <a:ln w="2222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recto de flecha 163">
            <a:extLst>
              <a:ext uri="{FF2B5EF4-FFF2-40B4-BE49-F238E27FC236}">
                <a16:creationId xmlns:a16="http://schemas.microsoft.com/office/drawing/2014/main" id="{41A473E6-8863-4750-8D86-313E94674858}"/>
              </a:ext>
            </a:extLst>
          </p:cNvPr>
          <p:cNvCxnSpPr>
            <a:cxnSpLocks/>
            <a:stCxn id="123" idx="0"/>
            <a:endCxn id="19" idx="2"/>
          </p:cNvCxnSpPr>
          <p:nvPr/>
        </p:nvCxnSpPr>
        <p:spPr>
          <a:xfrm flipV="1">
            <a:off x="5578761" y="4781922"/>
            <a:ext cx="0" cy="642469"/>
          </a:xfrm>
          <a:prstGeom prst="straightConnector1">
            <a:avLst/>
          </a:prstGeom>
          <a:ln w="2222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CuadroTexto 165">
            <a:extLst>
              <a:ext uri="{FF2B5EF4-FFF2-40B4-BE49-F238E27FC236}">
                <a16:creationId xmlns:a16="http://schemas.microsoft.com/office/drawing/2014/main" id="{0D72617B-45D1-4F60-A17C-6B702C665A5C}"/>
              </a:ext>
            </a:extLst>
          </p:cNvPr>
          <p:cNvSpPr txBox="1"/>
          <p:nvPr/>
        </p:nvSpPr>
        <p:spPr>
          <a:xfrm>
            <a:off x="4818165" y="3133864"/>
            <a:ext cx="1207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Register</a:t>
            </a:r>
            <a:r>
              <a:rPr lang="es-MX" dirty="0"/>
              <a:t> #</a:t>
            </a:r>
          </a:p>
        </p:txBody>
      </p:sp>
      <p:sp>
        <p:nvSpPr>
          <p:cNvPr id="167" name="CuadroTexto 166">
            <a:extLst>
              <a:ext uri="{FF2B5EF4-FFF2-40B4-BE49-F238E27FC236}">
                <a16:creationId xmlns:a16="http://schemas.microsoft.com/office/drawing/2014/main" id="{7A8B8AFE-C05A-435F-91EA-FCE8BEF4078A}"/>
              </a:ext>
            </a:extLst>
          </p:cNvPr>
          <p:cNvSpPr txBox="1"/>
          <p:nvPr/>
        </p:nvSpPr>
        <p:spPr>
          <a:xfrm>
            <a:off x="4833133" y="3652255"/>
            <a:ext cx="1207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Register</a:t>
            </a:r>
            <a:r>
              <a:rPr lang="es-MX" dirty="0"/>
              <a:t> #</a:t>
            </a:r>
          </a:p>
        </p:txBody>
      </p:sp>
      <p:sp>
        <p:nvSpPr>
          <p:cNvPr id="168" name="CuadroTexto 167">
            <a:extLst>
              <a:ext uri="{FF2B5EF4-FFF2-40B4-BE49-F238E27FC236}">
                <a16:creationId xmlns:a16="http://schemas.microsoft.com/office/drawing/2014/main" id="{D3337325-CA6A-43C3-AB2D-5EDAA98DFEAB}"/>
              </a:ext>
            </a:extLst>
          </p:cNvPr>
          <p:cNvSpPr txBox="1"/>
          <p:nvPr/>
        </p:nvSpPr>
        <p:spPr>
          <a:xfrm>
            <a:off x="4828508" y="4088256"/>
            <a:ext cx="1207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Register</a:t>
            </a:r>
            <a:r>
              <a:rPr lang="es-MX" dirty="0"/>
              <a:t> #</a:t>
            </a:r>
          </a:p>
        </p:txBody>
      </p:sp>
      <p:sp>
        <p:nvSpPr>
          <p:cNvPr id="169" name="CuadroTexto 168">
            <a:extLst>
              <a:ext uri="{FF2B5EF4-FFF2-40B4-BE49-F238E27FC236}">
                <a16:creationId xmlns:a16="http://schemas.microsoft.com/office/drawing/2014/main" id="{9F49546E-6594-4399-AF2A-D23AF804FAB3}"/>
              </a:ext>
            </a:extLst>
          </p:cNvPr>
          <p:cNvSpPr txBox="1"/>
          <p:nvPr/>
        </p:nvSpPr>
        <p:spPr>
          <a:xfrm>
            <a:off x="4843810" y="2615472"/>
            <a:ext cx="78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Data</a:t>
            </a:r>
          </a:p>
        </p:txBody>
      </p:sp>
      <p:sp>
        <p:nvSpPr>
          <p:cNvPr id="170" name="CuadroTexto 169">
            <a:extLst>
              <a:ext uri="{FF2B5EF4-FFF2-40B4-BE49-F238E27FC236}">
                <a16:creationId xmlns:a16="http://schemas.microsoft.com/office/drawing/2014/main" id="{79B5CC27-AD50-44E2-8546-3C3A29E15479}"/>
              </a:ext>
            </a:extLst>
          </p:cNvPr>
          <p:cNvSpPr txBox="1"/>
          <p:nvPr/>
        </p:nvSpPr>
        <p:spPr>
          <a:xfrm>
            <a:off x="4918383" y="5924194"/>
            <a:ext cx="1379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solidFill>
                  <a:schemeClr val="accent1"/>
                </a:solidFill>
              </a:rPr>
              <a:t>C o n t r o l</a:t>
            </a:r>
          </a:p>
        </p:txBody>
      </p:sp>
      <p:sp>
        <p:nvSpPr>
          <p:cNvPr id="172" name="CuadroTexto 171">
            <a:extLst>
              <a:ext uri="{FF2B5EF4-FFF2-40B4-BE49-F238E27FC236}">
                <a16:creationId xmlns:a16="http://schemas.microsoft.com/office/drawing/2014/main" id="{88D0E7F9-892B-4A80-84CA-69BC4EE7B217}"/>
              </a:ext>
            </a:extLst>
          </p:cNvPr>
          <p:cNvSpPr txBox="1"/>
          <p:nvPr/>
        </p:nvSpPr>
        <p:spPr>
          <a:xfrm>
            <a:off x="5078675" y="4454281"/>
            <a:ext cx="1207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chemeClr val="accent1"/>
                </a:solidFill>
              </a:rPr>
              <a:t>RegWrite</a:t>
            </a:r>
            <a:endParaRPr lang="es-MX" dirty="0">
              <a:solidFill>
                <a:schemeClr val="accent1"/>
              </a:solidFill>
            </a:endParaRPr>
          </a:p>
        </p:txBody>
      </p:sp>
      <p:cxnSp>
        <p:nvCxnSpPr>
          <p:cNvPr id="174" name="Conector recto 173">
            <a:extLst>
              <a:ext uri="{FF2B5EF4-FFF2-40B4-BE49-F238E27FC236}">
                <a16:creationId xmlns:a16="http://schemas.microsoft.com/office/drawing/2014/main" id="{9074AAD0-DC34-482F-9FC9-F35CF5B2F2C5}"/>
              </a:ext>
            </a:extLst>
          </p:cNvPr>
          <p:cNvCxnSpPr>
            <a:cxnSpLocks/>
          </p:cNvCxnSpPr>
          <p:nvPr/>
        </p:nvCxnSpPr>
        <p:spPr>
          <a:xfrm>
            <a:off x="5996725" y="5641993"/>
            <a:ext cx="3832282" cy="1532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recto de flecha 175">
            <a:extLst>
              <a:ext uri="{FF2B5EF4-FFF2-40B4-BE49-F238E27FC236}">
                <a16:creationId xmlns:a16="http://schemas.microsoft.com/office/drawing/2014/main" id="{3927D0E4-605B-4EC5-B319-89AA76D959A0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9808891" y="5437303"/>
            <a:ext cx="0" cy="2163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ector recto 186">
            <a:extLst>
              <a:ext uri="{FF2B5EF4-FFF2-40B4-BE49-F238E27FC236}">
                <a16:creationId xmlns:a16="http://schemas.microsoft.com/office/drawing/2014/main" id="{D6C31978-1B85-4C35-A274-5DE614616235}"/>
              </a:ext>
            </a:extLst>
          </p:cNvPr>
          <p:cNvCxnSpPr/>
          <p:nvPr/>
        </p:nvCxnSpPr>
        <p:spPr>
          <a:xfrm>
            <a:off x="6096000" y="5824025"/>
            <a:ext cx="1008185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ector recto de flecha 188">
            <a:extLst>
              <a:ext uri="{FF2B5EF4-FFF2-40B4-BE49-F238E27FC236}">
                <a16:creationId xmlns:a16="http://schemas.microsoft.com/office/drawing/2014/main" id="{33112316-78B0-4723-83B5-9EC860533C0B}"/>
              </a:ext>
            </a:extLst>
          </p:cNvPr>
          <p:cNvCxnSpPr>
            <a:endCxn id="128" idx="2"/>
          </p:cNvCxnSpPr>
          <p:nvPr/>
        </p:nvCxnSpPr>
        <p:spPr>
          <a:xfrm flipH="1" flipV="1">
            <a:off x="7101139" y="4781925"/>
            <a:ext cx="3046" cy="1042100"/>
          </a:xfrm>
          <a:prstGeom prst="straightConnector1">
            <a:avLst/>
          </a:prstGeom>
          <a:ln w="2222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CuadroTexto 189">
            <a:extLst>
              <a:ext uri="{FF2B5EF4-FFF2-40B4-BE49-F238E27FC236}">
                <a16:creationId xmlns:a16="http://schemas.microsoft.com/office/drawing/2014/main" id="{73C3FE30-2E20-4ADD-BA3C-770D17B79386}"/>
              </a:ext>
            </a:extLst>
          </p:cNvPr>
          <p:cNvSpPr txBox="1"/>
          <p:nvPr/>
        </p:nvSpPr>
        <p:spPr>
          <a:xfrm>
            <a:off x="9236995" y="5067972"/>
            <a:ext cx="1207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chemeClr val="accent1"/>
                </a:solidFill>
              </a:rPr>
              <a:t>MemRead</a:t>
            </a:r>
            <a:endParaRPr lang="es-MX" dirty="0">
              <a:solidFill>
                <a:schemeClr val="accent1"/>
              </a:solidFill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87B7A23F-B403-49AC-82D5-A1F183E70BF7}"/>
              </a:ext>
            </a:extLst>
          </p:cNvPr>
          <p:cNvCxnSpPr>
            <a:cxnSpLocks/>
          </p:cNvCxnSpPr>
          <p:nvPr/>
        </p:nvCxnSpPr>
        <p:spPr>
          <a:xfrm flipV="1">
            <a:off x="6161825" y="5910263"/>
            <a:ext cx="4302308" cy="1393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009E320E-83A0-4A9E-AF25-AB5A8BBF980A}"/>
              </a:ext>
            </a:extLst>
          </p:cNvPr>
          <p:cNvCxnSpPr/>
          <p:nvPr/>
        </p:nvCxnSpPr>
        <p:spPr>
          <a:xfrm flipV="1">
            <a:off x="10464133" y="2724988"/>
            <a:ext cx="0" cy="31852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932B6CD-B876-4CF2-9092-736C2ED90E24}"/>
              </a:ext>
            </a:extLst>
          </p:cNvPr>
          <p:cNvCxnSpPr>
            <a:cxnSpLocks/>
          </p:cNvCxnSpPr>
          <p:nvPr/>
        </p:nvCxnSpPr>
        <p:spPr>
          <a:xfrm flipH="1" flipV="1">
            <a:off x="9808889" y="2738921"/>
            <a:ext cx="655245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D605D14A-B9EC-49A7-8435-B87DDB38F016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9808889" y="2738919"/>
            <a:ext cx="2" cy="441010"/>
          </a:xfrm>
          <a:prstGeom prst="straightConnector1">
            <a:avLst/>
          </a:prstGeom>
          <a:ln w="254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0C7356B-3D0B-4F70-ABB2-EADE420F5FC6}"/>
              </a:ext>
            </a:extLst>
          </p:cNvPr>
          <p:cNvCxnSpPr/>
          <p:nvPr/>
        </p:nvCxnSpPr>
        <p:spPr>
          <a:xfrm>
            <a:off x="6161825" y="6119446"/>
            <a:ext cx="45014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B882EBD8-58AF-43D8-A132-FD60B82115DE}"/>
              </a:ext>
            </a:extLst>
          </p:cNvPr>
          <p:cNvCxnSpPr>
            <a:cxnSpLocks/>
          </p:cNvCxnSpPr>
          <p:nvPr/>
        </p:nvCxnSpPr>
        <p:spPr>
          <a:xfrm flipV="1">
            <a:off x="10663311" y="2335237"/>
            <a:ext cx="0" cy="378421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1FB66163-9668-4B18-BCFA-A9A59EF0196B}"/>
              </a:ext>
            </a:extLst>
          </p:cNvPr>
          <p:cNvCxnSpPr>
            <a:cxnSpLocks/>
          </p:cNvCxnSpPr>
          <p:nvPr/>
        </p:nvCxnSpPr>
        <p:spPr>
          <a:xfrm flipH="1">
            <a:off x="8145195" y="2354143"/>
            <a:ext cx="251811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403AC85E-C561-4A4F-8A4F-F93F5E8FBC03}"/>
              </a:ext>
            </a:extLst>
          </p:cNvPr>
          <p:cNvCxnSpPr/>
          <p:nvPr/>
        </p:nvCxnSpPr>
        <p:spPr>
          <a:xfrm>
            <a:off x="8145194" y="2337999"/>
            <a:ext cx="0" cy="4860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uadroTexto 94">
            <a:extLst>
              <a:ext uri="{FF2B5EF4-FFF2-40B4-BE49-F238E27FC236}">
                <a16:creationId xmlns:a16="http://schemas.microsoft.com/office/drawing/2014/main" id="{E98826AB-A1EA-462D-8FD1-38894A7680AB}"/>
              </a:ext>
            </a:extLst>
          </p:cNvPr>
          <p:cNvSpPr txBox="1"/>
          <p:nvPr/>
        </p:nvSpPr>
        <p:spPr>
          <a:xfrm>
            <a:off x="7814693" y="2007797"/>
            <a:ext cx="1693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accent1"/>
                </a:solidFill>
              </a:rPr>
              <a:t>ALU </a:t>
            </a:r>
            <a:r>
              <a:rPr lang="es-MX" dirty="0" err="1">
                <a:solidFill>
                  <a:schemeClr val="accent1"/>
                </a:solidFill>
              </a:rPr>
              <a:t>operation</a:t>
            </a:r>
            <a:endParaRPr lang="es-MX" dirty="0">
              <a:solidFill>
                <a:schemeClr val="accent1"/>
              </a:solidFill>
            </a:endParaRPr>
          </a:p>
        </p:txBody>
      </p: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6E7C9ED1-849D-4C05-B6B4-87DC38EC656E}"/>
              </a:ext>
            </a:extLst>
          </p:cNvPr>
          <p:cNvCxnSpPr/>
          <p:nvPr/>
        </p:nvCxnSpPr>
        <p:spPr>
          <a:xfrm>
            <a:off x="6161825" y="6260123"/>
            <a:ext cx="475470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AC9EBAAA-2042-42A4-B33B-CE72D49AD9CB}"/>
              </a:ext>
            </a:extLst>
          </p:cNvPr>
          <p:cNvCxnSpPr/>
          <p:nvPr/>
        </p:nvCxnSpPr>
        <p:spPr>
          <a:xfrm flipV="1">
            <a:off x="10916529" y="956603"/>
            <a:ext cx="0" cy="530352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26716A19-C101-4FD2-81F0-59CFE799A2F6}"/>
              </a:ext>
            </a:extLst>
          </p:cNvPr>
          <p:cNvCxnSpPr/>
          <p:nvPr/>
        </p:nvCxnSpPr>
        <p:spPr>
          <a:xfrm flipH="1">
            <a:off x="6707203" y="956603"/>
            <a:ext cx="420932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96EA52D8-AF92-4A2A-9C43-D2004F950733}"/>
              </a:ext>
            </a:extLst>
          </p:cNvPr>
          <p:cNvCxnSpPr>
            <a:endCxn id="74" idx="0"/>
          </p:cNvCxnSpPr>
          <p:nvPr/>
        </p:nvCxnSpPr>
        <p:spPr>
          <a:xfrm>
            <a:off x="6707203" y="956603"/>
            <a:ext cx="0" cy="272840"/>
          </a:xfrm>
          <a:prstGeom prst="straightConnector1">
            <a:avLst/>
          </a:prstGeom>
          <a:ln w="2222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upo 96">
            <a:extLst>
              <a:ext uri="{FF2B5EF4-FFF2-40B4-BE49-F238E27FC236}">
                <a16:creationId xmlns:a16="http://schemas.microsoft.com/office/drawing/2014/main" id="{266D3A6F-398B-480F-8B8C-8095FBA82AE4}"/>
              </a:ext>
            </a:extLst>
          </p:cNvPr>
          <p:cNvGrpSpPr/>
          <p:nvPr/>
        </p:nvGrpSpPr>
        <p:grpSpPr>
          <a:xfrm>
            <a:off x="2036702" y="589591"/>
            <a:ext cx="404174" cy="1121783"/>
            <a:chOff x="6575455" y="1709036"/>
            <a:chExt cx="404174" cy="1121783"/>
          </a:xfrm>
        </p:grpSpPr>
        <p:sp>
          <p:nvSpPr>
            <p:cNvPr id="98" name="Diagrama de flujo: proceso alternativo 97">
              <a:extLst>
                <a:ext uri="{FF2B5EF4-FFF2-40B4-BE49-F238E27FC236}">
                  <a16:creationId xmlns:a16="http://schemas.microsoft.com/office/drawing/2014/main" id="{6307320D-FE45-419B-B550-9C72EB681702}"/>
                </a:ext>
              </a:extLst>
            </p:cNvPr>
            <p:cNvSpPr/>
            <p:nvPr/>
          </p:nvSpPr>
          <p:spPr>
            <a:xfrm>
              <a:off x="6580264" y="1709036"/>
              <a:ext cx="399365" cy="1121783"/>
            </a:xfrm>
            <a:prstGeom prst="flowChartAlternateProcess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9" name="CuadroTexto 98">
              <a:extLst>
                <a:ext uri="{FF2B5EF4-FFF2-40B4-BE49-F238E27FC236}">
                  <a16:creationId xmlns:a16="http://schemas.microsoft.com/office/drawing/2014/main" id="{0DC140EE-F60A-4DBB-9AD8-FC660FACD6D1}"/>
                </a:ext>
              </a:extLst>
            </p:cNvPr>
            <p:cNvSpPr txBox="1"/>
            <p:nvPr/>
          </p:nvSpPr>
          <p:spPr>
            <a:xfrm>
              <a:off x="6575455" y="1722263"/>
              <a:ext cx="40417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000" dirty="0"/>
                <a:t>M</a:t>
              </a:r>
            </a:p>
            <a:p>
              <a:pPr algn="ctr"/>
              <a:r>
                <a:rPr lang="es-MX" sz="2000" dirty="0"/>
                <a:t>u</a:t>
              </a:r>
            </a:p>
            <a:p>
              <a:pPr algn="ctr"/>
              <a:r>
                <a:rPr lang="es-MX" sz="2000" dirty="0"/>
                <a:t>x</a:t>
              </a:r>
            </a:p>
          </p:txBody>
        </p:sp>
      </p:grp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16B5BE20-95C9-4627-B73E-681E5E7C4B70}"/>
              </a:ext>
            </a:extLst>
          </p:cNvPr>
          <p:cNvGrpSpPr/>
          <p:nvPr/>
        </p:nvGrpSpPr>
        <p:grpSpPr>
          <a:xfrm>
            <a:off x="3321670" y="1439991"/>
            <a:ext cx="471265" cy="1204011"/>
            <a:chOff x="3574406" y="1270233"/>
            <a:chExt cx="471265" cy="1204011"/>
          </a:xfrm>
        </p:grpSpPr>
        <p:grpSp>
          <p:nvGrpSpPr>
            <p:cNvPr id="115" name="Grupo 114">
              <a:extLst>
                <a:ext uri="{FF2B5EF4-FFF2-40B4-BE49-F238E27FC236}">
                  <a16:creationId xmlns:a16="http://schemas.microsoft.com/office/drawing/2014/main" id="{1E77AE54-C570-4821-8744-D528D0ED8174}"/>
                </a:ext>
              </a:extLst>
            </p:cNvPr>
            <p:cNvGrpSpPr/>
            <p:nvPr/>
          </p:nvGrpSpPr>
          <p:grpSpPr>
            <a:xfrm>
              <a:off x="3574406" y="1270233"/>
              <a:ext cx="471265" cy="1204011"/>
              <a:chOff x="2031423" y="1286991"/>
              <a:chExt cx="471265" cy="1204011"/>
            </a:xfrm>
          </p:grpSpPr>
          <p:cxnSp>
            <p:nvCxnSpPr>
              <p:cNvPr id="116" name="Conector recto 115">
                <a:extLst>
                  <a:ext uri="{FF2B5EF4-FFF2-40B4-BE49-F238E27FC236}">
                    <a16:creationId xmlns:a16="http://schemas.microsoft.com/office/drawing/2014/main" id="{DF458A85-5237-4748-8E54-BAA0476139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42051" y="2018919"/>
                <a:ext cx="0" cy="472083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Conector recto 116">
                <a:extLst>
                  <a:ext uri="{FF2B5EF4-FFF2-40B4-BE49-F238E27FC236}">
                    <a16:creationId xmlns:a16="http://schemas.microsoft.com/office/drawing/2014/main" id="{5B774B4F-8735-45CC-B1D1-8C49C9F5AE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42051" y="1732702"/>
                <a:ext cx="210485" cy="139393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Conector recto 117">
                <a:extLst>
                  <a:ext uri="{FF2B5EF4-FFF2-40B4-BE49-F238E27FC236}">
                    <a16:creationId xmlns:a16="http://schemas.microsoft.com/office/drawing/2014/main" id="{1073E153-2E4A-482B-8A40-3934622068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31423" y="1868458"/>
                <a:ext cx="235358" cy="15394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Conector recto 119">
                <a:extLst>
                  <a:ext uri="{FF2B5EF4-FFF2-40B4-BE49-F238E27FC236}">
                    <a16:creationId xmlns:a16="http://schemas.microsoft.com/office/drawing/2014/main" id="{431439EF-1D7B-4C35-9DE2-674ADDE0E8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5684" y="1286991"/>
                <a:ext cx="462193" cy="251615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Conector recto 121">
                <a:extLst>
                  <a:ext uri="{FF2B5EF4-FFF2-40B4-BE49-F238E27FC236}">
                    <a16:creationId xmlns:a16="http://schemas.microsoft.com/office/drawing/2014/main" id="{E8422B55-1986-4F04-939B-4B4251DDC0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31423" y="2275677"/>
                <a:ext cx="471265" cy="19398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Conector recto 123">
                <a:extLst>
                  <a:ext uri="{FF2B5EF4-FFF2-40B4-BE49-F238E27FC236}">
                    <a16:creationId xmlns:a16="http://schemas.microsoft.com/office/drawing/2014/main" id="{E5CBA791-8651-45DB-94F1-FE64B0E071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4691" y="1521120"/>
                <a:ext cx="3186" cy="754557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30" name="Conector recto 129">
              <a:extLst>
                <a:ext uri="{FF2B5EF4-FFF2-40B4-BE49-F238E27FC236}">
                  <a16:creationId xmlns:a16="http://schemas.microsoft.com/office/drawing/2014/main" id="{DD80BDC2-DF94-481F-8E54-9B9A195C5E9A}"/>
                </a:ext>
              </a:extLst>
            </p:cNvPr>
            <p:cNvCxnSpPr>
              <a:cxnSpLocks/>
            </p:cNvCxnSpPr>
            <p:nvPr/>
          </p:nvCxnSpPr>
          <p:spPr>
            <a:xfrm>
              <a:off x="3581849" y="1270233"/>
              <a:ext cx="6368" cy="46825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3" name="Conector recto 92">
            <a:extLst>
              <a:ext uri="{FF2B5EF4-FFF2-40B4-BE49-F238E27FC236}">
                <a16:creationId xmlns:a16="http://schemas.microsoft.com/office/drawing/2014/main" id="{F1570A17-DA2D-4047-9E83-41BEAE9CEC41}"/>
              </a:ext>
            </a:extLst>
          </p:cNvPr>
          <p:cNvCxnSpPr/>
          <p:nvPr/>
        </p:nvCxnSpPr>
        <p:spPr>
          <a:xfrm>
            <a:off x="1385417" y="2794640"/>
            <a:ext cx="706239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CuadroTexto 157">
            <a:extLst>
              <a:ext uri="{FF2B5EF4-FFF2-40B4-BE49-F238E27FC236}">
                <a16:creationId xmlns:a16="http://schemas.microsoft.com/office/drawing/2014/main" id="{A3BE0529-015C-43C5-BAD4-E7CE5B7594A3}"/>
              </a:ext>
            </a:extLst>
          </p:cNvPr>
          <p:cNvSpPr txBox="1"/>
          <p:nvPr/>
        </p:nvSpPr>
        <p:spPr>
          <a:xfrm>
            <a:off x="3272760" y="2118236"/>
            <a:ext cx="590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3300"/>
                </a:solidFill>
              </a:rPr>
              <a:t>Add</a:t>
            </a:r>
            <a:endParaRPr lang="es-MX" dirty="0">
              <a:solidFill>
                <a:srgbClr val="003300"/>
              </a:solidFill>
            </a:endParaRPr>
          </a:p>
        </p:txBody>
      </p:sp>
      <p:cxnSp>
        <p:nvCxnSpPr>
          <p:cNvPr id="131" name="Conector recto 130">
            <a:extLst>
              <a:ext uri="{FF2B5EF4-FFF2-40B4-BE49-F238E27FC236}">
                <a16:creationId xmlns:a16="http://schemas.microsoft.com/office/drawing/2014/main" id="{6A1588AA-D0CA-4D35-9DEC-23F22842CC97}"/>
              </a:ext>
            </a:extLst>
          </p:cNvPr>
          <p:cNvCxnSpPr/>
          <p:nvPr/>
        </p:nvCxnSpPr>
        <p:spPr>
          <a:xfrm flipV="1">
            <a:off x="2869072" y="2449384"/>
            <a:ext cx="0" cy="148889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de flecha 132">
            <a:extLst>
              <a:ext uri="{FF2B5EF4-FFF2-40B4-BE49-F238E27FC236}">
                <a16:creationId xmlns:a16="http://schemas.microsoft.com/office/drawing/2014/main" id="{B64AF876-1DB2-482D-9FF4-8B0A0030A097}"/>
              </a:ext>
            </a:extLst>
          </p:cNvPr>
          <p:cNvCxnSpPr/>
          <p:nvPr/>
        </p:nvCxnSpPr>
        <p:spPr>
          <a:xfrm>
            <a:off x="2869072" y="2449384"/>
            <a:ext cx="466409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134">
            <a:extLst>
              <a:ext uri="{FF2B5EF4-FFF2-40B4-BE49-F238E27FC236}">
                <a16:creationId xmlns:a16="http://schemas.microsoft.com/office/drawing/2014/main" id="{A7DB9B55-21A7-49A7-B514-8DDF01C9412A}"/>
              </a:ext>
            </a:extLst>
          </p:cNvPr>
          <p:cNvCxnSpPr/>
          <p:nvPr/>
        </p:nvCxnSpPr>
        <p:spPr>
          <a:xfrm>
            <a:off x="2540249" y="2199266"/>
            <a:ext cx="18828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>
            <a:extLst>
              <a:ext uri="{FF2B5EF4-FFF2-40B4-BE49-F238E27FC236}">
                <a16:creationId xmlns:a16="http://schemas.microsoft.com/office/drawing/2014/main" id="{F6983D22-89BC-43BE-9A1E-3F5B0E53B94E}"/>
              </a:ext>
            </a:extLst>
          </p:cNvPr>
          <p:cNvCxnSpPr>
            <a:cxnSpLocks/>
          </p:cNvCxnSpPr>
          <p:nvPr/>
        </p:nvCxnSpPr>
        <p:spPr>
          <a:xfrm flipV="1">
            <a:off x="2728534" y="1439991"/>
            <a:ext cx="0" cy="75247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de flecha 139">
            <a:extLst>
              <a:ext uri="{FF2B5EF4-FFF2-40B4-BE49-F238E27FC236}">
                <a16:creationId xmlns:a16="http://schemas.microsoft.com/office/drawing/2014/main" id="{698165B5-7C86-4029-8D8B-1CDFFC57D620}"/>
              </a:ext>
            </a:extLst>
          </p:cNvPr>
          <p:cNvCxnSpPr/>
          <p:nvPr/>
        </p:nvCxnSpPr>
        <p:spPr>
          <a:xfrm flipH="1">
            <a:off x="2440877" y="1440687"/>
            <a:ext cx="287657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de flecha 141">
            <a:extLst>
              <a:ext uri="{FF2B5EF4-FFF2-40B4-BE49-F238E27FC236}">
                <a16:creationId xmlns:a16="http://schemas.microsoft.com/office/drawing/2014/main" id="{95592391-1B66-4333-8FB9-952A683E702F}"/>
              </a:ext>
            </a:extLst>
          </p:cNvPr>
          <p:cNvCxnSpPr/>
          <p:nvPr/>
        </p:nvCxnSpPr>
        <p:spPr>
          <a:xfrm>
            <a:off x="2728534" y="1614162"/>
            <a:ext cx="606947" cy="0"/>
          </a:xfrm>
          <a:prstGeom prst="straightConnector1">
            <a:avLst/>
          </a:prstGeom>
          <a:ln w="22225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cto 143">
            <a:extLst>
              <a:ext uri="{FF2B5EF4-FFF2-40B4-BE49-F238E27FC236}">
                <a16:creationId xmlns:a16="http://schemas.microsoft.com/office/drawing/2014/main" id="{BF9528E3-7A65-4E28-BBC1-AEF6B6DEE57F}"/>
              </a:ext>
            </a:extLst>
          </p:cNvPr>
          <p:cNvCxnSpPr/>
          <p:nvPr/>
        </p:nvCxnSpPr>
        <p:spPr>
          <a:xfrm>
            <a:off x="3784938" y="2051398"/>
            <a:ext cx="32282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recto 146">
            <a:extLst>
              <a:ext uri="{FF2B5EF4-FFF2-40B4-BE49-F238E27FC236}">
                <a16:creationId xmlns:a16="http://schemas.microsoft.com/office/drawing/2014/main" id="{DE53E8D1-F491-4D6B-938B-8675BF7A7341}"/>
              </a:ext>
            </a:extLst>
          </p:cNvPr>
          <p:cNvCxnSpPr>
            <a:cxnSpLocks/>
          </p:cNvCxnSpPr>
          <p:nvPr/>
        </p:nvCxnSpPr>
        <p:spPr>
          <a:xfrm flipH="1" flipV="1">
            <a:off x="4107766" y="956603"/>
            <a:ext cx="1" cy="109479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recto de flecha 158">
            <a:extLst>
              <a:ext uri="{FF2B5EF4-FFF2-40B4-BE49-F238E27FC236}">
                <a16:creationId xmlns:a16="http://schemas.microsoft.com/office/drawing/2014/main" id="{578EC289-0A2B-4886-BFAD-570EE5DDEE22}"/>
              </a:ext>
            </a:extLst>
          </p:cNvPr>
          <p:cNvCxnSpPr/>
          <p:nvPr/>
        </p:nvCxnSpPr>
        <p:spPr>
          <a:xfrm flipH="1">
            <a:off x="2439315" y="956603"/>
            <a:ext cx="1666889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ctor recto 177">
            <a:extLst>
              <a:ext uri="{FF2B5EF4-FFF2-40B4-BE49-F238E27FC236}">
                <a16:creationId xmlns:a16="http://schemas.microsoft.com/office/drawing/2014/main" id="{EB62CD15-574D-44F8-BEB7-309D6EFBD155}"/>
              </a:ext>
            </a:extLst>
          </p:cNvPr>
          <p:cNvCxnSpPr/>
          <p:nvPr/>
        </p:nvCxnSpPr>
        <p:spPr>
          <a:xfrm>
            <a:off x="6035531" y="6471138"/>
            <a:ext cx="5162352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ector recto 179">
            <a:extLst>
              <a:ext uri="{FF2B5EF4-FFF2-40B4-BE49-F238E27FC236}">
                <a16:creationId xmlns:a16="http://schemas.microsoft.com/office/drawing/2014/main" id="{F5DE3918-CB2C-4775-9061-E38F83D8756F}"/>
              </a:ext>
            </a:extLst>
          </p:cNvPr>
          <p:cNvCxnSpPr>
            <a:cxnSpLocks/>
          </p:cNvCxnSpPr>
          <p:nvPr/>
        </p:nvCxnSpPr>
        <p:spPr>
          <a:xfrm flipH="1" flipV="1">
            <a:off x="11197883" y="168812"/>
            <a:ext cx="1" cy="630232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ector recto de flecha 183">
            <a:extLst>
              <a:ext uri="{FF2B5EF4-FFF2-40B4-BE49-F238E27FC236}">
                <a16:creationId xmlns:a16="http://schemas.microsoft.com/office/drawing/2014/main" id="{FAABC74B-BD1F-4A33-A01C-92B1A0A23AB1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2238789" y="309489"/>
            <a:ext cx="0" cy="293329"/>
          </a:xfrm>
          <a:prstGeom prst="straightConnector1">
            <a:avLst/>
          </a:prstGeom>
          <a:ln w="2222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DF32B81C-9BE4-47E0-A1B6-8AAF217AD02C}"/>
              </a:ext>
            </a:extLst>
          </p:cNvPr>
          <p:cNvCxnSpPr/>
          <p:nvPr/>
        </p:nvCxnSpPr>
        <p:spPr>
          <a:xfrm flipV="1">
            <a:off x="8792308" y="1908249"/>
            <a:ext cx="0" cy="15207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2DDB1289-2CA6-4398-A597-D638C2F50E51}"/>
              </a:ext>
            </a:extLst>
          </p:cNvPr>
          <p:cNvCxnSpPr/>
          <p:nvPr/>
        </p:nvCxnSpPr>
        <p:spPr>
          <a:xfrm flipH="1">
            <a:off x="6909290" y="1908249"/>
            <a:ext cx="1883018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B65641B8-2766-4C03-8BAE-578031BAF1A2}"/>
              </a:ext>
            </a:extLst>
          </p:cNvPr>
          <p:cNvCxnSpPr>
            <a:stCxn id="27" idx="3"/>
          </p:cNvCxnSpPr>
          <p:nvPr/>
        </p:nvCxnSpPr>
        <p:spPr>
          <a:xfrm flipV="1">
            <a:off x="10342457" y="4298280"/>
            <a:ext cx="1221186" cy="1033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985E875D-3D5B-4CB9-98B5-E5DA3982288C}"/>
              </a:ext>
            </a:extLst>
          </p:cNvPr>
          <p:cNvCxnSpPr/>
          <p:nvPr/>
        </p:nvCxnSpPr>
        <p:spPr>
          <a:xfrm flipV="1">
            <a:off x="11549575" y="1614162"/>
            <a:ext cx="0" cy="267018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C32DDAB8-58A2-43A5-9E4C-0C7C226251C0}"/>
              </a:ext>
            </a:extLst>
          </p:cNvPr>
          <p:cNvCxnSpPr>
            <a:cxnSpLocks/>
          </p:cNvCxnSpPr>
          <p:nvPr/>
        </p:nvCxnSpPr>
        <p:spPr>
          <a:xfrm flipH="1">
            <a:off x="6909290" y="1614162"/>
            <a:ext cx="46543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30AE242E-4EE1-4B56-A319-15AEB7E8D8EA}"/>
              </a:ext>
            </a:extLst>
          </p:cNvPr>
          <p:cNvCxnSpPr>
            <a:cxnSpLocks/>
            <a:stCxn id="99" idx="1"/>
          </p:cNvCxnSpPr>
          <p:nvPr/>
        </p:nvCxnSpPr>
        <p:spPr>
          <a:xfrm flipH="1">
            <a:off x="590868" y="1110650"/>
            <a:ext cx="144583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ECB2AB0D-5A07-4CA4-AB47-84941378CD4F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590868" y="1093023"/>
            <a:ext cx="0" cy="266059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uadroTexto 131">
            <a:extLst>
              <a:ext uri="{FF2B5EF4-FFF2-40B4-BE49-F238E27FC236}">
                <a16:creationId xmlns:a16="http://schemas.microsoft.com/office/drawing/2014/main" id="{7C34D76F-9BA7-47E7-BDB8-3C42B72F9D45}"/>
              </a:ext>
            </a:extLst>
          </p:cNvPr>
          <p:cNvSpPr txBox="1"/>
          <p:nvPr/>
        </p:nvSpPr>
        <p:spPr>
          <a:xfrm>
            <a:off x="1691909" y="488519"/>
            <a:ext cx="467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4" name="CuadroTexto 133">
            <a:extLst>
              <a:ext uri="{FF2B5EF4-FFF2-40B4-BE49-F238E27FC236}">
                <a16:creationId xmlns:a16="http://schemas.microsoft.com/office/drawing/2014/main" id="{F37335FE-B258-4DCA-ACE1-9249391A5CFD}"/>
              </a:ext>
            </a:extLst>
          </p:cNvPr>
          <p:cNvSpPr txBox="1"/>
          <p:nvPr/>
        </p:nvSpPr>
        <p:spPr>
          <a:xfrm>
            <a:off x="6180908" y="909081"/>
            <a:ext cx="467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36" name="CuadroTexto 135">
            <a:extLst>
              <a:ext uri="{FF2B5EF4-FFF2-40B4-BE49-F238E27FC236}">
                <a16:creationId xmlns:a16="http://schemas.microsoft.com/office/drawing/2014/main" id="{F81BD5A9-095C-4CF2-9FC4-16FE1769B53C}"/>
              </a:ext>
            </a:extLst>
          </p:cNvPr>
          <p:cNvSpPr txBox="1"/>
          <p:nvPr/>
        </p:nvSpPr>
        <p:spPr>
          <a:xfrm>
            <a:off x="6962193" y="3247888"/>
            <a:ext cx="467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67" name="Diagrama de flujo: retraso 66">
            <a:extLst>
              <a:ext uri="{FF2B5EF4-FFF2-40B4-BE49-F238E27FC236}">
                <a16:creationId xmlns:a16="http://schemas.microsoft.com/office/drawing/2014/main" id="{788BA363-6C73-4DCB-95C6-236A4467AA8D}"/>
              </a:ext>
            </a:extLst>
          </p:cNvPr>
          <p:cNvSpPr/>
          <p:nvPr/>
        </p:nvSpPr>
        <p:spPr>
          <a:xfrm rot="10800000">
            <a:off x="5102355" y="22807"/>
            <a:ext cx="612648" cy="612648"/>
          </a:xfrm>
          <a:prstGeom prst="flowChartDelay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8C8116BD-C2DF-41A7-A3CB-C9BA045AA2B0}"/>
              </a:ext>
            </a:extLst>
          </p:cNvPr>
          <p:cNvCxnSpPr/>
          <p:nvPr/>
        </p:nvCxnSpPr>
        <p:spPr>
          <a:xfrm flipH="1">
            <a:off x="5722084" y="168812"/>
            <a:ext cx="5490514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67B191C5-E06D-403D-ACB7-2B6E450CA40C}"/>
              </a:ext>
            </a:extLst>
          </p:cNvPr>
          <p:cNvCxnSpPr/>
          <p:nvPr/>
        </p:nvCxnSpPr>
        <p:spPr>
          <a:xfrm>
            <a:off x="8467341" y="3753614"/>
            <a:ext cx="507847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37316A7E-FED8-4A47-9B56-4190DC1C6F56}"/>
              </a:ext>
            </a:extLst>
          </p:cNvPr>
          <p:cNvCxnSpPr>
            <a:cxnSpLocks/>
          </p:cNvCxnSpPr>
          <p:nvPr/>
        </p:nvCxnSpPr>
        <p:spPr>
          <a:xfrm flipV="1">
            <a:off x="8989255" y="488518"/>
            <a:ext cx="0" cy="326509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2F396615-67AF-4A06-8D75-9E18A4A38064}"/>
              </a:ext>
            </a:extLst>
          </p:cNvPr>
          <p:cNvCxnSpPr>
            <a:cxnSpLocks/>
          </p:cNvCxnSpPr>
          <p:nvPr/>
        </p:nvCxnSpPr>
        <p:spPr>
          <a:xfrm flipH="1">
            <a:off x="5716812" y="488519"/>
            <a:ext cx="3272443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8E23F46B-002A-4869-8BEA-04040D252338}"/>
              </a:ext>
            </a:extLst>
          </p:cNvPr>
          <p:cNvCxnSpPr>
            <a:cxnSpLocks/>
            <a:stCxn id="67" idx="3"/>
          </p:cNvCxnSpPr>
          <p:nvPr/>
        </p:nvCxnSpPr>
        <p:spPr>
          <a:xfrm flipH="1" flipV="1">
            <a:off x="2238789" y="322714"/>
            <a:ext cx="2863566" cy="641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uadroTexto 109">
            <a:extLst>
              <a:ext uri="{FF2B5EF4-FFF2-40B4-BE49-F238E27FC236}">
                <a16:creationId xmlns:a16="http://schemas.microsoft.com/office/drawing/2014/main" id="{00928F33-7EA6-40AA-BE80-F9DBD224E623}"/>
              </a:ext>
            </a:extLst>
          </p:cNvPr>
          <p:cNvSpPr txBox="1"/>
          <p:nvPr/>
        </p:nvSpPr>
        <p:spPr>
          <a:xfrm>
            <a:off x="4708523" y="649447"/>
            <a:ext cx="1136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accent1"/>
                </a:solidFill>
              </a:rPr>
              <a:t>Gate AND</a:t>
            </a:r>
          </a:p>
        </p:txBody>
      </p:sp>
    </p:spTree>
    <p:extLst>
      <p:ext uri="{BB962C8B-B14F-4D97-AF65-F5344CB8AC3E}">
        <p14:creationId xmlns:p14="http://schemas.microsoft.com/office/powerpoint/2010/main" val="384950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0021BB0-BB25-4DAD-9984-B5D864B48D78}"/>
              </a:ext>
            </a:extLst>
          </p:cNvPr>
          <p:cNvSpPr txBox="1"/>
          <p:nvPr/>
        </p:nvSpPr>
        <p:spPr>
          <a:xfrm>
            <a:off x="3728670" y="344181"/>
            <a:ext cx="4628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>
                <a:solidFill>
                  <a:srgbClr val="002060"/>
                </a:solidFill>
              </a:rPr>
              <a:t>MEMORIA DE INSTRUCCIONES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FDD515E8-B686-4B38-A029-1C694C74C65B}"/>
              </a:ext>
            </a:extLst>
          </p:cNvPr>
          <p:cNvSpPr txBox="1"/>
          <p:nvPr/>
        </p:nvSpPr>
        <p:spPr>
          <a:xfrm>
            <a:off x="225084" y="2000307"/>
            <a:ext cx="1338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 R</a:t>
            </a:r>
          </a:p>
        </p:txBody>
      </p:sp>
      <p:graphicFrame>
        <p:nvGraphicFramePr>
          <p:cNvPr id="100" name="Tabla 99">
            <a:extLst>
              <a:ext uri="{FF2B5EF4-FFF2-40B4-BE49-F238E27FC236}">
                <a16:creationId xmlns:a16="http://schemas.microsoft.com/office/drawing/2014/main" id="{87D84C90-FCE1-41C4-ACC2-2547BA3A1D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97538"/>
              </p:ext>
            </p:extLst>
          </p:nvPr>
        </p:nvGraphicFramePr>
        <p:xfrm>
          <a:off x="1772530" y="1520600"/>
          <a:ext cx="9791114" cy="223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649">
                  <a:extLst>
                    <a:ext uri="{9D8B030D-6E8A-4147-A177-3AD203B41FA5}">
                      <a16:colId xmlns:a16="http://schemas.microsoft.com/office/drawing/2014/main" val="1055180883"/>
                    </a:ext>
                  </a:extLst>
                </a:gridCol>
                <a:gridCol w="1603717">
                  <a:extLst>
                    <a:ext uri="{9D8B030D-6E8A-4147-A177-3AD203B41FA5}">
                      <a16:colId xmlns:a16="http://schemas.microsoft.com/office/drawing/2014/main" val="2157682720"/>
                    </a:ext>
                  </a:extLst>
                </a:gridCol>
                <a:gridCol w="1659988">
                  <a:extLst>
                    <a:ext uri="{9D8B030D-6E8A-4147-A177-3AD203B41FA5}">
                      <a16:colId xmlns:a16="http://schemas.microsoft.com/office/drawing/2014/main" val="3712306122"/>
                    </a:ext>
                  </a:extLst>
                </a:gridCol>
                <a:gridCol w="1575582">
                  <a:extLst>
                    <a:ext uri="{9D8B030D-6E8A-4147-A177-3AD203B41FA5}">
                      <a16:colId xmlns:a16="http://schemas.microsoft.com/office/drawing/2014/main" val="389145076"/>
                    </a:ext>
                  </a:extLst>
                </a:gridCol>
                <a:gridCol w="1635264">
                  <a:extLst>
                    <a:ext uri="{9D8B030D-6E8A-4147-A177-3AD203B41FA5}">
                      <a16:colId xmlns:a16="http://schemas.microsoft.com/office/drawing/2014/main" val="3396913792"/>
                    </a:ext>
                  </a:extLst>
                </a:gridCol>
                <a:gridCol w="1726914">
                  <a:extLst>
                    <a:ext uri="{9D8B030D-6E8A-4147-A177-3AD203B41FA5}">
                      <a16:colId xmlns:a16="http://schemas.microsoft.com/office/drawing/2014/main" val="10410229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>
                          <a:solidFill>
                            <a:srgbClr val="002060"/>
                          </a:solidFill>
                        </a:rPr>
                        <a:t>OPCODE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err="1">
                          <a:solidFill>
                            <a:srgbClr val="002060"/>
                          </a:solidFill>
                        </a:rPr>
                        <a:t>rs</a:t>
                      </a:r>
                      <a:endParaRPr lang="es-MX" sz="20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err="1">
                          <a:solidFill>
                            <a:srgbClr val="002060"/>
                          </a:solidFill>
                        </a:rPr>
                        <a:t>rt</a:t>
                      </a:r>
                      <a:endParaRPr lang="es-MX" sz="20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err="1">
                          <a:solidFill>
                            <a:srgbClr val="002060"/>
                          </a:solidFill>
                        </a:rPr>
                        <a:t>rd</a:t>
                      </a:r>
                      <a:endParaRPr lang="es-MX" sz="20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err="1">
                          <a:solidFill>
                            <a:srgbClr val="002060"/>
                          </a:solidFill>
                        </a:rPr>
                        <a:t>shamt</a:t>
                      </a:r>
                      <a:endParaRPr lang="es-MX" sz="20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err="1">
                          <a:solidFill>
                            <a:srgbClr val="002060"/>
                          </a:solidFill>
                        </a:rPr>
                        <a:t>funct</a:t>
                      </a:r>
                      <a:endParaRPr lang="es-MX" sz="20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12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31 </a:t>
                      </a:r>
                      <a:r>
                        <a:rPr lang="es-MX" dirty="0" err="1">
                          <a:solidFill>
                            <a:srgbClr val="002060"/>
                          </a:solidFill>
                        </a:rPr>
                        <a:t>downto</a:t>
                      </a:r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 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25 </a:t>
                      </a:r>
                      <a:r>
                        <a:rPr lang="es-MX" dirty="0" err="1">
                          <a:solidFill>
                            <a:srgbClr val="002060"/>
                          </a:solidFill>
                        </a:rPr>
                        <a:t>downto</a:t>
                      </a:r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 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20 </a:t>
                      </a:r>
                      <a:r>
                        <a:rPr lang="es-MX" dirty="0" err="1">
                          <a:solidFill>
                            <a:srgbClr val="002060"/>
                          </a:solidFill>
                        </a:rPr>
                        <a:t>downto</a:t>
                      </a:r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 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15 </a:t>
                      </a:r>
                      <a:r>
                        <a:rPr lang="es-MX" dirty="0" err="1">
                          <a:solidFill>
                            <a:srgbClr val="002060"/>
                          </a:solidFill>
                        </a:rPr>
                        <a:t>downto</a:t>
                      </a:r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 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10 </a:t>
                      </a:r>
                      <a:r>
                        <a:rPr lang="es-MX" dirty="0" err="1">
                          <a:solidFill>
                            <a:srgbClr val="002060"/>
                          </a:solidFill>
                        </a:rPr>
                        <a:t>downto</a:t>
                      </a:r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5 </a:t>
                      </a:r>
                      <a:r>
                        <a:rPr lang="es-MX" dirty="0" err="1">
                          <a:solidFill>
                            <a:srgbClr val="002060"/>
                          </a:solidFill>
                        </a:rPr>
                        <a:t>downto</a:t>
                      </a:r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7748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rgbClr val="003300"/>
                          </a:solidFill>
                        </a:rPr>
                        <a:t>000000</a:t>
                      </a:r>
                    </a:p>
                    <a:p>
                      <a:pPr algn="ctr"/>
                      <a:r>
                        <a:rPr lang="es-MX" b="1" dirty="0">
                          <a:solidFill>
                            <a:srgbClr val="800000"/>
                          </a:solidFill>
                        </a:rPr>
                        <a:t>Para el caso de las instrucciones aritméticas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R-Fuente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R-Fuente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R-Destino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Solo para desplazamientos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Código de operación específica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6038510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D5754A5C-4CED-47A3-B2FD-BD8F092F47B4}"/>
              </a:ext>
            </a:extLst>
          </p:cNvPr>
          <p:cNvSpPr txBox="1"/>
          <p:nvPr/>
        </p:nvSpPr>
        <p:spPr>
          <a:xfrm>
            <a:off x="225084" y="3624446"/>
            <a:ext cx="6063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solidFill>
                  <a:srgbClr val="002060"/>
                </a:solidFill>
              </a:rPr>
              <a:t>Formato de Instrucciones Aritmético-Lógicas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2440AA6-BB5F-4041-AC86-AF3636108725}"/>
              </a:ext>
            </a:extLst>
          </p:cNvPr>
          <p:cNvSpPr txBox="1"/>
          <p:nvPr/>
        </p:nvSpPr>
        <p:spPr>
          <a:xfrm>
            <a:off x="10493406" y="6018659"/>
            <a:ext cx="16985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Patterson-Hennessy</a:t>
            </a:r>
          </a:p>
          <a:p>
            <a:r>
              <a:rPr lang="es-MX" sz="1400" dirty="0"/>
              <a:t>Page 262</a:t>
            </a:r>
          </a:p>
          <a:p>
            <a:r>
              <a:rPr lang="es-MX" sz="1400" dirty="0"/>
              <a:t>Figure 4.14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5EB4B36-5617-4800-9BEF-A344A7B5614A}"/>
              </a:ext>
            </a:extLst>
          </p:cNvPr>
          <p:cNvSpPr txBox="1"/>
          <p:nvPr/>
        </p:nvSpPr>
        <p:spPr>
          <a:xfrm>
            <a:off x="225085" y="4277644"/>
            <a:ext cx="7454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rgbClr val="002060"/>
                </a:solidFill>
              </a:rPr>
              <a:t>El campo “</a:t>
            </a:r>
            <a:r>
              <a:rPr lang="es-MX" sz="2000" dirty="0" err="1">
                <a:solidFill>
                  <a:srgbClr val="002060"/>
                </a:solidFill>
              </a:rPr>
              <a:t>shamt</a:t>
            </a:r>
            <a:r>
              <a:rPr lang="es-MX" sz="2000" dirty="0">
                <a:solidFill>
                  <a:srgbClr val="002060"/>
                </a:solidFill>
              </a:rPr>
              <a:t>” es usado solo en operaciones de desplazamiento</a:t>
            </a:r>
          </a:p>
        </p:txBody>
      </p:sp>
    </p:spTree>
    <p:extLst>
      <p:ext uri="{BB962C8B-B14F-4D97-AF65-F5344CB8AC3E}">
        <p14:creationId xmlns:p14="http://schemas.microsoft.com/office/powerpoint/2010/main" val="14191949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0021BB0-BB25-4DAD-9984-B5D864B48D78}"/>
              </a:ext>
            </a:extLst>
          </p:cNvPr>
          <p:cNvSpPr txBox="1"/>
          <p:nvPr/>
        </p:nvSpPr>
        <p:spPr>
          <a:xfrm>
            <a:off x="3728670" y="344181"/>
            <a:ext cx="4628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>
                <a:solidFill>
                  <a:srgbClr val="002060"/>
                </a:solidFill>
              </a:rPr>
              <a:t>MEMORIA DE INSTRUCCIONES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5754A5C-4CED-47A3-B2FD-BD8F092F47B4}"/>
              </a:ext>
            </a:extLst>
          </p:cNvPr>
          <p:cNvSpPr txBox="1"/>
          <p:nvPr/>
        </p:nvSpPr>
        <p:spPr>
          <a:xfrm>
            <a:off x="225084" y="3624446"/>
            <a:ext cx="5317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003300"/>
                </a:solidFill>
              </a:rPr>
              <a:t>Formato de Instrucciones </a:t>
            </a:r>
            <a:r>
              <a:rPr lang="es-MX" sz="2800" b="1" dirty="0">
                <a:solidFill>
                  <a:srgbClr val="000066"/>
                </a:solidFill>
              </a:rPr>
              <a:t>Load o Store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3439843-579E-4A03-97B9-EA8A7EEDD682}"/>
              </a:ext>
            </a:extLst>
          </p:cNvPr>
          <p:cNvSpPr txBox="1"/>
          <p:nvPr/>
        </p:nvSpPr>
        <p:spPr>
          <a:xfrm>
            <a:off x="366271" y="1766071"/>
            <a:ext cx="1338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 I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8A3011A2-14AC-48FF-9ACD-26CD03233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184472"/>
              </p:ext>
            </p:extLst>
          </p:nvPr>
        </p:nvGraphicFramePr>
        <p:xfrm>
          <a:off x="1913717" y="1609921"/>
          <a:ext cx="9791114" cy="168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649">
                  <a:extLst>
                    <a:ext uri="{9D8B030D-6E8A-4147-A177-3AD203B41FA5}">
                      <a16:colId xmlns:a16="http://schemas.microsoft.com/office/drawing/2014/main" val="1055180883"/>
                    </a:ext>
                  </a:extLst>
                </a:gridCol>
                <a:gridCol w="1603717">
                  <a:extLst>
                    <a:ext uri="{9D8B030D-6E8A-4147-A177-3AD203B41FA5}">
                      <a16:colId xmlns:a16="http://schemas.microsoft.com/office/drawing/2014/main" val="2157682720"/>
                    </a:ext>
                  </a:extLst>
                </a:gridCol>
                <a:gridCol w="1659988">
                  <a:extLst>
                    <a:ext uri="{9D8B030D-6E8A-4147-A177-3AD203B41FA5}">
                      <a16:colId xmlns:a16="http://schemas.microsoft.com/office/drawing/2014/main" val="3712306122"/>
                    </a:ext>
                  </a:extLst>
                </a:gridCol>
                <a:gridCol w="4937760">
                  <a:extLst>
                    <a:ext uri="{9D8B030D-6E8A-4147-A177-3AD203B41FA5}">
                      <a16:colId xmlns:a16="http://schemas.microsoft.com/office/drawing/2014/main" val="389145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>
                          <a:solidFill>
                            <a:srgbClr val="002060"/>
                          </a:solidFill>
                        </a:rPr>
                        <a:t>OPCODE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err="1">
                          <a:solidFill>
                            <a:srgbClr val="002060"/>
                          </a:solidFill>
                        </a:rPr>
                        <a:t>rs</a:t>
                      </a:r>
                      <a:endParaRPr lang="es-MX" sz="20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err="1">
                          <a:solidFill>
                            <a:srgbClr val="002060"/>
                          </a:solidFill>
                        </a:rPr>
                        <a:t>rt</a:t>
                      </a:r>
                      <a:endParaRPr lang="es-MX" sz="20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>
                          <a:solidFill>
                            <a:srgbClr val="002060"/>
                          </a:solidFill>
                        </a:rPr>
                        <a:t>offset (</a:t>
                      </a:r>
                      <a:r>
                        <a:rPr lang="es-MX" sz="2000" dirty="0" err="1">
                          <a:solidFill>
                            <a:srgbClr val="002060"/>
                          </a:solidFill>
                        </a:rPr>
                        <a:t>address</a:t>
                      </a:r>
                      <a:r>
                        <a:rPr lang="es-MX" sz="2000" dirty="0">
                          <a:solidFill>
                            <a:srgbClr val="002060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12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31 </a:t>
                      </a:r>
                      <a:r>
                        <a:rPr lang="es-MX" dirty="0" err="1">
                          <a:solidFill>
                            <a:srgbClr val="002060"/>
                          </a:solidFill>
                        </a:rPr>
                        <a:t>downto</a:t>
                      </a:r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 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25 </a:t>
                      </a:r>
                      <a:r>
                        <a:rPr lang="es-MX" dirty="0" err="1">
                          <a:solidFill>
                            <a:srgbClr val="002060"/>
                          </a:solidFill>
                        </a:rPr>
                        <a:t>downto</a:t>
                      </a:r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 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20 </a:t>
                      </a:r>
                      <a:r>
                        <a:rPr lang="es-MX" dirty="0" err="1">
                          <a:solidFill>
                            <a:srgbClr val="002060"/>
                          </a:solidFill>
                        </a:rPr>
                        <a:t>downto</a:t>
                      </a:r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 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15 </a:t>
                      </a:r>
                      <a:r>
                        <a:rPr lang="es-MX" dirty="0" err="1">
                          <a:solidFill>
                            <a:srgbClr val="002060"/>
                          </a:solidFill>
                        </a:rPr>
                        <a:t>downto</a:t>
                      </a:r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7748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100011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ó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101011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00001</a:t>
                      </a:r>
                    </a:p>
                    <a:p>
                      <a:pPr algn="ctr"/>
                      <a:r>
                        <a:rPr lang="es-MX">
                          <a:solidFill>
                            <a:srgbClr val="002060"/>
                          </a:solidFill>
                        </a:rPr>
                        <a:t>Pagina 83</a:t>
                      </a:r>
                      <a:endParaRPr lang="es-MX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6038510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11B70986-6267-4D2A-B475-0728CECC80DF}"/>
              </a:ext>
            </a:extLst>
          </p:cNvPr>
          <p:cNvSpPr txBox="1"/>
          <p:nvPr/>
        </p:nvSpPr>
        <p:spPr>
          <a:xfrm>
            <a:off x="0" y="2410222"/>
            <a:ext cx="1955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rgbClr val="002060"/>
                </a:solidFill>
              </a:rPr>
              <a:t>(Inmediato)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9B9E675-E9F5-49BD-9198-4DE236D40EBC}"/>
              </a:ext>
            </a:extLst>
          </p:cNvPr>
          <p:cNvSpPr txBox="1"/>
          <p:nvPr/>
        </p:nvSpPr>
        <p:spPr>
          <a:xfrm>
            <a:off x="225084" y="5616304"/>
            <a:ext cx="11479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003300"/>
                </a:solidFill>
              </a:rPr>
              <a:t>“</a:t>
            </a:r>
            <a:r>
              <a:rPr lang="es-MX" sz="2400" b="1" dirty="0" err="1">
                <a:solidFill>
                  <a:srgbClr val="003300"/>
                </a:solidFill>
              </a:rPr>
              <a:t>rs</a:t>
            </a:r>
            <a:r>
              <a:rPr lang="es-MX" sz="2400" b="1" dirty="0">
                <a:solidFill>
                  <a:srgbClr val="003300"/>
                </a:solidFill>
              </a:rPr>
              <a:t>” es el registro base que es sumado a “offset”  para formar la dirección de memoria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B4E5ADE-BCB0-4E4D-BF9F-AD91D81D2537}"/>
              </a:ext>
            </a:extLst>
          </p:cNvPr>
          <p:cNvSpPr txBox="1"/>
          <p:nvPr/>
        </p:nvSpPr>
        <p:spPr>
          <a:xfrm>
            <a:off x="225085" y="4206302"/>
            <a:ext cx="6228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800000"/>
                </a:solidFill>
              </a:rPr>
              <a:t>Load</a:t>
            </a:r>
            <a:r>
              <a:rPr lang="es-MX" sz="2400" b="1" dirty="0">
                <a:solidFill>
                  <a:srgbClr val="003300"/>
                </a:solidFill>
              </a:rPr>
              <a:t>:  </a:t>
            </a:r>
            <a:r>
              <a:rPr lang="es-MX" sz="2400" b="1" dirty="0" err="1">
                <a:solidFill>
                  <a:srgbClr val="003300"/>
                </a:solidFill>
              </a:rPr>
              <a:t>opcode</a:t>
            </a:r>
            <a:r>
              <a:rPr lang="es-MX" sz="2400" b="1" dirty="0">
                <a:solidFill>
                  <a:srgbClr val="003300"/>
                </a:solidFill>
              </a:rPr>
              <a:t> = (35  base 10),  (100011 base 2)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4A296FB-6777-4223-9D29-1C5628327EEB}"/>
              </a:ext>
            </a:extLst>
          </p:cNvPr>
          <p:cNvSpPr txBox="1"/>
          <p:nvPr/>
        </p:nvSpPr>
        <p:spPr>
          <a:xfrm>
            <a:off x="225084" y="4735125"/>
            <a:ext cx="6228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800000"/>
                </a:solidFill>
              </a:rPr>
              <a:t>Store</a:t>
            </a:r>
            <a:r>
              <a:rPr lang="es-MX" sz="2400" b="1" dirty="0">
                <a:solidFill>
                  <a:srgbClr val="003300"/>
                </a:solidFill>
              </a:rPr>
              <a:t>:  </a:t>
            </a:r>
            <a:r>
              <a:rPr lang="es-MX" sz="2400" b="1" dirty="0" err="1">
                <a:solidFill>
                  <a:srgbClr val="003300"/>
                </a:solidFill>
              </a:rPr>
              <a:t>opcode</a:t>
            </a:r>
            <a:r>
              <a:rPr lang="es-MX" sz="2400" b="1" dirty="0">
                <a:solidFill>
                  <a:srgbClr val="003300"/>
                </a:solidFill>
              </a:rPr>
              <a:t> = (43 base 10), (101011 base 2)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B633BBD-78AF-49D0-AA39-9160CBEFB12C}"/>
              </a:ext>
            </a:extLst>
          </p:cNvPr>
          <p:cNvSpPr txBox="1"/>
          <p:nvPr/>
        </p:nvSpPr>
        <p:spPr>
          <a:xfrm>
            <a:off x="10493406" y="6018659"/>
            <a:ext cx="16985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Patterson-Hennessy</a:t>
            </a:r>
          </a:p>
          <a:p>
            <a:r>
              <a:rPr lang="es-MX" sz="1400" dirty="0"/>
              <a:t>Page 262</a:t>
            </a:r>
          </a:p>
          <a:p>
            <a:r>
              <a:rPr lang="es-MX" sz="1400" dirty="0"/>
              <a:t>Figure 4.14</a:t>
            </a:r>
          </a:p>
        </p:txBody>
      </p:sp>
    </p:spTree>
    <p:extLst>
      <p:ext uri="{BB962C8B-B14F-4D97-AF65-F5344CB8AC3E}">
        <p14:creationId xmlns:p14="http://schemas.microsoft.com/office/powerpoint/2010/main" val="2647827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0021BB0-BB25-4DAD-9984-B5D864B48D78}"/>
              </a:ext>
            </a:extLst>
          </p:cNvPr>
          <p:cNvSpPr txBox="1"/>
          <p:nvPr/>
        </p:nvSpPr>
        <p:spPr>
          <a:xfrm>
            <a:off x="3763618" y="742121"/>
            <a:ext cx="4628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>
                <a:solidFill>
                  <a:srgbClr val="002060"/>
                </a:solidFill>
              </a:rPr>
              <a:t>MEMORIA DE INSTRUCCIONES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916ACE1-A53E-40D6-9DFF-E7F8222967F7}"/>
              </a:ext>
            </a:extLst>
          </p:cNvPr>
          <p:cNvSpPr txBox="1"/>
          <p:nvPr/>
        </p:nvSpPr>
        <p:spPr>
          <a:xfrm>
            <a:off x="808381" y="1372884"/>
            <a:ext cx="11052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003300"/>
                </a:solidFill>
              </a:rPr>
              <a:t>3.- LA MEMORIA DE INSTRUCCIONES ESTA ALMACENADA EN ARREGLOS DE BYTE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76F8E11-74C7-4BC3-87C1-01690EC0A7F4}"/>
              </a:ext>
            </a:extLst>
          </p:cNvPr>
          <p:cNvSpPr txBox="1"/>
          <p:nvPr/>
        </p:nvSpPr>
        <p:spPr>
          <a:xfrm>
            <a:off x="808382" y="1987719"/>
            <a:ext cx="5459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003300"/>
                </a:solidFill>
              </a:rPr>
              <a:t>Para el modelo MIPS32 las instrucciones son de 32 bit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681E3E64-8DA1-42DB-B848-1C90B66A0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147994"/>
              </p:ext>
            </p:extLst>
          </p:nvPr>
        </p:nvGraphicFramePr>
        <p:xfrm>
          <a:off x="2213113" y="2510221"/>
          <a:ext cx="5459896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083">
                  <a:extLst>
                    <a:ext uri="{9D8B030D-6E8A-4147-A177-3AD203B41FA5}">
                      <a16:colId xmlns:a16="http://schemas.microsoft.com/office/drawing/2014/main" val="618801699"/>
                    </a:ext>
                  </a:extLst>
                </a:gridCol>
                <a:gridCol w="2893284">
                  <a:extLst>
                    <a:ext uri="{9D8B030D-6E8A-4147-A177-3AD203B41FA5}">
                      <a16:colId xmlns:a16="http://schemas.microsoft.com/office/drawing/2014/main" val="1177383827"/>
                    </a:ext>
                  </a:extLst>
                </a:gridCol>
                <a:gridCol w="1449529">
                  <a:extLst>
                    <a:ext uri="{9D8B030D-6E8A-4147-A177-3AD203B41FA5}">
                      <a16:colId xmlns:a16="http://schemas.microsoft.com/office/drawing/2014/main" val="36065357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</a:rPr>
                        <a:t>PC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</a:rPr>
                        <a:t>Byte de n-</a:t>
                      </a:r>
                      <a:r>
                        <a:rPr lang="es-MX" b="0" dirty="0" err="1">
                          <a:solidFill>
                            <a:schemeClr val="tx1"/>
                          </a:solidFill>
                        </a:rPr>
                        <a:t>ésima</a:t>
                      </a:r>
                      <a:r>
                        <a:rPr lang="es-MX" b="0" dirty="0">
                          <a:solidFill>
                            <a:schemeClr val="tx1"/>
                          </a:solidFill>
                        </a:rPr>
                        <a:t> instrucción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7778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</a:rPr>
                        <a:t>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</a:rPr>
                        <a:t>BYTE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es-MX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s-MX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</a:rPr>
                        <a:t>Primera Instrucción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2939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00001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BYTE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6236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00010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BYTE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6934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00011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BYTE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318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00100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BYTE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Segunda Instrucción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835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00101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BYTE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664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00110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581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00111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4908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01000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490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01001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240221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539B69FE-569E-442E-86FF-FAFAAEC98DB8}"/>
              </a:ext>
            </a:extLst>
          </p:cNvPr>
          <p:cNvSpPr txBox="1"/>
          <p:nvPr/>
        </p:nvSpPr>
        <p:spPr>
          <a:xfrm>
            <a:off x="7673009" y="3470260"/>
            <a:ext cx="4527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INST0 &lt;= (BYTE0)&amp;(BYTE1)&amp;(BYTE2)&amp;(BYTE3)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9882934-9BA4-4F27-85C7-1CE71619BBF2}"/>
              </a:ext>
            </a:extLst>
          </p:cNvPr>
          <p:cNvSpPr txBox="1"/>
          <p:nvPr/>
        </p:nvSpPr>
        <p:spPr>
          <a:xfrm>
            <a:off x="7715081" y="4365175"/>
            <a:ext cx="4527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EL CONTADOR DE PROGRAMA, DE AHORA EN ADELANTE “PC” DEBERÀ INCREMENTARSE EN 4 CADA VEZ QUE SE LEA UNA INSTRUCCIÓN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9973082-093F-40BC-9420-6A6DA309E50F}"/>
              </a:ext>
            </a:extLst>
          </p:cNvPr>
          <p:cNvSpPr txBox="1"/>
          <p:nvPr/>
        </p:nvSpPr>
        <p:spPr>
          <a:xfrm>
            <a:off x="7715081" y="5814088"/>
            <a:ext cx="4527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UNA INSTRUCCIÓN O UN DATO </a:t>
            </a:r>
          </a:p>
        </p:txBody>
      </p:sp>
    </p:spTree>
    <p:extLst>
      <p:ext uri="{BB962C8B-B14F-4D97-AF65-F5344CB8AC3E}">
        <p14:creationId xmlns:p14="http://schemas.microsoft.com/office/powerpoint/2010/main" val="8069418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0021BB0-BB25-4DAD-9984-B5D864B48D78}"/>
              </a:ext>
            </a:extLst>
          </p:cNvPr>
          <p:cNvSpPr txBox="1"/>
          <p:nvPr/>
        </p:nvSpPr>
        <p:spPr>
          <a:xfrm>
            <a:off x="3728670" y="344181"/>
            <a:ext cx="4628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>
                <a:solidFill>
                  <a:srgbClr val="002060"/>
                </a:solidFill>
              </a:rPr>
              <a:t>MEMORIA DE INSTRUCCIONES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5754A5C-4CED-47A3-B2FD-BD8F092F47B4}"/>
              </a:ext>
            </a:extLst>
          </p:cNvPr>
          <p:cNvSpPr txBox="1"/>
          <p:nvPr/>
        </p:nvSpPr>
        <p:spPr>
          <a:xfrm>
            <a:off x="225084" y="3624446"/>
            <a:ext cx="5317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003300"/>
                </a:solidFill>
              </a:rPr>
              <a:t>Formato de Instrucciones </a:t>
            </a:r>
            <a:r>
              <a:rPr lang="es-MX" sz="2800" b="1" dirty="0">
                <a:solidFill>
                  <a:srgbClr val="000066"/>
                </a:solidFill>
              </a:rPr>
              <a:t>Load o Store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3439843-579E-4A03-97B9-EA8A7EEDD682}"/>
              </a:ext>
            </a:extLst>
          </p:cNvPr>
          <p:cNvSpPr txBox="1"/>
          <p:nvPr/>
        </p:nvSpPr>
        <p:spPr>
          <a:xfrm>
            <a:off x="366271" y="1766071"/>
            <a:ext cx="1338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 I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8A3011A2-14AC-48FF-9ACD-26CD03233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243536"/>
              </p:ext>
            </p:extLst>
          </p:nvPr>
        </p:nvGraphicFramePr>
        <p:xfrm>
          <a:off x="1913717" y="1609921"/>
          <a:ext cx="9791114" cy="168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649">
                  <a:extLst>
                    <a:ext uri="{9D8B030D-6E8A-4147-A177-3AD203B41FA5}">
                      <a16:colId xmlns:a16="http://schemas.microsoft.com/office/drawing/2014/main" val="1055180883"/>
                    </a:ext>
                  </a:extLst>
                </a:gridCol>
                <a:gridCol w="1603717">
                  <a:extLst>
                    <a:ext uri="{9D8B030D-6E8A-4147-A177-3AD203B41FA5}">
                      <a16:colId xmlns:a16="http://schemas.microsoft.com/office/drawing/2014/main" val="2157682720"/>
                    </a:ext>
                  </a:extLst>
                </a:gridCol>
                <a:gridCol w="1659988">
                  <a:extLst>
                    <a:ext uri="{9D8B030D-6E8A-4147-A177-3AD203B41FA5}">
                      <a16:colId xmlns:a16="http://schemas.microsoft.com/office/drawing/2014/main" val="3712306122"/>
                    </a:ext>
                  </a:extLst>
                </a:gridCol>
                <a:gridCol w="4937760">
                  <a:extLst>
                    <a:ext uri="{9D8B030D-6E8A-4147-A177-3AD203B41FA5}">
                      <a16:colId xmlns:a16="http://schemas.microsoft.com/office/drawing/2014/main" val="389145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>
                          <a:solidFill>
                            <a:srgbClr val="002060"/>
                          </a:solidFill>
                        </a:rPr>
                        <a:t>OPCODE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err="1">
                          <a:solidFill>
                            <a:srgbClr val="002060"/>
                          </a:solidFill>
                        </a:rPr>
                        <a:t>rs</a:t>
                      </a:r>
                      <a:endParaRPr lang="es-MX" sz="20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err="1">
                          <a:solidFill>
                            <a:srgbClr val="002060"/>
                          </a:solidFill>
                        </a:rPr>
                        <a:t>rt</a:t>
                      </a:r>
                      <a:endParaRPr lang="es-MX" sz="20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>
                          <a:solidFill>
                            <a:srgbClr val="002060"/>
                          </a:solidFill>
                        </a:rPr>
                        <a:t>offset (</a:t>
                      </a:r>
                      <a:r>
                        <a:rPr lang="es-MX" sz="2000" dirty="0" err="1">
                          <a:solidFill>
                            <a:srgbClr val="002060"/>
                          </a:solidFill>
                        </a:rPr>
                        <a:t>address</a:t>
                      </a:r>
                      <a:r>
                        <a:rPr lang="es-MX" sz="2000" dirty="0">
                          <a:solidFill>
                            <a:srgbClr val="002060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12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31 </a:t>
                      </a:r>
                      <a:r>
                        <a:rPr lang="es-MX" dirty="0" err="1">
                          <a:solidFill>
                            <a:srgbClr val="002060"/>
                          </a:solidFill>
                        </a:rPr>
                        <a:t>downto</a:t>
                      </a:r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 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25 </a:t>
                      </a:r>
                      <a:r>
                        <a:rPr lang="es-MX" dirty="0" err="1">
                          <a:solidFill>
                            <a:srgbClr val="002060"/>
                          </a:solidFill>
                        </a:rPr>
                        <a:t>downto</a:t>
                      </a:r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 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20 </a:t>
                      </a:r>
                      <a:r>
                        <a:rPr lang="es-MX" dirty="0" err="1">
                          <a:solidFill>
                            <a:srgbClr val="002060"/>
                          </a:solidFill>
                        </a:rPr>
                        <a:t>downto</a:t>
                      </a:r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 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15 </a:t>
                      </a:r>
                      <a:r>
                        <a:rPr lang="es-MX" dirty="0" err="1">
                          <a:solidFill>
                            <a:srgbClr val="002060"/>
                          </a:solidFill>
                        </a:rPr>
                        <a:t>downto</a:t>
                      </a:r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7748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100011</a:t>
                      </a:r>
                    </a:p>
                    <a:p>
                      <a:pPr algn="ctr"/>
                      <a:r>
                        <a:rPr lang="es-MX" dirty="0" err="1">
                          <a:solidFill>
                            <a:srgbClr val="002060"/>
                          </a:solidFill>
                        </a:rPr>
                        <a:t>ó</a:t>
                      </a:r>
                      <a:endParaRPr lang="es-MX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101011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>
                          <a:solidFill>
                            <a:srgbClr val="002060"/>
                          </a:solidFill>
                        </a:rPr>
                        <a:t>address</a:t>
                      </a:r>
                      <a:endParaRPr lang="es-MX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6038510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11B70986-6267-4D2A-B475-0728CECC80DF}"/>
              </a:ext>
            </a:extLst>
          </p:cNvPr>
          <p:cNvSpPr txBox="1"/>
          <p:nvPr/>
        </p:nvSpPr>
        <p:spPr>
          <a:xfrm>
            <a:off x="0" y="2410222"/>
            <a:ext cx="1955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rgbClr val="002060"/>
                </a:solidFill>
              </a:rPr>
              <a:t>(Inmediato)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9B9E675-E9F5-49BD-9198-4DE236D40EBC}"/>
              </a:ext>
            </a:extLst>
          </p:cNvPr>
          <p:cNvSpPr txBox="1"/>
          <p:nvPr/>
        </p:nvSpPr>
        <p:spPr>
          <a:xfrm>
            <a:off x="0" y="4377005"/>
            <a:ext cx="11479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003300"/>
                </a:solidFill>
              </a:rPr>
              <a:t>“</a:t>
            </a:r>
            <a:r>
              <a:rPr lang="es-MX" sz="2400" b="1" dirty="0" err="1">
                <a:solidFill>
                  <a:srgbClr val="003300"/>
                </a:solidFill>
              </a:rPr>
              <a:t>rs</a:t>
            </a:r>
            <a:r>
              <a:rPr lang="es-MX" sz="2400" b="1" dirty="0">
                <a:solidFill>
                  <a:srgbClr val="003300"/>
                </a:solidFill>
              </a:rPr>
              <a:t>” es el registro base que es sumado a “offset”  para formar la dirección de memoria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76D5F81-89CC-466D-98FD-5E5EC0735BF2}"/>
              </a:ext>
            </a:extLst>
          </p:cNvPr>
          <p:cNvSpPr txBox="1"/>
          <p:nvPr/>
        </p:nvSpPr>
        <p:spPr>
          <a:xfrm>
            <a:off x="-1" y="5017246"/>
            <a:ext cx="11479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003300"/>
                </a:solidFill>
              </a:rPr>
              <a:t>Para una operación “</a:t>
            </a:r>
            <a:r>
              <a:rPr lang="es-MX" sz="2400" b="1" dirty="0">
                <a:solidFill>
                  <a:srgbClr val="002060"/>
                </a:solidFill>
              </a:rPr>
              <a:t>load</a:t>
            </a:r>
            <a:r>
              <a:rPr lang="es-MX" sz="2400" b="1" dirty="0">
                <a:solidFill>
                  <a:srgbClr val="003300"/>
                </a:solidFill>
              </a:rPr>
              <a:t>”  “</a:t>
            </a:r>
            <a:r>
              <a:rPr lang="es-MX" sz="2400" b="1" dirty="0" err="1">
                <a:solidFill>
                  <a:srgbClr val="003300"/>
                </a:solidFill>
              </a:rPr>
              <a:t>rt</a:t>
            </a:r>
            <a:r>
              <a:rPr lang="es-MX" sz="2400" b="1" dirty="0">
                <a:solidFill>
                  <a:srgbClr val="003300"/>
                </a:solidFill>
              </a:rPr>
              <a:t>” es el registro destino (nombre del registro de </a:t>
            </a:r>
            <a:r>
              <a:rPr lang="es-MX" sz="2400" b="1" dirty="0" err="1">
                <a:solidFill>
                  <a:srgbClr val="003300"/>
                </a:solidFill>
              </a:rPr>
              <a:t>prop</a:t>
            </a:r>
            <a:r>
              <a:rPr lang="es-MX" sz="2400" b="1" dirty="0">
                <a:solidFill>
                  <a:srgbClr val="003300"/>
                </a:solidFill>
              </a:rPr>
              <a:t>. Gen.)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D41FDFD-DBE7-411B-A369-8DFEE95BA4A1}"/>
              </a:ext>
            </a:extLst>
          </p:cNvPr>
          <p:cNvSpPr txBox="1"/>
          <p:nvPr/>
        </p:nvSpPr>
        <p:spPr>
          <a:xfrm>
            <a:off x="0" y="5905938"/>
            <a:ext cx="5246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003300"/>
                </a:solidFill>
              </a:rPr>
              <a:t>Lo anterior es para el caso de una operación de load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00E3159-D04F-40CC-A80D-C6A47E778821}"/>
              </a:ext>
            </a:extLst>
          </p:cNvPr>
          <p:cNvSpPr txBox="1"/>
          <p:nvPr/>
        </p:nvSpPr>
        <p:spPr>
          <a:xfrm>
            <a:off x="10493406" y="6018659"/>
            <a:ext cx="16985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Patterson-Hennessy</a:t>
            </a:r>
          </a:p>
          <a:p>
            <a:r>
              <a:rPr lang="es-MX" sz="1400" dirty="0"/>
              <a:t>Page 262</a:t>
            </a:r>
          </a:p>
          <a:p>
            <a:r>
              <a:rPr lang="es-MX" sz="1400" dirty="0"/>
              <a:t>Figure 4.14</a:t>
            </a:r>
          </a:p>
        </p:txBody>
      </p:sp>
    </p:spTree>
    <p:extLst>
      <p:ext uri="{BB962C8B-B14F-4D97-AF65-F5344CB8AC3E}">
        <p14:creationId xmlns:p14="http://schemas.microsoft.com/office/powerpoint/2010/main" val="34103851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0021BB0-BB25-4DAD-9984-B5D864B48D78}"/>
              </a:ext>
            </a:extLst>
          </p:cNvPr>
          <p:cNvSpPr txBox="1"/>
          <p:nvPr/>
        </p:nvSpPr>
        <p:spPr>
          <a:xfrm>
            <a:off x="3728670" y="344181"/>
            <a:ext cx="4628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>
                <a:solidFill>
                  <a:srgbClr val="002060"/>
                </a:solidFill>
              </a:rPr>
              <a:t>MEMORIA DE INSTRUCCIONES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5754A5C-4CED-47A3-B2FD-BD8F092F47B4}"/>
              </a:ext>
            </a:extLst>
          </p:cNvPr>
          <p:cNvSpPr txBox="1"/>
          <p:nvPr/>
        </p:nvSpPr>
        <p:spPr>
          <a:xfrm>
            <a:off x="225084" y="3624446"/>
            <a:ext cx="5317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003300"/>
                </a:solidFill>
              </a:rPr>
              <a:t>Formato de Instrucciones </a:t>
            </a:r>
            <a:r>
              <a:rPr lang="es-MX" sz="2800" b="1" dirty="0">
                <a:solidFill>
                  <a:srgbClr val="000066"/>
                </a:solidFill>
              </a:rPr>
              <a:t>Load o Store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3439843-579E-4A03-97B9-EA8A7EEDD682}"/>
              </a:ext>
            </a:extLst>
          </p:cNvPr>
          <p:cNvSpPr txBox="1"/>
          <p:nvPr/>
        </p:nvSpPr>
        <p:spPr>
          <a:xfrm>
            <a:off x="366271" y="1766071"/>
            <a:ext cx="1338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 I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8A3011A2-14AC-48FF-9ACD-26CD03233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142918"/>
              </p:ext>
            </p:extLst>
          </p:nvPr>
        </p:nvGraphicFramePr>
        <p:xfrm>
          <a:off x="1913717" y="1609921"/>
          <a:ext cx="9791114" cy="168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649">
                  <a:extLst>
                    <a:ext uri="{9D8B030D-6E8A-4147-A177-3AD203B41FA5}">
                      <a16:colId xmlns:a16="http://schemas.microsoft.com/office/drawing/2014/main" val="1055180883"/>
                    </a:ext>
                  </a:extLst>
                </a:gridCol>
                <a:gridCol w="1603717">
                  <a:extLst>
                    <a:ext uri="{9D8B030D-6E8A-4147-A177-3AD203B41FA5}">
                      <a16:colId xmlns:a16="http://schemas.microsoft.com/office/drawing/2014/main" val="2157682720"/>
                    </a:ext>
                  </a:extLst>
                </a:gridCol>
                <a:gridCol w="1659988">
                  <a:extLst>
                    <a:ext uri="{9D8B030D-6E8A-4147-A177-3AD203B41FA5}">
                      <a16:colId xmlns:a16="http://schemas.microsoft.com/office/drawing/2014/main" val="3712306122"/>
                    </a:ext>
                  </a:extLst>
                </a:gridCol>
                <a:gridCol w="4937760">
                  <a:extLst>
                    <a:ext uri="{9D8B030D-6E8A-4147-A177-3AD203B41FA5}">
                      <a16:colId xmlns:a16="http://schemas.microsoft.com/office/drawing/2014/main" val="389145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>
                          <a:solidFill>
                            <a:srgbClr val="002060"/>
                          </a:solidFill>
                        </a:rPr>
                        <a:t>OPCODE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err="1">
                          <a:solidFill>
                            <a:srgbClr val="002060"/>
                          </a:solidFill>
                        </a:rPr>
                        <a:t>rs</a:t>
                      </a:r>
                      <a:endParaRPr lang="es-MX" sz="20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err="1">
                          <a:solidFill>
                            <a:srgbClr val="002060"/>
                          </a:solidFill>
                        </a:rPr>
                        <a:t>rt</a:t>
                      </a:r>
                      <a:endParaRPr lang="es-MX" sz="20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>
                          <a:solidFill>
                            <a:srgbClr val="002060"/>
                          </a:solidFill>
                        </a:rPr>
                        <a:t>offset (</a:t>
                      </a:r>
                      <a:r>
                        <a:rPr lang="es-MX" sz="2000" dirty="0" err="1">
                          <a:solidFill>
                            <a:srgbClr val="002060"/>
                          </a:solidFill>
                        </a:rPr>
                        <a:t>address</a:t>
                      </a:r>
                      <a:r>
                        <a:rPr lang="es-MX" sz="2000" dirty="0">
                          <a:solidFill>
                            <a:srgbClr val="002060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12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31 </a:t>
                      </a:r>
                      <a:r>
                        <a:rPr lang="es-MX" dirty="0" err="1">
                          <a:solidFill>
                            <a:srgbClr val="002060"/>
                          </a:solidFill>
                        </a:rPr>
                        <a:t>downto</a:t>
                      </a:r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 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25 </a:t>
                      </a:r>
                      <a:r>
                        <a:rPr lang="es-MX" dirty="0" err="1">
                          <a:solidFill>
                            <a:srgbClr val="002060"/>
                          </a:solidFill>
                        </a:rPr>
                        <a:t>downto</a:t>
                      </a:r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 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20 </a:t>
                      </a:r>
                      <a:r>
                        <a:rPr lang="es-MX" dirty="0" err="1">
                          <a:solidFill>
                            <a:srgbClr val="002060"/>
                          </a:solidFill>
                        </a:rPr>
                        <a:t>downto</a:t>
                      </a:r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 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15 </a:t>
                      </a:r>
                      <a:r>
                        <a:rPr lang="es-MX" dirty="0" err="1">
                          <a:solidFill>
                            <a:srgbClr val="002060"/>
                          </a:solidFill>
                        </a:rPr>
                        <a:t>downto</a:t>
                      </a:r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7748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100011</a:t>
                      </a:r>
                    </a:p>
                    <a:p>
                      <a:pPr algn="ctr"/>
                      <a:r>
                        <a:rPr lang="es-MX" dirty="0" err="1">
                          <a:solidFill>
                            <a:srgbClr val="002060"/>
                          </a:solidFill>
                        </a:rPr>
                        <a:t>ó</a:t>
                      </a:r>
                      <a:endParaRPr lang="es-MX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101011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>
                          <a:solidFill>
                            <a:srgbClr val="002060"/>
                          </a:solidFill>
                        </a:rPr>
                        <a:t>address</a:t>
                      </a:r>
                      <a:endParaRPr lang="es-MX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6038510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11B70986-6267-4D2A-B475-0728CECC80DF}"/>
              </a:ext>
            </a:extLst>
          </p:cNvPr>
          <p:cNvSpPr txBox="1"/>
          <p:nvPr/>
        </p:nvSpPr>
        <p:spPr>
          <a:xfrm>
            <a:off x="0" y="2410222"/>
            <a:ext cx="1955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rgbClr val="002060"/>
                </a:solidFill>
              </a:rPr>
              <a:t>(Inmediato)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9B9E675-E9F5-49BD-9198-4DE236D40EBC}"/>
              </a:ext>
            </a:extLst>
          </p:cNvPr>
          <p:cNvSpPr txBox="1"/>
          <p:nvPr/>
        </p:nvSpPr>
        <p:spPr>
          <a:xfrm>
            <a:off x="0" y="4377005"/>
            <a:ext cx="11479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003300"/>
                </a:solidFill>
              </a:rPr>
              <a:t>“</a:t>
            </a:r>
            <a:r>
              <a:rPr lang="es-MX" sz="2400" b="1" dirty="0" err="1">
                <a:solidFill>
                  <a:srgbClr val="003300"/>
                </a:solidFill>
              </a:rPr>
              <a:t>rs</a:t>
            </a:r>
            <a:r>
              <a:rPr lang="es-MX" sz="2400" b="1" dirty="0">
                <a:solidFill>
                  <a:srgbClr val="003300"/>
                </a:solidFill>
              </a:rPr>
              <a:t>” es el registro base que es sumado a “offset”  para formar la dirección de memoria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76D5F81-89CC-466D-98FD-5E5EC0735BF2}"/>
              </a:ext>
            </a:extLst>
          </p:cNvPr>
          <p:cNvSpPr txBox="1"/>
          <p:nvPr/>
        </p:nvSpPr>
        <p:spPr>
          <a:xfrm>
            <a:off x="-1" y="5017246"/>
            <a:ext cx="12084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003300"/>
                </a:solidFill>
              </a:rPr>
              <a:t>Para una operación “</a:t>
            </a:r>
            <a:r>
              <a:rPr lang="es-MX" sz="2400" b="1" dirty="0">
                <a:solidFill>
                  <a:srgbClr val="002060"/>
                </a:solidFill>
              </a:rPr>
              <a:t>store</a:t>
            </a:r>
            <a:r>
              <a:rPr lang="es-MX" sz="2400" b="1" dirty="0">
                <a:solidFill>
                  <a:srgbClr val="003300"/>
                </a:solidFill>
              </a:rPr>
              <a:t>”  “</a:t>
            </a:r>
            <a:r>
              <a:rPr lang="es-MX" sz="2400" b="1" dirty="0" err="1">
                <a:solidFill>
                  <a:srgbClr val="003300"/>
                </a:solidFill>
              </a:rPr>
              <a:t>rt</a:t>
            </a:r>
            <a:r>
              <a:rPr lang="es-MX" sz="2400" b="1" dirty="0">
                <a:solidFill>
                  <a:srgbClr val="003300"/>
                </a:solidFill>
              </a:rPr>
              <a:t>” es el registro  fuente cuyo valor será almacenado en memoria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95523C9-0D21-47C6-825F-DACA09EA27E1}"/>
              </a:ext>
            </a:extLst>
          </p:cNvPr>
          <p:cNvSpPr txBox="1"/>
          <p:nvPr/>
        </p:nvSpPr>
        <p:spPr>
          <a:xfrm>
            <a:off x="10493406" y="6018659"/>
            <a:ext cx="16985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Patterson-Hennessy</a:t>
            </a:r>
          </a:p>
          <a:p>
            <a:r>
              <a:rPr lang="es-MX" sz="1400" dirty="0"/>
              <a:t>Page 262</a:t>
            </a:r>
          </a:p>
          <a:p>
            <a:r>
              <a:rPr lang="es-MX" sz="1400" dirty="0"/>
              <a:t>Figure 4.14</a:t>
            </a:r>
          </a:p>
        </p:txBody>
      </p:sp>
    </p:spTree>
    <p:extLst>
      <p:ext uri="{BB962C8B-B14F-4D97-AF65-F5344CB8AC3E}">
        <p14:creationId xmlns:p14="http://schemas.microsoft.com/office/powerpoint/2010/main" val="41385621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0021BB0-BB25-4DAD-9984-B5D864B48D78}"/>
              </a:ext>
            </a:extLst>
          </p:cNvPr>
          <p:cNvSpPr txBox="1"/>
          <p:nvPr/>
        </p:nvSpPr>
        <p:spPr>
          <a:xfrm>
            <a:off x="3728670" y="344181"/>
            <a:ext cx="4628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>
                <a:solidFill>
                  <a:srgbClr val="002060"/>
                </a:solidFill>
              </a:rPr>
              <a:t>MEMORIA DE INSTRUCCIONES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5754A5C-4CED-47A3-B2FD-BD8F092F47B4}"/>
              </a:ext>
            </a:extLst>
          </p:cNvPr>
          <p:cNvSpPr txBox="1"/>
          <p:nvPr/>
        </p:nvSpPr>
        <p:spPr>
          <a:xfrm>
            <a:off x="225084" y="3624446"/>
            <a:ext cx="5317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003300"/>
                </a:solidFill>
              </a:rPr>
              <a:t>Formato de Instrucciones </a:t>
            </a:r>
            <a:r>
              <a:rPr lang="es-MX" sz="2800" b="1" dirty="0">
                <a:solidFill>
                  <a:srgbClr val="000066"/>
                </a:solidFill>
              </a:rPr>
              <a:t> Branch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3439843-579E-4A03-97B9-EA8A7EEDD682}"/>
              </a:ext>
            </a:extLst>
          </p:cNvPr>
          <p:cNvSpPr txBox="1"/>
          <p:nvPr/>
        </p:nvSpPr>
        <p:spPr>
          <a:xfrm>
            <a:off x="366271" y="1766071"/>
            <a:ext cx="1338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 I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8A3011A2-14AC-48FF-9ACD-26CD03233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524815"/>
              </p:ext>
            </p:extLst>
          </p:nvPr>
        </p:nvGraphicFramePr>
        <p:xfrm>
          <a:off x="1913717" y="1609921"/>
          <a:ext cx="9791114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649">
                  <a:extLst>
                    <a:ext uri="{9D8B030D-6E8A-4147-A177-3AD203B41FA5}">
                      <a16:colId xmlns:a16="http://schemas.microsoft.com/office/drawing/2014/main" val="1055180883"/>
                    </a:ext>
                  </a:extLst>
                </a:gridCol>
                <a:gridCol w="1603717">
                  <a:extLst>
                    <a:ext uri="{9D8B030D-6E8A-4147-A177-3AD203B41FA5}">
                      <a16:colId xmlns:a16="http://schemas.microsoft.com/office/drawing/2014/main" val="2157682720"/>
                    </a:ext>
                  </a:extLst>
                </a:gridCol>
                <a:gridCol w="1659988">
                  <a:extLst>
                    <a:ext uri="{9D8B030D-6E8A-4147-A177-3AD203B41FA5}">
                      <a16:colId xmlns:a16="http://schemas.microsoft.com/office/drawing/2014/main" val="3712306122"/>
                    </a:ext>
                  </a:extLst>
                </a:gridCol>
                <a:gridCol w="4937760">
                  <a:extLst>
                    <a:ext uri="{9D8B030D-6E8A-4147-A177-3AD203B41FA5}">
                      <a16:colId xmlns:a16="http://schemas.microsoft.com/office/drawing/2014/main" val="389145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>
                          <a:solidFill>
                            <a:srgbClr val="002060"/>
                          </a:solidFill>
                        </a:rPr>
                        <a:t>OPCODE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err="1">
                          <a:solidFill>
                            <a:srgbClr val="002060"/>
                          </a:solidFill>
                        </a:rPr>
                        <a:t>rs</a:t>
                      </a:r>
                      <a:endParaRPr lang="es-MX" sz="20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err="1">
                          <a:solidFill>
                            <a:srgbClr val="002060"/>
                          </a:solidFill>
                        </a:rPr>
                        <a:t>rt</a:t>
                      </a:r>
                      <a:endParaRPr lang="es-MX" sz="20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err="1">
                          <a:solidFill>
                            <a:srgbClr val="002060"/>
                          </a:solidFill>
                        </a:rPr>
                        <a:t>address</a:t>
                      </a:r>
                      <a:endParaRPr lang="es-MX" sz="20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12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31 </a:t>
                      </a:r>
                      <a:r>
                        <a:rPr lang="es-MX" dirty="0" err="1">
                          <a:solidFill>
                            <a:srgbClr val="002060"/>
                          </a:solidFill>
                        </a:rPr>
                        <a:t>downto</a:t>
                      </a:r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 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25 </a:t>
                      </a:r>
                      <a:r>
                        <a:rPr lang="es-MX" dirty="0" err="1">
                          <a:solidFill>
                            <a:srgbClr val="002060"/>
                          </a:solidFill>
                        </a:rPr>
                        <a:t>downto</a:t>
                      </a:r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 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20 </a:t>
                      </a:r>
                      <a:r>
                        <a:rPr lang="es-MX" dirty="0" err="1">
                          <a:solidFill>
                            <a:srgbClr val="002060"/>
                          </a:solidFill>
                        </a:rPr>
                        <a:t>downto</a:t>
                      </a:r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 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15 </a:t>
                      </a:r>
                      <a:r>
                        <a:rPr lang="es-MX" dirty="0" err="1">
                          <a:solidFill>
                            <a:srgbClr val="002060"/>
                          </a:solidFill>
                        </a:rPr>
                        <a:t>downto</a:t>
                      </a:r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7748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000100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>
                          <a:solidFill>
                            <a:srgbClr val="002060"/>
                          </a:solidFill>
                        </a:rPr>
                        <a:t>address</a:t>
                      </a:r>
                      <a:endParaRPr lang="es-MX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6038510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11B70986-6267-4D2A-B475-0728CECC80DF}"/>
              </a:ext>
            </a:extLst>
          </p:cNvPr>
          <p:cNvSpPr txBox="1"/>
          <p:nvPr/>
        </p:nvSpPr>
        <p:spPr>
          <a:xfrm>
            <a:off x="0" y="2410222"/>
            <a:ext cx="1955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rgbClr val="002060"/>
                </a:solidFill>
              </a:rPr>
              <a:t>(Inmediato)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9B9E675-E9F5-49BD-9198-4DE236D40EBC}"/>
              </a:ext>
            </a:extLst>
          </p:cNvPr>
          <p:cNvSpPr txBox="1"/>
          <p:nvPr/>
        </p:nvSpPr>
        <p:spPr>
          <a:xfrm>
            <a:off x="118370" y="4558553"/>
            <a:ext cx="10552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solidFill>
                  <a:srgbClr val="003300"/>
                </a:solidFill>
              </a:rPr>
              <a:t>“</a:t>
            </a:r>
            <a:r>
              <a:rPr lang="es-MX" sz="2000" b="1" dirty="0" err="1">
                <a:solidFill>
                  <a:srgbClr val="003300"/>
                </a:solidFill>
              </a:rPr>
              <a:t>rs</a:t>
            </a:r>
            <a:r>
              <a:rPr lang="es-MX" sz="2000" b="1" dirty="0">
                <a:solidFill>
                  <a:srgbClr val="003300"/>
                </a:solidFill>
              </a:rPr>
              <a:t>”  y “</a:t>
            </a:r>
            <a:r>
              <a:rPr lang="es-MX" sz="2000" b="1" dirty="0" err="1">
                <a:solidFill>
                  <a:srgbClr val="003300"/>
                </a:solidFill>
              </a:rPr>
              <a:t>rt</a:t>
            </a:r>
            <a:r>
              <a:rPr lang="es-MX" sz="2000" b="1" dirty="0">
                <a:solidFill>
                  <a:srgbClr val="003300"/>
                </a:solidFill>
              </a:rPr>
              <a:t>”  son registros fuente que serán comparados para hacer una obtener un </a:t>
            </a:r>
            <a:r>
              <a:rPr lang="es-MX" sz="2000" b="1" dirty="0">
                <a:solidFill>
                  <a:srgbClr val="002060"/>
                </a:solidFill>
              </a:rPr>
              <a:t>true</a:t>
            </a:r>
            <a:r>
              <a:rPr lang="es-MX" sz="2000" b="1" dirty="0">
                <a:solidFill>
                  <a:srgbClr val="003300"/>
                </a:solidFill>
              </a:rPr>
              <a:t> o </a:t>
            </a:r>
            <a:r>
              <a:rPr lang="es-MX" sz="2000" b="1" dirty="0">
                <a:solidFill>
                  <a:srgbClr val="002060"/>
                </a:solidFill>
              </a:rPr>
              <a:t>false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31B6559-7F87-4751-9B62-AC35C98A0C14}"/>
              </a:ext>
            </a:extLst>
          </p:cNvPr>
          <p:cNvSpPr txBox="1"/>
          <p:nvPr/>
        </p:nvSpPr>
        <p:spPr>
          <a:xfrm>
            <a:off x="10493406" y="6018659"/>
            <a:ext cx="16985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Patterson-Hennessy</a:t>
            </a:r>
          </a:p>
          <a:p>
            <a:r>
              <a:rPr lang="es-MX" sz="1400" dirty="0"/>
              <a:t>Page 262</a:t>
            </a:r>
          </a:p>
          <a:p>
            <a:r>
              <a:rPr lang="es-MX" sz="1400" dirty="0"/>
              <a:t>Figure 4.14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E92A311-8739-4E30-B11B-C52F67F8CBC6}"/>
              </a:ext>
            </a:extLst>
          </p:cNvPr>
          <p:cNvSpPr txBox="1"/>
          <p:nvPr/>
        </p:nvSpPr>
        <p:spPr>
          <a:xfrm>
            <a:off x="210106" y="5207662"/>
            <a:ext cx="10369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solidFill>
                  <a:srgbClr val="003300"/>
                </a:solidFill>
              </a:rPr>
              <a:t>El campo de 16 bit (del bit 15 al bit 0) es el campo “</a:t>
            </a:r>
            <a:r>
              <a:rPr lang="es-MX" sz="2000" b="1" dirty="0" err="1">
                <a:solidFill>
                  <a:srgbClr val="003300"/>
                </a:solidFill>
              </a:rPr>
              <a:t>address</a:t>
            </a:r>
            <a:r>
              <a:rPr lang="es-MX" sz="2000" b="1" dirty="0">
                <a:solidFill>
                  <a:srgbClr val="003300"/>
                </a:solidFill>
              </a:rPr>
              <a:t>”. Primero se extiende de 16 a 32 bit para obtener el próximo valor de PC</a:t>
            </a:r>
          </a:p>
        </p:txBody>
      </p:sp>
    </p:spTree>
    <p:extLst>
      <p:ext uri="{BB962C8B-B14F-4D97-AF65-F5344CB8AC3E}">
        <p14:creationId xmlns:p14="http://schemas.microsoft.com/office/powerpoint/2010/main" val="163494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0021BB0-BB25-4DAD-9984-B5D864B48D78}"/>
              </a:ext>
            </a:extLst>
          </p:cNvPr>
          <p:cNvSpPr txBox="1"/>
          <p:nvPr/>
        </p:nvSpPr>
        <p:spPr>
          <a:xfrm>
            <a:off x="3763618" y="742121"/>
            <a:ext cx="4628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>
                <a:solidFill>
                  <a:srgbClr val="002060"/>
                </a:solidFill>
              </a:rPr>
              <a:t>MEMORIA DE INSTRUCCIONES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916ACE1-A53E-40D6-9DFF-E7F8222967F7}"/>
              </a:ext>
            </a:extLst>
          </p:cNvPr>
          <p:cNvSpPr txBox="1"/>
          <p:nvPr/>
        </p:nvSpPr>
        <p:spPr>
          <a:xfrm>
            <a:off x="808382" y="1372884"/>
            <a:ext cx="6559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003300"/>
                </a:solidFill>
              </a:rPr>
              <a:t>3.- MEMORIA DE INSTRUCCIONES DE 8 BYTE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76F8E11-74C7-4BC3-87C1-01690EC0A7F4}"/>
              </a:ext>
            </a:extLst>
          </p:cNvPr>
          <p:cNvSpPr txBox="1"/>
          <p:nvPr/>
        </p:nvSpPr>
        <p:spPr>
          <a:xfrm>
            <a:off x="808382" y="1987719"/>
            <a:ext cx="5459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003300"/>
                </a:solidFill>
              </a:rPr>
              <a:t>Para el modelo MIPS32 las instrucciones son de 32 bit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681E3E64-8DA1-42DB-B848-1C90B66A0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835320"/>
              </p:ext>
            </p:extLst>
          </p:nvPr>
        </p:nvGraphicFramePr>
        <p:xfrm>
          <a:off x="2213113" y="2510221"/>
          <a:ext cx="5459896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083">
                  <a:extLst>
                    <a:ext uri="{9D8B030D-6E8A-4147-A177-3AD203B41FA5}">
                      <a16:colId xmlns:a16="http://schemas.microsoft.com/office/drawing/2014/main" val="618801699"/>
                    </a:ext>
                  </a:extLst>
                </a:gridCol>
                <a:gridCol w="2893284">
                  <a:extLst>
                    <a:ext uri="{9D8B030D-6E8A-4147-A177-3AD203B41FA5}">
                      <a16:colId xmlns:a16="http://schemas.microsoft.com/office/drawing/2014/main" val="1177383827"/>
                    </a:ext>
                  </a:extLst>
                </a:gridCol>
                <a:gridCol w="1449529">
                  <a:extLst>
                    <a:ext uri="{9D8B030D-6E8A-4147-A177-3AD203B41FA5}">
                      <a16:colId xmlns:a16="http://schemas.microsoft.com/office/drawing/2014/main" val="36065357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</a:rPr>
                        <a:t>PC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</a:rPr>
                        <a:t>Byte de n-</a:t>
                      </a:r>
                      <a:r>
                        <a:rPr lang="es-MX" b="0" dirty="0" err="1">
                          <a:solidFill>
                            <a:schemeClr val="tx1"/>
                          </a:solidFill>
                        </a:rPr>
                        <a:t>ésima</a:t>
                      </a:r>
                      <a:r>
                        <a:rPr lang="es-MX" b="0" dirty="0">
                          <a:solidFill>
                            <a:schemeClr val="tx1"/>
                          </a:solidFill>
                        </a:rPr>
                        <a:t> instrucción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7778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</a:rPr>
                        <a:t>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es-MX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s-MX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</a:rPr>
                        <a:t>Primera Instrucción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2939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00001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6236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00010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6934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00011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318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00100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Segunda Instrucción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835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00101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664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00110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581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00111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4908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01000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490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01001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240221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3674E348-709D-4BD5-A1E2-5088F1EF423C}"/>
              </a:ext>
            </a:extLst>
          </p:cNvPr>
          <p:cNvSpPr txBox="1"/>
          <p:nvPr/>
        </p:nvSpPr>
        <p:spPr>
          <a:xfrm>
            <a:off x="8759687" y="2610679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b="1" dirty="0">
                <a:solidFill>
                  <a:srgbClr val="003300"/>
                </a:solidFill>
              </a:rPr>
              <a:t>Para leer la siguiente instrucción el contador de programa se incrementa en 4</a:t>
            </a:r>
          </a:p>
        </p:txBody>
      </p:sp>
    </p:spTree>
    <p:extLst>
      <p:ext uri="{BB962C8B-B14F-4D97-AF65-F5344CB8AC3E}">
        <p14:creationId xmlns:p14="http://schemas.microsoft.com/office/powerpoint/2010/main" val="24605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0021BB0-BB25-4DAD-9984-B5D864B48D78}"/>
              </a:ext>
            </a:extLst>
          </p:cNvPr>
          <p:cNvSpPr txBox="1"/>
          <p:nvPr/>
        </p:nvSpPr>
        <p:spPr>
          <a:xfrm>
            <a:off x="3763618" y="742121"/>
            <a:ext cx="4628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>
                <a:solidFill>
                  <a:srgbClr val="002060"/>
                </a:solidFill>
              </a:rPr>
              <a:t>MEMORIA DE INSTRUCCIONES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916ACE1-A53E-40D6-9DFF-E7F8222967F7}"/>
              </a:ext>
            </a:extLst>
          </p:cNvPr>
          <p:cNvSpPr txBox="1"/>
          <p:nvPr/>
        </p:nvSpPr>
        <p:spPr>
          <a:xfrm>
            <a:off x="808382" y="1372884"/>
            <a:ext cx="6559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003300"/>
                </a:solidFill>
              </a:rPr>
              <a:t>3.- MEMORIA DE INSTRUCCIONES DE 8 BYTE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76F8E11-74C7-4BC3-87C1-01690EC0A7F4}"/>
              </a:ext>
            </a:extLst>
          </p:cNvPr>
          <p:cNvSpPr txBox="1"/>
          <p:nvPr/>
        </p:nvSpPr>
        <p:spPr>
          <a:xfrm>
            <a:off x="808382" y="1987719"/>
            <a:ext cx="5459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003300"/>
                </a:solidFill>
              </a:rPr>
              <a:t>Para el modelo MIPS32 las instrucciones son de 32 bit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681E3E64-8DA1-42DB-B848-1C90B66A0726}"/>
              </a:ext>
            </a:extLst>
          </p:cNvPr>
          <p:cNvGraphicFramePr>
            <a:graphicFrameLocks noGrp="1"/>
          </p:cNvGraphicFramePr>
          <p:nvPr/>
        </p:nvGraphicFramePr>
        <p:xfrm>
          <a:off x="2213113" y="2510221"/>
          <a:ext cx="5459896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083">
                  <a:extLst>
                    <a:ext uri="{9D8B030D-6E8A-4147-A177-3AD203B41FA5}">
                      <a16:colId xmlns:a16="http://schemas.microsoft.com/office/drawing/2014/main" val="618801699"/>
                    </a:ext>
                  </a:extLst>
                </a:gridCol>
                <a:gridCol w="2893284">
                  <a:extLst>
                    <a:ext uri="{9D8B030D-6E8A-4147-A177-3AD203B41FA5}">
                      <a16:colId xmlns:a16="http://schemas.microsoft.com/office/drawing/2014/main" val="1177383827"/>
                    </a:ext>
                  </a:extLst>
                </a:gridCol>
                <a:gridCol w="1449529">
                  <a:extLst>
                    <a:ext uri="{9D8B030D-6E8A-4147-A177-3AD203B41FA5}">
                      <a16:colId xmlns:a16="http://schemas.microsoft.com/office/drawing/2014/main" val="36065357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</a:rPr>
                        <a:t>PC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</a:rPr>
                        <a:t>Byte de n-</a:t>
                      </a:r>
                      <a:r>
                        <a:rPr lang="es-MX" b="0" dirty="0" err="1">
                          <a:solidFill>
                            <a:schemeClr val="tx1"/>
                          </a:solidFill>
                        </a:rPr>
                        <a:t>ésima</a:t>
                      </a:r>
                      <a:r>
                        <a:rPr lang="es-MX" b="0" dirty="0">
                          <a:solidFill>
                            <a:schemeClr val="tx1"/>
                          </a:solidFill>
                        </a:rPr>
                        <a:t> instrucción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7778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</a:rPr>
                        <a:t>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es-MX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s-MX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</a:rPr>
                        <a:t>Primera Instrucción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2939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00001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6236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00010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6934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00011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318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00100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Segunda Instrucción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835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00101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664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00110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581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00111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4908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01000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490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01001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240221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2589E4DF-AF5C-4908-9F01-042402831D5B}"/>
              </a:ext>
            </a:extLst>
          </p:cNvPr>
          <p:cNvSpPr txBox="1"/>
          <p:nvPr/>
        </p:nvSpPr>
        <p:spPr>
          <a:xfrm>
            <a:off x="8759687" y="2610679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b="1" dirty="0">
                <a:solidFill>
                  <a:srgbClr val="003300"/>
                </a:solidFill>
              </a:rPr>
              <a:t>Para leer la siguiente instrucción el contador de programa se incrementa en 4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2EF63BD-1D56-4F3E-86F0-E859C546FE91}"/>
              </a:ext>
            </a:extLst>
          </p:cNvPr>
          <p:cNvSpPr txBox="1"/>
          <p:nvPr/>
        </p:nvSpPr>
        <p:spPr>
          <a:xfrm>
            <a:off x="8474765" y="4134678"/>
            <a:ext cx="30082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rgbClr val="003300"/>
                </a:solidFill>
              </a:rPr>
              <a:t>Implementar un módulo de lectura.</a:t>
            </a:r>
          </a:p>
          <a:p>
            <a:endParaRPr lang="es-MX" b="1" dirty="0">
              <a:solidFill>
                <a:srgbClr val="003300"/>
              </a:solidFill>
            </a:endParaRPr>
          </a:p>
          <a:p>
            <a:pPr algn="just"/>
            <a:r>
              <a:rPr lang="es-MX" b="1" dirty="0">
                <a:solidFill>
                  <a:srgbClr val="003300"/>
                </a:solidFill>
              </a:rPr>
              <a:t>Por cada valor del PC el módulo deberá contar con un incremento interno para leer cuatro localidades de memoria</a:t>
            </a:r>
          </a:p>
        </p:txBody>
      </p:sp>
    </p:spTree>
    <p:extLst>
      <p:ext uri="{BB962C8B-B14F-4D97-AF65-F5344CB8AC3E}">
        <p14:creationId xmlns:p14="http://schemas.microsoft.com/office/powerpoint/2010/main" val="2498473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0021BB0-BB25-4DAD-9984-B5D864B48D78}"/>
              </a:ext>
            </a:extLst>
          </p:cNvPr>
          <p:cNvSpPr txBox="1"/>
          <p:nvPr/>
        </p:nvSpPr>
        <p:spPr>
          <a:xfrm>
            <a:off x="3763618" y="742121"/>
            <a:ext cx="4628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>
                <a:solidFill>
                  <a:srgbClr val="002060"/>
                </a:solidFill>
              </a:rPr>
              <a:t>MEMORIA DE INSTRUCCIONES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916ACE1-A53E-40D6-9DFF-E7F8222967F7}"/>
              </a:ext>
            </a:extLst>
          </p:cNvPr>
          <p:cNvSpPr txBox="1"/>
          <p:nvPr/>
        </p:nvSpPr>
        <p:spPr>
          <a:xfrm>
            <a:off x="808382" y="1372884"/>
            <a:ext cx="6559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003300"/>
                </a:solidFill>
              </a:rPr>
              <a:t>3.- MEMORIA DE INSTRUCCIONES DE 8 BYTE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76F8E11-74C7-4BC3-87C1-01690EC0A7F4}"/>
              </a:ext>
            </a:extLst>
          </p:cNvPr>
          <p:cNvSpPr txBox="1"/>
          <p:nvPr/>
        </p:nvSpPr>
        <p:spPr>
          <a:xfrm>
            <a:off x="808382" y="1987719"/>
            <a:ext cx="5459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003300"/>
                </a:solidFill>
              </a:rPr>
              <a:t>Para el modelo MIPS32 las instrucciones son de 32 bit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681E3E64-8DA1-42DB-B848-1C90B66A0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651317"/>
              </p:ext>
            </p:extLst>
          </p:nvPr>
        </p:nvGraphicFramePr>
        <p:xfrm>
          <a:off x="437322" y="2510221"/>
          <a:ext cx="5459896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083">
                  <a:extLst>
                    <a:ext uri="{9D8B030D-6E8A-4147-A177-3AD203B41FA5}">
                      <a16:colId xmlns:a16="http://schemas.microsoft.com/office/drawing/2014/main" val="618801699"/>
                    </a:ext>
                  </a:extLst>
                </a:gridCol>
                <a:gridCol w="2893284">
                  <a:extLst>
                    <a:ext uri="{9D8B030D-6E8A-4147-A177-3AD203B41FA5}">
                      <a16:colId xmlns:a16="http://schemas.microsoft.com/office/drawing/2014/main" val="1177383827"/>
                    </a:ext>
                  </a:extLst>
                </a:gridCol>
                <a:gridCol w="1449529">
                  <a:extLst>
                    <a:ext uri="{9D8B030D-6E8A-4147-A177-3AD203B41FA5}">
                      <a16:colId xmlns:a16="http://schemas.microsoft.com/office/drawing/2014/main" val="36065357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</a:rPr>
                        <a:t>PC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</a:rPr>
                        <a:t>Byte de n-</a:t>
                      </a:r>
                      <a:r>
                        <a:rPr lang="es-MX" b="0" dirty="0" err="1">
                          <a:solidFill>
                            <a:schemeClr val="tx1"/>
                          </a:solidFill>
                        </a:rPr>
                        <a:t>ésima</a:t>
                      </a:r>
                      <a:r>
                        <a:rPr lang="es-MX" b="0" dirty="0">
                          <a:solidFill>
                            <a:schemeClr val="tx1"/>
                          </a:solidFill>
                        </a:rPr>
                        <a:t> instrucción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7778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</a:rPr>
                        <a:t>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</a:rPr>
                        <a:t>Byte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es-MX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s-MX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</a:rPr>
                        <a:t>Primera Instrucción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2939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00001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Byte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6236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00010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Byte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6934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00011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Byte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318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00100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Byte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Segunda Instrucción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835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00101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Byte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664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00110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Byte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581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00111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Byte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4908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01000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490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01001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240221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51799312-7856-493F-9A4D-273E5B1F86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659962"/>
              </p:ext>
            </p:extLst>
          </p:nvPr>
        </p:nvGraphicFramePr>
        <p:xfrm>
          <a:off x="6444970" y="3429000"/>
          <a:ext cx="53097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7427">
                  <a:extLst>
                    <a:ext uri="{9D8B030D-6E8A-4147-A177-3AD203B41FA5}">
                      <a16:colId xmlns:a16="http://schemas.microsoft.com/office/drawing/2014/main" val="2417485021"/>
                    </a:ext>
                  </a:extLst>
                </a:gridCol>
                <a:gridCol w="1327427">
                  <a:extLst>
                    <a:ext uri="{9D8B030D-6E8A-4147-A177-3AD203B41FA5}">
                      <a16:colId xmlns:a16="http://schemas.microsoft.com/office/drawing/2014/main" val="2390399708"/>
                    </a:ext>
                  </a:extLst>
                </a:gridCol>
                <a:gridCol w="1327427">
                  <a:extLst>
                    <a:ext uri="{9D8B030D-6E8A-4147-A177-3AD203B41FA5}">
                      <a16:colId xmlns:a16="http://schemas.microsoft.com/office/drawing/2014/main" val="3110815213"/>
                    </a:ext>
                  </a:extLst>
                </a:gridCol>
                <a:gridCol w="1327427">
                  <a:extLst>
                    <a:ext uri="{9D8B030D-6E8A-4147-A177-3AD203B41FA5}">
                      <a16:colId xmlns:a16="http://schemas.microsoft.com/office/drawing/2014/main" val="2245270323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s-MX" b="0" dirty="0" err="1">
                          <a:solidFill>
                            <a:schemeClr val="tx1"/>
                          </a:solidFill>
                        </a:rPr>
                        <a:t>Instruction</a:t>
                      </a:r>
                      <a:r>
                        <a:rPr lang="es-MX" b="0" dirty="0">
                          <a:solidFill>
                            <a:schemeClr val="tx1"/>
                          </a:solidFill>
                        </a:rPr>
                        <a:t> Word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519722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Half</a:t>
                      </a:r>
                      <a:r>
                        <a:rPr lang="es-MX" dirty="0"/>
                        <a:t> Word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Half</a:t>
                      </a:r>
                      <a:r>
                        <a:rPr lang="es-MX" dirty="0"/>
                        <a:t> Word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5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Byte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Byte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Byte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Byte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705013"/>
                  </a:ext>
                </a:extLst>
              </a:tr>
            </a:tbl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F8C58CD9-C7C4-4707-AEDE-E5779C8BD99B}"/>
              </a:ext>
            </a:extLst>
          </p:cNvPr>
          <p:cNvSpPr txBox="1"/>
          <p:nvPr/>
        </p:nvSpPr>
        <p:spPr>
          <a:xfrm>
            <a:off x="7586321" y="5423207"/>
            <a:ext cx="3468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006600"/>
                </a:solidFill>
              </a:rPr>
              <a:t>Big – </a:t>
            </a:r>
            <a:r>
              <a:rPr lang="es-MX" sz="2400" b="1" dirty="0" err="1">
                <a:solidFill>
                  <a:srgbClr val="006600"/>
                </a:solidFill>
              </a:rPr>
              <a:t>endian</a:t>
            </a:r>
            <a:r>
              <a:rPr lang="es-MX" sz="2400" b="1" dirty="0">
                <a:solidFill>
                  <a:srgbClr val="006600"/>
                </a:solidFill>
              </a:rPr>
              <a:t>  </a:t>
            </a:r>
            <a:r>
              <a:rPr lang="es-MX" sz="2400" b="1" dirty="0" err="1">
                <a:solidFill>
                  <a:srgbClr val="006600"/>
                </a:solidFill>
              </a:rPr>
              <a:t>format</a:t>
            </a:r>
            <a:endParaRPr lang="es-MX" sz="2400" b="1" dirty="0">
              <a:solidFill>
                <a:srgbClr val="006600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92C306A-5E47-4936-8F12-4AC52FF9370D}"/>
              </a:ext>
            </a:extLst>
          </p:cNvPr>
          <p:cNvSpPr txBox="1"/>
          <p:nvPr/>
        </p:nvSpPr>
        <p:spPr>
          <a:xfrm>
            <a:off x="8392257" y="6428005"/>
            <a:ext cx="3840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Patterson-Hennessy: pagina 640/793:  A-43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1F85D2C-2E9D-43E8-92E1-A4D617566671}"/>
              </a:ext>
            </a:extLst>
          </p:cNvPr>
          <p:cNvSpPr txBox="1"/>
          <p:nvPr/>
        </p:nvSpPr>
        <p:spPr>
          <a:xfrm>
            <a:off x="6836018" y="5971772"/>
            <a:ext cx="4527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INST0 &lt;= (BYTE0)&amp;(BYTE1)&amp;(BYTE2)&amp;(BYTE3)</a:t>
            </a:r>
          </a:p>
        </p:txBody>
      </p:sp>
    </p:spTree>
    <p:extLst>
      <p:ext uri="{BB962C8B-B14F-4D97-AF65-F5344CB8AC3E}">
        <p14:creationId xmlns:p14="http://schemas.microsoft.com/office/powerpoint/2010/main" val="2035058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0021BB0-BB25-4DAD-9984-B5D864B48D78}"/>
              </a:ext>
            </a:extLst>
          </p:cNvPr>
          <p:cNvSpPr txBox="1"/>
          <p:nvPr/>
        </p:nvSpPr>
        <p:spPr>
          <a:xfrm>
            <a:off x="3763618" y="742121"/>
            <a:ext cx="4628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>
                <a:solidFill>
                  <a:srgbClr val="002060"/>
                </a:solidFill>
              </a:rPr>
              <a:t>MEMORIA DE INSTRUCCIONES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916ACE1-A53E-40D6-9DFF-E7F8222967F7}"/>
              </a:ext>
            </a:extLst>
          </p:cNvPr>
          <p:cNvSpPr txBox="1"/>
          <p:nvPr/>
        </p:nvSpPr>
        <p:spPr>
          <a:xfrm>
            <a:off x="808382" y="1372884"/>
            <a:ext cx="6559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003300"/>
                </a:solidFill>
              </a:rPr>
              <a:t>3.- MEMORIA DE INSTRUCCIONES DE 8 BYTE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76F8E11-74C7-4BC3-87C1-01690EC0A7F4}"/>
              </a:ext>
            </a:extLst>
          </p:cNvPr>
          <p:cNvSpPr txBox="1"/>
          <p:nvPr/>
        </p:nvSpPr>
        <p:spPr>
          <a:xfrm>
            <a:off x="808382" y="1987719"/>
            <a:ext cx="5459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003300"/>
                </a:solidFill>
              </a:rPr>
              <a:t>Para el modelo MIPS32 las instrucciones son de 32 bit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681E3E64-8DA1-42DB-B848-1C90B66A0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775843"/>
              </p:ext>
            </p:extLst>
          </p:nvPr>
        </p:nvGraphicFramePr>
        <p:xfrm>
          <a:off x="437322" y="2510221"/>
          <a:ext cx="5459896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083">
                  <a:extLst>
                    <a:ext uri="{9D8B030D-6E8A-4147-A177-3AD203B41FA5}">
                      <a16:colId xmlns:a16="http://schemas.microsoft.com/office/drawing/2014/main" val="618801699"/>
                    </a:ext>
                  </a:extLst>
                </a:gridCol>
                <a:gridCol w="2893284">
                  <a:extLst>
                    <a:ext uri="{9D8B030D-6E8A-4147-A177-3AD203B41FA5}">
                      <a16:colId xmlns:a16="http://schemas.microsoft.com/office/drawing/2014/main" val="1177383827"/>
                    </a:ext>
                  </a:extLst>
                </a:gridCol>
                <a:gridCol w="1449529">
                  <a:extLst>
                    <a:ext uri="{9D8B030D-6E8A-4147-A177-3AD203B41FA5}">
                      <a16:colId xmlns:a16="http://schemas.microsoft.com/office/drawing/2014/main" val="36065357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</a:rPr>
                        <a:t>PC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</a:rPr>
                        <a:t>Byte de n-</a:t>
                      </a:r>
                      <a:r>
                        <a:rPr lang="es-MX" b="0" dirty="0" err="1">
                          <a:solidFill>
                            <a:schemeClr val="tx1"/>
                          </a:solidFill>
                        </a:rPr>
                        <a:t>ésima</a:t>
                      </a:r>
                      <a:r>
                        <a:rPr lang="es-MX" b="0" dirty="0">
                          <a:solidFill>
                            <a:schemeClr val="tx1"/>
                          </a:solidFill>
                        </a:rPr>
                        <a:t> instrucción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7778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</a:rPr>
                        <a:t>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</a:rPr>
                        <a:t>Byte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es-MX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s-MX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</a:rPr>
                        <a:t>Primera Instrucción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2939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00001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Byte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6236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00010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Byte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6934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00011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Byte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318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00100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Byte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Segunda Instrucción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835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00101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Byte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664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00110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Byte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581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00111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Byte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4908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01000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490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01001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240221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B9E570BF-15A4-4189-8286-45FDABE04A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633154"/>
              </p:ext>
            </p:extLst>
          </p:nvPr>
        </p:nvGraphicFramePr>
        <p:xfrm>
          <a:off x="6444970" y="3429000"/>
          <a:ext cx="53097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7427">
                  <a:extLst>
                    <a:ext uri="{9D8B030D-6E8A-4147-A177-3AD203B41FA5}">
                      <a16:colId xmlns:a16="http://schemas.microsoft.com/office/drawing/2014/main" val="2417485021"/>
                    </a:ext>
                  </a:extLst>
                </a:gridCol>
                <a:gridCol w="1327427">
                  <a:extLst>
                    <a:ext uri="{9D8B030D-6E8A-4147-A177-3AD203B41FA5}">
                      <a16:colId xmlns:a16="http://schemas.microsoft.com/office/drawing/2014/main" val="2390399708"/>
                    </a:ext>
                  </a:extLst>
                </a:gridCol>
                <a:gridCol w="1327427">
                  <a:extLst>
                    <a:ext uri="{9D8B030D-6E8A-4147-A177-3AD203B41FA5}">
                      <a16:colId xmlns:a16="http://schemas.microsoft.com/office/drawing/2014/main" val="3110815213"/>
                    </a:ext>
                  </a:extLst>
                </a:gridCol>
                <a:gridCol w="1327427">
                  <a:extLst>
                    <a:ext uri="{9D8B030D-6E8A-4147-A177-3AD203B41FA5}">
                      <a16:colId xmlns:a16="http://schemas.microsoft.com/office/drawing/2014/main" val="2245270323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s-MX" b="0" dirty="0" err="1">
                          <a:solidFill>
                            <a:schemeClr val="tx1"/>
                          </a:solidFill>
                        </a:rPr>
                        <a:t>Instruction</a:t>
                      </a:r>
                      <a:r>
                        <a:rPr lang="es-MX" b="0" dirty="0">
                          <a:solidFill>
                            <a:schemeClr val="tx1"/>
                          </a:solidFill>
                        </a:rPr>
                        <a:t> Word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519722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Half</a:t>
                      </a:r>
                      <a:r>
                        <a:rPr lang="es-MX" dirty="0"/>
                        <a:t> Word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Half</a:t>
                      </a:r>
                      <a:r>
                        <a:rPr lang="es-MX" dirty="0"/>
                        <a:t> Word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5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Byte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Byte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Byte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Byte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705013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11729CCD-5DC6-442A-AB0C-9087A507DB7C}"/>
              </a:ext>
            </a:extLst>
          </p:cNvPr>
          <p:cNvSpPr txBox="1"/>
          <p:nvPr/>
        </p:nvSpPr>
        <p:spPr>
          <a:xfrm>
            <a:off x="10588487" y="4549841"/>
            <a:ext cx="993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7  </a:t>
            </a:r>
            <a:r>
              <a:rPr lang="es-MX" dirty="0" err="1"/>
              <a:t>to</a:t>
            </a:r>
            <a:r>
              <a:rPr lang="es-MX" dirty="0"/>
              <a:t>  0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CA4A5EA-4E12-48C0-B11B-86D00C181F29}"/>
              </a:ext>
            </a:extLst>
          </p:cNvPr>
          <p:cNvSpPr txBox="1"/>
          <p:nvPr/>
        </p:nvSpPr>
        <p:spPr>
          <a:xfrm>
            <a:off x="9320698" y="4541520"/>
            <a:ext cx="993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15  </a:t>
            </a:r>
            <a:r>
              <a:rPr lang="es-MX" dirty="0" err="1"/>
              <a:t>to</a:t>
            </a:r>
            <a:r>
              <a:rPr lang="es-MX" dirty="0"/>
              <a:t>  8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2766514-C573-4401-9679-31DCFB1277EC}"/>
              </a:ext>
            </a:extLst>
          </p:cNvPr>
          <p:cNvSpPr txBox="1"/>
          <p:nvPr/>
        </p:nvSpPr>
        <p:spPr>
          <a:xfrm>
            <a:off x="7874009" y="4549841"/>
            <a:ext cx="1172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23  </a:t>
            </a:r>
            <a:r>
              <a:rPr lang="es-MX" dirty="0" err="1"/>
              <a:t>to</a:t>
            </a:r>
            <a:r>
              <a:rPr lang="es-MX" dirty="0"/>
              <a:t>  16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2B91C2E-85EC-48ED-B663-A0A9F0047970}"/>
              </a:ext>
            </a:extLst>
          </p:cNvPr>
          <p:cNvSpPr txBox="1"/>
          <p:nvPr/>
        </p:nvSpPr>
        <p:spPr>
          <a:xfrm>
            <a:off x="6581908" y="4549841"/>
            <a:ext cx="115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31  </a:t>
            </a:r>
            <a:r>
              <a:rPr lang="es-MX" dirty="0" err="1"/>
              <a:t>to</a:t>
            </a:r>
            <a:r>
              <a:rPr lang="es-MX" dirty="0"/>
              <a:t>  24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435945A-0704-4FFC-9A7C-D891CCDA0F2D}"/>
              </a:ext>
            </a:extLst>
          </p:cNvPr>
          <p:cNvSpPr txBox="1"/>
          <p:nvPr/>
        </p:nvSpPr>
        <p:spPr>
          <a:xfrm>
            <a:off x="7586321" y="5423207"/>
            <a:ext cx="3468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006600"/>
                </a:solidFill>
              </a:rPr>
              <a:t>Little – </a:t>
            </a:r>
            <a:r>
              <a:rPr lang="es-MX" sz="2400" b="1" dirty="0" err="1">
                <a:solidFill>
                  <a:srgbClr val="006600"/>
                </a:solidFill>
              </a:rPr>
              <a:t>endian</a:t>
            </a:r>
            <a:r>
              <a:rPr lang="es-MX" sz="2400" b="1" dirty="0">
                <a:solidFill>
                  <a:srgbClr val="006600"/>
                </a:solidFill>
              </a:rPr>
              <a:t>  </a:t>
            </a:r>
            <a:r>
              <a:rPr lang="es-MX" sz="2400" b="1" dirty="0" err="1">
                <a:solidFill>
                  <a:srgbClr val="006600"/>
                </a:solidFill>
              </a:rPr>
              <a:t>format</a:t>
            </a:r>
            <a:endParaRPr lang="es-MX" sz="2400" b="1" dirty="0">
              <a:solidFill>
                <a:srgbClr val="006600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ED75EDD-02A3-43A2-8715-E37B53E6C5DF}"/>
              </a:ext>
            </a:extLst>
          </p:cNvPr>
          <p:cNvSpPr txBox="1"/>
          <p:nvPr/>
        </p:nvSpPr>
        <p:spPr>
          <a:xfrm>
            <a:off x="6980550" y="6115879"/>
            <a:ext cx="4527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INST0 &lt;= (BYTE3)&amp;(BYTE2)&amp;(BYTE1)&amp;(BYTE0)</a:t>
            </a:r>
          </a:p>
        </p:txBody>
      </p:sp>
    </p:spTree>
    <p:extLst>
      <p:ext uri="{BB962C8B-B14F-4D97-AF65-F5344CB8AC3E}">
        <p14:creationId xmlns:p14="http://schemas.microsoft.com/office/powerpoint/2010/main" val="3190603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0021BB0-BB25-4DAD-9984-B5D864B48D78}"/>
              </a:ext>
            </a:extLst>
          </p:cNvPr>
          <p:cNvSpPr txBox="1"/>
          <p:nvPr/>
        </p:nvSpPr>
        <p:spPr>
          <a:xfrm>
            <a:off x="3763618" y="742121"/>
            <a:ext cx="4628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>
                <a:solidFill>
                  <a:srgbClr val="002060"/>
                </a:solidFill>
              </a:rPr>
              <a:t>MEMORIA DE INSTRUCCIONES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916ACE1-A53E-40D6-9DFF-E7F8222967F7}"/>
              </a:ext>
            </a:extLst>
          </p:cNvPr>
          <p:cNvSpPr txBox="1"/>
          <p:nvPr/>
        </p:nvSpPr>
        <p:spPr>
          <a:xfrm>
            <a:off x="3962399" y="1498992"/>
            <a:ext cx="3445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>
                <a:solidFill>
                  <a:srgbClr val="003300"/>
                </a:solidFill>
              </a:rPr>
              <a:t>Referencias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4AFF813-091D-456E-B2AB-111869917F40}"/>
              </a:ext>
            </a:extLst>
          </p:cNvPr>
          <p:cNvSpPr txBox="1"/>
          <p:nvPr/>
        </p:nvSpPr>
        <p:spPr>
          <a:xfrm>
            <a:off x="212035" y="2194309"/>
            <a:ext cx="11383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ARM7EJ-S (</a:t>
            </a:r>
            <a:r>
              <a:rPr lang="en-US" dirty="0" err="1"/>
              <a:t>rEV</a:t>
            </a:r>
            <a:r>
              <a:rPr lang="en-US" dirty="0"/>
              <a:t> 1). Technical Reference Manual. Copyright © 2001 ARM Limited. All rights reserved. ARM DDI 0214B DDI0214.boom.pdf,  page 2-4, section 2.3.2</a:t>
            </a:r>
            <a:endParaRPr lang="es-MX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6AB7E5A-C18A-471D-8D42-4A841CD68FC1}"/>
              </a:ext>
            </a:extLst>
          </p:cNvPr>
          <p:cNvSpPr txBox="1"/>
          <p:nvPr/>
        </p:nvSpPr>
        <p:spPr>
          <a:xfrm>
            <a:off x="212035" y="3200400"/>
            <a:ext cx="10946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Intel. 64-ia-32-architectures-software-developer-instruction-set-reference-manual-325383.pdf, </a:t>
            </a:r>
            <a:r>
              <a:rPr lang="en-US" dirty="0" err="1"/>
              <a:t>página</a:t>
            </a:r>
            <a:r>
              <a:rPr lang="en-US" dirty="0"/>
              <a:t> 1-4  Vol. 2A</a:t>
            </a:r>
          </a:p>
          <a:p>
            <a:r>
              <a:rPr lang="en-US" dirty="0"/>
              <a:t>section 1.3.1</a:t>
            </a:r>
            <a:endParaRPr lang="es-MX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281D810-B18A-4471-B57B-EC6715102B3D}"/>
              </a:ext>
            </a:extLst>
          </p:cNvPr>
          <p:cNvSpPr txBox="1"/>
          <p:nvPr/>
        </p:nvSpPr>
        <p:spPr>
          <a:xfrm>
            <a:off x="212035" y="4206491"/>
            <a:ext cx="996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Patterson and Hennessy. 5th Edition. Appendix A. Page A-43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06506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0021BB0-BB25-4DAD-9984-B5D864B48D78}"/>
              </a:ext>
            </a:extLst>
          </p:cNvPr>
          <p:cNvSpPr txBox="1"/>
          <p:nvPr/>
        </p:nvSpPr>
        <p:spPr>
          <a:xfrm>
            <a:off x="3763618" y="742121"/>
            <a:ext cx="4628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>
                <a:solidFill>
                  <a:srgbClr val="002060"/>
                </a:solidFill>
              </a:rPr>
              <a:t>MEMORIA DE INSTRUCCIONES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916ACE1-A53E-40D6-9DFF-E7F8222967F7}"/>
              </a:ext>
            </a:extLst>
          </p:cNvPr>
          <p:cNvSpPr txBox="1"/>
          <p:nvPr/>
        </p:nvSpPr>
        <p:spPr>
          <a:xfrm>
            <a:off x="808382" y="1748516"/>
            <a:ext cx="4944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003300"/>
                </a:solidFill>
              </a:rPr>
              <a:t>4.- FORMATO INSTRUCCIONES MIPS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B9513E-D469-4E7E-9DC5-89550B73F8EA}"/>
              </a:ext>
            </a:extLst>
          </p:cNvPr>
          <p:cNvSpPr txBox="1"/>
          <p:nvPr/>
        </p:nvSpPr>
        <p:spPr>
          <a:xfrm>
            <a:off x="196948" y="3772836"/>
            <a:ext cx="1338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 R</a:t>
            </a:r>
          </a:p>
        </p:txBody>
      </p:sp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FE62179A-6753-4C7C-A3E0-0882D89C9B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891184"/>
              </p:ext>
            </p:extLst>
          </p:nvPr>
        </p:nvGraphicFramePr>
        <p:xfrm>
          <a:off x="1744394" y="3616686"/>
          <a:ext cx="9791114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649">
                  <a:extLst>
                    <a:ext uri="{9D8B030D-6E8A-4147-A177-3AD203B41FA5}">
                      <a16:colId xmlns:a16="http://schemas.microsoft.com/office/drawing/2014/main" val="1055180883"/>
                    </a:ext>
                  </a:extLst>
                </a:gridCol>
                <a:gridCol w="1603717">
                  <a:extLst>
                    <a:ext uri="{9D8B030D-6E8A-4147-A177-3AD203B41FA5}">
                      <a16:colId xmlns:a16="http://schemas.microsoft.com/office/drawing/2014/main" val="2157682720"/>
                    </a:ext>
                  </a:extLst>
                </a:gridCol>
                <a:gridCol w="1659988">
                  <a:extLst>
                    <a:ext uri="{9D8B030D-6E8A-4147-A177-3AD203B41FA5}">
                      <a16:colId xmlns:a16="http://schemas.microsoft.com/office/drawing/2014/main" val="3712306122"/>
                    </a:ext>
                  </a:extLst>
                </a:gridCol>
                <a:gridCol w="1575582">
                  <a:extLst>
                    <a:ext uri="{9D8B030D-6E8A-4147-A177-3AD203B41FA5}">
                      <a16:colId xmlns:a16="http://schemas.microsoft.com/office/drawing/2014/main" val="389145076"/>
                    </a:ext>
                  </a:extLst>
                </a:gridCol>
                <a:gridCol w="1635264">
                  <a:extLst>
                    <a:ext uri="{9D8B030D-6E8A-4147-A177-3AD203B41FA5}">
                      <a16:colId xmlns:a16="http://schemas.microsoft.com/office/drawing/2014/main" val="3396913792"/>
                    </a:ext>
                  </a:extLst>
                </a:gridCol>
                <a:gridCol w="1726914">
                  <a:extLst>
                    <a:ext uri="{9D8B030D-6E8A-4147-A177-3AD203B41FA5}">
                      <a16:colId xmlns:a16="http://schemas.microsoft.com/office/drawing/2014/main" val="10410229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>
                          <a:solidFill>
                            <a:srgbClr val="002060"/>
                          </a:solidFill>
                        </a:rPr>
                        <a:t>OPCODE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err="1">
                          <a:solidFill>
                            <a:srgbClr val="002060"/>
                          </a:solidFill>
                        </a:rPr>
                        <a:t>rs</a:t>
                      </a:r>
                      <a:endParaRPr lang="es-MX" sz="20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err="1">
                          <a:solidFill>
                            <a:srgbClr val="002060"/>
                          </a:solidFill>
                        </a:rPr>
                        <a:t>rt</a:t>
                      </a:r>
                      <a:endParaRPr lang="es-MX" sz="20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err="1">
                          <a:solidFill>
                            <a:srgbClr val="002060"/>
                          </a:solidFill>
                        </a:rPr>
                        <a:t>rd</a:t>
                      </a:r>
                      <a:endParaRPr lang="es-MX" sz="20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err="1">
                          <a:solidFill>
                            <a:srgbClr val="002060"/>
                          </a:solidFill>
                        </a:rPr>
                        <a:t>shamt</a:t>
                      </a:r>
                      <a:endParaRPr lang="es-MX" sz="20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err="1">
                          <a:solidFill>
                            <a:srgbClr val="002060"/>
                          </a:solidFill>
                        </a:rPr>
                        <a:t>funct</a:t>
                      </a:r>
                      <a:endParaRPr lang="es-MX" sz="20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12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31 </a:t>
                      </a:r>
                      <a:r>
                        <a:rPr lang="es-MX" dirty="0" err="1">
                          <a:solidFill>
                            <a:srgbClr val="002060"/>
                          </a:solidFill>
                        </a:rPr>
                        <a:t>downto</a:t>
                      </a:r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 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25 </a:t>
                      </a:r>
                      <a:r>
                        <a:rPr lang="es-MX" dirty="0" err="1">
                          <a:solidFill>
                            <a:srgbClr val="002060"/>
                          </a:solidFill>
                        </a:rPr>
                        <a:t>downto</a:t>
                      </a:r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 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20 </a:t>
                      </a:r>
                      <a:r>
                        <a:rPr lang="es-MX" dirty="0" err="1">
                          <a:solidFill>
                            <a:srgbClr val="002060"/>
                          </a:solidFill>
                        </a:rPr>
                        <a:t>downto</a:t>
                      </a:r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 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15 </a:t>
                      </a:r>
                      <a:r>
                        <a:rPr lang="es-MX" dirty="0" err="1">
                          <a:solidFill>
                            <a:srgbClr val="002060"/>
                          </a:solidFill>
                        </a:rPr>
                        <a:t>downto</a:t>
                      </a:r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 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10 </a:t>
                      </a:r>
                      <a:r>
                        <a:rPr lang="es-MX" dirty="0" err="1">
                          <a:solidFill>
                            <a:srgbClr val="002060"/>
                          </a:solidFill>
                        </a:rPr>
                        <a:t>downto</a:t>
                      </a:r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5 </a:t>
                      </a:r>
                      <a:r>
                        <a:rPr lang="es-MX" dirty="0" err="1">
                          <a:solidFill>
                            <a:srgbClr val="002060"/>
                          </a:solidFill>
                        </a:rPr>
                        <a:t>downto</a:t>
                      </a:r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7748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6bit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5bit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5bit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5bit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5bit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6bit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6038510"/>
                  </a:ext>
                </a:extLst>
              </a:tr>
            </a:tbl>
          </a:graphicData>
        </a:graphic>
      </p:graphicFrame>
      <p:sp>
        <p:nvSpPr>
          <p:cNvPr id="14" name="CuadroTexto 13">
            <a:extLst>
              <a:ext uri="{FF2B5EF4-FFF2-40B4-BE49-F238E27FC236}">
                <a16:creationId xmlns:a16="http://schemas.microsoft.com/office/drawing/2014/main" id="{9E47216A-96FD-4D40-B19B-A24795C91793}"/>
              </a:ext>
            </a:extLst>
          </p:cNvPr>
          <p:cNvSpPr txBox="1"/>
          <p:nvPr/>
        </p:nvSpPr>
        <p:spPr>
          <a:xfrm>
            <a:off x="5917097" y="6584172"/>
            <a:ext cx="6274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computerOrganizationAndDesign5ThEditionPattersonHennessy: Page 262</a:t>
            </a:r>
          </a:p>
        </p:txBody>
      </p:sp>
    </p:spTree>
    <p:extLst>
      <p:ext uri="{BB962C8B-B14F-4D97-AF65-F5344CB8AC3E}">
        <p14:creationId xmlns:p14="http://schemas.microsoft.com/office/powerpoint/2010/main" val="37113726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4C39FBA2764644B84D53ABBF8D89565" ma:contentTypeVersion="10" ma:contentTypeDescription="Crear nuevo documento." ma:contentTypeScope="" ma:versionID="0e882302f646c9a24757f71aa21dcc50">
  <xsd:schema xmlns:xsd="http://www.w3.org/2001/XMLSchema" xmlns:xs="http://www.w3.org/2001/XMLSchema" xmlns:p="http://schemas.microsoft.com/office/2006/metadata/properties" xmlns:ns2="b1baac16-36de-4474-af50-0d1d800061d4" xmlns:ns3="988cecec-a0ec-491c-96ea-06407332bdcd" targetNamespace="http://schemas.microsoft.com/office/2006/metadata/properties" ma:root="true" ma:fieldsID="3fbd0b960e9fa46fef6cc1f9de72471d" ns2:_="" ns3:_="">
    <xsd:import namespace="b1baac16-36de-4474-af50-0d1d800061d4"/>
    <xsd:import namespace="988cecec-a0ec-491c-96ea-06407332bd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baac16-36de-4474-af50-0d1d800061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8cecec-a0ec-491c-96ea-06407332bdcd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A709CD3-F747-4440-A6B2-F258328262E5}"/>
</file>

<file path=customXml/itemProps2.xml><?xml version="1.0" encoding="utf-8"?>
<ds:datastoreItem xmlns:ds="http://schemas.openxmlformats.org/officeDocument/2006/customXml" ds:itemID="{570AA8BB-324C-4831-9D98-ECEFC68FFE89}"/>
</file>

<file path=customXml/itemProps3.xml><?xml version="1.0" encoding="utf-8"?>
<ds:datastoreItem xmlns:ds="http://schemas.openxmlformats.org/officeDocument/2006/customXml" ds:itemID="{299BDE30-CA54-4360-8E9A-2A8B3FFB52DC}"/>
</file>

<file path=docProps/app.xml><?xml version="1.0" encoding="utf-8"?>
<Properties xmlns="http://schemas.openxmlformats.org/officeDocument/2006/extended-properties" xmlns:vt="http://schemas.openxmlformats.org/officeDocument/2006/docPropsVTypes">
  <TotalTime>34767</TotalTime>
  <Words>1863</Words>
  <Application>Microsoft Office PowerPoint</Application>
  <PresentationFormat>Panorámica</PresentationFormat>
  <Paragraphs>681</Paragraphs>
  <Slides>32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Gelacio</dc:creator>
  <cp:lastModifiedBy>Gelacio Castillo Cabrera</cp:lastModifiedBy>
  <cp:revision>176</cp:revision>
  <dcterms:created xsi:type="dcterms:W3CDTF">2019-03-19T14:02:57Z</dcterms:created>
  <dcterms:modified xsi:type="dcterms:W3CDTF">2021-05-19T17:59:31Z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0x01010004C39FBA2764644B84D53ABBF8D89565</vt:lpwstr>
  </property>
</Properties>
</file>