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F958-A2A0-4378-A8DB-F4CF072182F1}" type="datetimeFigureOut">
              <a:rPr lang="es-MX" smtClean="0"/>
              <a:t>23/04/2019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784DB4F-B768-40DF-A979-2C89ACE480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774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F958-A2A0-4378-A8DB-F4CF072182F1}" type="datetimeFigureOut">
              <a:rPr lang="es-MX" smtClean="0"/>
              <a:t>23/04/2019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84DB4F-B768-40DF-A979-2C89ACE480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475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F958-A2A0-4378-A8DB-F4CF072182F1}" type="datetimeFigureOut">
              <a:rPr lang="es-MX" smtClean="0"/>
              <a:t>23/04/2019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84DB4F-B768-40DF-A979-2C89ACE48083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4827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F958-A2A0-4378-A8DB-F4CF072182F1}" type="datetimeFigureOut">
              <a:rPr lang="es-MX" smtClean="0"/>
              <a:t>23/04/2019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84DB4F-B768-40DF-A979-2C89ACE480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3812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F958-A2A0-4378-A8DB-F4CF072182F1}" type="datetimeFigureOut">
              <a:rPr lang="es-MX" smtClean="0"/>
              <a:t>23/04/2019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84DB4F-B768-40DF-A979-2C89ACE48083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2432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F958-A2A0-4378-A8DB-F4CF072182F1}" type="datetimeFigureOut">
              <a:rPr lang="es-MX" smtClean="0"/>
              <a:t>23/04/2019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84DB4F-B768-40DF-A979-2C89ACE480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492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F958-A2A0-4378-A8DB-F4CF072182F1}" type="datetimeFigureOut">
              <a:rPr lang="es-MX" smtClean="0"/>
              <a:t>23/04/2019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DB4F-B768-40DF-A979-2C89ACE480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5692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F958-A2A0-4378-A8DB-F4CF072182F1}" type="datetimeFigureOut">
              <a:rPr lang="es-MX" smtClean="0"/>
              <a:t>23/04/2019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DB4F-B768-40DF-A979-2C89ACE480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822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F958-A2A0-4378-A8DB-F4CF072182F1}" type="datetimeFigureOut">
              <a:rPr lang="es-MX" smtClean="0"/>
              <a:t>23/04/2019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DB4F-B768-40DF-A979-2C89ACE480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324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F958-A2A0-4378-A8DB-F4CF072182F1}" type="datetimeFigureOut">
              <a:rPr lang="es-MX" smtClean="0"/>
              <a:t>23/04/2019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84DB4F-B768-40DF-A979-2C89ACE480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30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F958-A2A0-4378-A8DB-F4CF072182F1}" type="datetimeFigureOut">
              <a:rPr lang="es-MX" smtClean="0"/>
              <a:t>23/04/2019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84DB4F-B768-40DF-A979-2C89ACE480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096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F958-A2A0-4378-A8DB-F4CF072182F1}" type="datetimeFigureOut">
              <a:rPr lang="es-MX" smtClean="0"/>
              <a:t>23/04/2019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84DB4F-B768-40DF-A979-2C89ACE480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358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F958-A2A0-4378-A8DB-F4CF072182F1}" type="datetimeFigureOut">
              <a:rPr lang="es-MX" smtClean="0"/>
              <a:t>23/04/2019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DB4F-B768-40DF-A979-2C89ACE480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531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F958-A2A0-4378-A8DB-F4CF072182F1}" type="datetimeFigureOut">
              <a:rPr lang="es-MX" smtClean="0"/>
              <a:t>23/04/2019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DB4F-B768-40DF-A979-2C89ACE480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34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F958-A2A0-4378-A8DB-F4CF072182F1}" type="datetimeFigureOut">
              <a:rPr lang="es-MX" smtClean="0"/>
              <a:t>23/04/2019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DB4F-B768-40DF-A979-2C89ACE480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183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F958-A2A0-4378-A8DB-F4CF072182F1}" type="datetimeFigureOut">
              <a:rPr lang="es-MX" smtClean="0"/>
              <a:t>23/04/2019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84DB4F-B768-40DF-A979-2C89ACE480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046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8F958-A2A0-4378-A8DB-F4CF072182F1}" type="datetimeFigureOut">
              <a:rPr lang="es-MX" smtClean="0"/>
              <a:t>23/04/2019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84DB4F-B768-40DF-A979-2C89ACE480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207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13.wdp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753777" y="447868"/>
            <a:ext cx="8001000" cy="1129311"/>
          </a:xfrm>
        </p:spPr>
        <p:txBody>
          <a:bodyPr>
            <a:noAutofit/>
          </a:bodyPr>
          <a:lstStyle/>
          <a:p>
            <a:pPr algn="ctr"/>
            <a:r>
              <a:rPr lang="es-MX" sz="3600" dirty="0" smtClean="0">
                <a:solidFill>
                  <a:schemeClr val="accent2">
                    <a:lumMod val="50000"/>
                  </a:schemeClr>
                </a:solidFill>
              </a:rPr>
              <a:t>INSTITUTO POLITÉCNICO NACIONAL </a:t>
            </a:r>
            <a:r>
              <a:rPr lang="es-MX" sz="72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MX" sz="72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MX" sz="3200" dirty="0" smtClean="0">
                <a:solidFill>
                  <a:schemeClr val="accent2">
                    <a:lumMod val="50000"/>
                  </a:schemeClr>
                </a:solidFill>
              </a:rPr>
              <a:t>ESCUELA SUPERIOR DE CÓMPUTO</a:t>
            </a:r>
            <a:r>
              <a:rPr lang="es-MX" sz="3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s-MX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2675201" y="3134958"/>
            <a:ext cx="7526890" cy="1109796"/>
          </a:xfrm>
        </p:spPr>
        <p:txBody>
          <a:bodyPr>
            <a:noAutofit/>
          </a:bodyPr>
          <a:lstStyle/>
          <a:p>
            <a:pPr algn="ctr"/>
            <a:r>
              <a:rPr lang="es-MX" sz="3200" dirty="0" smtClean="0">
                <a:solidFill>
                  <a:schemeClr val="tx1"/>
                </a:solidFill>
              </a:rPr>
              <a:t>Volúmenes de solidos de revolución </a:t>
            </a:r>
          </a:p>
          <a:p>
            <a:pPr algn="ctr"/>
            <a:r>
              <a:rPr lang="es-MX" sz="3200" dirty="0" smtClean="0">
                <a:solidFill>
                  <a:schemeClr val="tx1"/>
                </a:solidFill>
              </a:rPr>
              <a:t>Método de disco </a:t>
            </a:r>
            <a:endParaRPr lang="es-MX" sz="3200" dirty="0">
              <a:solidFill>
                <a:schemeClr val="tx1"/>
              </a:solidFill>
            </a:endParaRPr>
          </a:p>
        </p:txBody>
      </p:sp>
      <p:pic>
        <p:nvPicPr>
          <p:cNvPr id="6" name="Picture 2" descr="Resultado de imagen para ipn logo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9" y="13063"/>
            <a:ext cx="2220686" cy="237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n para escom png"/>
          <p:cNvPicPr>
            <a:picLocks noChangeAspect="1" noChangeArrowheads="1"/>
          </p:cNvPicPr>
          <p:nvPr/>
        </p:nvPicPr>
        <p:blipFill>
          <a:blip r:embed="rId3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777" y="292595"/>
            <a:ext cx="2056460" cy="143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3916809" y="5060074"/>
            <a:ext cx="5043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Estrada Botello Oscar Eduardo </a:t>
            </a:r>
          </a:p>
          <a:p>
            <a:pPr algn="ctr"/>
            <a:r>
              <a:rPr lang="es-MX" sz="2400" dirty="0" smtClean="0"/>
              <a:t>Pastrana Torres Victor Norberto </a:t>
            </a:r>
          </a:p>
        </p:txBody>
      </p:sp>
      <p:sp>
        <p:nvSpPr>
          <p:cNvPr id="9" name="Google Shape;282;p13"/>
          <p:cNvSpPr txBox="1"/>
          <p:nvPr/>
        </p:nvSpPr>
        <p:spPr>
          <a:xfrm>
            <a:off x="0" y="6388500"/>
            <a:ext cx="6697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latin typeface="Verdana"/>
                <a:ea typeface="Verdana"/>
                <a:cs typeface="Verdana"/>
                <a:sym typeface="Verdana"/>
              </a:rPr>
              <a:t>Cuidad de México a 8 </a:t>
            </a:r>
            <a:r>
              <a:rPr lang="es" sz="2400" dirty="0">
                <a:latin typeface="Verdana"/>
                <a:ea typeface="Verdana"/>
                <a:cs typeface="Verdana"/>
                <a:sym typeface="Verdana"/>
              </a:rPr>
              <a:t>de </a:t>
            </a:r>
            <a:r>
              <a:rPr lang="es" sz="2400" dirty="0" smtClean="0">
                <a:latin typeface="Verdana"/>
                <a:ea typeface="Verdana"/>
                <a:cs typeface="Verdana"/>
                <a:sym typeface="Verdana"/>
              </a:rPr>
              <a:t>mayo de 2019</a:t>
            </a:r>
            <a:endParaRPr sz="24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283;p13"/>
          <p:cNvSpPr txBox="1"/>
          <p:nvPr/>
        </p:nvSpPr>
        <p:spPr>
          <a:xfrm>
            <a:off x="9533937" y="6407670"/>
            <a:ext cx="2277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latin typeface="Verdana"/>
                <a:ea typeface="Verdana"/>
                <a:cs typeface="Verdana"/>
                <a:sym typeface="Verdana"/>
              </a:rPr>
              <a:t>Grupo </a:t>
            </a:r>
            <a:r>
              <a:rPr lang="es" sz="2400" dirty="0" smtClean="0">
                <a:latin typeface="Verdana"/>
                <a:ea typeface="Verdana"/>
                <a:cs typeface="Verdana"/>
                <a:sym typeface="Verdana"/>
              </a:rPr>
              <a:t>1CM8</a:t>
            </a:r>
            <a:endParaRPr sz="24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675201" y="2222031"/>
            <a:ext cx="7526890" cy="11097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3600" b="1" dirty="0" smtClean="0">
                <a:solidFill>
                  <a:schemeClr val="tx1"/>
                </a:solidFill>
              </a:rPr>
              <a:t>Cálculo aplicado </a:t>
            </a:r>
            <a:endParaRPr lang="es-MX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6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557244" y="224976"/>
            <a:ext cx="10316891" cy="531222"/>
          </a:xfrm>
        </p:spPr>
        <p:txBody>
          <a:bodyPr/>
          <a:lstStyle/>
          <a:p>
            <a:r>
              <a:rPr lang="es-MX" dirty="0" smtClean="0"/>
              <a:t>Hallar el volumen del solido que se forma al hacer girar la región dada en torno al eje y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7244" y="1226460"/>
            <a:ext cx="4743429" cy="335860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00673" y="999717"/>
            <a:ext cx="5455898" cy="440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5211" y="0"/>
            <a:ext cx="1548001" cy="499296"/>
          </a:xfrm>
        </p:spPr>
        <p:txBody>
          <a:bodyPr>
            <a:normAutofit/>
          </a:bodyPr>
          <a:lstStyle/>
          <a:p>
            <a:r>
              <a:rPr lang="es-MX" sz="2400" dirty="0" smtClean="0"/>
              <a:t>Ejercicio:</a:t>
            </a:r>
            <a:endParaRPr lang="es-MX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00936" y="499296"/>
            <a:ext cx="10316891" cy="531222"/>
          </a:xfrm>
        </p:spPr>
        <p:txBody>
          <a:bodyPr/>
          <a:lstStyle/>
          <a:p>
            <a:r>
              <a:rPr lang="es-MX" dirty="0" smtClean="0"/>
              <a:t>Hallar el volumen del solido que se forma al hacer girar la región dada en torno al eje x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6844" y="1030518"/>
            <a:ext cx="3150870" cy="76752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1927" y="1798038"/>
            <a:ext cx="5070161" cy="482483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3498" y="1798038"/>
            <a:ext cx="4468995" cy="428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2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 smtClean="0"/>
              <a:t>Que es el volumen?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58583" y="2133600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s-MX" sz="3600" dirty="0"/>
              <a:t>Un volumen es una magnitud definida como el espacio ocupado por un cuerpo. Es una función derivada ya que se halla multiplicando las tres dimensiones.</a:t>
            </a:r>
          </a:p>
        </p:txBody>
      </p:sp>
    </p:spTree>
    <p:extLst>
      <p:ext uri="{BB962C8B-B14F-4D97-AF65-F5344CB8AC3E}">
        <p14:creationId xmlns:p14="http://schemas.microsoft.com/office/powerpoint/2010/main" val="38105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 de Disco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733594" y="1565366"/>
                <a:ext cx="9771018" cy="4495799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MX" sz="2800" dirty="0" smtClean="0"/>
                  <a:t>Se obtiene un volumen de solido de revolución al hacer girar alrededor de un eje, la superficie limitada por una región. Supóngase que deseamos determinar el volumen V del solido que se obtiene al hacer girar, alrededor del eje X, la superficie limitada por la curva </a:t>
                </a:r>
                <a:r>
                  <a:rPr lang="es-MX" sz="2800" dirty="0" smtClean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y=f(x)</a:t>
                </a:r>
                <a:r>
                  <a:rPr lang="es-MX" sz="2800" dirty="0" smtClean="0"/>
                  <a:t>desde </a:t>
                </a:r>
                <a:r>
                  <a:rPr lang="es-MX" sz="2800" dirty="0" smtClean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x=a</a:t>
                </a:r>
                <a:r>
                  <a:rPr lang="es-MX" sz="2800" dirty="0" smtClean="0"/>
                  <a:t> hasta </a:t>
                </a:r>
                <a:r>
                  <a:rPr lang="es-MX" sz="2800" dirty="0" smtClean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x=b</a:t>
                </a:r>
                <a:r>
                  <a:rPr lang="es-MX" sz="2800" dirty="0" smtClean="0"/>
                  <a:t>, para esto divídase en el intervalo [a,b]en n subintervalos de longitud igual </a:t>
                </a:r>
                <a14:m>
                  <m:oMath xmlns:m="http://schemas.openxmlformats.org/officeDocument/2006/math">
                    <m:r>
                      <a:rPr lang="es-MX" sz="28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MX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MX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MX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MX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MX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sz="2800" dirty="0" smtClean="0"/>
                  <a:t> de manera que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MX" sz="28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sz="2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MX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MX" sz="2800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sz="2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s-MX" sz="2800" dirty="0" smtClean="0"/>
                  <a:t>sean los puntos de división. </a:t>
                </a:r>
                <a:endParaRPr lang="es-MX" sz="28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3594" y="1565366"/>
                <a:ext cx="9771018" cy="4495799"/>
              </a:xfrm>
              <a:blipFill>
                <a:blip r:embed="rId2"/>
                <a:stretch>
                  <a:fillRect l="-1123" t="-1493" r="-131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5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75360" y="467357"/>
            <a:ext cx="5610548" cy="904244"/>
          </a:xfrm>
        </p:spPr>
        <p:txBody>
          <a:bodyPr>
            <a:normAutofit/>
          </a:bodyPr>
          <a:lstStyle/>
          <a:p>
            <a:r>
              <a:rPr lang="es-MX" dirty="0"/>
              <a:t>Método de Disco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050868" y="1515292"/>
                <a:ext cx="9571309" cy="4604936"/>
              </a:xfrm>
            </p:spPr>
            <p:txBody>
              <a:bodyPr>
                <a:noAutofit/>
              </a:bodyPr>
              <a:lstStyle/>
              <a:p>
                <a:r>
                  <a:rPr lang="es-MX" sz="2400" dirty="0"/>
                  <a:t>Si en cada subintervalo se construyen rectángulos con bases </a:t>
                </a:r>
                <a14:m>
                  <m:oMath xmlns:m="http://schemas.openxmlformats.org/officeDocument/2006/math">
                    <m:r>
                      <a:rPr lang="es-MX" sz="24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MX" sz="24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24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s-MX" sz="2400" dirty="0"/>
                  <a:t>y alturas </a:t>
                </a:r>
                <a14:m>
                  <m:oMath xmlns:m="http://schemas.openxmlformats.org/officeDocument/2006/math">
                    <m:r>
                      <a:rPr lang="es-MX" sz="24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MX" sz="24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4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sz="24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s-MX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s-MX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sz="24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s-MX" sz="2400" dirty="0"/>
                  <a:t>siendo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MX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s-MX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MX" sz="2400" dirty="0"/>
                  <a:t> un punto i-ésimo intervalo </a:t>
                </a:r>
                <a:r>
                  <a:rPr lang="es-MX" sz="2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MX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s-MX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],</m:t>
                    </m:r>
                  </m:oMath>
                </a14:m>
                <a:r>
                  <a:rPr lang="es-MX" sz="24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s-MX" sz="2400" dirty="0"/>
                  <a:t>entonces , cada rectángulo engendra un cilindro de revolución cunado la región dada se hace girar alrededor del eje x. </a:t>
                </a:r>
                <a:endParaRPr lang="es-MX" sz="2400" dirty="0" smtClean="0"/>
              </a:p>
              <a:p>
                <a:r>
                  <a:rPr lang="es-MX" sz="2400" dirty="0" smtClean="0"/>
                  <a:t>El volumen generado por la región es, aproximadamente, la suma de los volúmenes de estos cilindros, es decir </a:t>
                </a:r>
              </a:p>
              <a:p>
                <a:pPr marL="0" indent="0">
                  <a:buNone/>
                </a:pPr>
                <a:r>
                  <a:rPr lang="es-MX" sz="2400" dirty="0"/>
                  <a:t>	</a:t>
                </a:r>
                <a:r>
                  <a:rPr lang="es-MX" sz="2400" dirty="0" smtClean="0"/>
                  <a:t>				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MX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MX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MX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s-MX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s-MX" sz="240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MX" sz="24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MX" sz="24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s-MX" sz="2400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2400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sz="2400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s-MX" sz="24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sz="24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sz="24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MX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s-MX" sz="2400" dirty="0" smtClean="0"/>
              </a:p>
              <a:p>
                <a:pPr marL="0" indent="0">
                  <a:buNone/>
                </a:pPr>
                <a:r>
                  <a:rPr lang="es-MX" sz="2400" dirty="0" smtClean="0"/>
                  <a:t>Al aplicar el limite , se obtiene</a:t>
                </a:r>
              </a:p>
              <a:p>
                <a:pPr marL="0" indent="0">
                  <a:buNone/>
                </a:pPr>
                <a:r>
                  <a:rPr lang="es-MX" sz="2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MX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MX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MX" sz="24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MX" sz="2400" b="0" i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MX" sz="24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MX" sz="24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s-MX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MX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MX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s-MX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s-MX" sz="24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24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MX" sz="24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MX" sz="2400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s-MX" sz="2400" i="1">
                                                <a:solidFill>
                                                  <a:schemeClr val="accent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MX" sz="2400" i="1">
                                                <a:solidFill>
                                                  <a:schemeClr val="accent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MX" sz="2400" i="1">
                                                <a:solidFill>
                                                  <a:schemeClr val="accent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s-MX" sz="2400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s-MX" sz="24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MX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s-MX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MX" sz="24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nary>
                              <m:naryPr>
                                <m:limLoc m:val="undOvr"/>
                                <m:ctrlPr>
                                  <a:rPr lang="es-MX" sz="24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s-MX" sz="24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s-MX" sz="24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s-MX" sz="24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4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s-MX" sz="24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s-MX" sz="2400" b="0" i="1" smtClean="0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sz="2400" b="0" i="1" smtClean="0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s-MX" sz="24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s-MX" sz="24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MX" sz="24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es-MX" sz="2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endParaRPr lang="es-MX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0868" y="1515292"/>
                <a:ext cx="9571309" cy="4604936"/>
              </a:xfrm>
              <a:blipFill>
                <a:blip r:embed="rId2"/>
                <a:stretch>
                  <a:fillRect l="-955" t="-1060" r="-15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2187" y="323664"/>
            <a:ext cx="8911687" cy="1280890"/>
          </a:xfrm>
        </p:spPr>
        <p:txBody>
          <a:bodyPr/>
          <a:lstStyle/>
          <a:p>
            <a:r>
              <a:rPr lang="es-MX" dirty="0" smtClean="0"/>
              <a:t>Alrededor del eje X 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063931" y="964109"/>
                <a:ext cx="9339943" cy="2070463"/>
              </a:xfrm>
            </p:spPr>
            <p:txBody>
              <a:bodyPr/>
              <a:lstStyle/>
              <a:p>
                <a:r>
                  <a:rPr lang="es-MX" dirty="0" smtClean="0"/>
                  <a:t>El volumen que se genera al hacer girar alrededor del eje x, la superficie limitada por la curva </a:t>
                </a:r>
                <a:r>
                  <a:rPr lang="es-MX" dirty="0" smtClean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y=f(x)</a:t>
                </a:r>
                <a:r>
                  <a:rPr lang="es-MX" dirty="0" smtClean="0"/>
                  <a:t>y el eje x, desde </a:t>
                </a:r>
                <a:r>
                  <a:rPr lang="es-MX" dirty="0" smtClean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x=a</a:t>
                </a:r>
                <a:r>
                  <a:rPr lang="es-MX" dirty="0" smtClean="0"/>
                  <a:t> hasta </a:t>
                </a:r>
                <a:r>
                  <a:rPr lang="es-MX" dirty="0" smtClean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x=b </a:t>
                </a:r>
                <a:r>
                  <a:rPr lang="es-MX" dirty="0" smtClean="0"/>
                  <a:t>esta dada por la fórmula: 	</a:t>
                </a:r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:r>
                  <a:rPr lang="es-MX" dirty="0" smtClean="0"/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s-MX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MX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nary>
                      <m:naryPr>
                        <m:limLoc m:val="undOvr"/>
                        <m:ctrlPr>
                          <a:rPr lang="es-MX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s-MX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s-MX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s-MX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MX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s-MX" dirty="0" smtClean="0"/>
                  <a:t> </a:t>
                </a:r>
              </a:p>
              <a:p>
                <a:pPr marL="0" indent="0">
                  <a:buNone/>
                </a:pPr>
                <a:r>
                  <a:rPr lang="es-MX" dirty="0" smtClean="0"/>
                  <a:t>Siendo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dv</m:t>
                    </m:r>
                    <m:r>
                      <a:rPr lang="es-MX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MX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s-MX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MX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s-MX" dirty="0" smtClean="0"/>
                  <a:t> el elemento diferencial de volumen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3931" y="964109"/>
                <a:ext cx="9339943" cy="2070463"/>
              </a:xfrm>
              <a:blipFill>
                <a:blip r:embed="rId2"/>
                <a:stretch>
                  <a:fillRect l="-587" t="-1471" b="-70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0201" y="2598284"/>
            <a:ext cx="42005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5211" y="0"/>
            <a:ext cx="1548001" cy="499296"/>
          </a:xfrm>
        </p:spPr>
        <p:txBody>
          <a:bodyPr>
            <a:normAutofit/>
          </a:bodyPr>
          <a:lstStyle/>
          <a:p>
            <a:r>
              <a:rPr lang="es-MX" sz="2400" dirty="0" smtClean="0"/>
              <a:t>Ejemplo:</a:t>
            </a:r>
            <a:endParaRPr lang="es-MX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00936" y="499296"/>
            <a:ext cx="10316891" cy="531222"/>
          </a:xfrm>
        </p:spPr>
        <p:txBody>
          <a:bodyPr/>
          <a:lstStyle/>
          <a:p>
            <a:r>
              <a:rPr lang="es-MX" dirty="0" smtClean="0"/>
              <a:t>Hallar el volumen del solido que se forma al hacer girar la región dada en torno al eje x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5211" y="1030518"/>
            <a:ext cx="4266111" cy="55459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9381" y="976698"/>
            <a:ext cx="4045683" cy="565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5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557244" y="224976"/>
            <a:ext cx="10316891" cy="531222"/>
          </a:xfrm>
        </p:spPr>
        <p:txBody>
          <a:bodyPr/>
          <a:lstStyle/>
          <a:p>
            <a:r>
              <a:rPr lang="es-MX" dirty="0" smtClean="0"/>
              <a:t>Hallar el volumen del solido que se forma al hacer girar la región dada en torno al eje x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9533" y="1201237"/>
            <a:ext cx="4831896" cy="44845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5689" y="1371054"/>
            <a:ext cx="5342706" cy="449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2187" y="323664"/>
            <a:ext cx="8911687" cy="1280890"/>
          </a:xfrm>
        </p:spPr>
        <p:txBody>
          <a:bodyPr/>
          <a:lstStyle/>
          <a:p>
            <a:r>
              <a:rPr lang="es-MX" dirty="0" smtClean="0"/>
              <a:t>Alrededor del eje Y 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063931" y="964109"/>
                <a:ext cx="9339943" cy="2070463"/>
              </a:xfrm>
            </p:spPr>
            <p:txBody>
              <a:bodyPr/>
              <a:lstStyle/>
              <a:p>
                <a:r>
                  <a:rPr lang="es-MX" dirty="0" smtClean="0"/>
                  <a:t>El volumen que se genera al hacer girar alrededor del eje x, la superficie limitada por la curva </a:t>
                </a:r>
                <a:r>
                  <a:rPr lang="es-MX" dirty="0" smtClean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x=g(y)</a:t>
                </a:r>
                <a:r>
                  <a:rPr lang="es-MX" dirty="0" smtClean="0"/>
                  <a:t>y el eje y, desde </a:t>
                </a:r>
                <a:r>
                  <a:rPr lang="es-MX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y</a:t>
                </a:r>
                <a:r>
                  <a:rPr lang="es-MX" dirty="0" smtClean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=a</a:t>
                </a:r>
                <a:r>
                  <a:rPr lang="es-MX" dirty="0" smtClean="0"/>
                  <a:t> hasta </a:t>
                </a:r>
                <a:r>
                  <a:rPr lang="es-MX" dirty="0" smtClean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y=b </a:t>
                </a:r>
                <a:r>
                  <a:rPr lang="es-MX" dirty="0" smtClean="0"/>
                  <a:t>esta dada por la fórmula: 	</a:t>
                </a:r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:r>
                  <a:rPr lang="es-MX" dirty="0" smtClean="0"/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s-MX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MX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nary>
                      <m:naryPr>
                        <m:limLoc m:val="undOvr"/>
                        <m:ctrlPr>
                          <a:rPr lang="es-MX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s-MX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s-MX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s-MX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MX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s-MX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r>
                  <a:rPr lang="es-MX" dirty="0" smtClean="0"/>
                  <a:t> </a:t>
                </a:r>
              </a:p>
              <a:p>
                <a:pPr marL="0" indent="0">
                  <a:buNone/>
                </a:pPr>
                <a:r>
                  <a:rPr lang="es-MX" dirty="0" smtClean="0"/>
                  <a:t>Siendo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dv</m:t>
                    </m:r>
                    <m:r>
                      <a:rPr lang="es-MX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MX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s-MX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s-MX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MX" dirty="0" smtClean="0"/>
                  <a:t> el elemento diferencial de volumen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3931" y="964109"/>
                <a:ext cx="9339943" cy="2070463"/>
              </a:xfrm>
              <a:blipFill>
                <a:blip r:embed="rId2"/>
                <a:stretch>
                  <a:fillRect l="-587" t="-1471" b="-70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0973" y="3034572"/>
            <a:ext cx="5068524" cy="375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5211" y="0"/>
            <a:ext cx="1548001" cy="499296"/>
          </a:xfrm>
        </p:spPr>
        <p:txBody>
          <a:bodyPr>
            <a:normAutofit/>
          </a:bodyPr>
          <a:lstStyle/>
          <a:p>
            <a:r>
              <a:rPr lang="es-MX" sz="2400" dirty="0" smtClean="0"/>
              <a:t>Ejemplo:</a:t>
            </a:r>
            <a:endParaRPr lang="es-MX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00936" y="499296"/>
            <a:ext cx="10316891" cy="531222"/>
          </a:xfrm>
        </p:spPr>
        <p:txBody>
          <a:bodyPr/>
          <a:lstStyle/>
          <a:p>
            <a:r>
              <a:rPr lang="es-MX" dirty="0" smtClean="0"/>
              <a:t>Hallar el volumen del solido que se forma al hacer girar la región dada en torno al eje y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0936" y="1030518"/>
            <a:ext cx="4762741" cy="46910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4710" y="1030518"/>
            <a:ext cx="5332083" cy="43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</TotalTime>
  <Words>336</Words>
  <Application>Microsoft Office PowerPoint</Application>
  <PresentationFormat>Panorámica</PresentationFormat>
  <Paragraphs>35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Cambria</vt:lpstr>
      <vt:lpstr>Cambria Math</vt:lpstr>
      <vt:lpstr>Century Gothic</vt:lpstr>
      <vt:lpstr>Verdana</vt:lpstr>
      <vt:lpstr>Wingdings 3</vt:lpstr>
      <vt:lpstr>Espiral</vt:lpstr>
      <vt:lpstr>INSTITUTO POLITÉCNICO NACIONAL  ESCUELA SUPERIOR DE CÓMPUTO </vt:lpstr>
      <vt:lpstr>Que es el volumen?</vt:lpstr>
      <vt:lpstr>Método de Disco</vt:lpstr>
      <vt:lpstr>Método de Disco</vt:lpstr>
      <vt:lpstr>Alrededor del eje X </vt:lpstr>
      <vt:lpstr>Ejemplo:</vt:lpstr>
      <vt:lpstr>Presentación de PowerPoint</vt:lpstr>
      <vt:lpstr>Alrededor del eje Y </vt:lpstr>
      <vt:lpstr>Ejemplo:</vt:lpstr>
      <vt:lpstr>Presentación de PowerPoint</vt:lpstr>
      <vt:lpstr>Ejercicio: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POLITÉCNICO NACIONAL  ESCUELA SUPERIOR DE CÓMPUTO</dc:title>
  <dc:creator>Victor Pastrana</dc:creator>
  <cp:lastModifiedBy>Victor Pastrana</cp:lastModifiedBy>
  <cp:revision>10</cp:revision>
  <dcterms:created xsi:type="dcterms:W3CDTF">2019-04-23T05:10:52Z</dcterms:created>
  <dcterms:modified xsi:type="dcterms:W3CDTF">2019-04-23T07:12:08Z</dcterms:modified>
</cp:coreProperties>
</file>