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7" d="100"/>
          <a:sy n="87" d="100"/>
        </p:scale>
        <p:origin x="38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33133-CB16-419C-96FC-7FCD440095E2}"/>
              </a:ext>
            </a:extLst>
          </p:cNvPr>
          <p:cNvSpPr>
            <a:spLocks noGrp="1"/>
          </p:cNvSpPr>
          <p:nvPr>
            <p:ph type="ctrTitle"/>
          </p:nvPr>
        </p:nvSpPr>
        <p:spPr/>
        <p:txBody>
          <a:bodyPr>
            <a:normAutofit/>
          </a:bodyPr>
          <a:lstStyle/>
          <a:p>
            <a:r>
              <a:rPr lang="es-MX" sz="4000" dirty="0"/>
              <a:t>VOLUMENES MEDIANTE CASCARONES CILÍNDRICOS</a:t>
            </a:r>
          </a:p>
        </p:txBody>
      </p:sp>
      <p:sp>
        <p:nvSpPr>
          <p:cNvPr id="3" name="Subtítulo 2">
            <a:extLst>
              <a:ext uri="{FF2B5EF4-FFF2-40B4-BE49-F238E27FC236}">
                <a16:creationId xmlns:a16="http://schemas.microsoft.com/office/drawing/2014/main" id="{2087818A-75D8-44B2-829B-57E1CE660754}"/>
              </a:ext>
            </a:extLst>
          </p:cNvPr>
          <p:cNvSpPr>
            <a:spLocks noGrp="1"/>
          </p:cNvSpPr>
          <p:nvPr>
            <p:ph type="subTitle" idx="1"/>
          </p:nvPr>
        </p:nvSpPr>
        <p:spPr/>
        <p:txBody>
          <a:bodyPr>
            <a:normAutofit fontScale="92500" lnSpcReduction="20000"/>
          </a:bodyPr>
          <a:lstStyle/>
          <a:p>
            <a:r>
              <a:rPr lang="es-MX" dirty="0"/>
              <a:t>Castro Cruces Jorge Eduardo</a:t>
            </a:r>
          </a:p>
          <a:p>
            <a:r>
              <a:rPr lang="es-MX" dirty="0"/>
              <a:t>1CM8</a:t>
            </a:r>
          </a:p>
        </p:txBody>
      </p:sp>
    </p:spTree>
    <p:extLst>
      <p:ext uri="{BB962C8B-B14F-4D97-AF65-F5344CB8AC3E}">
        <p14:creationId xmlns:p14="http://schemas.microsoft.com/office/powerpoint/2010/main" val="2239084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61A0C-C537-4BE8-8259-BB018384F950}"/>
              </a:ext>
            </a:extLst>
          </p:cNvPr>
          <p:cNvSpPr>
            <a:spLocks noGrp="1"/>
          </p:cNvSpPr>
          <p:nvPr>
            <p:ph type="title"/>
          </p:nvPr>
        </p:nvSpPr>
        <p:spPr/>
        <p:txBody>
          <a:bodyPr/>
          <a:lstStyle/>
          <a:p>
            <a:r>
              <a:rPr lang="es-MX" dirty="0"/>
              <a:t>Ejemplo 1</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B67A301-BE06-4EEE-AB18-7EF733C8CC6B}"/>
                  </a:ext>
                </a:extLst>
              </p:cNvPr>
              <p:cNvSpPr>
                <a:spLocks noGrp="1"/>
              </p:cNvSpPr>
              <p:nvPr>
                <p:ph idx="1"/>
              </p:nvPr>
            </p:nvSpPr>
            <p:spPr>
              <a:xfrm>
                <a:off x="581192" y="1855178"/>
                <a:ext cx="11029615" cy="4914900"/>
              </a:xfrm>
            </p:spPr>
            <p:txBody>
              <a:bodyPr>
                <a:normAutofit/>
              </a:bodyPr>
              <a:lstStyle/>
              <a:p>
                <a:r>
                  <a:rPr lang="es-MX" dirty="0"/>
                  <a:t>Determine el volumen del solido  que se obtiene al hacer girar la región delimitada por </a:t>
                </a:r>
                <a14:m>
                  <m:oMath xmlns:m="http://schemas.openxmlformats.org/officeDocument/2006/math">
                    <m:r>
                      <a:rPr lang="es-MX" b="0" i="1" smtClean="0">
                        <a:latin typeface="Cambria Math" panose="02040503050406030204" pitchFamily="18" charset="0"/>
                      </a:rPr>
                      <m:t>𝑦</m:t>
                    </m:r>
                    <m:r>
                      <a:rPr lang="es-MX" b="0" i="1" smtClean="0">
                        <a:latin typeface="Cambria Math" panose="02040503050406030204" pitchFamily="18" charset="0"/>
                      </a:rPr>
                      <m:t>=2</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2</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3</m:t>
                        </m:r>
                      </m:sup>
                    </m:sSup>
                  </m:oMath>
                </a14:m>
                <a:r>
                  <a:rPr lang="es-MX" dirty="0"/>
                  <a:t> y </a:t>
                </a:r>
                <a14:m>
                  <m:oMath xmlns:m="http://schemas.openxmlformats.org/officeDocument/2006/math">
                    <m:r>
                      <a:rPr lang="es-MX" b="0" i="1" smtClean="0">
                        <a:latin typeface="Cambria Math" panose="02040503050406030204" pitchFamily="18" charset="0"/>
                      </a:rPr>
                      <m:t>𝑦</m:t>
                    </m:r>
                    <m:r>
                      <a:rPr lang="es-MX" b="0" i="1" smtClean="0">
                        <a:latin typeface="Cambria Math" panose="02040503050406030204" pitchFamily="18" charset="0"/>
                      </a:rPr>
                      <m:t>=0</m:t>
                    </m:r>
                  </m:oMath>
                </a14:m>
                <a:r>
                  <a:rPr lang="es-MX" dirty="0"/>
                  <a:t> alrededor del eje </a:t>
                </a:r>
                <a14:m>
                  <m:oMath xmlns:m="http://schemas.openxmlformats.org/officeDocument/2006/math">
                    <m:r>
                      <a:rPr lang="es-MX" b="0" i="1" smtClean="0">
                        <a:latin typeface="Cambria Math" panose="02040503050406030204" pitchFamily="18" charset="0"/>
                      </a:rPr>
                      <m:t>𝑦</m:t>
                    </m:r>
                  </m:oMath>
                </a14:m>
                <a:r>
                  <a:rPr lang="es-MX" dirty="0"/>
                  <a:t>.</a:t>
                </a:r>
              </a:p>
              <a:p>
                <a:r>
                  <a:rPr lang="es-MX" b="1" dirty="0"/>
                  <a:t>Solución:</a:t>
                </a:r>
              </a:p>
              <a:p>
                <a:pPr marL="0" indent="0">
                  <a:buNone/>
                </a:pPr>
                <a:r>
                  <a:rPr lang="es-MX" dirty="0"/>
                  <a:t>En la figura se puede ver un cascarón característico que tiene radio </a:t>
                </a:r>
                <a14:m>
                  <m:oMath xmlns:m="http://schemas.openxmlformats.org/officeDocument/2006/math">
                    <m:r>
                      <a:rPr lang="es-MX" b="0" i="1" smtClean="0">
                        <a:latin typeface="Cambria Math" panose="02040503050406030204" pitchFamily="18" charset="0"/>
                      </a:rPr>
                      <m:t>𝑥</m:t>
                    </m:r>
                  </m:oMath>
                </a14:m>
                <a:r>
                  <a:rPr lang="es-MX" dirty="0"/>
                  <a:t>, circunferencia </a:t>
                </a:r>
                <a14:m>
                  <m:oMath xmlns:m="http://schemas.openxmlformats.org/officeDocument/2006/math">
                    <m:r>
                      <a:rPr lang="es-MX" b="0" i="1" smtClean="0">
                        <a:latin typeface="Cambria Math" panose="02040503050406030204" pitchFamily="18" charset="0"/>
                      </a:rPr>
                      <m:t>2</m:t>
                    </m:r>
                    <m:r>
                      <a:rPr lang="es-MX" b="0" i="1" smtClean="0">
                        <a:latin typeface="Cambria Math" panose="02040503050406030204" pitchFamily="18" charset="0"/>
                        <a:ea typeface="Cambria Math" panose="02040503050406030204" pitchFamily="18" charset="0"/>
                      </a:rPr>
                      <m:t>𝜋</m:t>
                    </m:r>
                    <m:r>
                      <a:rPr lang="es-MX" b="0" i="1" smtClean="0">
                        <a:latin typeface="Cambria Math" panose="02040503050406030204" pitchFamily="18" charset="0"/>
                        <a:ea typeface="Cambria Math" panose="02040503050406030204" pitchFamily="18" charset="0"/>
                      </a:rPr>
                      <m:t>𝑥</m:t>
                    </m:r>
                  </m:oMath>
                </a14:m>
                <a:r>
                  <a:rPr lang="es-MX" dirty="0"/>
                  <a:t> y altura </a:t>
                </a:r>
                <a14:m>
                  <m:oMath xmlns:m="http://schemas.openxmlformats.org/officeDocument/2006/math">
                    <m:r>
                      <m:rPr>
                        <m:sty m:val="p"/>
                      </m:rPr>
                      <a:rPr lang="es-MX" b="0" i="0" smtClean="0">
                        <a:latin typeface="Cambria Math" panose="02040503050406030204" pitchFamily="18" charset="0"/>
                      </a:rPr>
                      <m:t>f</m:t>
                    </m:r>
                    <m:d>
                      <m:dPr>
                        <m:ctrlPr>
                          <a:rPr lang="es-MX" b="0" i="0" smtClean="0">
                            <a:latin typeface="Cambria Math" panose="02040503050406030204" pitchFamily="18" charset="0"/>
                          </a:rPr>
                        </m:ctrlPr>
                      </m:dPr>
                      <m:e>
                        <m:r>
                          <m:rPr>
                            <m:sty m:val="p"/>
                          </m:rPr>
                          <a:rPr lang="es-MX" b="0" i="0" smtClean="0">
                            <a:latin typeface="Cambria Math" panose="02040503050406030204" pitchFamily="18" charset="0"/>
                          </a:rPr>
                          <m:t>x</m:t>
                        </m:r>
                      </m:e>
                    </m:d>
                    <m:r>
                      <a:rPr lang="es-MX" i="1">
                        <a:latin typeface="Cambria Math" panose="02040503050406030204" pitchFamily="18" charset="0"/>
                      </a:rPr>
                      <m:t>=2</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2</m:t>
                        </m:r>
                      </m:sup>
                    </m:sSup>
                    <m:r>
                      <a:rPr lang="es-MX" i="1">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3</m:t>
                        </m:r>
                      </m:sup>
                    </m:sSup>
                  </m:oMath>
                </a14:m>
                <a:r>
                  <a:rPr lang="es-MX" dirty="0"/>
                  <a:t>:</a:t>
                </a:r>
              </a:p>
              <a:p>
                <a:pPr marL="0" indent="0">
                  <a:buNone/>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ea typeface="Cambria Math" panose="02040503050406030204" pitchFamily="18" charset="0"/>
                        </a:rPr>
                        <m:t>𝑉</m:t>
                      </m:r>
                      <m:r>
                        <a:rPr lang="es-MX" i="1">
                          <a:latin typeface="Cambria Math" panose="02040503050406030204" pitchFamily="18" charset="0"/>
                          <a:ea typeface="Cambria Math" panose="02040503050406030204" pitchFamily="18" charset="0"/>
                        </a:rPr>
                        <m:t>=</m:t>
                      </m:r>
                      <m:nary>
                        <m:naryPr>
                          <m:limLoc m:val="undOvr"/>
                          <m:ctrlPr>
                            <a:rPr lang="es-MX" i="1">
                              <a:latin typeface="Cambria Math" panose="02040503050406030204" pitchFamily="18" charset="0"/>
                              <a:ea typeface="Cambria Math" panose="02040503050406030204" pitchFamily="18" charset="0"/>
                            </a:rPr>
                          </m:ctrlPr>
                        </m:naryPr>
                        <m:sub>
                          <m:r>
                            <m:rPr>
                              <m:brk m:alnAt="24"/>
                            </m:rPr>
                            <a:rPr lang="es-MX" b="0" i="1" smtClean="0">
                              <a:latin typeface="Cambria Math" panose="02040503050406030204" pitchFamily="18" charset="0"/>
                              <a:ea typeface="Cambria Math" panose="02040503050406030204" pitchFamily="18" charset="0"/>
                            </a:rPr>
                            <m:t>0</m:t>
                          </m:r>
                        </m:sub>
                        <m:sup>
                          <m:r>
                            <a:rPr lang="es-MX" b="0" i="1" smtClean="0">
                              <a:latin typeface="Cambria Math" panose="02040503050406030204" pitchFamily="18" charset="0"/>
                              <a:ea typeface="Cambria Math" panose="02040503050406030204" pitchFamily="18" charset="0"/>
                            </a:rPr>
                            <m:t>2</m:t>
                          </m:r>
                        </m:sup>
                        <m:e>
                          <m:r>
                            <a:rPr lang="es-MX" b="0" i="1" smtClean="0">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r>
                            <a:rPr lang="es-MX" i="1">
                              <a:latin typeface="Cambria Math" panose="02040503050406030204" pitchFamily="18" charset="0"/>
                              <a:ea typeface="Cambria Math" panose="02040503050406030204" pitchFamily="18" charset="0"/>
                            </a:rPr>
                            <m:t>𝑥</m:t>
                          </m:r>
                          <m:r>
                            <a:rPr lang="es-MX" b="0" i="1" smtClean="0">
                              <a:latin typeface="Cambria Math" panose="02040503050406030204" pitchFamily="18" charset="0"/>
                              <a:ea typeface="Cambria Math" panose="02040503050406030204" pitchFamily="18" charset="0"/>
                            </a:rPr>
                            <m:t>)(</m:t>
                          </m:r>
                          <m:r>
                            <a:rPr lang="es-MX" i="1">
                              <a:latin typeface="Cambria Math" panose="02040503050406030204" pitchFamily="18" charset="0"/>
                            </a:rPr>
                            <m:t>2</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2</m:t>
                              </m:r>
                            </m:sup>
                          </m:sSup>
                          <m:r>
                            <a:rPr lang="es-MX" i="1">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3</m:t>
                              </m:r>
                            </m:sup>
                          </m:sSup>
                          <m:r>
                            <a:rPr lang="es-MX" b="0" i="1" smtClean="0">
                              <a:latin typeface="Cambria Math" panose="02040503050406030204" pitchFamily="18" charset="0"/>
                            </a:rPr>
                            <m:t>)</m:t>
                          </m:r>
                          <m:r>
                            <a:rPr lang="es-MX" i="1">
                              <a:latin typeface="Cambria Math" panose="02040503050406030204" pitchFamily="18" charset="0"/>
                              <a:ea typeface="Cambria Math" panose="02040503050406030204" pitchFamily="18" charset="0"/>
                            </a:rPr>
                            <m:t>𝑑𝑥</m:t>
                          </m:r>
                        </m:e>
                      </m:nary>
                      <m:r>
                        <a:rPr lang="es-MX" b="0" i="1" smtClean="0">
                          <a:latin typeface="Cambria Math" panose="02040503050406030204" pitchFamily="18" charset="0"/>
                          <a:ea typeface="Cambria Math" panose="02040503050406030204" pitchFamily="18" charset="0"/>
                        </a:rPr>
                        <m:t>=</m:t>
                      </m:r>
                      <m:nary>
                        <m:naryPr>
                          <m:limLoc m:val="undOvr"/>
                          <m:ctrlPr>
                            <a:rPr lang="es-MX" i="1">
                              <a:latin typeface="Cambria Math" panose="02040503050406030204" pitchFamily="18" charset="0"/>
                              <a:ea typeface="Cambria Math" panose="02040503050406030204" pitchFamily="18" charset="0"/>
                            </a:rPr>
                          </m:ctrlPr>
                        </m:naryPr>
                        <m:sub>
                          <m:r>
                            <m:rPr>
                              <m:brk m:alnAt="24"/>
                            </m:rPr>
                            <a:rPr lang="es-MX" i="1">
                              <a:latin typeface="Cambria Math" panose="02040503050406030204" pitchFamily="18" charset="0"/>
                              <a:ea typeface="Cambria Math" panose="02040503050406030204" pitchFamily="18" charset="0"/>
                            </a:rPr>
                            <m:t>0</m:t>
                          </m:r>
                        </m:sub>
                        <m:sup>
                          <m:r>
                            <a:rPr lang="es-MX" i="1">
                              <a:latin typeface="Cambria Math" panose="02040503050406030204" pitchFamily="18" charset="0"/>
                              <a:ea typeface="Cambria Math" panose="02040503050406030204" pitchFamily="18" charset="0"/>
                            </a:rPr>
                            <m:t>2</m:t>
                          </m:r>
                        </m:sup>
                        <m:e>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r>
                            <a:rPr lang="es-MX" i="1">
                              <a:latin typeface="Cambria Math" panose="02040503050406030204" pitchFamily="18" charset="0"/>
                              <a:ea typeface="Cambria Math" panose="02040503050406030204" pitchFamily="18" charset="0"/>
                            </a:rPr>
                            <m:t>)(2</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3</m:t>
                              </m:r>
                            </m:sup>
                          </m:sSup>
                          <m:r>
                            <a:rPr lang="es-MX" i="1">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4</m:t>
                              </m:r>
                            </m:sup>
                          </m:sSup>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𝑑𝑥</m:t>
                          </m:r>
                        </m:e>
                      </m:nary>
                    </m:oMath>
                  </m:oMathPara>
                </a14:m>
                <a:endParaRPr lang="es-MX" dirty="0"/>
              </a:p>
              <a:p>
                <a:pPr marL="0" indent="0">
                  <a:buNone/>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ea typeface="Cambria Math" panose="02040503050406030204" pitchFamily="18" charset="0"/>
                        </a:rPr>
                        <m:t>𝑉</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nary>
                        <m:naryPr>
                          <m:limLoc m:val="undOvr"/>
                          <m:ctrlPr>
                            <a:rPr lang="es-MX" i="1">
                              <a:latin typeface="Cambria Math" panose="02040503050406030204" pitchFamily="18" charset="0"/>
                              <a:ea typeface="Cambria Math" panose="02040503050406030204" pitchFamily="18" charset="0"/>
                            </a:rPr>
                          </m:ctrlPr>
                        </m:naryPr>
                        <m:sub>
                          <m:r>
                            <m:rPr>
                              <m:brk m:alnAt="24"/>
                            </m:rPr>
                            <a:rPr lang="es-MX" i="1">
                              <a:latin typeface="Cambria Math" panose="02040503050406030204" pitchFamily="18" charset="0"/>
                              <a:ea typeface="Cambria Math" panose="02040503050406030204" pitchFamily="18" charset="0"/>
                            </a:rPr>
                            <m:t>0</m:t>
                          </m:r>
                        </m:sub>
                        <m:sup>
                          <m:r>
                            <a:rPr lang="es-MX" i="1">
                              <a:latin typeface="Cambria Math" panose="02040503050406030204" pitchFamily="18" charset="0"/>
                              <a:ea typeface="Cambria Math" panose="02040503050406030204" pitchFamily="18" charset="0"/>
                            </a:rPr>
                            <m:t>2</m:t>
                          </m:r>
                        </m:sup>
                        <m:e>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rPr>
                            <m:t>2</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3</m:t>
                              </m:r>
                            </m:sup>
                          </m:sSup>
                          <m:r>
                            <a:rPr lang="es-MX" i="1">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4</m:t>
                              </m:r>
                            </m:sup>
                          </m:sSup>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𝑑𝑥</m:t>
                          </m:r>
                        </m:e>
                      </m:nary>
                      <m:r>
                        <a:rPr lang="es-MX" b="0" i="1" smtClean="0">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r>
                        <a:rPr lang="es-MX" i="1">
                          <a:latin typeface="Cambria Math" panose="02040503050406030204" pitchFamily="18" charset="0"/>
                          <a:ea typeface="Cambria Math" panose="02040503050406030204" pitchFamily="18" charset="0"/>
                        </a:rPr>
                        <m:t>[</m:t>
                      </m:r>
                      <m:f>
                        <m:fPr>
                          <m:ctrlPr>
                            <a:rPr lang="es-MX" i="1">
                              <a:latin typeface="Cambria Math" panose="02040503050406030204" pitchFamily="18" charset="0"/>
                              <a:ea typeface="Cambria Math" panose="02040503050406030204" pitchFamily="18" charset="0"/>
                            </a:rPr>
                          </m:ctrlPr>
                        </m:fPr>
                        <m:num>
                          <m:sSup>
                            <m:sSupPr>
                              <m:ctrlPr>
                                <a:rPr lang="es-MX" i="1">
                                  <a:latin typeface="Cambria Math" panose="02040503050406030204" pitchFamily="18" charset="0"/>
                                  <a:ea typeface="Cambria Math" panose="02040503050406030204" pitchFamily="18" charset="0"/>
                                </a:rPr>
                              </m:ctrlPr>
                            </m:sSupPr>
                            <m:e>
                              <m:r>
                                <a:rPr lang="es-MX" i="1">
                                  <a:latin typeface="Cambria Math" panose="02040503050406030204" pitchFamily="18" charset="0"/>
                                  <a:ea typeface="Cambria Math" panose="02040503050406030204" pitchFamily="18" charset="0"/>
                                </a:rPr>
                                <m:t>𝑥</m:t>
                              </m:r>
                            </m:e>
                            <m:sup>
                              <m:r>
                                <a:rPr lang="es-MX" i="1">
                                  <a:latin typeface="Cambria Math" panose="02040503050406030204" pitchFamily="18" charset="0"/>
                                  <a:ea typeface="Cambria Math" panose="02040503050406030204" pitchFamily="18" charset="0"/>
                                </a:rPr>
                                <m:t>4</m:t>
                              </m:r>
                            </m:sup>
                          </m:sSup>
                        </m:num>
                        <m:den>
                          <m:r>
                            <a:rPr lang="es-MX" i="1">
                              <a:latin typeface="Cambria Math" panose="02040503050406030204" pitchFamily="18" charset="0"/>
                              <a:ea typeface="Cambria Math" panose="02040503050406030204" pitchFamily="18" charset="0"/>
                            </a:rPr>
                            <m:t>2</m:t>
                          </m:r>
                        </m:den>
                      </m:f>
                      <m:r>
                        <a:rPr lang="es-MX" i="1">
                          <a:latin typeface="Cambria Math" panose="02040503050406030204" pitchFamily="18" charset="0"/>
                          <a:ea typeface="Cambria Math" panose="02040503050406030204" pitchFamily="18" charset="0"/>
                        </a:rPr>
                        <m:t>−</m:t>
                      </m:r>
                      <m:f>
                        <m:fPr>
                          <m:ctrlPr>
                            <a:rPr lang="es-MX" i="1">
                              <a:latin typeface="Cambria Math" panose="02040503050406030204" pitchFamily="18" charset="0"/>
                              <a:ea typeface="Cambria Math" panose="02040503050406030204" pitchFamily="18" charset="0"/>
                            </a:rPr>
                          </m:ctrlPr>
                        </m:fPr>
                        <m:num>
                          <m:sSup>
                            <m:sSupPr>
                              <m:ctrlPr>
                                <a:rPr lang="es-MX" i="1">
                                  <a:latin typeface="Cambria Math" panose="02040503050406030204" pitchFamily="18" charset="0"/>
                                  <a:ea typeface="Cambria Math" panose="02040503050406030204" pitchFamily="18" charset="0"/>
                                </a:rPr>
                              </m:ctrlPr>
                            </m:sSupPr>
                            <m:e>
                              <m:r>
                                <a:rPr lang="es-MX" i="1">
                                  <a:latin typeface="Cambria Math" panose="02040503050406030204" pitchFamily="18" charset="0"/>
                                  <a:ea typeface="Cambria Math" panose="02040503050406030204" pitchFamily="18" charset="0"/>
                                </a:rPr>
                                <m:t>𝑥</m:t>
                              </m:r>
                            </m:e>
                            <m:sup>
                              <m:r>
                                <a:rPr lang="es-MX" i="1">
                                  <a:latin typeface="Cambria Math" panose="02040503050406030204" pitchFamily="18" charset="0"/>
                                  <a:ea typeface="Cambria Math" panose="02040503050406030204" pitchFamily="18" charset="0"/>
                                </a:rPr>
                                <m:t>5</m:t>
                              </m:r>
                            </m:sup>
                          </m:sSup>
                        </m:num>
                        <m:den>
                          <m:r>
                            <a:rPr lang="es-MX" i="1">
                              <a:latin typeface="Cambria Math" panose="02040503050406030204" pitchFamily="18" charset="0"/>
                              <a:ea typeface="Cambria Math" panose="02040503050406030204" pitchFamily="18" charset="0"/>
                            </a:rPr>
                            <m:t>5</m:t>
                          </m:r>
                        </m:den>
                      </m:f>
                      <m:r>
                        <a:rPr lang="es-MX" i="1">
                          <a:latin typeface="Cambria Math" panose="02040503050406030204" pitchFamily="18" charset="0"/>
                          <a:ea typeface="Cambria Math" panose="02040503050406030204" pitchFamily="18" charset="0"/>
                        </a:rPr>
                        <m:t>]</m:t>
                      </m:r>
                      <m:m>
                        <m:mPr>
                          <m:mcs>
                            <m:mc>
                              <m:mcPr>
                                <m:count m:val="1"/>
                                <m:mcJc m:val="center"/>
                              </m:mcPr>
                            </m:mc>
                          </m:mcs>
                          <m:ctrlPr>
                            <a:rPr lang="es-MX" i="1">
                              <a:latin typeface="Cambria Math" panose="02040503050406030204" pitchFamily="18" charset="0"/>
                              <a:ea typeface="Cambria Math" panose="02040503050406030204" pitchFamily="18" charset="0"/>
                            </a:rPr>
                          </m:ctrlPr>
                        </m:mPr>
                        <m:mr>
                          <m:e>
                            <m:r>
                              <m:rPr>
                                <m:brk m:alnAt="7"/>
                              </m:rPr>
                              <a:rPr lang="es-MX" i="1">
                                <a:latin typeface="Cambria Math" panose="02040503050406030204" pitchFamily="18" charset="0"/>
                                <a:ea typeface="Cambria Math" panose="02040503050406030204" pitchFamily="18" charset="0"/>
                              </a:rPr>
                              <m:t>2</m:t>
                            </m:r>
                          </m:e>
                        </m:mr>
                        <m:mr>
                          <m:e>
                            <m:r>
                              <a:rPr lang="es-MX" i="1">
                                <a:latin typeface="Cambria Math" panose="02040503050406030204" pitchFamily="18" charset="0"/>
                                <a:ea typeface="Cambria Math" panose="02040503050406030204" pitchFamily="18" charset="0"/>
                              </a:rPr>
                              <m:t>0</m:t>
                            </m:r>
                          </m:e>
                        </m:mr>
                      </m:m>
                    </m:oMath>
                  </m:oMathPara>
                </a14:m>
                <a:endParaRPr lang="es-MX" dirty="0"/>
              </a:p>
              <a:p>
                <a:pPr marL="0" indent="0">
                  <a:buNone/>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ea typeface="Cambria Math" panose="02040503050406030204" pitchFamily="18" charset="0"/>
                        </a:rPr>
                        <m:t>𝑉</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d>
                        <m:dPr>
                          <m:ctrlPr>
                            <a:rPr lang="es-MX" b="0" i="0" smtClean="0">
                              <a:latin typeface="Cambria Math" panose="02040503050406030204" pitchFamily="18" charset="0"/>
                              <a:ea typeface="Cambria Math" panose="02040503050406030204" pitchFamily="18" charset="0"/>
                            </a:rPr>
                          </m:ctrlPr>
                        </m:dPr>
                        <m:e>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16</m:t>
                              </m:r>
                            </m:num>
                            <m:den>
                              <m:r>
                                <a:rPr lang="es-MX" b="0" i="1" smtClean="0">
                                  <a:latin typeface="Cambria Math" panose="02040503050406030204" pitchFamily="18" charset="0"/>
                                  <a:ea typeface="Cambria Math" panose="02040503050406030204" pitchFamily="18" charset="0"/>
                                </a:rPr>
                                <m:t>2</m:t>
                              </m:r>
                            </m:den>
                          </m:f>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32</m:t>
                              </m:r>
                            </m:num>
                            <m:den>
                              <m:r>
                                <a:rPr lang="es-MX" b="0" i="1" smtClean="0">
                                  <a:latin typeface="Cambria Math" panose="02040503050406030204" pitchFamily="18" charset="0"/>
                                  <a:ea typeface="Cambria Math" panose="02040503050406030204" pitchFamily="18" charset="0"/>
                                </a:rPr>
                                <m:t>5</m:t>
                              </m:r>
                            </m:den>
                          </m:f>
                        </m:e>
                      </m:d>
                      <m:r>
                        <a:rPr lang="es-MX" b="0" i="0" smtClean="0">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d>
                        <m:dPr>
                          <m:ctrlPr>
                            <a:rPr lang="es-MX" i="1">
                              <a:latin typeface="Cambria Math" panose="02040503050406030204" pitchFamily="18" charset="0"/>
                              <a:ea typeface="Cambria Math" panose="02040503050406030204" pitchFamily="18" charset="0"/>
                            </a:rPr>
                          </m:ctrlPr>
                        </m:dPr>
                        <m:e>
                          <m:f>
                            <m:fPr>
                              <m:ctrlPr>
                                <a:rPr lang="es-MX" i="1">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8</m:t>
                              </m:r>
                            </m:num>
                            <m:den>
                              <m:r>
                                <a:rPr lang="es-MX" b="0" i="1" smtClean="0">
                                  <a:latin typeface="Cambria Math" panose="02040503050406030204" pitchFamily="18" charset="0"/>
                                  <a:ea typeface="Cambria Math" panose="02040503050406030204" pitchFamily="18" charset="0"/>
                                </a:rPr>
                                <m:t>5</m:t>
                              </m:r>
                            </m:den>
                          </m:f>
                        </m:e>
                      </m:d>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16</m:t>
                          </m:r>
                        </m:num>
                        <m:den>
                          <m:r>
                            <a:rPr lang="es-MX" b="0" i="1" smtClean="0">
                              <a:latin typeface="Cambria Math" panose="02040503050406030204" pitchFamily="18" charset="0"/>
                              <a:ea typeface="Cambria Math" panose="02040503050406030204" pitchFamily="18" charset="0"/>
                            </a:rPr>
                            <m:t>5</m:t>
                          </m:r>
                        </m:den>
                      </m:f>
                      <m:r>
                        <a:rPr lang="es-MX" b="0" i="1" smtClean="0">
                          <a:latin typeface="Cambria Math" panose="02040503050406030204" pitchFamily="18" charset="0"/>
                          <a:ea typeface="Cambria Math" panose="02040503050406030204" pitchFamily="18" charset="0"/>
                        </a:rPr>
                        <m:t>𝜋</m:t>
                      </m:r>
                    </m:oMath>
                  </m:oMathPara>
                </a14:m>
                <a:endParaRPr lang="es-MX" b="0" dirty="0">
                  <a:ea typeface="Cambria Math" panose="02040503050406030204" pitchFamily="18" charset="0"/>
                </a:endParaRPr>
              </a:p>
              <a:p>
                <a:pPr marL="0" indent="0">
                  <a:buNone/>
                </a:pPr>
                <a:r>
                  <a:rPr lang="es-MX" dirty="0"/>
                  <a:t>Se puede comprobar que el método del cascarón cilíndrico proporciona la misma respuesta que las “rebanadas”.</a:t>
                </a:r>
              </a:p>
            </p:txBody>
          </p:sp>
        </mc:Choice>
        <mc:Fallback>
          <p:sp>
            <p:nvSpPr>
              <p:cNvPr id="3" name="Marcador de contenido 2">
                <a:extLst>
                  <a:ext uri="{FF2B5EF4-FFF2-40B4-BE49-F238E27FC236}">
                    <a16:creationId xmlns:a16="http://schemas.microsoft.com/office/drawing/2014/main" id="{0B67A301-BE06-4EEE-AB18-7EF733C8CC6B}"/>
                  </a:ext>
                </a:extLst>
              </p:cNvPr>
              <p:cNvSpPr>
                <a:spLocks noGrp="1" noRot="1" noChangeAspect="1" noMove="1" noResize="1" noEditPoints="1" noAdjustHandles="1" noChangeArrowheads="1" noChangeShapeType="1" noTextEdit="1"/>
              </p:cNvSpPr>
              <p:nvPr>
                <p:ph idx="1"/>
              </p:nvPr>
            </p:nvSpPr>
            <p:spPr>
              <a:xfrm>
                <a:off x="581192" y="1855178"/>
                <a:ext cx="11029615" cy="4914900"/>
              </a:xfrm>
              <a:blipFill>
                <a:blip r:embed="rId2"/>
                <a:stretch>
                  <a:fillRect l="-442"/>
                </a:stretch>
              </a:blipFill>
            </p:spPr>
            <p:txBody>
              <a:bodyPr/>
              <a:lstStyle/>
              <a:p>
                <a:r>
                  <a:rPr lang="es-MX">
                    <a:noFill/>
                  </a:rPr>
                  <a:t> </a:t>
                </a:r>
              </a:p>
            </p:txBody>
          </p:sp>
        </mc:Fallback>
      </mc:AlternateContent>
    </p:spTree>
    <p:extLst>
      <p:ext uri="{BB962C8B-B14F-4D97-AF65-F5344CB8AC3E}">
        <p14:creationId xmlns:p14="http://schemas.microsoft.com/office/powerpoint/2010/main" val="261748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9186833-5781-484A-88B5-8841B6EC3218}"/>
              </a:ext>
            </a:extLst>
          </p:cNvPr>
          <p:cNvSpPr>
            <a:spLocks noGrp="1"/>
          </p:cNvSpPr>
          <p:nvPr>
            <p:ph type="title"/>
          </p:nvPr>
        </p:nvSpPr>
        <p:spPr>
          <a:xfrm>
            <a:off x="601255" y="702156"/>
            <a:ext cx="3409783" cy="1013800"/>
          </a:xfrm>
        </p:spPr>
        <p:txBody>
          <a:bodyPr>
            <a:normAutofit/>
          </a:bodyPr>
          <a:lstStyle/>
          <a:p>
            <a:r>
              <a:rPr lang="es-MX" dirty="0"/>
              <a:t>nota</a:t>
            </a:r>
          </a:p>
        </p:txBody>
      </p:sp>
      <p:sp>
        <p:nvSpPr>
          <p:cNvPr id="3" name="Marcador de contenido 2">
            <a:extLst>
              <a:ext uri="{FF2B5EF4-FFF2-40B4-BE49-F238E27FC236}">
                <a16:creationId xmlns:a16="http://schemas.microsoft.com/office/drawing/2014/main" id="{50A44292-43E5-433B-971B-B41A376275FB}"/>
              </a:ext>
            </a:extLst>
          </p:cNvPr>
          <p:cNvSpPr>
            <a:spLocks noGrp="1"/>
          </p:cNvSpPr>
          <p:nvPr>
            <p:ph idx="1"/>
          </p:nvPr>
        </p:nvSpPr>
        <p:spPr>
          <a:xfrm>
            <a:off x="601255" y="1964168"/>
            <a:ext cx="3409782" cy="4036582"/>
          </a:xfrm>
        </p:spPr>
        <p:txBody>
          <a:bodyPr>
            <a:normAutofit/>
          </a:bodyPr>
          <a:lstStyle/>
          <a:p>
            <a:r>
              <a:rPr lang="es-MX" sz="1700">
                <a:solidFill>
                  <a:schemeClr val="bg1"/>
                </a:solidFill>
              </a:rPr>
              <a:t>Al comparar la solución del ejemplo 1 con las observaciones del comienzo de esta sección, es claro que el método de los cascarones cilíndricos es mucho más sencillo que el método en el que se utilizan rondanas para este problema. No es necesario encontrar las coordenadas del máximo local y no se tiene que resolver la ecuación de la curva, ni dar x en función de y. Sin embargo, en otros ejemplos, pueden ser más sencillos los métodos de la sección anterior.</a:t>
            </a:r>
          </a:p>
        </p:txBody>
      </p:sp>
      <p:pic>
        <p:nvPicPr>
          <p:cNvPr id="4" name="Imagen 3">
            <a:extLst>
              <a:ext uri="{FF2B5EF4-FFF2-40B4-BE49-F238E27FC236}">
                <a16:creationId xmlns:a16="http://schemas.microsoft.com/office/drawing/2014/main" id="{C7D9735A-2CB4-4753-86FD-B8617A51C8D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80655" y="1111641"/>
            <a:ext cx="5911552" cy="4655348"/>
          </a:xfrm>
          <a:prstGeom prst="rect">
            <a:avLst/>
          </a:prstGeom>
        </p:spPr>
      </p:pic>
    </p:spTree>
    <p:extLst>
      <p:ext uri="{BB962C8B-B14F-4D97-AF65-F5344CB8AC3E}">
        <p14:creationId xmlns:p14="http://schemas.microsoft.com/office/powerpoint/2010/main" val="257013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07198-FA14-4DD1-AE7D-12F517AD2EFE}"/>
              </a:ext>
            </a:extLst>
          </p:cNvPr>
          <p:cNvSpPr>
            <a:spLocks noGrp="1"/>
          </p:cNvSpPr>
          <p:nvPr>
            <p:ph type="title"/>
          </p:nvPr>
        </p:nvSpPr>
        <p:spPr>
          <a:xfrm>
            <a:off x="581192" y="702156"/>
            <a:ext cx="11029616" cy="1013800"/>
          </a:xfrm>
        </p:spPr>
        <p:txBody>
          <a:bodyPr>
            <a:normAutofit/>
          </a:bodyPr>
          <a:lstStyle/>
          <a:p>
            <a:r>
              <a:rPr lang="es-MX" dirty="0"/>
              <a:t>Ejemplo 2</a:t>
            </a:r>
          </a:p>
        </p:txBody>
      </p:sp>
      <p:sp>
        <p:nvSpPr>
          <p:cNvPr id="9" name="Rectangle 8">
            <a:extLst>
              <a:ext uri="{FF2B5EF4-FFF2-40B4-BE49-F238E27FC236}">
                <a16:creationId xmlns:a16="http://schemas.microsoft.com/office/drawing/2014/main" id="{E83CCD68-169B-401E-9352-6930D4A6E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E9104656-B4FC-40E3-9057-A88AEE3F2947}"/>
              </a:ext>
            </a:extLst>
          </p:cNvPr>
          <p:cNvPicPr>
            <a:picLocks noChangeAspect="1"/>
          </p:cNvPicPr>
          <p:nvPr/>
        </p:nvPicPr>
        <p:blipFill>
          <a:blip r:embed="rId2"/>
          <a:stretch>
            <a:fillRect/>
          </a:stretch>
        </p:blipFill>
        <p:spPr>
          <a:xfrm>
            <a:off x="657225" y="3227165"/>
            <a:ext cx="3305175" cy="1917001"/>
          </a:xfrm>
          <a:prstGeom prst="rect">
            <a:avLst/>
          </a:prstGeom>
        </p:spPr>
      </p:pic>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10D8833D-03A3-4EF4-ADFE-BF76D0994344}"/>
                  </a:ext>
                </a:extLst>
              </p:cNvPr>
              <p:cNvSpPr>
                <a:spLocks noGrp="1"/>
              </p:cNvSpPr>
              <p:nvPr>
                <p:ph idx="1"/>
              </p:nvPr>
            </p:nvSpPr>
            <p:spPr>
              <a:xfrm>
                <a:off x="4505325" y="2180496"/>
                <a:ext cx="7105481" cy="4045683"/>
              </a:xfrm>
            </p:spPr>
            <p:txBody>
              <a:bodyPr>
                <a:normAutofit/>
              </a:bodyPr>
              <a:lstStyle/>
              <a:p>
                <a:r>
                  <a:rPr lang="es-MX" dirty="0"/>
                  <a:t>Calcular el volumen del sólido obtenido al hacer girar la región entre </a:t>
                </a:r>
                <a14:m>
                  <m:oMath xmlns:m="http://schemas.openxmlformats.org/officeDocument/2006/math">
                    <m:r>
                      <a:rPr lang="es-MX" b="0" i="1" smtClean="0">
                        <a:latin typeface="Cambria Math" panose="02040503050406030204" pitchFamily="18" charset="0"/>
                      </a:rPr>
                      <m:t>𝑦</m:t>
                    </m:r>
                    <m:r>
                      <a:rPr lang="es-MX" b="0" i="1" smtClean="0">
                        <a:latin typeface="Cambria Math" panose="02040503050406030204" pitchFamily="18" charset="0"/>
                      </a:rPr>
                      <m:t>=</m:t>
                    </m:r>
                    <m:r>
                      <a:rPr lang="es-MX" b="0" i="1" smtClean="0">
                        <a:latin typeface="Cambria Math" panose="02040503050406030204" pitchFamily="18" charset="0"/>
                      </a:rPr>
                      <m:t>𝑥</m:t>
                    </m:r>
                  </m:oMath>
                </a14:m>
                <a:r>
                  <a:rPr lang="es-MX" dirty="0"/>
                  <a:t> y </a:t>
                </a:r>
                <a14:m>
                  <m:oMath xmlns:m="http://schemas.openxmlformats.org/officeDocument/2006/math">
                    <m:r>
                      <a:rPr lang="es-MX" i="1">
                        <a:latin typeface="Cambria Math" panose="02040503050406030204" pitchFamily="18" charset="0"/>
                      </a:rPr>
                      <m:t>𝑦</m:t>
                    </m:r>
                    <m:r>
                      <a:rPr lang="es-MX" i="1">
                        <a:latin typeface="Cambria Math" panose="02040503050406030204" pitchFamily="18" charset="0"/>
                      </a:rPr>
                      <m:t>=</m:t>
                    </m:r>
                    <m:sSup>
                      <m:sSupPr>
                        <m:ctrlPr>
                          <a:rPr lang="es-MX"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2</m:t>
                        </m:r>
                      </m:sup>
                    </m:sSup>
                  </m:oMath>
                </a14:m>
                <a:r>
                  <a:rPr lang="es-MX" dirty="0"/>
                  <a:t> alrededor del eje </a:t>
                </a:r>
                <a14:m>
                  <m:oMath xmlns:m="http://schemas.openxmlformats.org/officeDocument/2006/math">
                    <m:r>
                      <a:rPr lang="es-MX" b="0" i="1" smtClean="0">
                        <a:latin typeface="Cambria Math" panose="02040503050406030204" pitchFamily="18" charset="0"/>
                      </a:rPr>
                      <m:t>𝑦</m:t>
                    </m:r>
                  </m:oMath>
                </a14:m>
                <a:r>
                  <a:rPr lang="es-MX" dirty="0"/>
                  <a:t>.</a:t>
                </a:r>
              </a:p>
              <a:p>
                <a:r>
                  <a:rPr lang="es-MX" b="1" dirty="0"/>
                  <a:t>Solución:</a:t>
                </a:r>
              </a:p>
              <a:p>
                <a:pPr marL="0" indent="0">
                  <a:buNone/>
                </a:pPr>
                <a:r>
                  <a:rPr lang="es-MX" dirty="0"/>
                  <a:t>La región y un cascarón característico se ilustran en la figura. El cascarón tiene radio </a:t>
                </a:r>
                <a14:m>
                  <m:oMath xmlns:m="http://schemas.openxmlformats.org/officeDocument/2006/math">
                    <m:r>
                      <a:rPr lang="es-MX" b="0" i="1" smtClean="0">
                        <a:latin typeface="Cambria Math" panose="02040503050406030204" pitchFamily="18" charset="0"/>
                      </a:rPr>
                      <m:t>𝑥</m:t>
                    </m:r>
                  </m:oMath>
                </a14:m>
                <a:r>
                  <a:rPr lang="es-MX" dirty="0"/>
                  <a:t>, circunferencia </a:t>
                </a:r>
                <a14:m>
                  <m:oMath xmlns:m="http://schemas.openxmlformats.org/officeDocument/2006/math">
                    <m:r>
                      <a:rPr lang="es-MX" b="0" i="0" smtClean="0">
                        <a:latin typeface="Cambria Math" panose="02040503050406030204" pitchFamily="18" charset="0"/>
                      </a:rPr>
                      <m:t>2</m:t>
                    </m:r>
                    <m:r>
                      <m:rPr>
                        <m:sty m:val="p"/>
                      </m:rPr>
                      <a:rPr lang="el-GR" b="0" i="1" smtClean="0">
                        <a:latin typeface="Cambria Math" panose="02040503050406030204" pitchFamily="18" charset="0"/>
                        <a:ea typeface="Cambria Math" panose="02040503050406030204" pitchFamily="18" charset="0"/>
                      </a:rPr>
                      <m:t>π</m:t>
                    </m:r>
                    <m:r>
                      <a:rPr lang="es-MX" i="1">
                        <a:latin typeface="Cambria Math" panose="02040503050406030204" pitchFamily="18" charset="0"/>
                      </a:rPr>
                      <m:t>𝑥</m:t>
                    </m:r>
                  </m:oMath>
                </a14:m>
                <a:r>
                  <a:rPr lang="es-MX" dirty="0"/>
                  <a:t> y altura </a:t>
                </a:r>
                <a14:m>
                  <m:oMath xmlns:m="http://schemas.openxmlformats.org/officeDocument/2006/math">
                    <m:r>
                      <a:rPr lang="es-MX" i="1">
                        <a:latin typeface="Cambria Math" panose="02040503050406030204" pitchFamily="18" charset="0"/>
                      </a:rPr>
                      <m:t>𝑥</m:t>
                    </m:r>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2</m:t>
                        </m:r>
                      </m:sup>
                    </m:sSup>
                  </m:oMath>
                </a14:m>
                <a:r>
                  <a:rPr lang="es-MX" dirty="0"/>
                  <a:t>. </a:t>
                </a:r>
              </a:p>
              <a:p>
                <a:pPr marL="0" indent="0">
                  <a:buNone/>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ea typeface="Cambria Math" panose="02040503050406030204" pitchFamily="18" charset="0"/>
                        </a:rPr>
                        <m:t>𝑉</m:t>
                      </m:r>
                      <m:r>
                        <a:rPr lang="es-MX" i="1">
                          <a:latin typeface="Cambria Math" panose="02040503050406030204" pitchFamily="18" charset="0"/>
                          <a:ea typeface="Cambria Math" panose="02040503050406030204" pitchFamily="18" charset="0"/>
                        </a:rPr>
                        <m:t>=</m:t>
                      </m:r>
                      <m:nary>
                        <m:naryPr>
                          <m:limLoc m:val="undOvr"/>
                          <m:ctrlPr>
                            <a:rPr lang="es-MX" i="1">
                              <a:latin typeface="Cambria Math" panose="02040503050406030204" pitchFamily="18" charset="0"/>
                              <a:ea typeface="Cambria Math" panose="02040503050406030204" pitchFamily="18" charset="0"/>
                            </a:rPr>
                          </m:ctrlPr>
                        </m:naryPr>
                        <m:sub>
                          <m:r>
                            <m:rPr>
                              <m:brk m:alnAt="24"/>
                            </m:rPr>
                            <a:rPr lang="es-MX" i="1">
                              <a:latin typeface="Cambria Math" panose="02040503050406030204" pitchFamily="18" charset="0"/>
                              <a:ea typeface="Cambria Math" panose="02040503050406030204" pitchFamily="18" charset="0"/>
                            </a:rPr>
                            <m:t>0</m:t>
                          </m:r>
                        </m:sub>
                        <m:sup>
                          <m:r>
                            <a:rPr lang="es-MX" b="0" i="1" smtClean="0">
                              <a:latin typeface="Cambria Math" panose="02040503050406030204" pitchFamily="18" charset="0"/>
                              <a:ea typeface="Cambria Math" panose="02040503050406030204" pitchFamily="18" charset="0"/>
                            </a:rPr>
                            <m:t>1</m:t>
                          </m:r>
                        </m:sup>
                        <m:e>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r>
                            <a:rPr lang="es-MX" i="1">
                              <a:latin typeface="Cambria Math" panose="02040503050406030204" pitchFamily="18" charset="0"/>
                              <a:ea typeface="Cambria Math" panose="02040503050406030204" pitchFamily="18" charset="0"/>
                            </a:rPr>
                            <m:t>𝑥</m:t>
                          </m:r>
                          <m:r>
                            <a:rPr lang="es-MX" i="1">
                              <a:latin typeface="Cambria Math" panose="02040503050406030204" pitchFamily="18" charset="0"/>
                              <a:ea typeface="Cambria Math" panose="02040503050406030204" pitchFamily="18" charset="0"/>
                            </a:rPr>
                            <m:t>)(</m:t>
                          </m:r>
                          <m:r>
                            <a:rPr lang="es-MX" i="1">
                              <a:latin typeface="Cambria Math" panose="02040503050406030204" pitchFamily="18" charset="0"/>
                            </a:rPr>
                            <m:t>𝑥</m:t>
                          </m:r>
                          <m:r>
                            <a:rPr lang="es-MX" i="1">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2</m:t>
                              </m:r>
                            </m:sup>
                          </m:sSup>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𝑑𝑥</m:t>
                          </m:r>
                        </m:e>
                      </m:nary>
                      <m:r>
                        <a:rPr lang="es-MX" b="0" i="1" smtClean="0">
                          <a:latin typeface="Cambria Math" panose="02040503050406030204" pitchFamily="18" charset="0"/>
                          <a:ea typeface="Cambria Math" panose="02040503050406030204" pitchFamily="18" charset="0"/>
                        </a:rPr>
                        <m:t>=</m:t>
                      </m:r>
                      <m:nary>
                        <m:naryPr>
                          <m:limLoc m:val="undOvr"/>
                          <m:ctrlPr>
                            <a:rPr lang="es-MX" i="1">
                              <a:latin typeface="Cambria Math" panose="02040503050406030204" pitchFamily="18" charset="0"/>
                              <a:ea typeface="Cambria Math" panose="02040503050406030204" pitchFamily="18" charset="0"/>
                            </a:rPr>
                          </m:ctrlPr>
                        </m:naryPr>
                        <m:sub>
                          <m:r>
                            <m:rPr>
                              <m:brk m:alnAt="24"/>
                            </m:rPr>
                            <a:rPr lang="es-MX" i="1">
                              <a:latin typeface="Cambria Math" panose="02040503050406030204" pitchFamily="18" charset="0"/>
                              <a:ea typeface="Cambria Math" panose="02040503050406030204" pitchFamily="18" charset="0"/>
                            </a:rPr>
                            <m:t>0</m:t>
                          </m:r>
                        </m:sub>
                        <m:sup>
                          <m:r>
                            <a:rPr lang="es-MX" i="1">
                              <a:latin typeface="Cambria Math" panose="02040503050406030204" pitchFamily="18" charset="0"/>
                              <a:ea typeface="Cambria Math" panose="02040503050406030204" pitchFamily="18" charset="0"/>
                            </a:rPr>
                            <m:t>1</m:t>
                          </m:r>
                        </m:sup>
                        <m:e>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r>
                            <a:rPr lang="es-MX" i="1">
                              <a:latin typeface="Cambria Math" panose="02040503050406030204" pitchFamily="18" charset="0"/>
                              <a:ea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2</m:t>
                              </m:r>
                            </m:sup>
                          </m:sSup>
                          <m:r>
                            <a:rPr lang="es-MX" i="1">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b="0" i="1" smtClean="0">
                                  <a:latin typeface="Cambria Math" panose="02040503050406030204" pitchFamily="18" charset="0"/>
                                </a:rPr>
                                <m:t>3</m:t>
                              </m:r>
                            </m:sup>
                          </m:sSup>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𝑑𝑥</m:t>
                          </m:r>
                        </m:e>
                      </m:nary>
                      <m:r>
                        <a:rPr lang="es-MX" b="0" i="1" smtClean="0">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nary>
                        <m:naryPr>
                          <m:limLoc m:val="undOvr"/>
                          <m:ctrlPr>
                            <a:rPr lang="es-MX" i="1">
                              <a:latin typeface="Cambria Math" panose="02040503050406030204" pitchFamily="18" charset="0"/>
                              <a:ea typeface="Cambria Math" panose="02040503050406030204" pitchFamily="18" charset="0"/>
                            </a:rPr>
                          </m:ctrlPr>
                        </m:naryPr>
                        <m:sub>
                          <m:r>
                            <m:rPr>
                              <m:brk m:alnAt="24"/>
                            </m:rPr>
                            <a:rPr lang="es-MX" i="1">
                              <a:latin typeface="Cambria Math" panose="02040503050406030204" pitchFamily="18" charset="0"/>
                              <a:ea typeface="Cambria Math" panose="02040503050406030204" pitchFamily="18" charset="0"/>
                            </a:rPr>
                            <m:t>0</m:t>
                          </m:r>
                        </m:sub>
                        <m:sup>
                          <m:r>
                            <a:rPr lang="es-MX" i="1">
                              <a:latin typeface="Cambria Math" panose="02040503050406030204" pitchFamily="18" charset="0"/>
                              <a:ea typeface="Cambria Math" panose="02040503050406030204" pitchFamily="18" charset="0"/>
                            </a:rPr>
                            <m:t>1</m:t>
                          </m:r>
                        </m:sup>
                        <m:e>
                          <m:d>
                            <m:dPr>
                              <m:ctrlPr>
                                <a:rPr lang="es-MX" i="1">
                                  <a:latin typeface="Cambria Math" panose="02040503050406030204" pitchFamily="18" charset="0"/>
                                  <a:ea typeface="Cambria Math" panose="02040503050406030204" pitchFamily="18" charset="0"/>
                                </a:rPr>
                              </m:ctrlPr>
                            </m:dPr>
                            <m:e>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2</m:t>
                                  </m:r>
                                </m:sup>
                              </m:sSup>
                              <m:r>
                                <a:rPr lang="es-MX" i="1">
                                  <a:latin typeface="Cambria Math" panose="02040503050406030204" pitchFamily="18" charset="0"/>
                                </a:rPr>
                                <m:t>−</m:t>
                              </m:r>
                              <m:sSup>
                                <m:sSupPr>
                                  <m:ctrlPr>
                                    <a:rPr lang="es-MX" i="1">
                                      <a:latin typeface="Cambria Math" panose="02040503050406030204" pitchFamily="18" charset="0"/>
                                    </a:rPr>
                                  </m:ctrlPr>
                                </m:sSupPr>
                                <m:e>
                                  <m:r>
                                    <a:rPr lang="es-MX" i="1">
                                      <a:latin typeface="Cambria Math" panose="02040503050406030204" pitchFamily="18" charset="0"/>
                                    </a:rPr>
                                    <m:t>𝑥</m:t>
                                  </m:r>
                                </m:e>
                                <m:sup>
                                  <m:r>
                                    <a:rPr lang="es-MX" i="1">
                                      <a:latin typeface="Cambria Math" panose="02040503050406030204" pitchFamily="18" charset="0"/>
                                    </a:rPr>
                                    <m:t>3</m:t>
                                  </m:r>
                                </m:sup>
                              </m:sSup>
                            </m:e>
                          </m:d>
                          <m:r>
                            <a:rPr lang="es-MX" i="1">
                              <a:latin typeface="Cambria Math" panose="02040503050406030204" pitchFamily="18" charset="0"/>
                              <a:ea typeface="Cambria Math" panose="02040503050406030204" pitchFamily="18" charset="0"/>
                            </a:rPr>
                            <m:t>𝑑𝑥</m:t>
                          </m:r>
                          <m:r>
                            <a:rPr lang="es-MX" b="0" i="1" smtClean="0">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r>
                            <a:rPr lang="es-MX" i="1">
                              <a:latin typeface="Cambria Math" panose="02040503050406030204" pitchFamily="18" charset="0"/>
                              <a:ea typeface="Cambria Math" panose="02040503050406030204" pitchFamily="18" charset="0"/>
                            </a:rPr>
                            <m:t>[</m:t>
                          </m:r>
                          <m:f>
                            <m:fPr>
                              <m:ctrlPr>
                                <a:rPr lang="es-MX" i="1">
                                  <a:latin typeface="Cambria Math" panose="02040503050406030204" pitchFamily="18" charset="0"/>
                                  <a:ea typeface="Cambria Math" panose="02040503050406030204" pitchFamily="18" charset="0"/>
                                </a:rPr>
                              </m:ctrlPr>
                            </m:fPr>
                            <m:num>
                              <m:sSup>
                                <m:sSupPr>
                                  <m:ctrlPr>
                                    <a:rPr lang="es-MX" i="1">
                                      <a:latin typeface="Cambria Math" panose="02040503050406030204" pitchFamily="18" charset="0"/>
                                      <a:ea typeface="Cambria Math" panose="02040503050406030204" pitchFamily="18" charset="0"/>
                                    </a:rPr>
                                  </m:ctrlPr>
                                </m:sSupPr>
                                <m:e>
                                  <m:r>
                                    <a:rPr lang="es-MX" i="1">
                                      <a:latin typeface="Cambria Math" panose="02040503050406030204" pitchFamily="18" charset="0"/>
                                      <a:ea typeface="Cambria Math" panose="02040503050406030204" pitchFamily="18" charset="0"/>
                                    </a:rPr>
                                    <m:t>𝑥</m:t>
                                  </m:r>
                                </m:e>
                                <m:sup>
                                  <m:r>
                                    <a:rPr lang="es-MX" b="0" i="1" smtClean="0">
                                      <a:latin typeface="Cambria Math" panose="02040503050406030204" pitchFamily="18" charset="0"/>
                                      <a:ea typeface="Cambria Math" panose="02040503050406030204" pitchFamily="18" charset="0"/>
                                    </a:rPr>
                                    <m:t>3</m:t>
                                  </m:r>
                                </m:sup>
                              </m:sSup>
                            </m:num>
                            <m:den>
                              <m:r>
                                <a:rPr lang="es-MX" b="0" i="1" smtClean="0">
                                  <a:latin typeface="Cambria Math" panose="02040503050406030204" pitchFamily="18" charset="0"/>
                                  <a:ea typeface="Cambria Math" panose="02040503050406030204" pitchFamily="18" charset="0"/>
                                </a:rPr>
                                <m:t>3</m:t>
                              </m:r>
                            </m:den>
                          </m:f>
                          <m:r>
                            <a:rPr lang="es-MX" i="1">
                              <a:latin typeface="Cambria Math" panose="02040503050406030204" pitchFamily="18" charset="0"/>
                              <a:ea typeface="Cambria Math" panose="02040503050406030204" pitchFamily="18" charset="0"/>
                            </a:rPr>
                            <m:t>−</m:t>
                          </m:r>
                          <m:f>
                            <m:fPr>
                              <m:ctrlPr>
                                <a:rPr lang="es-MX" i="1">
                                  <a:latin typeface="Cambria Math" panose="02040503050406030204" pitchFamily="18" charset="0"/>
                                  <a:ea typeface="Cambria Math" panose="02040503050406030204" pitchFamily="18" charset="0"/>
                                </a:rPr>
                              </m:ctrlPr>
                            </m:fPr>
                            <m:num>
                              <m:sSup>
                                <m:sSupPr>
                                  <m:ctrlPr>
                                    <a:rPr lang="es-MX" i="1">
                                      <a:latin typeface="Cambria Math" panose="02040503050406030204" pitchFamily="18" charset="0"/>
                                      <a:ea typeface="Cambria Math" panose="02040503050406030204" pitchFamily="18" charset="0"/>
                                    </a:rPr>
                                  </m:ctrlPr>
                                </m:sSupPr>
                                <m:e>
                                  <m:r>
                                    <a:rPr lang="es-MX" i="1">
                                      <a:latin typeface="Cambria Math" panose="02040503050406030204" pitchFamily="18" charset="0"/>
                                      <a:ea typeface="Cambria Math" panose="02040503050406030204" pitchFamily="18" charset="0"/>
                                    </a:rPr>
                                    <m:t>𝑥</m:t>
                                  </m:r>
                                </m:e>
                                <m:sup>
                                  <m:r>
                                    <a:rPr lang="es-MX" b="0" i="1" smtClean="0">
                                      <a:latin typeface="Cambria Math" panose="02040503050406030204" pitchFamily="18" charset="0"/>
                                      <a:ea typeface="Cambria Math" panose="02040503050406030204" pitchFamily="18" charset="0"/>
                                    </a:rPr>
                                    <m:t>4</m:t>
                                  </m:r>
                                </m:sup>
                              </m:sSup>
                            </m:num>
                            <m:den>
                              <m:r>
                                <a:rPr lang="es-MX" b="0" i="1" smtClean="0">
                                  <a:latin typeface="Cambria Math" panose="02040503050406030204" pitchFamily="18" charset="0"/>
                                  <a:ea typeface="Cambria Math" panose="02040503050406030204" pitchFamily="18" charset="0"/>
                                </a:rPr>
                                <m:t>4</m:t>
                              </m:r>
                            </m:den>
                          </m:f>
                          <m:r>
                            <a:rPr lang="es-MX" b="0" i="1" smtClean="0">
                              <a:latin typeface="Cambria Math" panose="02040503050406030204" pitchFamily="18" charset="0"/>
                              <a:ea typeface="Cambria Math" panose="02040503050406030204" pitchFamily="18" charset="0"/>
                            </a:rPr>
                            <m:t>]</m:t>
                          </m:r>
                          <m:m>
                            <m:mPr>
                              <m:mcs>
                                <m:mc>
                                  <m:mcPr>
                                    <m:count m:val="1"/>
                                    <m:mcJc m:val="center"/>
                                  </m:mcPr>
                                </m:mc>
                              </m:mcs>
                              <m:ctrlPr>
                                <a:rPr lang="es-MX" i="1">
                                  <a:latin typeface="Cambria Math" panose="02040503050406030204" pitchFamily="18" charset="0"/>
                                  <a:ea typeface="Cambria Math" panose="02040503050406030204" pitchFamily="18" charset="0"/>
                                </a:rPr>
                              </m:ctrlPr>
                            </m:mPr>
                            <m:mr>
                              <m:e>
                                <m:r>
                                  <m:rPr>
                                    <m:brk m:alnAt="7"/>
                                  </m:rPr>
                                  <a:rPr lang="es-MX" b="0" i="1" smtClean="0">
                                    <a:latin typeface="Cambria Math" panose="02040503050406030204" pitchFamily="18" charset="0"/>
                                    <a:ea typeface="Cambria Math" panose="02040503050406030204" pitchFamily="18" charset="0"/>
                                  </a:rPr>
                                  <m:t>1</m:t>
                                </m:r>
                              </m:e>
                            </m:mr>
                            <m:mr>
                              <m:e>
                                <m:r>
                                  <a:rPr lang="es-MX" i="1">
                                    <a:latin typeface="Cambria Math" panose="02040503050406030204" pitchFamily="18" charset="0"/>
                                    <a:ea typeface="Cambria Math" panose="02040503050406030204" pitchFamily="18" charset="0"/>
                                  </a:rPr>
                                  <m:t>0</m:t>
                                </m:r>
                              </m:e>
                            </m:mr>
                          </m:m>
                        </m:e>
                      </m:nary>
                      <m:r>
                        <a:rPr lang="es-MX" b="0" i="1" smtClean="0">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d>
                        <m:dPr>
                          <m:begChr m:val="["/>
                          <m:endChr m:val="]"/>
                          <m:ctrlPr>
                            <a:rPr lang="es-MX" i="1">
                              <a:latin typeface="Cambria Math" panose="02040503050406030204" pitchFamily="18" charset="0"/>
                              <a:ea typeface="Cambria Math" panose="02040503050406030204" pitchFamily="18" charset="0"/>
                            </a:rPr>
                          </m:ctrlPr>
                        </m:dPr>
                        <m:e>
                          <m:f>
                            <m:fPr>
                              <m:ctrlPr>
                                <a:rPr lang="es-MX" i="1">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1</m:t>
                              </m:r>
                            </m:num>
                            <m:den>
                              <m:r>
                                <a:rPr lang="es-MX" b="0" i="1" smtClean="0">
                                  <a:latin typeface="Cambria Math" panose="02040503050406030204" pitchFamily="18" charset="0"/>
                                  <a:ea typeface="Cambria Math" panose="02040503050406030204" pitchFamily="18" charset="0"/>
                                </a:rPr>
                                <m:t>3</m:t>
                              </m:r>
                            </m:den>
                          </m:f>
                          <m:r>
                            <a:rPr lang="es-MX" i="1">
                              <a:latin typeface="Cambria Math" panose="02040503050406030204" pitchFamily="18" charset="0"/>
                              <a:ea typeface="Cambria Math" panose="02040503050406030204" pitchFamily="18" charset="0"/>
                            </a:rPr>
                            <m:t>−</m:t>
                          </m:r>
                          <m:f>
                            <m:fPr>
                              <m:ctrlPr>
                                <a:rPr lang="es-MX" i="1">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1</m:t>
                              </m:r>
                            </m:num>
                            <m:den>
                              <m:r>
                                <a:rPr lang="es-MX" b="0" i="1" smtClean="0">
                                  <a:latin typeface="Cambria Math" panose="02040503050406030204" pitchFamily="18" charset="0"/>
                                  <a:ea typeface="Cambria Math" panose="02040503050406030204" pitchFamily="18" charset="0"/>
                                </a:rPr>
                                <m:t>4</m:t>
                              </m:r>
                            </m:den>
                          </m:f>
                        </m:e>
                      </m:d>
                      <m:r>
                        <a:rPr lang="es-MX" b="0" i="1" smtClean="0">
                          <a:latin typeface="Cambria Math" panose="02040503050406030204" pitchFamily="18" charset="0"/>
                          <a:ea typeface="Cambria Math" panose="02040503050406030204" pitchFamily="18" charset="0"/>
                        </a:rPr>
                        <m:t>=</m:t>
                      </m:r>
                      <m:r>
                        <a:rPr lang="es-MX" i="1">
                          <a:latin typeface="Cambria Math" panose="02040503050406030204" pitchFamily="18" charset="0"/>
                          <a:ea typeface="Cambria Math" panose="02040503050406030204" pitchFamily="18" charset="0"/>
                        </a:rPr>
                        <m:t>2</m:t>
                      </m:r>
                      <m:r>
                        <a:rPr lang="es-MX" i="1">
                          <a:latin typeface="Cambria Math" panose="02040503050406030204" pitchFamily="18" charset="0"/>
                          <a:ea typeface="Cambria Math" panose="02040503050406030204" pitchFamily="18" charset="0"/>
                        </a:rPr>
                        <m:t>𝜋</m:t>
                      </m:r>
                      <m:d>
                        <m:dPr>
                          <m:begChr m:val="["/>
                          <m:endChr m:val="]"/>
                          <m:ctrlPr>
                            <a:rPr lang="es-MX" i="1">
                              <a:latin typeface="Cambria Math" panose="02040503050406030204" pitchFamily="18" charset="0"/>
                              <a:ea typeface="Cambria Math" panose="02040503050406030204" pitchFamily="18" charset="0"/>
                            </a:rPr>
                          </m:ctrlPr>
                        </m:dPr>
                        <m:e>
                          <m:f>
                            <m:fPr>
                              <m:ctrlPr>
                                <a:rPr lang="es-MX" i="1">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1</m:t>
                              </m:r>
                            </m:num>
                            <m:den>
                              <m:r>
                                <a:rPr lang="es-MX" b="0" i="1" smtClean="0">
                                  <a:latin typeface="Cambria Math" panose="02040503050406030204" pitchFamily="18" charset="0"/>
                                  <a:ea typeface="Cambria Math" panose="02040503050406030204" pitchFamily="18" charset="0"/>
                                </a:rPr>
                                <m:t>12</m:t>
                              </m:r>
                            </m:den>
                          </m:f>
                        </m:e>
                      </m:d>
                      <m:r>
                        <a:rPr lang="es-MX" b="0" i="1" smtClean="0">
                          <a:latin typeface="Cambria Math" panose="02040503050406030204" pitchFamily="18" charset="0"/>
                          <a:ea typeface="Cambria Math" panose="02040503050406030204" pitchFamily="18" charset="0"/>
                        </a:rPr>
                        <m:t>=</m:t>
                      </m:r>
                      <m:f>
                        <m:fPr>
                          <m:ctrlPr>
                            <a:rPr lang="es-MX" i="1">
                              <a:latin typeface="Cambria Math" panose="02040503050406030204" pitchFamily="18" charset="0"/>
                              <a:ea typeface="Cambria Math" panose="02040503050406030204" pitchFamily="18" charset="0"/>
                            </a:rPr>
                          </m:ctrlPr>
                        </m:fPr>
                        <m:num>
                          <m:r>
                            <a:rPr lang="es-MX" i="1">
                              <a:latin typeface="Cambria Math" panose="02040503050406030204" pitchFamily="18" charset="0"/>
                              <a:ea typeface="Cambria Math" panose="02040503050406030204" pitchFamily="18" charset="0"/>
                            </a:rPr>
                            <m:t>𝜋</m:t>
                          </m:r>
                        </m:num>
                        <m:den>
                          <m:r>
                            <a:rPr lang="es-MX" b="0" i="1" smtClean="0">
                              <a:latin typeface="Cambria Math" panose="02040503050406030204" pitchFamily="18" charset="0"/>
                              <a:ea typeface="Cambria Math" panose="02040503050406030204" pitchFamily="18" charset="0"/>
                            </a:rPr>
                            <m:t>6</m:t>
                          </m:r>
                        </m:den>
                      </m:f>
                    </m:oMath>
                  </m:oMathPara>
                </a14:m>
                <a:endParaRPr lang="es-MX" dirty="0"/>
              </a:p>
            </p:txBody>
          </p:sp>
        </mc:Choice>
        <mc:Fallback>
          <p:sp>
            <p:nvSpPr>
              <p:cNvPr id="3" name="Marcador de contenido 2">
                <a:extLst>
                  <a:ext uri="{FF2B5EF4-FFF2-40B4-BE49-F238E27FC236}">
                    <a16:creationId xmlns:a16="http://schemas.microsoft.com/office/drawing/2014/main" id="{10D8833D-03A3-4EF4-ADFE-BF76D0994344}"/>
                  </a:ext>
                </a:extLst>
              </p:cNvPr>
              <p:cNvSpPr>
                <a:spLocks noGrp="1" noRot="1" noChangeAspect="1" noMove="1" noResize="1" noEditPoints="1" noAdjustHandles="1" noChangeArrowheads="1" noChangeShapeType="1" noTextEdit="1"/>
              </p:cNvSpPr>
              <p:nvPr>
                <p:ph idx="1"/>
              </p:nvPr>
            </p:nvSpPr>
            <p:spPr>
              <a:xfrm>
                <a:off x="4505325" y="2180496"/>
                <a:ext cx="7105481" cy="4045683"/>
              </a:xfrm>
              <a:blipFill>
                <a:blip r:embed="rId3"/>
                <a:stretch>
                  <a:fillRect l="-686"/>
                </a:stretch>
              </a:blipFill>
            </p:spPr>
            <p:txBody>
              <a:bodyPr/>
              <a:lstStyle/>
              <a:p>
                <a:r>
                  <a:rPr lang="es-MX">
                    <a:noFill/>
                  </a:rPr>
                  <a:t> </a:t>
                </a:r>
              </a:p>
            </p:txBody>
          </p:sp>
        </mc:Fallback>
      </mc:AlternateContent>
    </p:spTree>
    <p:extLst>
      <p:ext uri="{BB962C8B-B14F-4D97-AF65-F5344CB8AC3E}">
        <p14:creationId xmlns:p14="http://schemas.microsoft.com/office/powerpoint/2010/main" val="407765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D3222-11C7-4ACE-AE9C-A337835BB15E}"/>
              </a:ext>
            </a:extLst>
          </p:cNvPr>
          <p:cNvSpPr>
            <a:spLocks noGrp="1"/>
          </p:cNvSpPr>
          <p:nvPr>
            <p:ph type="title"/>
          </p:nvPr>
        </p:nvSpPr>
        <p:spPr/>
        <p:txBody>
          <a:bodyPr/>
          <a:lstStyle/>
          <a:p>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B807120-D0DF-494E-9274-115AB5C32D73}"/>
                  </a:ext>
                </a:extLst>
              </p:cNvPr>
              <p:cNvSpPr>
                <a:spLocks noGrp="1"/>
              </p:cNvSpPr>
              <p:nvPr>
                <p:ph idx="1"/>
              </p:nvPr>
            </p:nvSpPr>
            <p:spPr>
              <a:xfrm>
                <a:off x="458101" y="1978269"/>
                <a:ext cx="7877008" cy="4739054"/>
              </a:xfrm>
            </p:spPr>
            <p:txBody>
              <a:bodyPr>
                <a:normAutofit/>
              </a:bodyPr>
              <a:lstStyle/>
              <a:p>
                <a:r>
                  <a:rPr lang="es-MX" sz="2400" dirty="0"/>
                  <a:t>Algunos problemas relacionados con volúmenes son muy difíciles de manejar, por ejemplo:</a:t>
                </a:r>
              </a:p>
              <a:p>
                <a:r>
                  <a:rPr lang="es-MX" sz="2400" dirty="0"/>
                  <a:t>Considere el problema de determinar el volumen del sólido que se obtiene al hacer girar la región definida por </a:t>
                </a:r>
                <a14:m>
                  <m:oMath xmlns:m="http://schemas.openxmlformats.org/officeDocument/2006/math">
                    <m:r>
                      <a:rPr lang="es-MX" sz="2400" b="0" i="1" smtClean="0">
                        <a:latin typeface="Cambria Math" panose="02040503050406030204" pitchFamily="18" charset="0"/>
                      </a:rPr>
                      <m:t>𝑦</m:t>
                    </m:r>
                    <m:r>
                      <a:rPr lang="es-MX" sz="2400" b="0" i="1" smtClean="0">
                        <a:latin typeface="Cambria Math" panose="02040503050406030204" pitchFamily="18" charset="0"/>
                      </a:rPr>
                      <m:t>=2</m:t>
                    </m:r>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𝑥</m:t>
                        </m:r>
                      </m:e>
                      <m:sup>
                        <m:r>
                          <a:rPr lang="es-MX" sz="2400" b="0" i="1" smtClean="0">
                            <a:latin typeface="Cambria Math" panose="02040503050406030204" pitchFamily="18" charset="0"/>
                          </a:rPr>
                          <m:t>2</m:t>
                        </m:r>
                      </m:sup>
                    </m:sSup>
                    <m:r>
                      <a:rPr lang="es-MX" sz="2400" b="0" i="1" smtClean="0">
                        <a:latin typeface="Cambria Math" panose="02040503050406030204" pitchFamily="18" charset="0"/>
                      </a:rPr>
                      <m:t>−</m:t>
                    </m:r>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𝑥</m:t>
                        </m:r>
                      </m:e>
                      <m:sup>
                        <m:r>
                          <a:rPr lang="es-MX" sz="2400" b="0" i="1" smtClean="0">
                            <a:latin typeface="Cambria Math" panose="02040503050406030204" pitchFamily="18" charset="0"/>
                          </a:rPr>
                          <m:t>3</m:t>
                        </m:r>
                      </m:sup>
                    </m:sSup>
                  </m:oMath>
                </a14:m>
                <a:r>
                  <a:rPr lang="es-MX" sz="2400" dirty="0"/>
                  <a:t> y </a:t>
                </a:r>
                <a14:m>
                  <m:oMath xmlns:m="http://schemas.openxmlformats.org/officeDocument/2006/math">
                    <m:r>
                      <a:rPr lang="es-MX" sz="2400" i="1">
                        <a:latin typeface="Cambria Math" panose="02040503050406030204" pitchFamily="18" charset="0"/>
                      </a:rPr>
                      <m:t>𝑦</m:t>
                    </m:r>
                    <m:r>
                      <a:rPr lang="es-MX" sz="2400" i="1">
                        <a:latin typeface="Cambria Math" panose="02040503050406030204" pitchFamily="18" charset="0"/>
                      </a:rPr>
                      <m:t>=0</m:t>
                    </m:r>
                  </m:oMath>
                </a14:m>
                <a:r>
                  <a:rPr lang="es-MX" sz="2400" dirty="0"/>
                  <a:t> alrededor del eje </a:t>
                </a:r>
                <a14:m>
                  <m:oMath xmlns:m="http://schemas.openxmlformats.org/officeDocument/2006/math">
                    <m:r>
                      <a:rPr lang="es-MX" sz="2400" i="1">
                        <a:latin typeface="Cambria Math" panose="02040503050406030204" pitchFamily="18" charset="0"/>
                      </a:rPr>
                      <m:t>𝑦</m:t>
                    </m:r>
                  </m:oMath>
                </a14:m>
                <a:r>
                  <a:rPr lang="es-MX" sz="2400" dirty="0"/>
                  <a:t>.</a:t>
                </a:r>
              </a:p>
              <a:p>
                <a:r>
                  <a:rPr lang="es-MX" sz="2400" dirty="0"/>
                  <a:t>Si corta en forma perpendicular al eje </a:t>
                </a:r>
                <a14:m>
                  <m:oMath xmlns:m="http://schemas.openxmlformats.org/officeDocument/2006/math">
                    <m:r>
                      <a:rPr lang="es-MX" sz="2400" i="1">
                        <a:latin typeface="Cambria Math" panose="02040503050406030204" pitchFamily="18" charset="0"/>
                      </a:rPr>
                      <m:t>𝑦</m:t>
                    </m:r>
                  </m:oMath>
                </a14:m>
                <a:r>
                  <a:rPr lang="es-MX" sz="2400" dirty="0"/>
                  <a:t>, obtendrá una rondana.</a:t>
                </a:r>
              </a:p>
              <a:p>
                <a:r>
                  <a:rPr lang="es-MX" sz="2400" dirty="0"/>
                  <a:t>Pero para calcular los radios interior y exterior de la rondana, tendría que resolver la ecuación cúbica </a:t>
                </a:r>
                <a14:m>
                  <m:oMath xmlns:m="http://schemas.openxmlformats.org/officeDocument/2006/math">
                    <m:r>
                      <a:rPr lang="es-MX" sz="2400" i="1">
                        <a:latin typeface="Cambria Math" panose="02040503050406030204" pitchFamily="18" charset="0"/>
                      </a:rPr>
                      <m:t>𝑦</m:t>
                    </m:r>
                    <m:r>
                      <a:rPr lang="es-MX" sz="2400" i="1">
                        <a:latin typeface="Cambria Math" panose="02040503050406030204" pitchFamily="18" charset="0"/>
                      </a:rPr>
                      <m:t>=2</m:t>
                    </m:r>
                    <m:sSup>
                      <m:sSupPr>
                        <m:ctrlPr>
                          <a:rPr lang="es-MX" sz="2400" i="1">
                            <a:latin typeface="Cambria Math" panose="02040503050406030204" pitchFamily="18" charset="0"/>
                          </a:rPr>
                        </m:ctrlPr>
                      </m:sSupPr>
                      <m:e>
                        <m:r>
                          <a:rPr lang="es-MX" sz="2400" i="1">
                            <a:latin typeface="Cambria Math" panose="02040503050406030204" pitchFamily="18" charset="0"/>
                          </a:rPr>
                          <m:t>𝑥</m:t>
                        </m:r>
                      </m:e>
                      <m:sup>
                        <m:r>
                          <a:rPr lang="es-MX" sz="2400" i="1">
                            <a:latin typeface="Cambria Math" panose="02040503050406030204" pitchFamily="18" charset="0"/>
                          </a:rPr>
                          <m:t>2</m:t>
                        </m:r>
                      </m:sup>
                    </m:sSup>
                    <m:r>
                      <a:rPr lang="es-MX" sz="2400" i="1">
                        <a:latin typeface="Cambria Math" panose="02040503050406030204" pitchFamily="18" charset="0"/>
                      </a:rPr>
                      <m:t>−</m:t>
                    </m:r>
                    <m:sSup>
                      <m:sSupPr>
                        <m:ctrlPr>
                          <a:rPr lang="es-MX" sz="2400" i="1">
                            <a:latin typeface="Cambria Math" panose="02040503050406030204" pitchFamily="18" charset="0"/>
                          </a:rPr>
                        </m:ctrlPr>
                      </m:sSupPr>
                      <m:e>
                        <m:r>
                          <a:rPr lang="es-MX" sz="2400" i="1">
                            <a:latin typeface="Cambria Math" panose="02040503050406030204" pitchFamily="18" charset="0"/>
                          </a:rPr>
                          <m:t>𝑥</m:t>
                        </m:r>
                      </m:e>
                      <m:sup>
                        <m:r>
                          <a:rPr lang="es-MX" sz="2400" i="1">
                            <a:latin typeface="Cambria Math" panose="02040503050406030204" pitchFamily="18" charset="0"/>
                          </a:rPr>
                          <m:t>3</m:t>
                        </m:r>
                      </m:sup>
                    </m:sSup>
                  </m:oMath>
                </a14:m>
                <a:r>
                  <a:rPr lang="es-MX" sz="2400" dirty="0"/>
                  <a:t> para encontrar </a:t>
                </a:r>
                <a14:m>
                  <m:oMath xmlns:m="http://schemas.openxmlformats.org/officeDocument/2006/math">
                    <m:r>
                      <a:rPr lang="es-MX" sz="2400" b="0" i="1" smtClean="0">
                        <a:latin typeface="Cambria Math" panose="02040503050406030204" pitchFamily="18" charset="0"/>
                      </a:rPr>
                      <m:t>𝑥</m:t>
                    </m:r>
                  </m:oMath>
                </a14:m>
                <a:r>
                  <a:rPr lang="es-MX" sz="2400" dirty="0"/>
                  <a:t> en función de </a:t>
                </a:r>
                <a14:m>
                  <m:oMath xmlns:m="http://schemas.openxmlformats.org/officeDocument/2006/math">
                    <m:r>
                      <a:rPr lang="es-MX" sz="2400" i="1">
                        <a:latin typeface="Cambria Math" panose="02040503050406030204" pitchFamily="18" charset="0"/>
                      </a:rPr>
                      <m:t>𝑦</m:t>
                    </m:r>
                  </m:oMath>
                </a14:m>
                <a:r>
                  <a:rPr lang="es-MX" sz="2400" dirty="0"/>
                  <a:t>. </a:t>
                </a:r>
                <a:r>
                  <a:rPr lang="es-MX" sz="2400" b="1" dirty="0"/>
                  <a:t>Eso no es fácil.</a:t>
                </a:r>
              </a:p>
              <a:p>
                <a:endParaRPr lang="es-MX" sz="2400" dirty="0"/>
              </a:p>
            </p:txBody>
          </p:sp>
        </mc:Choice>
        <mc:Fallback xmlns="">
          <p:sp>
            <p:nvSpPr>
              <p:cNvPr id="3" name="Marcador de contenido 2">
                <a:extLst>
                  <a:ext uri="{FF2B5EF4-FFF2-40B4-BE49-F238E27FC236}">
                    <a16:creationId xmlns:a16="http://schemas.microsoft.com/office/drawing/2014/main" id="{CB807120-D0DF-494E-9274-115AB5C32D73}"/>
                  </a:ext>
                </a:extLst>
              </p:cNvPr>
              <p:cNvSpPr>
                <a:spLocks noGrp="1" noRot="1" noChangeAspect="1" noMove="1" noResize="1" noEditPoints="1" noAdjustHandles="1" noChangeArrowheads="1" noChangeShapeType="1" noTextEdit="1"/>
              </p:cNvSpPr>
              <p:nvPr>
                <p:ph idx="1"/>
              </p:nvPr>
            </p:nvSpPr>
            <p:spPr>
              <a:xfrm>
                <a:off x="458101" y="1978269"/>
                <a:ext cx="7877008" cy="4739054"/>
              </a:xfrm>
              <a:blipFill>
                <a:blip r:embed="rId2"/>
                <a:stretch>
                  <a:fillRect l="-774" t="-772" r="-2245"/>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id="{0485349E-BA3A-4D26-9544-8A9646EA7187}"/>
              </a:ext>
            </a:extLst>
          </p:cNvPr>
          <p:cNvPicPr>
            <a:picLocks noChangeAspect="1"/>
          </p:cNvPicPr>
          <p:nvPr/>
        </p:nvPicPr>
        <p:blipFill>
          <a:blip r:embed="rId3"/>
          <a:stretch>
            <a:fillRect/>
          </a:stretch>
        </p:blipFill>
        <p:spPr>
          <a:xfrm>
            <a:off x="8656014" y="2472661"/>
            <a:ext cx="3535986" cy="2865368"/>
          </a:xfrm>
          <a:prstGeom prst="rect">
            <a:avLst/>
          </a:prstGeom>
        </p:spPr>
      </p:pic>
    </p:spTree>
    <p:extLst>
      <p:ext uri="{BB962C8B-B14F-4D97-AF65-F5344CB8AC3E}">
        <p14:creationId xmlns:p14="http://schemas.microsoft.com/office/powerpoint/2010/main" val="54711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9206011-7EF8-4619-A1FC-F785A42A0085}"/>
                  </a:ext>
                </a:extLst>
              </p:cNvPr>
              <p:cNvSpPr>
                <a:spLocks noGrp="1"/>
              </p:cNvSpPr>
              <p:nvPr>
                <p:ph idx="1"/>
              </p:nvPr>
            </p:nvSpPr>
            <p:spPr>
              <a:xfrm>
                <a:off x="591224" y="803126"/>
                <a:ext cx="3409782" cy="5245981"/>
              </a:xfrm>
            </p:spPr>
            <p:txBody>
              <a:bodyPr>
                <a:normAutofit/>
              </a:bodyPr>
              <a:lstStyle/>
              <a:p>
                <a:r>
                  <a:rPr lang="es-MX" sz="2400" dirty="0">
                    <a:solidFill>
                      <a:schemeClr val="bg1"/>
                    </a:solidFill>
                  </a:rPr>
                  <a:t>En la figura se ilustra un cascarón cilíndrico de radio interior, </a:t>
                </a:r>
                <a14:m>
                  <m:oMath xmlns:m="http://schemas.openxmlformats.org/officeDocument/2006/math">
                    <m:sSub>
                      <m:sSubPr>
                        <m:ctrlPr>
                          <a:rPr lang="es-MX" sz="2400" i="1" smtClean="0">
                            <a:solidFill>
                              <a:schemeClr val="bg1"/>
                            </a:solidFill>
                            <a:latin typeface="Cambria Math" panose="02040503050406030204" pitchFamily="18" charset="0"/>
                          </a:rPr>
                        </m:ctrlPr>
                      </m:sSubPr>
                      <m:e>
                        <m:r>
                          <a:rPr lang="es-MX" sz="2400" b="0" i="1" smtClean="0">
                            <a:solidFill>
                              <a:schemeClr val="bg1"/>
                            </a:solidFill>
                            <a:latin typeface="Cambria Math" panose="02040503050406030204" pitchFamily="18" charset="0"/>
                          </a:rPr>
                          <m:t>𝑟</m:t>
                        </m:r>
                      </m:e>
                      <m:sub>
                        <m:r>
                          <a:rPr lang="es-MX" sz="2400" b="0" i="1" smtClean="0">
                            <a:solidFill>
                              <a:schemeClr val="bg1"/>
                            </a:solidFill>
                            <a:latin typeface="Cambria Math" panose="02040503050406030204" pitchFamily="18" charset="0"/>
                          </a:rPr>
                          <m:t>1</m:t>
                        </m:r>
                      </m:sub>
                    </m:sSub>
                  </m:oMath>
                </a14:m>
                <a:r>
                  <a:rPr lang="es-MX" sz="2400" dirty="0">
                    <a:solidFill>
                      <a:schemeClr val="bg1"/>
                    </a:solidFill>
                  </a:rPr>
                  <a:t> radio exterior </a:t>
                </a:r>
                <a14:m>
                  <m:oMath xmlns:m="http://schemas.openxmlformats.org/officeDocument/2006/math">
                    <m:sSub>
                      <m:sSubPr>
                        <m:ctrlPr>
                          <a:rPr lang="es-MX" sz="2400" i="1">
                            <a:solidFill>
                              <a:schemeClr val="bg1"/>
                            </a:solidFill>
                            <a:latin typeface="Cambria Math" panose="02040503050406030204" pitchFamily="18" charset="0"/>
                          </a:rPr>
                        </m:ctrlPr>
                      </m:sSubPr>
                      <m:e>
                        <m:r>
                          <a:rPr lang="es-MX" sz="2400" i="1">
                            <a:solidFill>
                              <a:schemeClr val="bg1"/>
                            </a:solidFill>
                            <a:latin typeface="Cambria Math" panose="02040503050406030204" pitchFamily="18" charset="0"/>
                          </a:rPr>
                          <m:t>𝑟</m:t>
                        </m:r>
                      </m:e>
                      <m:sub>
                        <m:r>
                          <a:rPr lang="es-MX" sz="2400" b="0" i="1" smtClean="0">
                            <a:solidFill>
                              <a:schemeClr val="bg1"/>
                            </a:solidFill>
                            <a:latin typeface="Cambria Math" panose="02040503050406030204" pitchFamily="18" charset="0"/>
                          </a:rPr>
                          <m:t>2</m:t>
                        </m:r>
                      </m:sub>
                    </m:sSub>
                  </m:oMath>
                </a14:m>
                <a:r>
                  <a:rPr lang="es-MX" sz="2400" dirty="0">
                    <a:solidFill>
                      <a:schemeClr val="bg1"/>
                    </a:solidFill>
                  </a:rPr>
                  <a:t> y altura </a:t>
                </a:r>
                <a14:m>
                  <m:oMath xmlns:m="http://schemas.openxmlformats.org/officeDocument/2006/math">
                    <m:r>
                      <a:rPr lang="es-MX" sz="2400" b="0" i="1" smtClean="0">
                        <a:solidFill>
                          <a:schemeClr val="bg1"/>
                        </a:solidFill>
                        <a:latin typeface="Cambria Math" panose="02040503050406030204" pitchFamily="18" charset="0"/>
                      </a:rPr>
                      <m:t>h</m:t>
                    </m:r>
                  </m:oMath>
                </a14:m>
                <a:r>
                  <a:rPr lang="es-MX" sz="2400" dirty="0">
                    <a:solidFill>
                      <a:schemeClr val="bg1"/>
                    </a:solidFill>
                  </a:rPr>
                  <a:t>. Su volumen </a:t>
                </a:r>
                <a14:m>
                  <m:oMath xmlns:m="http://schemas.openxmlformats.org/officeDocument/2006/math">
                    <m:r>
                      <a:rPr lang="es-MX" sz="2400" b="0" i="1" smtClean="0">
                        <a:solidFill>
                          <a:schemeClr val="bg1"/>
                        </a:solidFill>
                        <a:latin typeface="Cambria Math" panose="02040503050406030204" pitchFamily="18" charset="0"/>
                      </a:rPr>
                      <m:t>𝑉</m:t>
                    </m:r>
                  </m:oMath>
                </a14:m>
                <a:r>
                  <a:rPr lang="es-MX" sz="2400" dirty="0">
                    <a:solidFill>
                      <a:schemeClr val="bg1"/>
                    </a:solidFill>
                  </a:rPr>
                  <a:t> se calcula restando el volumen del cilindro interior del volumen </a:t>
                </a:r>
                <a14:m>
                  <m:oMath xmlns:m="http://schemas.openxmlformats.org/officeDocument/2006/math">
                    <m:sSub>
                      <m:sSubPr>
                        <m:ctrlPr>
                          <a:rPr lang="es-MX" sz="2400" i="1">
                            <a:solidFill>
                              <a:schemeClr val="bg1"/>
                            </a:solidFill>
                            <a:latin typeface="Cambria Math" panose="02040503050406030204" pitchFamily="18" charset="0"/>
                          </a:rPr>
                        </m:ctrlPr>
                      </m:sSubPr>
                      <m:e>
                        <m:r>
                          <a:rPr lang="es-MX" sz="2400" b="0" i="1" smtClean="0">
                            <a:solidFill>
                              <a:schemeClr val="bg1"/>
                            </a:solidFill>
                            <a:latin typeface="Cambria Math" panose="02040503050406030204" pitchFamily="18" charset="0"/>
                          </a:rPr>
                          <m:t>𝑉</m:t>
                        </m:r>
                      </m:e>
                      <m:sub>
                        <m:r>
                          <a:rPr lang="es-MX" sz="2400" i="1">
                            <a:solidFill>
                              <a:schemeClr val="bg1"/>
                            </a:solidFill>
                            <a:latin typeface="Cambria Math" panose="02040503050406030204" pitchFamily="18" charset="0"/>
                          </a:rPr>
                          <m:t>1</m:t>
                        </m:r>
                      </m:sub>
                    </m:sSub>
                  </m:oMath>
                </a14:m>
                <a:r>
                  <a:rPr lang="es-MX" sz="2400" dirty="0">
                    <a:solidFill>
                      <a:schemeClr val="bg1"/>
                    </a:solidFill>
                  </a:rPr>
                  <a:t> que corresponde al cilindro exterior </a:t>
                </a:r>
                <a14:m>
                  <m:oMath xmlns:m="http://schemas.openxmlformats.org/officeDocument/2006/math">
                    <m:sSub>
                      <m:sSubPr>
                        <m:ctrlPr>
                          <a:rPr lang="es-MX" sz="2400" i="1">
                            <a:solidFill>
                              <a:schemeClr val="bg1"/>
                            </a:solidFill>
                            <a:latin typeface="Cambria Math" panose="02040503050406030204" pitchFamily="18" charset="0"/>
                          </a:rPr>
                        </m:ctrlPr>
                      </m:sSubPr>
                      <m:e>
                        <m:r>
                          <a:rPr lang="es-MX" sz="2400" b="0" i="1" smtClean="0">
                            <a:solidFill>
                              <a:schemeClr val="bg1"/>
                            </a:solidFill>
                            <a:latin typeface="Cambria Math" panose="02040503050406030204" pitchFamily="18" charset="0"/>
                          </a:rPr>
                          <m:t>𝑉</m:t>
                        </m:r>
                      </m:e>
                      <m:sub>
                        <m:r>
                          <a:rPr lang="es-MX" sz="2400" b="0" i="1" smtClean="0">
                            <a:solidFill>
                              <a:schemeClr val="bg1"/>
                            </a:solidFill>
                            <a:latin typeface="Cambria Math" panose="02040503050406030204" pitchFamily="18" charset="0"/>
                          </a:rPr>
                          <m:t>2</m:t>
                        </m:r>
                      </m:sub>
                    </m:sSub>
                    <m:r>
                      <a:rPr lang="es-MX" sz="2400" i="1">
                        <a:solidFill>
                          <a:schemeClr val="bg1"/>
                        </a:solidFill>
                        <a:latin typeface="Cambria Math" panose="02040503050406030204" pitchFamily="18" charset="0"/>
                      </a:rPr>
                      <m:t> </m:t>
                    </m:r>
                  </m:oMath>
                </a14:m>
                <a:r>
                  <a:rPr lang="es-MX" sz="2400" dirty="0">
                    <a:solidFill>
                      <a:schemeClr val="bg1"/>
                    </a:solidFill>
                  </a:rPr>
                  <a:t> que corresponde al cilindro exterior.</a:t>
                </a:r>
              </a:p>
            </p:txBody>
          </p:sp>
        </mc:Choice>
        <mc:Fallback xmlns="">
          <p:sp>
            <p:nvSpPr>
              <p:cNvPr id="3" name="Marcador de contenido 2">
                <a:extLst>
                  <a:ext uri="{FF2B5EF4-FFF2-40B4-BE49-F238E27FC236}">
                    <a16:creationId xmlns:a16="http://schemas.microsoft.com/office/drawing/2014/main" id="{E9206011-7EF8-4619-A1FC-F785A42A0085}"/>
                  </a:ext>
                </a:extLst>
              </p:cNvPr>
              <p:cNvSpPr>
                <a:spLocks noGrp="1" noRot="1" noChangeAspect="1" noMove="1" noResize="1" noEditPoints="1" noAdjustHandles="1" noChangeArrowheads="1" noChangeShapeType="1" noTextEdit="1"/>
              </p:cNvSpPr>
              <p:nvPr>
                <p:ph idx="1"/>
              </p:nvPr>
            </p:nvSpPr>
            <p:spPr>
              <a:xfrm>
                <a:off x="591224" y="803126"/>
                <a:ext cx="3409782" cy="5245981"/>
              </a:xfrm>
              <a:blipFill>
                <a:blip r:embed="rId2"/>
                <a:stretch>
                  <a:fillRect l="-1789"/>
                </a:stretch>
              </a:blipFill>
            </p:spPr>
            <p:txBody>
              <a:bodyPr/>
              <a:lstStyle/>
              <a:p>
                <a:r>
                  <a:rPr lang="es-MX">
                    <a:noFill/>
                  </a:rPr>
                  <a:t> </a:t>
                </a:r>
              </a:p>
            </p:txBody>
          </p:sp>
        </mc:Fallback>
      </mc:AlternateContent>
      <p:pic>
        <p:nvPicPr>
          <p:cNvPr id="4" name="Imagen 3" descr="Imagen que contiene cielo&#10;&#10;Descripción generada automáticamente">
            <a:extLst>
              <a:ext uri="{FF2B5EF4-FFF2-40B4-BE49-F238E27FC236}">
                <a16:creationId xmlns:a16="http://schemas.microsoft.com/office/drawing/2014/main" id="{485231E1-55D5-4805-A015-1D8B72742B12}"/>
              </a:ext>
            </a:extLst>
          </p:cNvPr>
          <p:cNvPicPr>
            <a:picLocks noChangeAspect="1"/>
          </p:cNvPicPr>
          <p:nvPr/>
        </p:nvPicPr>
        <p:blipFill>
          <a:blip r:embed="rId3"/>
          <a:stretch>
            <a:fillRect/>
          </a:stretch>
        </p:blipFill>
        <p:spPr>
          <a:xfrm>
            <a:off x="5566751" y="1111641"/>
            <a:ext cx="4939360" cy="4655348"/>
          </a:xfrm>
          <a:prstGeom prst="rect">
            <a:avLst/>
          </a:prstGeom>
        </p:spPr>
      </p:pic>
    </p:spTree>
    <p:extLst>
      <p:ext uri="{BB962C8B-B14F-4D97-AF65-F5344CB8AC3E}">
        <p14:creationId xmlns:p14="http://schemas.microsoft.com/office/powerpoint/2010/main" val="425404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6">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30">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2">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4">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6">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38">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0">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886226C-5784-4A6C-94B2-A9702E629FFB}"/>
                  </a:ext>
                </a:extLst>
              </p:cNvPr>
              <p:cNvSpPr txBox="1"/>
              <p:nvPr/>
            </p:nvSpPr>
            <p:spPr>
              <a:xfrm>
                <a:off x="131885" y="835269"/>
                <a:ext cx="11904784" cy="5090945"/>
              </a:xfrm>
              <a:prstGeom prst="rect">
                <a:avLst/>
              </a:prstGeom>
              <a:noFill/>
            </p:spPr>
            <p:txBody>
              <a:bodyPr wrap="square" rtlCol="0">
                <a:spAutoFit/>
              </a:bodyPr>
              <a:lstStyle/>
              <a:p>
                <a14:m>
                  <m:oMath xmlns:m="http://schemas.openxmlformats.org/officeDocument/2006/math">
                    <m:r>
                      <a:rPr lang="es-MX" sz="4400" i="1" smtClean="0">
                        <a:solidFill>
                          <a:schemeClr val="tx1"/>
                        </a:solidFill>
                        <a:latin typeface="Cambria Math" panose="02040503050406030204" pitchFamily="18" charset="0"/>
                      </a:rPr>
                      <m:t>𝑉</m:t>
                    </m:r>
                    <m:r>
                      <a:rPr lang="es-MX" sz="4400" i="1" smtClean="0">
                        <a:solidFill>
                          <a:schemeClr val="tx1"/>
                        </a:solidFill>
                        <a:latin typeface="Cambria Math" panose="02040503050406030204" pitchFamily="18" charset="0"/>
                      </a:rPr>
                      <m:t>=</m:t>
                    </m:r>
                  </m:oMath>
                </a14:m>
                <a:r>
                  <a:rPr lang="es-MX" sz="4400" dirty="0">
                    <a:solidFill>
                      <a:schemeClr val="tx1"/>
                    </a:solidFill>
                  </a:rPr>
                  <a:t> </a:t>
                </a:r>
                <a14:m>
                  <m:oMath xmlns:m="http://schemas.openxmlformats.org/officeDocument/2006/math">
                    <m:sSub>
                      <m:sSubPr>
                        <m:ctrlPr>
                          <a:rPr lang="es-MX" sz="4400" i="1">
                            <a:solidFill>
                              <a:schemeClr val="tx1"/>
                            </a:solidFill>
                            <a:latin typeface="Cambria Math" panose="02040503050406030204" pitchFamily="18" charset="0"/>
                          </a:rPr>
                        </m:ctrlPr>
                      </m:sSubPr>
                      <m:e>
                        <m:r>
                          <a:rPr lang="es-MX" sz="4400" i="1">
                            <a:solidFill>
                              <a:schemeClr val="tx1"/>
                            </a:solidFill>
                            <a:latin typeface="Cambria Math" panose="02040503050406030204" pitchFamily="18" charset="0"/>
                          </a:rPr>
                          <m:t>𝑉</m:t>
                        </m:r>
                      </m:e>
                      <m:sub>
                        <m:r>
                          <a:rPr lang="es-MX" sz="4400" i="1">
                            <a:solidFill>
                              <a:schemeClr val="tx1"/>
                            </a:solidFill>
                            <a:latin typeface="Cambria Math" panose="02040503050406030204" pitchFamily="18" charset="0"/>
                          </a:rPr>
                          <m:t>2</m:t>
                        </m:r>
                      </m:sub>
                    </m:sSub>
                    <m:r>
                      <a:rPr lang="es-MX" sz="4400" i="1">
                        <a:solidFill>
                          <a:schemeClr val="tx1"/>
                        </a:solidFill>
                        <a:latin typeface="Cambria Math" panose="02040503050406030204" pitchFamily="18" charset="0"/>
                      </a:rPr>
                      <m:t> −</m:t>
                    </m:r>
                    <m:sSub>
                      <m:sSubPr>
                        <m:ctrlPr>
                          <a:rPr lang="es-MX" sz="4400" i="1">
                            <a:solidFill>
                              <a:schemeClr val="tx1"/>
                            </a:solidFill>
                            <a:latin typeface="Cambria Math" panose="02040503050406030204" pitchFamily="18" charset="0"/>
                          </a:rPr>
                        </m:ctrlPr>
                      </m:sSubPr>
                      <m:e>
                        <m:r>
                          <a:rPr lang="es-MX" sz="4400" i="1">
                            <a:solidFill>
                              <a:schemeClr val="tx1"/>
                            </a:solidFill>
                            <a:latin typeface="Cambria Math" panose="02040503050406030204" pitchFamily="18" charset="0"/>
                          </a:rPr>
                          <m:t>𝑉</m:t>
                        </m:r>
                      </m:e>
                      <m:sub>
                        <m:r>
                          <a:rPr lang="es-MX" sz="4400" i="1">
                            <a:solidFill>
                              <a:schemeClr val="tx1"/>
                            </a:solidFill>
                            <a:latin typeface="Cambria Math" panose="02040503050406030204" pitchFamily="18" charset="0"/>
                          </a:rPr>
                          <m:t>1</m:t>
                        </m:r>
                      </m:sub>
                    </m:sSub>
                  </m:oMath>
                </a14:m>
                <a:endParaRPr lang="es-MX" sz="4400" dirty="0">
                  <a:solidFill>
                    <a:schemeClr val="tx1"/>
                  </a:solidFill>
                </a:endParaRPr>
              </a:p>
              <a:p>
                <a:r>
                  <a:rPr lang="es-MX" sz="4400" dirty="0">
                    <a:solidFill>
                      <a:schemeClr val="tx1"/>
                    </a:solidFill>
                  </a:rPr>
                  <a:t>    </a:t>
                </a:r>
                <a14:m>
                  <m:oMath xmlns:m="http://schemas.openxmlformats.org/officeDocument/2006/math">
                    <m:r>
                      <a:rPr lang="es-MX" sz="4400" i="1">
                        <a:solidFill>
                          <a:schemeClr val="tx1"/>
                        </a:solidFill>
                        <a:latin typeface="Cambria Math" panose="02040503050406030204" pitchFamily="18" charset="0"/>
                      </a:rPr>
                      <m:t>=</m:t>
                    </m:r>
                    <m:r>
                      <a:rPr lang="es-MX" sz="4400" i="1">
                        <a:solidFill>
                          <a:schemeClr val="tx1"/>
                        </a:solidFill>
                        <a:latin typeface="Cambria Math" panose="02040503050406030204" pitchFamily="18" charset="0"/>
                        <a:ea typeface="Cambria Math" panose="02040503050406030204" pitchFamily="18" charset="0"/>
                      </a:rPr>
                      <m:t>𝜋</m:t>
                    </m:r>
                    <m:sSup>
                      <m:sSupPr>
                        <m:ctrlPr>
                          <a:rPr lang="es-MX" sz="4400" i="1">
                            <a:solidFill>
                              <a:schemeClr val="tx1"/>
                            </a:solidFill>
                            <a:latin typeface="Cambria Math" panose="02040503050406030204" pitchFamily="18" charset="0"/>
                            <a:ea typeface="Cambria Math" panose="02040503050406030204" pitchFamily="18" charset="0"/>
                          </a:rPr>
                        </m:ctrlPr>
                      </m:sSupPr>
                      <m:e>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2</m:t>
                            </m:r>
                          </m:sub>
                        </m:sSub>
                      </m:e>
                      <m:sup>
                        <m:r>
                          <a:rPr lang="es-MX" sz="4400" i="1">
                            <a:solidFill>
                              <a:schemeClr val="tx1"/>
                            </a:solidFill>
                            <a:latin typeface="Cambria Math" panose="02040503050406030204" pitchFamily="18" charset="0"/>
                            <a:ea typeface="Cambria Math" panose="02040503050406030204" pitchFamily="18" charset="0"/>
                          </a:rPr>
                          <m:t>2</m:t>
                        </m:r>
                      </m:sup>
                    </m:sSup>
                    <m:r>
                      <a:rPr lang="es-MX" sz="4400" i="1">
                        <a:solidFill>
                          <a:schemeClr val="tx1"/>
                        </a:solidFill>
                        <a:latin typeface="Cambria Math" panose="02040503050406030204" pitchFamily="18" charset="0"/>
                        <a:ea typeface="Cambria Math" panose="02040503050406030204" pitchFamily="18" charset="0"/>
                      </a:rPr>
                      <m:t>h</m:t>
                    </m:r>
                    <m:r>
                      <a:rPr lang="es-MX" sz="4400" i="1">
                        <a:solidFill>
                          <a:schemeClr val="tx1"/>
                        </a:solidFill>
                        <a:latin typeface="Cambria Math" panose="02040503050406030204" pitchFamily="18" charset="0"/>
                        <a:ea typeface="Cambria Math" panose="02040503050406030204" pitchFamily="18" charset="0"/>
                      </a:rPr>
                      <m:t>−</m:t>
                    </m:r>
                    <m:r>
                      <a:rPr lang="es-MX" sz="4400" i="1">
                        <a:solidFill>
                          <a:schemeClr val="tx1"/>
                        </a:solidFill>
                        <a:latin typeface="Cambria Math" panose="02040503050406030204" pitchFamily="18" charset="0"/>
                        <a:ea typeface="Cambria Math" panose="02040503050406030204" pitchFamily="18" charset="0"/>
                      </a:rPr>
                      <m:t>𝜋</m:t>
                    </m:r>
                    <m:sSup>
                      <m:sSupPr>
                        <m:ctrlPr>
                          <a:rPr lang="es-MX" sz="4400" i="1">
                            <a:solidFill>
                              <a:schemeClr val="tx1"/>
                            </a:solidFill>
                            <a:latin typeface="Cambria Math" panose="02040503050406030204" pitchFamily="18" charset="0"/>
                            <a:ea typeface="Cambria Math" panose="02040503050406030204" pitchFamily="18" charset="0"/>
                          </a:rPr>
                        </m:ctrlPr>
                      </m:sSupPr>
                      <m:e>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1</m:t>
                            </m:r>
                          </m:sub>
                        </m:sSub>
                      </m:e>
                      <m:sup>
                        <m:r>
                          <a:rPr lang="es-MX" sz="4400" i="1">
                            <a:solidFill>
                              <a:schemeClr val="tx1"/>
                            </a:solidFill>
                            <a:latin typeface="Cambria Math" panose="02040503050406030204" pitchFamily="18" charset="0"/>
                            <a:ea typeface="Cambria Math" panose="02040503050406030204" pitchFamily="18" charset="0"/>
                          </a:rPr>
                          <m:t>2</m:t>
                        </m:r>
                      </m:sup>
                    </m:sSup>
                    <m:r>
                      <a:rPr lang="es-MX" sz="4400" i="1">
                        <a:solidFill>
                          <a:schemeClr val="tx1"/>
                        </a:solidFill>
                        <a:latin typeface="Cambria Math" panose="02040503050406030204" pitchFamily="18" charset="0"/>
                        <a:ea typeface="Cambria Math" panose="02040503050406030204" pitchFamily="18" charset="0"/>
                      </a:rPr>
                      <m:t>h</m:t>
                    </m:r>
                  </m:oMath>
                </a14:m>
                <a:endParaRPr lang="es-MX" sz="4400" dirty="0">
                  <a:solidFill>
                    <a:schemeClr val="tx1"/>
                  </a:solidFill>
                </a:endParaRPr>
              </a:p>
              <a:p>
                <a:r>
                  <a:rPr lang="es-MX" sz="4400" dirty="0">
                    <a:solidFill>
                      <a:schemeClr val="tx1"/>
                    </a:solidFill>
                  </a:rPr>
                  <a:t>    </a:t>
                </a:r>
                <a14:m>
                  <m:oMath xmlns:m="http://schemas.openxmlformats.org/officeDocument/2006/math">
                    <m:r>
                      <a:rPr lang="es-MX" sz="4400" i="1">
                        <a:solidFill>
                          <a:schemeClr val="tx1"/>
                        </a:solidFill>
                        <a:latin typeface="Cambria Math" panose="02040503050406030204" pitchFamily="18" charset="0"/>
                      </a:rPr>
                      <m:t>=</m:t>
                    </m:r>
                    <m:r>
                      <a:rPr lang="es-MX" sz="4400" i="1">
                        <a:solidFill>
                          <a:schemeClr val="tx1"/>
                        </a:solidFill>
                        <a:latin typeface="Cambria Math" panose="02040503050406030204" pitchFamily="18" charset="0"/>
                        <a:ea typeface="Cambria Math" panose="02040503050406030204" pitchFamily="18" charset="0"/>
                      </a:rPr>
                      <m:t>𝜋</m:t>
                    </m:r>
                    <m:r>
                      <a:rPr lang="es-MX" sz="4400">
                        <a:solidFill>
                          <a:schemeClr val="tx1"/>
                        </a:solidFill>
                        <a:latin typeface="Cambria Math" panose="02040503050406030204" pitchFamily="18" charset="0"/>
                        <a:ea typeface="Cambria Math" panose="02040503050406030204" pitchFamily="18" charset="0"/>
                      </a:rPr>
                      <m:t>(</m:t>
                    </m:r>
                    <m:sSup>
                      <m:sSupPr>
                        <m:ctrlPr>
                          <a:rPr lang="es-MX" sz="4400" i="1">
                            <a:solidFill>
                              <a:schemeClr val="tx1"/>
                            </a:solidFill>
                            <a:latin typeface="Cambria Math" panose="02040503050406030204" pitchFamily="18" charset="0"/>
                            <a:ea typeface="Cambria Math" panose="02040503050406030204" pitchFamily="18" charset="0"/>
                          </a:rPr>
                        </m:ctrlPr>
                      </m:sSupPr>
                      <m:e>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2</m:t>
                            </m:r>
                          </m:sub>
                        </m:sSub>
                      </m:e>
                      <m:sup>
                        <m:r>
                          <a:rPr lang="es-MX" sz="4400" i="1">
                            <a:solidFill>
                              <a:schemeClr val="tx1"/>
                            </a:solidFill>
                            <a:latin typeface="Cambria Math" panose="02040503050406030204" pitchFamily="18" charset="0"/>
                            <a:ea typeface="Cambria Math" panose="02040503050406030204" pitchFamily="18" charset="0"/>
                          </a:rPr>
                          <m:t>2</m:t>
                        </m:r>
                      </m:sup>
                    </m:sSup>
                    <m:r>
                      <a:rPr lang="es-MX" sz="4400">
                        <a:solidFill>
                          <a:schemeClr val="tx1"/>
                        </a:solidFill>
                        <a:latin typeface="Cambria Math" panose="02040503050406030204" pitchFamily="18" charset="0"/>
                        <a:ea typeface="Cambria Math" panose="02040503050406030204" pitchFamily="18" charset="0"/>
                      </a:rPr>
                      <m:t>−</m:t>
                    </m:r>
                    <m:sSup>
                      <m:sSupPr>
                        <m:ctrlPr>
                          <a:rPr lang="es-MX" sz="4400" i="1">
                            <a:solidFill>
                              <a:schemeClr val="tx1"/>
                            </a:solidFill>
                            <a:latin typeface="Cambria Math" panose="02040503050406030204" pitchFamily="18" charset="0"/>
                            <a:ea typeface="Cambria Math" panose="02040503050406030204" pitchFamily="18" charset="0"/>
                          </a:rPr>
                        </m:ctrlPr>
                      </m:sSupPr>
                      <m:e>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1</m:t>
                            </m:r>
                          </m:sub>
                        </m:sSub>
                      </m:e>
                      <m:sup>
                        <m:r>
                          <a:rPr lang="es-MX" sz="4400" i="1">
                            <a:solidFill>
                              <a:schemeClr val="tx1"/>
                            </a:solidFill>
                            <a:latin typeface="Cambria Math" panose="02040503050406030204" pitchFamily="18" charset="0"/>
                            <a:ea typeface="Cambria Math" panose="02040503050406030204" pitchFamily="18" charset="0"/>
                          </a:rPr>
                          <m:t>2</m:t>
                        </m:r>
                      </m:sup>
                    </m:sSup>
                    <m:r>
                      <a:rPr lang="es-MX" sz="4400">
                        <a:solidFill>
                          <a:schemeClr val="tx1"/>
                        </a:solidFill>
                        <a:latin typeface="Cambria Math" panose="02040503050406030204" pitchFamily="18" charset="0"/>
                        <a:ea typeface="Cambria Math" panose="02040503050406030204" pitchFamily="18" charset="0"/>
                      </a:rPr>
                      <m:t>)</m:t>
                    </m:r>
                    <m:r>
                      <m:rPr>
                        <m:sty m:val="p"/>
                      </m:rPr>
                      <a:rPr lang="es-MX" sz="4400">
                        <a:solidFill>
                          <a:schemeClr val="tx1"/>
                        </a:solidFill>
                        <a:latin typeface="Cambria Math" panose="02040503050406030204" pitchFamily="18" charset="0"/>
                        <a:ea typeface="Cambria Math" panose="02040503050406030204" pitchFamily="18" charset="0"/>
                      </a:rPr>
                      <m:t>h</m:t>
                    </m:r>
                  </m:oMath>
                </a14:m>
                <a:endParaRPr lang="es-MX" sz="4400" dirty="0">
                  <a:solidFill>
                    <a:schemeClr val="tx1"/>
                  </a:solidFill>
                </a:endParaRPr>
              </a:p>
              <a:p>
                <a:r>
                  <a:rPr lang="es-MX" sz="4400" dirty="0">
                    <a:solidFill>
                      <a:schemeClr val="tx1"/>
                    </a:solidFill>
                  </a:rPr>
                  <a:t>    </a:t>
                </a:r>
                <a14:m>
                  <m:oMath xmlns:m="http://schemas.openxmlformats.org/officeDocument/2006/math">
                    <m:r>
                      <a:rPr lang="es-MX" sz="4400" i="1">
                        <a:solidFill>
                          <a:schemeClr val="tx1"/>
                        </a:solidFill>
                        <a:latin typeface="Cambria Math" panose="02040503050406030204" pitchFamily="18" charset="0"/>
                      </a:rPr>
                      <m:t>=</m:t>
                    </m:r>
                    <m:r>
                      <a:rPr lang="es-MX" sz="4400" i="1">
                        <a:solidFill>
                          <a:schemeClr val="tx1"/>
                        </a:solidFill>
                        <a:latin typeface="Cambria Math" panose="02040503050406030204" pitchFamily="18" charset="0"/>
                        <a:ea typeface="Cambria Math" panose="02040503050406030204" pitchFamily="18" charset="0"/>
                      </a:rPr>
                      <m:t>𝜋</m:t>
                    </m:r>
                    <m:r>
                      <a:rPr lang="es-MX" sz="4400">
                        <a:solidFill>
                          <a:schemeClr val="tx1"/>
                        </a:solidFill>
                        <a:latin typeface="Cambria Math" panose="02040503050406030204" pitchFamily="18" charset="0"/>
                        <a:ea typeface="Cambria Math" panose="02040503050406030204" pitchFamily="18" charset="0"/>
                      </a:rPr>
                      <m:t>(</m:t>
                    </m:r>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2</m:t>
                        </m:r>
                      </m:sub>
                    </m:sSub>
                    <m:r>
                      <a:rPr lang="es-MX" sz="4400">
                        <a:solidFill>
                          <a:schemeClr val="tx1"/>
                        </a:solidFill>
                        <a:latin typeface="Cambria Math" panose="02040503050406030204" pitchFamily="18" charset="0"/>
                        <a:ea typeface="Cambria Math" panose="02040503050406030204" pitchFamily="18" charset="0"/>
                      </a:rPr>
                      <m:t>+</m:t>
                    </m:r>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1</m:t>
                        </m:r>
                      </m:sub>
                    </m:sSub>
                    <m:r>
                      <a:rPr lang="es-MX" sz="4400">
                        <a:solidFill>
                          <a:schemeClr val="tx1"/>
                        </a:solidFill>
                        <a:latin typeface="Cambria Math" panose="02040503050406030204" pitchFamily="18" charset="0"/>
                        <a:ea typeface="Cambria Math" panose="02040503050406030204" pitchFamily="18" charset="0"/>
                      </a:rPr>
                      <m:t>)(</m:t>
                    </m:r>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2</m:t>
                        </m:r>
                      </m:sub>
                    </m:sSub>
                    <m:r>
                      <a:rPr lang="es-MX" sz="4400">
                        <a:solidFill>
                          <a:schemeClr val="tx1"/>
                        </a:solidFill>
                        <a:latin typeface="Cambria Math" panose="02040503050406030204" pitchFamily="18" charset="0"/>
                        <a:ea typeface="Cambria Math" panose="02040503050406030204" pitchFamily="18" charset="0"/>
                      </a:rPr>
                      <m:t>−</m:t>
                    </m:r>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1</m:t>
                        </m:r>
                      </m:sub>
                    </m:sSub>
                    <m:r>
                      <a:rPr lang="es-MX" sz="4400">
                        <a:solidFill>
                          <a:schemeClr val="tx1"/>
                        </a:solidFill>
                        <a:latin typeface="Cambria Math" panose="02040503050406030204" pitchFamily="18" charset="0"/>
                        <a:ea typeface="Cambria Math" panose="02040503050406030204" pitchFamily="18" charset="0"/>
                      </a:rPr>
                      <m:t>)</m:t>
                    </m:r>
                    <m:r>
                      <m:rPr>
                        <m:sty m:val="p"/>
                      </m:rPr>
                      <a:rPr lang="es-MX" sz="4400">
                        <a:solidFill>
                          <a:schemeClr val="tx1"/>
                        </a:solidFill>
                        <a:latin typeface="Cambria Math" panose="02040503050406030204" pitchFamily="18" charset="0"/>
                        <a:ea typeface="Cambria Math" panose="02040503050406030204" pitchFamily="18" charset="0"/>
                      </a:rPr>
                      <m:t>h</m:t>
                    </m:r>
                  </m:oMath>
                </a14:m>
                <a:endParaRPr lang="es-MX" sz="4400" dirty="0">
                  <a:solidFill>
                    <a:schemeClr val="tx1"/>
                  </a:solidFill>
                </a:endParaRPr>
              </a:p>
              <a:p>
                <a:r>
                  <a:rPr lang="es-MX" sz="4400" dirty="0">
                    <a:solidFill>
                      <a:schemeClr val="tx1"/>
                    </a:solidFill>
                  </a:rPr>
                  <a:t>    </a:t>
                </a:r>
                <a14:m>
                  <m:oMath xmlns:m="http://schemas.openxmlformats.org/officeDocument/2006/math">
                    <m:r>
                      <a:rPr lang="es-MX" sz="4400" i="1">
                        <a:solidFill>
                          <a:schemeClr val="tx1"/>
                        </a:solidFill>
                        <a:latin typeface="Cambria Math" panose="02040503050406030204" pitchFamily="18" charset="0"/>
                      </a:rPr>
                      <m:t>=2</m:t>
                    </m:r>
                    <m:r>
                      <a:rPr lang="es-MX" sz="4400" i="1">
                        <a:solidFill>
                          <a:schemeClr val="tx1"/>
                        </a:solidFill>
                        <a:latin typeface="Cambria Math" panose="02040503050406030204" pitchFamily="18" charset="0"/>
                        <a:ea typeface="Cambria Math" panose="02040503050406030204" pitchFamily="18" charset="0"/>
                      </a:rPr>
                      <m:t>𝜋</m:t>
                    </m:r>
                    <m:f>
                      <m:fPr>
                        <m:ctrlPr>
                          <a:rPr lang="es-MX" sz="4400" i="1">
                            <a:solidFill>
                              <a:schemeClr val="tx1"/>
                            </a:solidFill>
                            <a:latin typeface="Cambria Math" panose="02040503050406030204" pitchFamily="18" charset="0"/>
                            <a:ea typeface="Cambria Math" panose="02040503050406030204" pitchFamily="18" charset="0"/>
                          </a:rPr>
                        </m:ctrlPr>
                      </m:fPr>
                      <m:num>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2</m:t>
                            </m:r>
                          </m:sub>
                        </m:sSub>
                        <m:r>
                          <a:rPr lang="es-MX" sz="4400">
                            <a:solidFill>
                              <a:schemeClr val="tx1"/>
                            </a:solidFill>
                            <a:latin typeface="Cambria Math" panose="02040503050406030204" pitchFamily="18" charset="0"/>
                            <a:ea typeface="Cambria Math" panose="02040503050406030204" pitchFamily="18" charset="0"/>
                          </a:rPr>
                          <m:t>+</m:t>
                        </m:r>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1</m:t>
                            </m:r>
                          </m:sub>
                        </m:sSub>
                      </m:num>
                      <m:den>
                        <m:r>
                          <a:rPr lang="es-MX" sz="4400" i="1">
                            <a:solidFill>
                              <a:schemeClr val="tx1"/>
                            </a:solidFill>
                            <a:latin typeface="Cambria Math" panose="02040503050406030204" pitchFamily="18" charset="0"/>
                            <a:ea typeface="Cambria Math" panose="02040503050406030204" pitchFamily="18" charset="0"/>
                          </a:rPr>
                          <m:t>2</m:t>
                        </m:r>
                      </m:den>
                    </m:f>
                    <m:r>
                      <m:rPr>
                        <m:sty m:val="p"/>
                      </m:rPr>
                      <a:rPr lang="es-MX" sz="4400">
                        <a:solidFill>
                          <a:schemeClr val="tx1"/>
                        </a:solidFill>
                        <a:latin typeface="Cambria Math" panose="02040503050406030204" pitchFamily="18" charset="0"/>
                        <a:ea typeface="Cambria Math" panose="02040503050406030204" pitchFamily="18" charset="0"/>
                      </a:rPr>
                      <m:t>h</m:t>
                    </m:r>
                    <m:d>
                      <m:dPr>
                        <m:ctrlPr>
                          <a:rPr lang="es-MX" sz="4400" i="1">
                            <a:solidFill>
                              <a:schemeClr val="tx1"/>
                            </a:solidFill>
                            <a:latin typeface="Cambria Math" panose="02040503050406030204" pitchFamily="18" charset="0"/>
                            <a:ea typeface="Cambria Math" panose="02040503050406030204" pitchFamily="18" charset="0"/>
                          </a:rPr>
                        </m:ctrlPr>
                      </m:dPr>
                      <m:e>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2</m:t>
                            </m:r>
                          </m:sub>
                        </m:sSub>
                        <m:r>
                          <a:rPr lang="es-MX" sz="4400">
                            <a:solidFill>
                              <a:schemeClr val="tx1"/>
                            </a:solidFill>
                            <a:latin typeface="Cambria Math" panose="02040503050406030204" pitchFamily="18" charset="0"/>
                            <a:ea typeface="Cambria Math" panose="02040503050406030204" pitchFamily="18" charset="0"/>
                          </a:rPr>
                          <m:t>−</m:t>
                        </m:r>
                        <m:sSub>
                          <m:sSubPr>
                            <m:ctrlPr>
                              <a:rPr lang="es-MX" sz="4400" i="1">
                                <a:solidFill>
                                  <a:schemeClr val="tx1"/>
                                </a:solidFill>
                                <a:latin typeface="Cambria Math" panose="02040503050406030204" pitchFamily="18" charset="0"/>
                                <a:ea typeface="Cambria Math" panose="02040503050406030204" pitchFamily="18" charset="0"/>
                              </a:rPr>
                            </m:ctrlPr>
                          </m:sSubPr>
                          <m:e>
                            <m:r>
                              <a:rPr lang="es-MX" sz="4400" i="1">
                                <a:solidFill>
                                  <a:schemeClr val="tx1"/>
                                </a:solidFill>
                                <a:latin typeface="Cambria Math" panose="02040503050406030204" pitchFamily="18" charset="0"/>
                                <a:ea typeface="Cambria Math" panose="02040503050406030204" pitchFamily="18" charset="0"/>
                              </a:rPr>
                              <m:t>𝑟</m:t>
                            </m:r>
                          </m:e>
                          <m:sub>
                            <m:r>
                              <a:rPr lang="es-MX" sz="4400" i="1">
                                <a:solidFill>
                                  <a:schemeClr val="tx1"/>
                                </a:solidFill>
                                <a:latin typeface="Cambria Math" panose="02040503050406030204" pitchFamily="18" charset="0"/>
                                <a:ea typeface="Cambria Math" panose="02040503050406030204" pitchFamily="18" charset="0"/>
                              </a:rPr>
                              <m:t>1</m:t>
                            </m:r>
                          </m:sub>
                        </m:sSub>
                      </m:e>
                    </m:d>
                  </m:oMath>
                </a14:m>
                <a:r>
                  <a:rPr lang="el-GR" sz="4400" dirty="0">
                    <a:ea typeface="Cambria Math" panose="02040503050406030204" pitchFamily="18" charset="0"/>
                  </a:rPr>
                  <a:t> </a:t>
                </a:r>
                <a14:m>
                  <m:oMath xmlns:m="http://schemas.openxmlformats.org/officeDocument/2006/math">
                    <m:r>
                      <a:rPr lang="es-MX" sz="1400" b="0" i="0" smtClean="0">
                        <a:latin typeface="Cambria Math" panose="02040503050406030204" pitchFamily="18" charset="0"/>
                        <a:ea typeface="Cambria Math" panose="02040503050406030204" pitchFamily="18" charset="0"/>
                      </a:rPr>
                      <m:t>,</m:t>
                    </m:r>
                    <m:r>
                      <m:rPr>
                        <m:sty m:val="p"/>
                      </m:rPr>
                      <a:rPr lang="el-GR" sz="1400" i="1">
                        <a:latin typeface="Cambria Math" panose="02040503050406030204" pitchFamily="18" charset="0"/>
                        <a:ea typeface="Cambria Math" panose="02040503050406030204" pitchFamily="18" charset="0"/>
                      </a:rPr>
                      <m:t>Δ</m:t>
                    </m:r>
                    <m:r>
                      <a:rPr lang="es-MX" sz="1400" i="1">
                        <a:latin typeface="Cambria Math" panose="02040503050406030204" pitchFamily="18" charset="0"/>
                        <a:ea typeface="Cambria Math" panose="02040503050406030204" pitchFamily="18" charset="0"/>
                      </a:rPr>
                      <m:t>𝑟</m:t>
                    </m:r>
                    <m:r>
                      <a:rPr lang="es-MX" sz="1400" i="1">
                        <a:latin typeface="Cambria Math" panose="02040503050406030204" pitchFamily="18" charset="0"/>
                        <a:ea typeface="Cambria Math" panose="02040503050406030204" pitchFamily="18" charset="0"/>
                      </a:rPr>
                      <m:t>=</m:t>
                    </m:r>
                    <m:sSub>
                      <m:sSubPr>
                        <m:ctrlPr>
                          <a:rPr lang="es-MX"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𝑟</m:t>
                        </m:r>
                      </m:e>
                      <m:sub>
                        <m:r>
                          <a:rPr lang="es-MX" sz="1400" i="1">
                            <a:latin typeface="Cambria Math" panose="02040503050406030204" pitchFamily="18" charset="0"/>
                            <a:ea typeface="Cambria Math" panose="02040503050406030204" pitchFamily="18" charset="0"/>
                          </a:rPr>
                          <m:t>2</m:t>
                        </m:r>
                      </m:sub>
                    </m:sSub>
                    <m:r>
                      <a:rPr lang="es-MX" sz="1400">
                        <a:latin typeface="Cambria Math" panose="02040503050406030204" pitchFamily="18" charset="0"/>
                        <a:ea typeface="Cambria Math" panose="02040503050406030204" pitchFamily="18" charset="0"/>
                      </a:rPr>
                      <m:t>−</m:t>
                    </m:r>
                    <m:sSub>
                      <m:sSubPr>
                        <m:ctrlPr>
                          <a:rPr lang="es-MX"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𝑟</m:t>
                        </m:r>
                      </m:e>
                      <m:sub>
                        <m:r>
                          <a:rPr lang="es-MX" sz="1400" i="1">
                            <a:latin typeface="Cambria Math" panose="02040503050406030204" pitchFamily="18" charset="0"/>
                            <a:ea typeface="Cambria Math" panose="02040503050406030204" pitchFamily="18" charset="0"/>
                          </a:rPr>
                          <m:t>1</m:t>
                        </m:r>
                      </m:sub>
                    </m:sSub>
                    <m:r>
                      <a:rPr lang="es-MX" sz="1400" b="0" i="1" smtClean="0">
                        <a:latin typeface="Cambria Math" panose="02040503050406030204" pitchFamily="18" charset="0"/>
                        <a:ea typeface="Cambria Math" panose="02040503050406030204" pitchFamily="18" charset="0"/>
                      </a:rPr>
                      <m:t> </m:t>
                    </m:r>
                    <m:d>
                      <m:dPr>
                        <m:ctrlPr>
                          <a:rPr lang="es-MX" sz="1400" b="0" i="1" smtClean="0">
                            <a:latin typeface="Cambria Math" panose="02040503050406030204" pitchFamily="18" charset="0"/>
                            <a:ea typeface="Cambria Math" panose="02040503050406030204" pitchFamily="18" charset="0"/>
                          </a:rPr>
                        </m:ctrlPr>
                      </m:dPr>
                      <m:e>
                        <m:r>
                          <a:rPr lang="es-MX" sz="1400" b="0" i="1" smtClean="0">
                            <a:latin typeface="Cambria Math" panose="02040503050406030204" pitchFamily="18" charset="0"/>
                            <a:ea typeface="Cambria Math" panose="02040503050406030204" pitchFamily="18" charset="0"/>
                          </a:rPr>
                          <m:t>𝐸𝑠𝑝𝑒𝑠𝑜𝑟</m:t>
                        </m:r>
                        <m:r>
                          <a:rPr lang="es-MX" sz="1400" b="0" i="1" smtClean="0">
                            <a:latin typeface="Cambria Math" panose="02040503050406030204" pitchFamily="18" charset="0"/>
                            <a:ea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𝑑𝑒𝑙</m:t>
                        </m:r>
                        <m:r>
                          <a:rPr lang="es-MX" sz="1400" b="0" i="1" smtClean="0">
                            <a:latin typeface="Cambria Math" panose="02040503050406030204" pitchFamily="18" charset="0"/>
                            <a:ea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𝑐𝑎𝑠𝑐𝑎𝑟</m:t>
                        </m:r>
                        <m:r>
                          <a:rPr lang="es-MX" sz="1400" b="0" i="1" smtClean="0">
                            <a:latin typeface="Cambria Math" panose="02040503050406030204" pitchFamily="18" charset="0"/>
                            <a:ea typeface="Cambria Math" panose="02040503050406030204" pitchFamily="18" charset="0"/>
                          </a:rPr>
                          <m:t>ó</m:t>
                        </m:r>
                        <m:r>
                          <a:rPr lang="es-MX" sz="1400" b="0" i="1" smtClean="0">
                            <a:latin typeface="Cambria Math" panose="02040503050406030204" pitchFamily="18" charset="0"/>
                            <a:ea typeface="Cambria Math" panose="02040503050406030204" pitchFamily="18" charset="0"/>
                          </a:rPr>
                          <m:t>𝑛</m:t>
                        </m:r>
                      </m:e>
                    </m:d>
                    <m:r>
                      <a:rPr lang="es-MX" sz="1400">
                        <a:latin typeface="Cambria Math" panose="02040503050406030204" pitchFamily="18" charset="0"/>
                        <a:ea typeface="Cambria Math" panose="02040503050406030204" pitchFamily="18" charset="0"/>
                      </a:rPr>
                      <m:t>, </m:t>
                    </m:r>
                    <m:r>
                      <m:rPr>
                        <m:sty m:val="p"/>
                      </m:rPr>
                      <a:rPr lang="es-MX" sz="1400">
                        <a:latin typeface="Cambria Math" panose="02040503050406030204" pitchFamily="18" charset="0"/>
                        <a:ea typeface="Cambria Math" panose="02040503050406030204" pitchFamily="18" charset="0"/>
                      </a:rPr>
                      <m:t>r</m:t>
                    </m:r>
                    <m:r>
                      <a:rPr lang="es-MX" sz="1400">
                        <a:latin typeface="Cambria Math" panose="02040503050406030204" pitchFamily="18" charset="0"/>
                        <a:ea typeface="Cambria Math" panose="02040503050406030204" pitchFamily="18" charset="0"/>
                      </a:rPr>
                      <m:t>=</m:t>
                    </m:r>
                    <m:f>
                      <m:fPr>
                        <m:ctrlPr>
                          <a:rPr lang="es-MX" sz="1400" i="1">
                            <a:latin typeface="Cambria Math" panose="02040503050406030204" pitchFamily="18" charset="0"/>
                            <a:ea typeface="Cambria Math" panose="02040503050406030204" pitchFamily="18" charset="0"/>
                          </a:rPr>
                        </m:ctrlPr>
                      </m:fPr>
                      <m:num>
                        <m:sSub>
                          <m:sSubPr>
                            <m:ctrlPr>
                              <a:rPr lang="es-MX"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𝑟</m:t>
                            </m:r>
                          </m:e>
                          <m:sub>
                            <m:r>
                              <a:rPr lang="es-MX" sz="1400" i="1">
                                <a:latin typeface="Cambria Math" panose="02040503050406030204" pitchFamily="18" charset="0"/>
                                <a:ea typeface="Cambria Math" panose="02040503050406030204" pitchFamily="18" charset="0"/>
                              </a:rPr>
                              <m:t>2</m:t>
                            </m:r>
                          </m:sub>
                        </m:sSub>
                        <m:r>
                          <a:rPr lang="es-MX" sz="1400">
                            <a:latin typeface="Cambria Math" panose="02040503050406030204" pitchFamily="18" charset="0"/>
                            <a:ea typeface="Cambria Math" panose="02040503050406030204" pitchFamily="18" charset="0"/>
                          </a:rPr>
                          <m:t>+</m:t>
                        </m:r>
                        <m:sSub>
                          <m:sSubPr>
                            <m:ctrlPr>
                              <a:rPr lang="es-MX"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𝑟</m:t>
                            </m:r>
                          </m:e>
                          <m:sub>
                            <m:r>
                              <a:rPr lang="es-MX" sz="1400" i="1">
                                <a:latin typeface="Cambria Math" panose="02040503050406030204" pitchFamily="18" charset="0"/>
                                <a:ea typeface="Cambria Math" panose="02040503050406030204" pitchFamily="18" charset="0"/>
                              </a:rPr>
                              <m:t>1</m:t>
                            </m:r>
                          </m:sub>
                        </m:sSub>
                      </m:num>
                      <m:den>
                        <m:r>
                          <a:rPr lang="es-MX" sz="1400" i="1">
                            <a:latin typeface="Cambria Math" panose="02040503050406030204" pitchFamily="18" charset="0"/>
                            <a:ea typeface="Cambria Math" panose="02040503050406030204" pitchFamily="18" charset="0"/>
                          </a:rPr>
                          <m:t>2</m:t>
                        </m:r>
                      </m:den>
                    </m:f>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𝑅𝑎𝑑𝑖𝑜</m:t>
                    </m:r>
                    <m:r>
                      <a:rPr lang="es-MX" sz="1400" b="0" i="1" smtClean="0">
                        <a:latin typeface="Cambria Math" panose="02040503050406030204" pitchFamily="18" charset="0"/>
                        <a:ea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𝑝𝑟𝑜𝑚𝑒𝑑𝑖𝑜</m:t>
                    </m:r>
                    <m:r>
                      <a:rPr lang="es-MX" sz="1400" b="0" i="1" smtClean="0">
                        <a:latin typeface="Cambria Math" panose="02040503050406030204" pitchFamily="18" charset="0"/>
                        <a:ea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𝑑𝑒𝑙</m:t>
                    </m:r>
                    <m:r>
                      <a:rPr lang="es-MX" sz="1400" b="0" i="1" smtClean="0">
                        <a:latin typeface="Cambria Math" panose="02040503050406030204" pitchFamily="18" charset="0"/>
                        <a:ea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𝑐𝑎𝑠𝑐𝑎𝑟</m:t>
                    </m:r>
                    <m:r>
                      <a:rPr lang="es-MX" sz="1400" b="0" i="1" smtClean="0">
                        <a:latin typeface="Cambria Math" panose="02040503050406030204" pitchFamily="18" charset="0"/>
                        <a:ea typeface="Cambria Math" panose="02040503050406030204" pitchFamily="18" charset="0"/>
                      </a:rPr>
                      <m:t>ó</m:t>
                    </m:r>
                    <m:r>
                      <a:rPr lang="es-MX" sz="1400" b="0" i="1" smtClean="0">
                        <a:latin typeface="Cambria Math" panose="02040503050406030204" pitchFamily="18" charset="0"/>
                        <a:ea typeface="Cambria Math" panose="02040503050406030204" pitchFamily="18" charset="0"/>
                      </a:rPr>
                      <m:t>𝑛</m:t>
                    </m:r>
                    <m:r>
                      <a:rPr lang="es-MX" sz="1400" b="0" i="1" smtClean="0">
                        <a:latin typeface="Cambria Math" panose="02040503050406030204" pitchFamily="18" charset="0"/>
                        <a:ea typeface="Cambria Math" panose="02040503050406030204" pitchFamily="18" charset="0"/>
                      </a:rPr>
                      <m:t>)</m:t>
                    </m:r>
                  </m:oMath>
                </a14:m>
                <a:endParaRPr lang="es-MX" sz="4400" dirty="0">
                  <a:solidFill>
                    <a:schemeClr val="tx1"/>
                  </a:solidFill>
                </a:endParaRPr>
              </a:p>
              <a:p>
                <a:endParaRPr lang="es-MX" sz="4400" dirty="0">
                  <a:solidFill>
                    <a:schemeClr val="tx1"/>
                  </a:solidFill>
                </a:endParaRPr>
              </a:p>
              <a:p>
                <a14:m>
                  <m:oMath xmlns:m="http://schemas.openxmlformats.org/officeDocument/2006/math">
                    <m:r>
                      <a:rPr lang="es-MX" sz="4400" i="1">
                        <a:latin typeface="Cambria Math" panose="02040503050406030204" pitchFamily="18" charset="0"/>
                      </a:rPr>
                      <m:t>𝑉</m:t>
                    </m:r>
                    <m:r>
                      <a:rPr lang="es-MX" sz="4400" i="1">
                        <a:latin typeface="Cambria Math" panose="02040503050406030204" pitchFamily="18" charset="0"/>
                      </a:rPr>
                      <m:t>=</m:t>
                    </m:r>
                  </m:oMath>
                </a14:m>
                <a:r>
                  <a:rPr lang="es-MX" sz="4400" dirty="0"/>
                  <a:t> </a:t>
                </a:r>
                <a14:m>
                  <m:oMath xmlns:m="http://schemas.openxmlformats.org/officeDocument/2006/math">
                    <m:r>
                      <a:rPr lang="es-MX" sz="4000" b="0" i="1" smtClean="0">
                        <a:latin typeface="Cambria Math" panose="02040503050406030204" pitchFamily="18" charset="0"/>
                      </a:rPr>
                      <m:t>2</m:t>
                    </m:r>
                    <m:r>
                      <a:rPr lang="es-MX" sz="4000" b="0" i="1" smtClean="0">
                        <a:latin typeface="Cambria Math" panose="02040503050406030204" pitchFamily="18" charset="0"/>
                        <a:ea typeface="Cambria Math" panose="02040503050406030204" pitchFamily="18" charset="0"/>
                      </a:rPr>
                      <m:t>𝜋</m:t>
                    </m:r>
                    <m:r>
                      <a:rPr lang="es-MX" sz="4000" b="0" i="1" smtClean="0">
                        <a:latin typeface="Cambria Math" panose="02040503050406030204" pitchFamily="18" charset="0"/>
                        <a:ea typeface="Cambria Math" panose="02040503050406030204" pitchFamily="18" charset="0"/>
                      </a:rPr>
                      <m:t>𝑟h</m:t>
                    </m:r>
                    <m:r>
                      <m:rPr>
                        <m:sty m:val="p"/>
                      </m:rPr>
                      <a:rPr lang="el-GR" sz="4000" i="1">
                        <a:latin typeface="Cambria Math" panose="02040503050406030204" pitchFamily="18" charset="0"/>
                        <a:ea typeface="Cambria Math" panose="02040503050406030204" pitchFamily="18" charset="0"/>
                      </a:rPr>
                      <m:t>Δ</m:t>
                    </m:r>
                    <m:r>
                      <a:rPr lang="es-MX" sz="4000" i="1">
                        <a:latin typeface="Cambria Math" panose="02040503050406030204" pitchFamily="18" charset="0"/>
                        <a:ea typeface="Cambria Math" panose="02040503050406030204" pitchFamily="18" charset="0"/>
                      </a:rPr>
                      <m:t>𝑟</m:t>
                    </m:r>
                    <m:r>
                      <a:rPr lang="es-MX" sz="4000" i="1">
                        <a:latin typeface="Cambria Math" panose="02040503050406030204" pitchFamily="18" charset="0"/>
                        <a:ea typeface="Cambria Math" panose="02040503050406030204" pitchFamily="18" charset="0"/>
                      </a:rPr>
                      <m:t>=[</m:t>
                    </m:r>
                    <m:r>
                      <a:rPr lang="es-MX" sz="4000" i="1">
                        <a:latin typeface="Cambria Math" panose="02040503050406030204" pitchFamily="18" charset="0"/>
                        <a:ea typeface="Cambria Math" panose="02040503050406030204" pitchFamily="18" charset="0"/>
                      </a:rPr>
                      <m:t>𝑐𝑖𝑟𝑐𝑢𝑛𝑓𝑒𝑟𝑒𝑛𝑐𝑖𝑎</m:t>
                    </m:r>
                    <m:r>
                      <a:rPr lang="es-MX" sz="4000" i="1">
                        <a:latin typeface="Cambria Math" panose="02040503050406030204" pitchFamily="18" charset="0"/>
                        <a:ea typeface="Cambria Math" panose="02040503050406030204" pitchFamily="18" charset="0"/>
                      </a:rPr>
                      <m:t>][</m:t>
                    </m:r>
                    <m:r>
                      <a:rPr lang="es-MX" sz="4000" i="1">
                        <a:latin typeface="Cambria Math" panose="02040503050406030204" pitchFamily="18" charset="0"/>
                        <a:ea typeface="Cambria Math" panose="02040503050406030204" pitchFamily="18" charset="0"/>
                      </a:rPr>
                      <m:t>𝑎𝑙𝑡𝑢𝑟𝑎</m:t>
                    </m:r>
                    <m:r>
                      <a:rPr lang="es-MX" sz="4000" i="1">
                        <a:latin typeface="Cambria Math" panose="02040503050406030204" pitchFamily="18" charset="0"/>
                        <a:ea typeface="Cambria Math" panose="02040503050406030204" pitchFamily="18" charset="0"/>
                      </a:rPr>
                      <m:t>][</m:t>
                    </m:r>
                    <m:r>
                      <a:rPr lang="es-MX" sz="4000" i="1">
                        <a:latin typeface="Cambria Math" panose="02040503050406030204" pitchFamily="18" charset="0"/>
                        <a:ea typeface="Cambria Math" panose="02040503050406030204" pitchFamily="18" charset="0"/>
                      </a:rPr>
                      <m:t>𝑒𝑠𝑝𝑒𝑠𝑜𝑟</m:t>
                    </m:r>
                    <m:r>
                      <a:rPr lang="es-MX" sz="4000" i="1">
                        <a:latin typeface="Cambria Math" panose="02040503050406030204" pitchFamily="18" charset="0"/>
                        <a:ea typeface="Cambria Math" panose="02040503050406030204" pitchFamily="18" charset="0"/>
                      </a:rPr>
                      <m:t>]</m:t>
                    </m:r>
                  </m:oMath>
                </a14:m>
                <a:endParaRPr lang="es-MX" sz="4400" dirty="0"/>
              </a:p>
            </p:txBody>
          </p:sp>
        </mc:Choice>
        <mc:Fallback xmlns="">
          <p:sp>
            <p:nvSpPr>
              <p:cNvPr id="6" name="CuadroTexto 5">
                <a:extLst>
                  <a:ext uri="{FF2B5EF4-FFF2-40B4-BE49-F238E27FC236}">
                    <a16:creationId xmlns:a16="http://schemas.microsoft.com/office/drawing/2014/main" id="{9886226C-5784-4A6C-94B2-A9702E629FFB}"/>
                  </a:ext>
                </a:extLst>
              </p:cNvPr>
              <p:cNvSpPr txBox="1">
                <a:spLocks noRot="1" noChangeAspect="1" noMove="1" noResize="1" noEditPoints="1" noAdjustHandles="1" noChangeArrowheads="1" noChangeShapeType="1" noTextEdit="1"/>
              </p:cNvSpPr>
              <p:nvPr/>
            </p:nvSpPr>
            <p:spPr>
              <a:xfrm>
                <a:off x="131885" y="835269"/>
                <a:ext cx="11904784" cy="5090945"/>
              </a:xfrm>
              <a:prstGeom prst="rect">
                <a:avLst/>
              </a:prstGeom>
              <a:blipFill>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3486189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A97D3-BAFA-4D12-8EC9-B1E166ECB541}"/>
              </a:ext>
            </a:extLst>
          </p:cNvPr>
          <p:cNvSpPr>
            <a:spLocks noGrp="1"/>
          </p:cNvSpPr>
          <p:nvPr>
            <p:ph type="title"/>
          </p:nvPr>
        </p:nvSpPr>
        <p:spPr/>
        <p:txBody>
          <a:bodyPr/>
          <a:lstStyle/>
          <a:p>
            <a:endParaRPr lang="es-MX"/>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DECA2F1-9444-486C-B4BB-DCEA4595C661}"/>
                  </a:ext>
                </a:extLst>
              </p:cNvPr>
              <p:cNvSpPr>
                <a:spLocks noGrp="1"/>
              </p:cNvSpPr>
              <p:nvPr>
                <p:ph idx="1"/>
              </p:nvPr>
            </p:nvSpPr>
            <p:spPr>
              <a:xfrm>
                <a:off x="581191" y="1870080"/>
                <a:ext cx="11029615" cy="1013800"/>
              </a:xfrm>
            </p:spPr>
            <p:txBody>
              <a:bodyPr/>
              <a:lstStyle/>
              <a:p>
                <a:r>
                  <a:rPr lang="es-MX" dirty="0"/>
                  <a:t>Ahora, sea </a:t>
                </a:r>
                <a14:m>
                  <m:oMath xmlns:m="http://schemas.openxmlformats.org/officeDocument/2006/math">
                    <m:r>
                      <a:rPr lang="es-MX" b="0" i="1" smtClean="0">
                        <a:latin typeface="Cambria Math" panose="02040503050406030204" pitchFamily="18" charset="0"/>
                      </a:rPr>
                      <m:t>𝑆</m:t>
                    </m:r>
                  </m:oMath>
                </a14:m>
                <a:r>
                  <a:rPr lang="es-MX" dirty="0"/>
                  <a:t> el sólido que se obtiene al hacer girar alrededor del eje </a:t>
                </a:r>
                <a14:m>
                  <m:oMath xmlns:m="http://schemas.openxmlformats.org/officeDocument/2006/math">
                    <m:r>
                      <a:rPr lang="es-MX" b="0" i="1" smtClean="0">
                        <a:latin typeface="Cambria Math" panose="02040503050406030204" pitchFamily="18" charset="0"/>
                      </a:rPr>
                      <m:t>𝑦</m:t>
                    </m:r>
                  </m:oMath>
                </a14:m>
                <a:r>
                  <a:rPr lang="es-MX" dirty="0"/>
                  <a:t> a la región limitada por </a:t>
                </a:r>
                <a:endParaRPr lang="es-MX" b="0" i="1" dirty="0">
                  <a:latin typeface="Cambria Math" panose="02040503050406030204" pitchFamily="18" charset="0"/>
                </a:endParaRPr>
              </a:p>
              <a:p>
                <a14:m>
                  <m:oMath xmlns:m="http://schemas.openxmlformats.org/officeDocument/2006/math">
                    <m:r>
                      <a:rPr lang="es-MX" b="0" i="1" smtClean="0">
                        <a:latin typeface="Cambria Math" panose="02040503050406030204" pitchFamily="18" charset="0"/>
                      </a:rPr>
                      <m:t>𝑦</m:t>
                    </m:r>
                    <m:r>
                      <a:rPr lang="es-MX" b="0" i="1" smtClean="0">
                        <a:latin typeface="Cambria Math" panose="02040503050406030204" pitchFamily="18" charset="0"/>
                      </a:rPr>
                      <m:t>=</m:t>
                    </m:r>
                    <m:r>
                      <a:rPr lang="es-MX" b="0" i="1" smtClean="0">
                        <a:latin typeface="Cambria Math" panose="02040503050406030204" pitchFamily="18" charset="0"/>
                      </a:rPr>
                      <m:t>𝑓</m:t>
                    </m:r>
                    <m:d>
                      <m:dPr>
                        <m:ctrlPr>
                          <a:rPr lang="es-MX" b="0" i="1" smtClean="0">
                            <a:latin typeface="Cambria Math" panose="02040503050406030204" pitchFamily="18" charset="0"/>
                          </a:rPr>
                        </m:ctrlPr>
                      </m:dPr>
                      <m:e>
                        <m:r>
                          <a:rPr lang="es-MX" b="0" i="1" smtClean="0">
                            <a:latin typeface="Cambria Math" panose="02040503050406030204" pitchFamily="18" charset="0"/>
                          </a:rPr>
                          <m:t>𝑥</m:t>
                        </m:r>
                      </m:e>
                    </m:d>
                    <m:d>
                      <m:dPr>
                        <m:begChr m:val="["/>
                        <m:endChr m:val="]"/>
                        <m:ctrlPr>
                          <a:rPr lang="es-MX" b="0" i="1" smtClean="0">
                            <a:latin typeface="Cambria Math" panose="02040503050406030204" pitchFamily="18" charset="0"/>
                          </a:rPr>
                        </m:ctrlPr>
                      </m:dPr>
                      <m:e>
                        <m:r>
                          <a:rPr lang="es-MX" b="0" i="1" smtClean="0">
                            <a:latin typeface="Cambria Math" panose="02040503050406030204" pitchFamily="18" charset="0"/>
                          </a:rPr>
                          <m:t>𝑑𝑜𝑛𝑑𝑒</m:t>
                        </m:r>
                        <m:r>
                          <a:rPr lang="es-MX" b="0" i="1" smtClean="0">
                            <a:latin typeface="Cambria Math" panose="02040503050406030204" pitchFamily="18" charset="0"/>
                          </a:rPr>
                          <m:t> </m:t>
                        </m:r>
                        <m:r>
                          <a:rPr lang="es-MX" b="0" i="1" smtClean="0">
                            <a:latin typeface="Cambria Math" panose="02040503050406030204" pitchFamily="18" charset="0"/>
                          </a:rPr>
                          <m:t>𝑓</m:t>
                        </m:r>
                        <m:d>
                          <m:dPr>
                            <m:ctrlPr>
                              <a:rPr lang="es-MX" b="0" i="1" smtClean="0">
                                <a:latin typeface="Cambria Math" panose="02040503050406030204" pitchFamily="18" charset="0"/>
                              </a:rPr>
                            </m:ctrlPr>
                          </m:dPr>
                          <m:e>
                            <m:r>
                              <a:rPr lang="es-MX" b="0" i="1" smtClean="0">
                                <a:latin typeface="Cambria Math" panose="02040503050406030204" pitchFamily="18" charset="0"/>
                              </a:rPr>
                              <m:t>𝑥</m:t>
                            </m:r>
                          </m:e>
                        </m:d>
                        <m:r>
                          <a:rPr lang="es-MX" b="0" i="1" smtClean="0">
                            <a:latin typeface="Cambria Math" panose="02040503050406030204" pitchFamily="18" charset="0"/>
                            <a:ea typeface="Cambria Math" panose="02040503050406030204" pitchFamily="18" charset="0"/>
                          </a:rPr>
                          <m:t>≥0</m:t>
                        </m:r>
                      </m:e>
                    </m:d>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=0, </m:t>
                    </m:r>
                    <m:r>
                      <a:rPr lang="es-MX" b="0" i="1" smtClean="0">
                        <a:latin typeface="Cambria Math" panose="02040503050406030204" pitchFamily="18" charset="0"/>
                      </a:rPr>
                      <m:t>𝑥</m:t>
                    </m:r>
                    <m:r>
                      <a:rPr lang="es-MX" b="0" i="1" smtClean="0">
                        <a:latin typeface="Cambria Math" panose="02040503050406030204" pitchFamily="18" charset="0"/>
                      </a:rPr>
                      <m:t>=</m:t>
                    </m:r>
                    <m:r>
                      <a:rPr lang="es-MX" b="0" i="1" smtClean="0">
                        <a:latin typeface="Cambria Math" panose="02040503050406030204" pitchFamily="18" charset="0"/>
                      </a:rPr>
                      <m:t>𝑎</m:t>
                    </m:r>
                    <m:r>
                      <a:rPr lang="es-MX" b="0" i="1" smtClean="0">
                        <a:latin typeface="Cambria Math" panose="02040503050406030204" pitchFamily="18" charset="0"/>
                      </a:rPr>
                      <m:t>, </m:t>
                    </m:r>
                    <m:r>
                      <a:rPr lang="es-MX" b="0" i="1" smtClean="0">
                        <a:latin typeface="Cambria Math" panose="02040503050406030204" pitchFamily="18" charset="0"/>
                      </a:rPr>
                      <m:t>𝑥</m:t>
                    </m:r>
                    <m:r>
                      <a:rPr lang="es-MX" b="0" i="1" smtClean="0">
                        <a:latin typeface="Cambria Math" panose="02040503050406030204" pitchFamily="18" charset="0"/>
                      </a:rPr>
                      <m:t>=</m:t>
                    </m:r>
                    <m:r>
                      <a:rPr lang="es-MX" b="0" i="1" smtClean="0">
                        <a:latin typeface="Cambria Math" panose="02040503050406030204" pitchFamily="18" charset="0"/>
                      </a:rPr>
                      <m:t>𝑏</m:t>
                    </m:r>
                    <m:r>
                      <a:rPr lang="es-MX" b="0" i="1" smtClean="0">
                        <a:latin typeface="Cambria Math" panose="02040503050406030204" pitchFamily="18" charset="0"/>
                      </a:rPr>
                      <m:t>, </m:t>
                    </m:r>
                    <m:r>
                      <a:rPr lang="es-MX" b="0" i="1" smtClean="0">
                        <a:latin typeface="Cambria Math" panose="02040503050406030204" pitchFamily="18" charset="0"/>
                      </a:rPr>
                      <m:t>𝑑𝑜𝑛𝑑𝑒</m:t>
                    </m:r>
                    <m:r>
                      <a:rPr lang="es-MX" b="0" i="1" smtClean="0">
                        <a:latin typeface="Cambria Math" panose="02040503050406030204" pitchFamily="18" charset="0"/>
                      </a:rPr>
                      <m:t> </m:t>
                    </m:r>
                    <m:r>
                      <a:rPr lang="es-MX" b="0" i="1" smtClean="0">
                        <a:latin typeface="Cambria Math" panose="02040503050406030204" pitchFamily="18" charset="0"/>
                      </a:rPr>
                      <m:t>𝑏</m:t>
                    </m:r>
                    <m:r>
                      <a:rPr lang="es-MX" b="0" i="1" smtClean="0">
                        <a:latin typeface="Cambria Math" panose="02040503050406030204" pitchFamily="18" charset="0"/>
                      </a:rPr>
                      <m:t>&gt;</m:t>
                    </m:r>
                    <m:r>
                      <a:rPr lang="es-MX" b="0" i="1" smtClean="0">
                        <a:latin typeface="Cambria Math" panose="02040503050406030204" pitchFamily="18" charset="0"/>
                      </a:rPr>
                      <m:t>𝑎</m:t>
                    </m:r>
                    <m:r>
                      <a:rPr lang="es-MX" b="0" i="1" smtClean="0">
                        <a:latin typeface="Cambria Math" panose="02040503050406030204" pitchFamily="18" charset="0"/>
                        <a:ea typeface="Cambria Math" panose="02040503050406030204" pitchFamily="18" charset="0"/>
                      </a:rPr>
                      <m:t>≥0</m:t>
                    </m:r>
                  </m:oMath>
                </a14:m>
                <a:endParaRPr lang="es-MX" dirty="0"/>
              </a:p>
            </p:txBody>
          </p:sp>
        </mc:Choice>
        <mc:Fallback xmlns="">
          <p:sp>
            <p:nvSpPr>
              <p:cNvPr id="3" name="Marcador de contenido 2">
                <a:extLst>
                  <a:ext uri="{FF2B5EF4-FFF2-40B4-BE49-F238E27FC236}">
                    <a16:creationId xmlns:a16="http://schemas.microsoft.com/office/drawing/2014/main" id="{3DECA2F1-9444-486C-B4BB-DCEA4595C661}"/>
                  </a:ext>
                </a:extLst>
              </p:cNvPr>
              <p:cNvSpPr>
                <a:spLocks noGrp="1" noRot="1" noChangeAspect="1" noMove="1" noResize="1" noEditPoints="1" noAdjustHandles="1" noChangeArrowheads="1" noChangeShapeType="1" noTextEdit="1"/>
              </p:cNvSpPr>
              <p:nvPr>
                <p:ph idx="1"/>
              </p:nvPr>
            </p:nvSpPr>
            <p:spPr>
              <a:xfrm>
                <a:off x="581191" y="1870080"/>
                <a:ext cx="11029615" cy="1013800"/>
              </a:xfrm>
              <a:blipFill>
                <a:blip r:embed="rId2"/>
                <a:stretch>
                  <a:fillRect l="-221"/>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id="{4B796EF7-ECBD-4199-A8E3-D3E831426A2D}"/>
              </a:ext>
            </a:extLst>
          </p:cNvPr>
          <p:cNvPicPr>
            <a:picLocks noChangeAspect="1"/>
          </p:cNvPicPr>
          <p:nvPr/>
        </p:nvPicPr>
        <p:blipFill>
          <a:blip r:embed="rId3"/>
          <a:stretch>
            <a:fillRect/>
          </a:stretch>
        </p:blipFill>
        <p:spPr>
          <a:xfrm>
            <a:off x="760610" y="2883880"/>
            <a:ext cx="10670775" cy="3156432"/>
          </a:xfrm>
          <a:prstGeom prst="rect">
            <a:avLst/>
          </a:prstGeom>
        </p:spPr>
      </p:pic>
    </p:spTree>
    <p:extLst>
      <p:ext uri="{BB962C8B-B14F-4D97-AF65-F5344CB8AC3E}">
        <p14:creationId xmlns:p14="http://schemas.microsoft.com/office/powerpoint/2010/main" val="9702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6" name="Imagen 5">
            <a:extLst>
              <a:ext uri="{FF2B5EF4-FFF2-40B4-BE49-F238E27FC236}">
                <a16:creationId xmlns:a16="http://schemas.microsoft.com/office/drawing/2014/main" id="{EA461C84-6FDF-4EBD-859D-9C2DE8E2BFDF}"/>
              </a:ext>
            </a:extLst>
          </p:cNvPr>
          <p:cNvPicPr>
            <a:picLocks noChangeAspect="1"/>
          </p:cNvPicPr>
          <p:nvPr/>
        </p:nvPicPr>
        <p:blipFill>
          <a:blip r:embed="rId2"/>
          <a:stretch>
            <a:fillRect/>
          </a:stretch>
        </p:blipFill>
        <p:spPr>
          <a:xfrm>
            <a:off x="133378" y="2075611"/>
            <a:ext cx="3764606" cy="2537680"/>
          </a:xfrm>
          <a:prstGeom prst="rect">
            <a:avLst/>
          </a:prstGeom>
          <a:ln>
            <a:noFill/>
          </a:ln>
          <a:effectLst>
            <a:softEdge rad="112500"/>
          </a:effectLst>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556200D-F759-4F91-9E47-50FAE390EFEE}"/>
                  </a:ext>
                </a:extLst>
              </p:cNvPr>
              <p:cNvSpPr txBox="1"/>
              <p:nvPr/>
            </p:nvSpPr>
            <p:spPr>
              <a:xfrm>
                <a:off x="4325815" y="1151792"/>
                <a:ext cx="7419652" cy="4608441"/>
              </a:xfrm>
              <a:prstGeom prst="rect">
                <a:avLst/>
              </a:prstGeom>
              <a:noFill/>
            </p:spPr>
            <p:txBody>
              <a:bodyPr wrap="square" rtlCol="0">
                <a:spAutoFit/>
              </a:bodyPr>
              <a:lstStyle/>
              <a:p>
                <a:r>
                  <a:rPr lang="es-MX" sz="2200" dirty="0"/>
                  <a:t>Dividimos el intervalo </a:t>
                </a:r>
                <a14:m>
                  <m:oMath xmlns:m="http://schemas.openxmlformats.org/officeDocument/2006/math">
                    <m:r>
                      <a:rPr lang="es-MX" sz="2200" b="0" i="1" smtClean="0">
                        <a:latin typeface="Cambria Math" panose="02040503050406030204" pitchFamily="18" charset="0"/>
                      </a:rPr>
                      <m:t>[</m:t>
                    </m:r>
                    <m:r>
                      <a:rPr lang="es-MX" sz="2200" b="0" i="1" smtClean="0">
                        <a:latin typeface="Cambria Math" panose="02040503050406030204" pitchFamily="18" charset="0"/>
                      </a:rPr>
                      <m:t>𝑎</m:t>
                    </m:r>
                    <m:r>
                      <a:rPr lang="es-MX" sz="2200" b="0" i="1" smtClean="0">
                        <a:latin typeface="Cambria Math" panose="02040503050406030204" pitchFamily="18" charset="0"/>
                      </a:rPr>
                      <m:t>,</m:t>
                    </m:r>
                    <m:r>
                      <a:rPr lang="es-MX" sz="2200" b="0" i="1" smtClean="0">
                        <a:latin typeface="Cambria Math" panose="02040503050406030204" pitchFamily="18" charset="0"/>
                      </a:rPr>
                      <m:t>𝑏</m:t>
                    </m:r>
                    <m:r>
                      <a:rPr lang="es-MX" sz="2200" b="0" i="1" smtClean="0">
                        <a:latin typeface="Cambria Math" panose="02040503050406030204" pitchFamily="18" charset="0"/>
                      </a:rPr>
                      <m:t>]</m:t>
                    </m:r>
                  </m:oMath>
                </a14:m>
                <a:r>
                  <a:rPr lang="es-MX" sz="2200" dirty="0"/>
                  <a:t> en </a:t>
                </a:r>
                <a14:m>
                  <m:oMath xmlns:m="http://schemas.openxmlformats.org/officeDocument/2006/math">
                    <m:r>
                      <a:rPr lang="es-MX" sz="2200" b="0" i="1" smtClean="0">
                        <a:latin typeface="Cambria Math" panose="02040503050406030204" pitchFamily="18" charset="0"/>
                      </a:rPr>
                      <m:t>𝑛</m:t>
                    </m:r>
                  </m:oMath>
                </a14:m>
                <a:r>
                  <a:rPr lang="es-MX" sz="2200" i="1" dirty="0"/>
                  <a:t> subintervalos </a:t>
                </a:r>
                <a14:m>
                  <m:oMath xmlns:m="http://schemas.openxmlformats.org/officeDocument/2006/math">
                    <m:r>
                      <a:rPr lang="es-MX" sz="2200" i="1">
                        <a:latin typeface="Cambria Math" panose="02040503050406030204" pitchFamily="18" charset="0"/>
                      </a:rPr>
                      <m:t>[</m:t>
                    </m:r>
                    <m:sSub>
                      <m:sSubPr>
                        <m:ctrlPr>
                          <a:rPr lang="es-MX" sz="2200" i="1" smtClean="0">
                            <a:latin typeface="Cambria Math" panose="02040503050406030204" pitchFamily="18" charset="0"/>
                          </a:rPr>
                        </m:ctrlPr>
                      </m:sSubPr>
                      <m:e>
                        <m:r>
                          <a:rPr lang="es-MX" sz="2200" b="0" i="1" smtClean="0">
                            <a:latin typeface="Cambria Math" panose="02040503050406030204" pitchFamily="18" charset="0"/>
                          </a:rPr>
                          <m:t>𝑥</m:t>
                        </m:r>
                      </m:e>
                      <m:sub>
                        <m:r>
                          <a:rPr lang="es-MX" sz="2200" b="0" i="1" smtClean="0">
                            <a:latin typeface="Cambria Math" panose="02040503050406030204" pitchFamily="18" charset="0"/>
                          </a:rPr>
                          <m:t>𝑖</m:t>
                        </m:r>
                        <m:r>
                          <a:rPr lang="es-MX" sz="2200" b="0" i="1" smtClean="0">
                            <a:latin typeface="Cambria Math" panose="02040503050406030204" pitchFamily="18" charset="0"/>
                          </a:rPr>
                          <m:t>−1</m:t>
                        </m:r>
                      </m:sub>
                    </m:sSub>
                    <m:r>
                      <a:rPr lang="es-MX" sz="2200" i="1">
                        <a:latin typeface="Cambria Math" panose="02040503050406030204" pitchFamily="18" charset="0"/>
                      </a:rPr>
                      <m:t>,</m:t>
                    </m:r>
                    <m:sSub>
                      <m:sSubPr>
                        <m:ctrlPr>
                          <a:rPr lang="es-MX" sz="2200" i="1">
                            <a:latin typeface="Cambria Math" panose="02040503050406030204" pitchFamily="18" charset="0"/>
                          </a:rPr>
                        </m:ctrlPr>
                      </m:sSubPr>
                      <m:e>
                        <m:r>
                          <a:rPr lang="es-MX" sz="2200" i="1">
                            <a:latin typeface="Cambria Math" panose="02040503050406030204" pitchFamily="18" charset="0"/>
                          </a:rPr>
                          <m:t>𝑥</m:t>
                        </m:r>
                      </m:e>
                      <m:sub>
                        <m:r>
                          <a:rPr lang="es-MX" sz="2200" i="1">
                            <a:latin typeface="Cambria Math" panose="02040503050406030204" pitchFamily="18" charset="0"/>
                          </a:rPr>
                          <m:t>𝑖</m:t>
                        </m:r>
                      </m:sub>
                    </m:sSub>
                    <m:r>
                      <a:rPr lang="es-MX" sz="2200" i="1">
                        <a:latin typeface="Cambria Math" panose="02040503050406030204" pitchFamily="18" charset="0"/>
                      </a:rPr>
                      <m:t>]</m:t>
                    </m:r>
                  </m:oMath>
                </a14:m>
                <a:r>
                  <a:rPr lang="es-MX" sz="2200" dirty="0"/>
                  <a:t> de igual anchura </a:t>
                </a:r>
                <a14:m>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Δ</m:t>
                    </m:r>
                    <m:r>
                      <a:rPr lang="es-MX" sz="2200" b="0" i="1" smtClean="0">
                        <a:latin typeface="Cambria Math" panose="02040503050406030204" pitchFamily="18" charset="0"/>
                        <a:ea typeface="Cambria Math" panose="02040503050406030204" pitchFamily="18" charset="0"/>
                      </a:rPr>
                      <m:t>𝑥</m:t>
                    </m:r>
                  </m:oMath>
                </a14:m>
                <a:r>
                  <a:rPr lang="es-MX" sz="2200" i="1" dirty="0"/>
                  <a:t> y sea </a:t>
                </a:r>
                <a14:m>
                  <m:oMath xmlns:m="http://schemas.openxmlformats.org/officeDocument/2006/math">
                    <m:acc>
                      <m:accPr>
                        <m:chr m:val="̅"/>
                        <m:ctrlPr>
                          <a:rPr lang="es-MX" sz="2200" b="0" i="1" smtClean="0">
                            <a:latin typeface="Cambria Math" panose="02040503050406030204" pitchFamily="18" charset="0"/>
                          </a:rPr>
                        </m:ctrlPr>
                      </m:accPr>
                      <m:e>
                        <m:sSub>
                          <m:sSubPr>
                            <m:ctrlPr>
                              <a:rPr lang="es-MX" sz="2200" b="0" i="1" smtClean="0">
                                <a:latin typeface="Cambria Math" panose="02040503050406030204" pitchFamily="18" charset="0"/>
                              </a:rPr>
                            </m:ctrlPr>
                          </m:sSubPr>
                          <m:e>
                            <m:r>
                              <a:rPr lang="es-MX" sz="2200" b="0" i="1" smtClean="0">
                                <a:latin typeface="Cambria Math" panose="02040503050406030204" pitchFamily="18" charset="0"/>
                              </a:rPr>
                              <m:t>𝑥</m:t>
                            </m:r>
                          </m:e>
                          <m:sub>
                            <m:r>
                              <a:rPr lang="es-MX" sz="2200" b="0" i="1" smtClean="0">
                                <a:latin typeface="Cambria Math" panose="02040503050406030204" pitchFamily="18" charset="0"/>
                              </a:rPr>
                              <m:t>𝑖</m:t>
                            </m:r>
                          </m:sub>
                        </m:sSub>
                      </m:e>
                    </m:acc>
                  </m:oMath>
                </a14:m>
                <a:r>
                  <a:rPr lang="es-MX" sz="2200" i="1" dirty="0"/>
                  <a:t> el punto medio del </a:t>
                </a:r>
                <a:r>
                  <a:rPr lang="es-MX" sz="2200" dirty="0"/>
                  <a:t>i-</a:t>
                </a:r>
                <a:r>
                  <a:rPr lang="es-MX" sz="2200" dirty="0" err="1"/>
                  <a:t>ésimo</a:t>
                </a:r>
                <a:r>
                  <a:rPr lang="es-MX" sz="2200" dirty="0"/>
                  <a:t> subintervalo. Si el rectángulo de base </a:t>
                </a:r>
                <a14:m>
                  <m:oMath xmlns:m="http://schemas.openxmlformats.org/officeDocument/2006/math">
                    <m:r>
                      <a:rPr lang="es-MX" sz="2200" i="1">
                        <a:latin typeface="Cambria Math" panose="02040503050406030204" pitchFamily="18" charset="0"/>
                      </a:rPr>
                      <m:t>[</m:t>
                    </m:r>
                    <m:sSub>
                      <m:sSubPr>
                        <m:ctrlPr>
                          <a:rPr lang="es-MX" sz="2200" i="1">
                            <a:latin typeface="Cambria Math" panose="02040503050406030204" pitchFamily="18" charset="0"/>
                          </a:rPr>
                        </m:ctrlPr>
                      </m:sSubPr>
                      <m:e>
                        <m:r>
                          <a:rPr lang="es-MX" sz="2200" i="1">
                            <a:latin typeface="Cambria Math" panose="02040503050406030204" pitchFamily="18" charset="0"/>
                          </a:rPr>
                          <m:t>𝑥</m:t>
                        </m:r>
                      </m:e>
                      <m:sub>
                        <m:r>
                          <a:rPr lang="es-MX" sz="2200" i="1">
                            <a:latin typeface="Cambria Math" panose="02040503050406030204" pitchFamily="18" charset="0"/>
                          </a:rPr>
                          <m:t>𝑖</m:t>
                        </m:r>
                        <m:r>
                          <a:rPr lang="es-MX" sz="2200" i="1">
                            <a:latin typeface="Cambria Math" panose="02040503050406030204" pitchFamily="18" charset="0"/>
                          </a:rPr>
                          <m:t>−1</m:t>
                        </m:r>
                      </m:sub>
                    </m:sSub>
                    <m:r>
                      <a:rPr lang="es-MX" sz="2200" i="1">
                        <a:latin typeface="Cambria Math" panose="02040503050406030204" pitchFamily="18" charset="0"/>
                      </a:rPr>
                      <m:t>,</m:t>
                    </m:r>
                    <m:sSub>
                      <m:sSubPr>
                        <m:ctrlPr>
                          <a:rPr lang="es-MX" sz="2200" i="1">
                            <a:latin typeface="Cambria Math" panose="02040503050406030204" pitchFamily="18" charset="0"/>
                          </a:rPr>
                        </m:ctrlPr>
                      </m:sSubPr>
                      <m:e>
                        <m:r>
                          <a:rPr lang="es-MX" sz="2200" i="1">
                            <a:latin typeface="Cambria Math" panose="02040503050406030204" pitchFamily="18" charset="0"/>
                          </a:rPr>
                          <m:t>𝑥</m:t>
                        </m:r>
                      </m:e>
                      <m:sub>
                        <m:r>
                          <a:rPr lang="es-MX" sz="2200" i="1">
                            <a:latin typeface="Cambria Math" panose="02040503050406030204" pitchFamily="18" charset="0"/>
                          </a:rPr>
                          <m:t>𝑖</m:t>
                        </m:r>
                      </m:sub>
                    </m:sSub>
                    <m:r>
                      <a:rPr lang="es-MX" sz="2200" i="1">
                        <a:latin typeface="Cambria Math" panose="02040503050406030204" pitchFamily="18" charset="0"/>
                      </a:rPr>
                      <m:t>]</m:t>
                    </m:r>
                  </m:oMath>
                </a14:m>
                <a:r>
                  <a:rPr lang="es-MX" sz="2200" dirty="0"/>
                  <a:t>  y altura </a:t>
                </a:r>
                <a14:m>
                  <m:oMath xmlns:m="http://schemas.openxmlformats.org/officeDocument/2006/math">
                    <m:r>
                      <m:rPr>
                        <m:sty m:val="p"/>
                      </m:rPr>
                      <a:rPr lang="es-MX" sz="2200" b="0" i="0" smtClean="0">
                        <a:latin typeface="Cambria Math" panose="02040503050406030204" pitchFamily="18" charset="0"/>
                      </a:rPr>
                      <m:t>f</m:t>
                    </m:r>
                    <m:d>
                      <m:dPr>
                        <m:ctrlPr>
                          <a:rPr lang="es-MX" sz="2200" b="0" i="1" smtClean="0">
                            <a:latin typeface="Cambria Math" panose="02040503050406030204" pitchFamily="18" charset="0"/>
                          </a:rPr>
                        </m:ctrlPr>
                      </m:dPr>
                      <m:e>
                        <m:acc>
                          <m:accPr>
                            <m:chr m:val="̅"/>
                            <m:ctrlPr>
                              <a:rPr lang="es-MX" sz="2200" i="1">
                                <a:latin typeface="Cambria Math" panose="02040503050406030204" pitchFamily="18" charset="0"/>
                              </a:rPr>
                            </m:ctrlPr>
                          </m:accPr>
                          <m:e>
                            <m:sSub>
                              <m:sSubPr>
                                <m:ctrlPr>
                                  <a:rPr lang="es-MX" sz="2200" i="1">
                                    <a:latin typeface="Cambria Math" panose="02040503050406030204" pitchFamily="18" charset="0"/>
                                  </a:rPr>
                                </m:ctrlPr>
                              </m:sSubPr>
                              <m:e>
                                <m:r>
                                  <a:rPr lang="es-MX" sz="2200" i="1">
                                    <a:latin typeface="Cambria Math" panose="02040503050406030204" pitchFamily="18" charset="0"/>
                                  </a:rPr>
                                  <m:t>𝑥</m:t>
                                </m:r>
                              </m:e>
                              <m:sub>
                                <m:r>
                                  <a:rPr lang="es-MX" sz="2200" i="1">
                                    <a:latin typeface="Cambria Math" panose="02040503050406030204" pitchFamily="18" charset="0"/>
                                  </a:rPr>
                                  <m:t>𝑖</m:t>
                                </m:r>
                              </m:sub>
                            </m:sSub>
                          </m:e>
                        </m:acc>
                      </m:e>
                    </m:d>
                  </m:oMath>
                </a14:m>
                <a:r>
                  <a:rPr lang="es-MX" sz="2200" i="1" dirty="0"/>
                  <a:t> se hace girar alrededor del eje </a:t>
                </a:r>
                <a14:m>
                  <m:oMath xmlns:m="http://schemas.openxmlformats.org/officeDocument/2006/math">
                    <m:r>
                      <a:rPr lang="es-MX" sz="2200" b="0" i="1" smtClean="0">
                        <a:latin typeface="Cambria Math" panose="02040503050406030204" pitchFamily="18" charset="0"/>
                      </a:rPr>
                      <m:t>𝑦</m:t>
                    </m:r>
                  </m:oMath>
                </a14:m>
                <a:r>
                  <a:rPr lang="es-MX" sz="2200" dirty="0"/>
                  <a:t>, después el resultado es un cascarón cilíndrico cuyo radio promedio es </a:t>
                </a:r>
                <a14:m>
                  <m:oMath xmlns:m="http://schemas.openxmlformats.org/officeDocument/2006/math">
                    <m:acc>
                      <m:accPr>
                        <m:chr m:val="̅"/>
                        <m:ctrlPr>
                          <a:rPr lang="es-MX" sz="2200" i="1">
                            <a:latin typeface="Cambria Math" panose="02040503050406030204" pitchFamily="18" charset="0"/>
                          </a:rPr>
                        </m:ctrlPr>
                      </m:accPr>
                      <m:e>
                        <m:sSub>
                          <m:sSubPr>
                            <m:ctrlPr>
                              <a:rPr lang="es-MX" sz="2200" i="1">
                                <a:latin typeface="Cambria Math" panose="02040503050406030204" pitchFamily="18" charset="0"/>
                              </a:rPr>
                            </m:ctrlPr>
                          </m:sSubPr>
                          <m:e>
                            <m:r>
                              <a:rPr lang="es-MX" sz="2200" i="1">
                                <a:latin typeface="Cambria Math" panose="02040503050406030204" pitchFamily="18" charset="0"/>
                              </a:rPr>
                              <m:t>𝑥</m:t>
                            </m:r>
                          </m:e>
                          <m:sub>
                            <m:r>
                              <a:rPr lang="es-MX" sz="2200" i="1">
                                <a:latin typeface="Cambria Math" panose="02040503050406030204" pitchFamily="18" charset="0"/>
                              </a:rPr>
                              <m:t>𝑖</m:t>
                            </m:r>
                          </m:sub>
                        </m:sSub>
                      </m:e>
                    </m:acc>
                  </m:oMath>
                </a14:m>
                <a:r>
                  <a:rPr lang="es-MX" sz="2200" dirty="0"/>
                  <a:t>, altura </a:t>
                </a:r>
                <a14:m>
                  <m:oMath xmlns:m="http://schemas.openxmlformats.org/officeDocument/2006/math">
                    <m:r>
                      <m:rPr>
                        <m:sty m:val="p"/>
                      </m:rPr>
                      <a:rPr lang="es-MX" sz="2200">
                        <a:latin typeface="Cambria Math" panose="02040503050406030204" pitchFamily="18" charset="0"/>
                      </a:rPr>
                      <m:t>f</m:t>
                    </m:r>
                    <m:d>
                      <m:dPr>
                        <m:ctrlPr>
                          <a:rPr lang="es-MX" sz="2200" i="1">
                            <a:latin typeface="Cambria Math" panose="02040503050406030204" pitchFamily="18" charset="0"/>
                          </a:rPr>
                        </m:ctrlPr>
                      </m:dPr>
                      <m:e>
                        <m:acc>
                          <m:accPr>
                            <m:chr m:val="̅"/>
                            <m:ctrlPr>
                              <a:rPr lang="es-MX" sz="2200" i="1">
                                <a:latin typeface="Cambria Math" panose="02040503050406030204" pitchFamily="18" charset="0"/>
                              </a:rPr>
                            </m:ctrlPr>
                          </m:accPr>
                          <m:e>
                            <m:sSub>
                              <m:sSubPr>
                                <m:ctrlPr>
                                  <a:rPr lang="es-MX" sz="2200" i="1">
                                    <a:latin typeface="Cambria Math" panose="02040503050406030204" pitchFamily="18" charset="0"/>
                                  </a:rPr>
                                </m:ctrlPr>
                              </m:sSubPr>
                              <m:e>
                                <m:r>
                                  <a:rPr lang="es-MX" sz="2200" i="1">
                                    <a:latin typeface="Cambria Math" panose="02040503050406030204" pitchFamily="18" charset="0"/>
                                  </a:rPr>
                                  <m:t>𝑥</m:t>
                                </m:r>
                              </m:e>
                              <m:sub>
                                <m:r>
                                  <a:rPr lang="es-MX" sz="2200" i="1">
                                    <a:latin typeface="Cambria Math" panose="02040503050406030204" pitchFamily="18" charset="0"/>
                                  </a:rPr>
                                  <m:t>𝑖</m:t>
                                </m:r>
                              </m:sub>
                            </m:sSub>
                          </m:e>
                        </m:acc>
                      </m:e>
                    </m:d>
                  </m:oMath>
                </a14:m>
                <a:r>
                  <a:rPr lang="es-MX" sz="2200" i="1" dirty="0"/>
                  <a:t> y espesor </a:t>
                </a:r>
                <a14:m>
                  <m:oMath xmlns:m="http://schemas.openxmlformats.org/officeDocument/2006/math">
                    <m:r>
                      <m:rPr>
                        <m:sty m:val="p"/>
                      </m:rPr>
                      <a:rPr lang="el-GR" sz="2200" i="1">
                        <a:latin typeface="Cambria Math" panose="02040503050406030204" pitchFamily="18" charset="0"/>
                        <a:ea typeface="Cambria Math" panose="02040503050406030204" pitchFamily="18" charset="0"/>
                      </a:rPr>
                      <m:t>Δ</m:t>
                    </m:r>
                    <m:r>
                      <a:rPr lang="es-MX" sz="2200" i="1">
                        <a:latin typeface="Cambria Math" panose="02040503050406030204" pitchFamily="18" charset="0"/>
                        <a:ea typeface="Cambria Math" panose="02040503050406030204" pitchFamily="18" charset="0"/>
                      </a:rPr>
                      <m:t>𝑥</m:t>
                    </m:r>
                  </m:oMath>
                </a14:m>
                <a:r>
                  <a:rPr lang="es-MX" sz="2200" dirty="0"/>
                  <a:t>, de modo que su volumen es:</a:t>
                </a:r>
              </a:p>
              <a:p>
                <a:pPr>
                  <a:lnSpc>
                    <a:spcPct val="150000"/>
                  </a:lnSpc>
                </a:pPr>
                <a14:m>
                  <m:oMathPara xmlns:m="http://schemas.openxmlformats.org/officeDocument/2006/math">
                    <m:oMathParaPr>
                      <m:jc m:val="centerGroup"/>
                    </m:oMathParaPr>
                    <m:oMath xmlns:m="http://schemas.openxmlformats.org/officeDocument/2006/math">
                      <m:sSub>
                        <m:sSubPr>
                          <m:ctrlPr>
                            <a:rPr lang="es-MX" sz="2800" i="1" smtClean="0">
                              <a:latin typeface="Cambria Math" panose="02040503050406030204" pitchFamily="18" charset="0"/>
                            </a:rPr>
                          </m:ctrlPr>
                        </m:sSubPr>
                        <m:e>
                          <m:r>
                            <a:rPr lang="es-MX" sz="2800" b="0" i="1" smtClean="0">
                              <a:latin typeface="Cambria Math" panose="02040503050406030204" pitchFamily="18" charset="0"/>
                            </a:rPr>
                            <m:t>𝑉</m:t>
                          </m:r>
                        </m:e>
                        <m:sub>
                          <m:r>
                            <a:rPr lang="es-MX" sz="2800" b="0" i="1" smtClean="0">
                              <a:latin typeface="Cambria Math" panose="02040503050406030204" pitchFamily="18" charset="0"/>
                            </a:rPr>
                            <m:t>𝑖</m:t>
                          </m:r>
                        </m:sub>
                      </m:sSub>
                      <m:r>
                        <a:rPr lang="es-MX" sz="2800" b="0" i="1" smtClean="0">
                          <a:latin typeface="Cambria Math" panose="02040503050406030204" pitchFamily="18" charset="0"/>
                        </a:rPr>
                        <m:t>=</m:t>
                      </m:r>
                      <m:d>
                        <m:dPr>
                          <m:ctrlPr>
                            <a:rPr lang="es-MX" sz="2800" b="0" i="1" smtClean="0">
                              <a:latin typeface="Cambria Math" panose="02040503050406030204" pitchFamily="18" charset="0"/>
                            </a:rPr>
                          </m:ctrlPr>
                        </m:dPr>
                        <m:e>
                          <m:r>
                            <a:rPr lang="es-MX" sz="2400" i="1">
                              <a:latin typeface="Cambria Math" panose="02040503050406030204" pitchFamily="18" charset="0"/>
                            </a:rPr>
                            <m:t>2</m:t>
                          </m:r>
                          <m:r>
                            <a:rPr lang="es-MX" sz="2400" i="1">
                              <a:latin typeface="Cambria Math" panose="02040503050406030204" pitchFamily="18" charset="0"/>
                              <a:ea typeface="Cambria Math" panose="02040503050406030204" pitchFamily="18" charset="0"/>
                            </a:rPr>
                            <m:t>𝜋</m:t>
                          </m:r>
                          <m:acc>
                            <m:accPr>
                              <m:chr m:val="̅"/>
                              <m:ctrlPr>
                                <a:rPr lang="es-MX" sz="2400" i="1">
                                  <a:latin typeface="Cambria Math" panose="02040503050406030204" pitchFamily="18" charset="0"/>
                                </a:rPr>
                              </m:ctrlPr>
                            </m:accPr>
                            <m:e>
                              <m:sSub>
                                <m:sSubPr>
                                  <m:ctrlPr>
                                    <a:rPr lang="es-MX" sz="2400" i="1">
                                      <a:latin typeface="Cambria Math" panose="02040503050406030204" pitchFamily="18" charset="0"/>
                                    </a:rPr>
                                  </m:ctrlPr>
                                </m:sSubPr>
                                <m:e>
                                  <m:r>
                                    <a:rPr lang="es-MX" sz="2400" i="1">
                                      <a:latin typeface="Cambria Math" panose="02040503050406030204" pitchFamily="18" charset="0"/>
                                    </a:rPr>
                                    <m:t>𝑥</m:t>
                                  </m:r>
                                </m:e>
                                <m:sub>
                                  <m:r>
                                    <a:rPr lang="es-MX" sz="2400" i="1">
                                      <a:latin typeface="Cambria Math" panose="02040503050406030204" pitchFamily="18" charset="0"/>
                                    </a:rPr>
                                    <m:t>𝑖</m:t>
                                  </m:r>
                                </m:sub>
                              </m:sSub>
                            </m:e>
                          </m:acc>
                        </m:e>
                      </m:d>
                      <m:r>
                        <a:rPr lang="es-MX" sz="2400" b="0" i="1" smtClean="0">
                          <a:latin typeface="Cambria Math" panose="02040503050406030204" pitchFamily="18" charset="0"/>
                        </a:rPr>
                        <m:t>[</m:t>
                      </m:r>
                      <m:r>
                        <m:rPr>
                          <m:sty m:val="p"/>
                        </m:rPr>
                        <a:rPr lang="es-MX" sz="2400">
                          <a:latin typeface="Cambria Math" panose="02040503050406030204" pitchFamily="18" charset="0"/>
                        </a:rPr>
                        <m:t>f</m:t>
                      </m:r>
                      <m:d>
                        <m:dPr>
                          <m:ctrlPr>
                            <a:rPr lang="es-MX" sz="2400" i="1">
                              <a:latin typeface="Cambria Math" panose="02040503050406030204" pitchFamily="18" charset="0"/>
                            </a:rPr>
                          </m:ctrlPr>
                        </m:dPr>
                        <m:e>
                          <m:acc>
                            <m:accPr>
                              <m:chr m:val="̅"/>
                              <m:ctrlPr>
                                <a:rPr lang="es-MX" sz="2400" i="1">
                                  <a:latin typeface="Cambria Math" panose="02040503050406030204" pitchFamily="18" charset="0"/>
                                </a:rPr>
                              </m:ctrlPr>
                            </m:accPr>
                            <m:e>
                              <m:sSub>
                                <m:sSubPr>
                                  <m:ctrlPr>
                                    <a:rPr lang="es-MX" sz="2400" i="1">
                                      <a:latin typeface="Cambria Math" panose="02040503050406030204" pitchFamily="18" charset="0"/>
                                    </a:rPr>
                                  </m:ctrlPr>
                                </m:sSubPr>
                                <m:e>
                                  <m:r>
                                    <a:rPr lang="es-MX" sz="2400" i="1">
                                      <a:latin typeface="Cambria Math" panose="02040503050406030204" pitchFamily="18" charset="0"/>
                                    </a:rPr>
                                    <m:t>𝑥</m:t>
                                  </m:r>
                                </m:e>
                                <m:sub>
                                  <m:r>
                                    <a:rPr lang="es-MX" sz="2400" i="1">
                                      <a:latin typeface="Cambria Math" panose="02040503050406030204" pitchFamily="18" charset="0"/>
                                    </a:rPr>
                                    <m:t>𝑖</m:t>
                                  </m:r>
                                </m:sub>
                              </m:sSub>
                            </m:e>
                          </m:acc>
                        </m:e>
                      </m:d>
                      <m:r>
                        <a:rPr lang="es-MX" sz="2400" b="0" i="1" smtClean="0">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Δ</m:t>
                      </m:r>
                      <m:r>
                        <a:rPr lang="es-MX" sz="2400" b="0" i="1" smtClean="0">
                          <a:latin typeface="Cambria Math" panose="02040503050406030204" pitchFamily="18" charset="0"/>
                          <a:ea typeface="Cambria Math" panose="02040503050406030204" pitchFamily="18" charset="0"/>
                        </a:rPr>
                        <m:t>𝑥</m:t>
                      </m:r>
                    </m:oMath>
                  </m:oMathPara>
                </a14:m>
                <a:endParaRPr lang="es-MX" sz="2400" dirty="0"/>
              </a:p>
              <a:p>
                <a:r>
                  <a:rPr lang="es-MX" sz="2200" dirty="0"/>
                  <a:t>Por lo tanto, un volumen aproximado V de S se obtiene mediante la suma de los volúmenes de estos cascarones:</a:t>
                </a:r>
              </a:p>
              <a:p>
                <a:pPr/>
                <a14:m>
                  <m:oMathPara xmlns:m="http://schemas.openxmlformats.org/officeDocument/2006/math">
                    <m:oMathParaPr>
                      <m:jc m:val="centerGroup"/>
                    </m:oMathParaPr>
                    <m:oMath xmlns:m="http://schemas.openxmlformats.org/officeDocument/2006/math">
                      <m:r>
                        <a:rPr lang="es-MX" sz="2800" b="0" i="1" smtClean="0">
                          <a:latin typeface="Cambria Math" panose="02040503050406030204" pitchFamily="18" charset="0"/>
                        </a:rPr>
                        <m:t>𝑉</m:t>
                      </m:r>
                      <m:r>
                        <a:rPr lang="es-MX" sz="2800" b="0" i="1" smtClean="0">
                          <a:latin typeface="Cambria Math" panose="02040503050406030204" pitchFamily="18" charset="0"/>
                          <a:ea typeface="Cambria Math" panose="02040503050406030204" pitchFamily="18" charset="0"/>
                        </a:rPr>
                        <m:t>≈</m:t>
                      </m:r>
                      <m:nary>
                        <m:naryPr>
                          <m:chr m:val="∑"/>
                          <m:ctrlPr>
                            <a:rPr lang="es-MX" sz="2800" b="0" i="1" smtClean="0">
                              <a:latin typeface="Cambria Math" panose="02040503050406030204" pitchFamily="18" charset="0"/>
                              <a:ea typeface="Cambria Math" panose="02040503050406030204" pitchFamily="18" charset="0"/>
                            </a:rPr>
                          </m:ctrlPr>
                        </m:naryPr>
                        <m:sub>
                          <m:r>
                            <m:rPr>
                              <m:brk m:alnAt="23"/>
                            </m:rPr>
                            <a:rPr lang="es-MX" sz="2800" b="0" i="1" smtClean="0">
                              <a:latin typeface="Cambria Math" panose="02040503050406030204" pitchFamily="18" charset="0"/>
                              <a:ea typeface="Cambria Math" panose="02040503050406030204" pitchFamily="18" charset="0"/>
                            </a:rPr>
                            <m:t>𝑖</m:t>
                          </m:r>
                          <m:r>
                            <a:rPr lang="es-MX" sz="2800" b="0" i="1" smtClean="0">
                              <a:latin typeface="Cambria Math" panose="02040503050406030204" pitchFamily="18" charset="0"/>
                              <a:ea typeface="Cambria Math" panose="02040503050406030204" pitchFamily="18" charset="0"/>
                            </a:rPr>
                            <m:t>=1</m:t>
                          </m:r>
                        </m:sub>
                        <m:sup>
                          <m:r>
                            <a:rPr lang="es-MX" sz="2800" b="0" i="1" smtClean="0">
                              <a:latin typeface="Cambria Math" panose="02040503050406030204" pitchFamily="18" charset="0"/>
                              <a:ea typeface="Cambria Math" panose="02040503050406030204" pitchFamily="18" charset="0"/>
                            </a:rPr>
                            <m:t>𝑛</m:t>
                          </m:r>
                        </m:sup>
                        <m:e>
                          <m:sSub>
                            <m:sSubPr>
                              <m:ctrlPr>
                                <a:rPr lang="es-MX" sz="2800" i="1">
                                  <a:latin typeface="Cambria Math" panose="02040503050406030204" pitchFamily="18" charset="0"/>
                                </a:rPr>
                              </m:ctrlPr>
                            </m:sSubPr>
                            <m:e>
                              <m:r>
                                <a:rPr lang="es-MX" sz="2800" i="1">
                                  <a:latin typeface="Cambria Math" panose="02040503050406030204" pitchFamily="18" charset="0"/>
                                </a:rPr>
                                <m:t>𝑉</m:t>
                              </m:r>
                            </m:e>
                            <m:sub>
                              <m:r>
                                <a:rPr lang="es-MX" sz="2800" i="1">
                                  <a:latin typeface="Cambria Math" panose="02040503050406030204" pitchFamily="18" charset="0"/>
                                </a:rPr>
                                <m:t>𝑖</m:t>
                              </m:r>
                            </m:sub>
                          </m:sSub>
                        </m:e>
                      </m:nary>
                      <m:r>
                        <a:rPr lang="es-MX" sz="2800" i="1">
                          <a:latin typeface="Cambria Math" panose="02040503050406030204" pitchFamily="18" charset="0"/>
                        </a:rPr>
                        <m:t>=</m:t>
                      </m:r>
                      <m:nary>
                        <m:naryPr>
                          <m:chr m:val="∑"/>
                          <m:ctrlPr>
                            <a:rPr lang="es-MX" sz="2800" i="1">
                              <a:latin typeface="Cambria Math" panose="02040503050406030204" pitchFamily="18" charset="0"/>
                              <a:ea typeface="Cambria Math" panose="02040503050406030204" pitchFamily="18" charset="0"/>
                            </a:rPr>
                          </m:ctrlPr>
                        </m:naryPr>
                        <m:sub>
                          <m:r>
                            <m:rPr>
                              <m:brk m:alnAt="23"/>
                            </m:rPr>
                            <a:rPr lang="es-MX" sz="2800" i="1">
                              <a:latin typeface="Cambria Math" panose="02040503050406030204" pitchFamily="18" charset="0"/>
                              <a:ea typeface="Cambria Math" panose="02040503050406030204" pitchFamily="18" charset="0"/>
                            </a:rPr>
                            <m:t>𝑖</m:t>
                          </m:r>
                          <m:r>
                            <a:rPr lang="es-MX" sz="2800" i="1">
                              <a:latin typeface="Cambria Math" panose="02040503050406030204" pitchFamily="18" charset="0"/>
                              <a:ea typeface="Cambria Math" panose="02040503050406030204" pitchFamily="18" charset="0"/>
                            </a:rPr>
                            <m:t>=1</m:t>
                          </m:r>
                        </m:sub>
                        <m:sup>
                          <m:r>
                            <a:rPr lang="es-MX" sz="2800" i="1">
                              <a:latin typeface="Cambria Math" panose="02040503050406030204" pitchFamily="18" charset="0"/>
                              <a:ea typeface="Cambria Math" panose="02040503050406030204" pitchFamily="18" charset="0"/>
                            </a:rPr>
                            <m:t>𝑛</m:t>
                          </m:r>
                        </m:sup>
                        <m:e>
                          <m:r>
                            <a:rPr lang="es-MX" sz="2800" i="1">
                              <a:latin typeface="Cambria Math" panose="02040503050406030204" pitchFamily="18" charset="0"/>
                            </a:rPr>
                            <m:t>2</m:t>
                          </m:r>
                          <m:r>
                            <a:rPr lang="es-MX" sz="2800" i="1">
                              <a:latin typeface="Cambria Math" panose="02040503050406030204" pitchFamily="18" charset="0"/>
                              <a:ea typeface="Cambria Math" panose="02040503050406030204" pitchFamily="18" charset="0"/>
                            </a:rPr>
                            <m:t>𝜋</m:t>
                          </m:r>
                          <m:acc>
                            <m:accPr>
                              <m:chr m:val="̅"/>
                              <m:ctrlPr>
                                <a:rPr lang="es-MX" sz="2800" i="1">
                                  <a:latin typeface="Cambria Math" panose="02040503050406030204" pitchFamily="18" charset="0"/>
                                </a:rPr>
                              </m:ctrlPr>
                            </m:accPr>
                            <m:e>
                              <m:sSub>
                                <m:sSubPr>
                                  <m:ctrlPr>
                                    <a:rPr lang="es-MX" sz="2800" i="1">
                                      <a:latin typeface="Cambria Math" panose="02040503050406030204" pitchFamily="18" charset="0"/>
                                    </a:rPr>
                                  </m:ctrlPr>
                                </m:sSubPr>
                                <m:e>
                                  <m:r>
                                    <a:rPr lang="es-MX" sz="2800" i="1">
                                      <a:latin typeface="Cambria Math" panose="02040503050406030204" pitchFamily="18" charset="0"/>
                                    </a:rPr>
                                    <m:t>𝑥</m:t>
                                  </m:r>
                                </m:e>
                                <m:sub>
                                  <m:r>
                                    <a:rPr lang="es-MX" sz="2800" i="1">
                                      <a:latin typeface="Cambria Math" panose="02040503050406030204" pitchFamily="18" charset="0"/>
                                    </a:rPr>
                                    <m:t>𝑖</m:t>
                                  </m:r>
                                </m:sub>
                              </m:sSub>
                            </m:e>
                          </m:acc>
                          <m:r>
                            <a:rPr lang="es-MX" sz="2800" b="0" i="1" smtClean="0">
                              <a:latin typeface="Cambria Math" panose="02040503050406030204" pitchFamily="18" charset="0"/>
                            </a:rPr>
                            <m:t>𝑓</m:t>
                          </m:r>
                          <m:d>
                            <m:dPr>
                              <m:ctrlPr>
                                <a:rPr lang="es-MX" sz="2800" i="1">
                                  <a:latin typeface="Cambria Math" panose="02040503050406030204" pitchFamily="18" charset="0"/>
                                </a:rPr>
                              </m:ctrlPr>
                            </m:dPr>
                            <m:e>
                              <m:acc>
                                <m:accPr>
                                  <m:chr m:val="̅"/>
                                  <m:ctrlPr>
                                    <a:rPr lang="es-MX" sz="2800" i="1">
                                      <a:latin typeface="Cambria Math" panose="02040503050406030204" pitchFamily="18" charset="0"/>
                                    </a:rPr>
                                  </m:ctrlPr>
                                </m:accPr>
                                <m:e>
                                  <m:sSub>
                                    <m:sSubPr>
                                      <m:ctrlPr>
                                        <a:rPr lang="es-MX" sz="2800" i="1">
                                          <a:latin typeface="Cambria Math" panose="02040503050406030204" pitchFamily="18" charset="0"/>
                                        </a:rPr>
                                      </m:ctrlPr>
                                    </m:sSubPr>
                                    <m:e>
                                      <m:r>
                                        <a:rPr lang="es-MX" sz="2800" i="1">
                                          <a:latin typeface="Cambria Math" panose="02040503050406030204" pitchFamily="18" charset="0"/>
                                        </a:rPr>
                                        <m:t>𝑥</m:t>
                                      </m:r>
                                    </m:e>
                                    <m:sub>
                                      <m:r>
                                        <a:rPr lang="es-MX" sz="2800" i="1">
                                          <a:latin typeface="Cambria Math" panose="02040503050406030204" pitchFamily="18" charset="0"/>
                                        </a:rPr>
                                        <m:t>𝑖</m:t>
                                      </m:r>
                                    </m:sub>
                                  </m:sSub>
                                </m:e>
                              </m:acc>
                            </m:e>
                          </m:d>
                          <m:r>
                            <m:rPr>
                              <m:sty m:val="p"/>
                            </m:rPr>
                            <a:rPr lang="el-GR" sz="2800" i="1">
                              <a:latin typeface="Cambria Math" panose="02040503050406030204" pitchFamily="18" charset="0"/>
                              <a:ea typeface="Cambria Math" panose="02040503050406030204" pitchFamily="18" charset="0"/>
                            </a:rPr>
                            <m:t>Δ</m:t>
                          </m:r>
                          <m:r>
                            <a:rPr lang="es-MX" sz="2800" i="1">
                              <a:latin typeface="Cambria Math" panose="02040503050406030204" pitchFamily="18" charset="0"/>
                              <a:ea typeface="Cambria Math" panose="02040503050406030204" pitchFamily="18" charset="0"/>
                            </a:rPr>
                            <m:t>𝑥</m:t>
                          </m:r>
                          <m:r>
                            <m:rPr>
                              <m:nor/>
                            </m:rPr>
                            <a:rPr lang="es-MX" sz="2800" dirty="0"/>
                            <m:t> </m:t>
                          </m:r>
                        </m:e>
                      </m:nary>
                    </m:oMath>
                  </m:oMathPara>
                </a14:m>
                <a:endParaRPr lang="es-MX" sz="2400" dirty="0"/>
              </a:p>
            </p:txBody>
          </p:sp>
        </mc:Choice>
        <mc:Fallback xmlns="">
          <p:sp>
            <p:nvSpPr>
              <p:cNvPr id="7" name="CuadroTexto 6">
                <a:extLst>
                  <a:ext uri="{FF2B5EF4-FFF2-40B4-BE49-F238E27FC236}">
                    <a16:creationId xmlns:a16="http://schemas.microsoft.com/office/drawing/2014/main" id="{9556200D-F759-4F91-9E47-50FAE390EFEE}"/>
                  </a:ext>
                </a:extLst>
              </p:cNvPr>
              <p:cNvSpPr txBox="1">
                <a:spLocks noRot="1" noChangeAspect="1" noMove="1" noResize="1" noEditPoints="1" noAdjustHandles="1" noChangeArrowheads="1" noChangeShapeType="1" noTextEdit="1"/>
              </p:cNvSpPr>
              <p:nvPr/>
            </p:nvSpPr>
            <p:spPr>
              <a:xfrm>
                <a:off x="4325815" y="1151792"/>
                <a:ext cx="7419652" cy="4608441"/>
              </a:xfrm>
              <a:prstGeom prst="rect">
                <a:avLst/>
              </a:prstGeom>
              <a:blipFill>
                <a:blip r:embed="rId3"/>
                <a:stretch>
                  <a:fillRect l="-1068" t="-926" r="-2054"/>
                </a:stretch>
              </a:blipFill>
            </p:spPr>
            <p:txBody>
              <a:bodyPr/>
              <a:lstStyle/>
              <a:p>
                <a:r>
                  <a:rPr lang="es-MX">
                    <a:noFill/>
                  </a:rPr>
                  <a:t> </a:t>
                </a:r>
              </a:p>
            </p:txBody>
          </p:sp>
        </mc:Fallback>
      </mc:AlternateContent>
    </p:spTree>
    <p:extLst>
      <p:ext uri="{BB962C8B-B14F-4D97-AF65-F5344CB8AC3E}">
        <p14:creationId xmlns:p14="http://schemas.microsoft.com/office/powerpoint/2010/main" val="391705703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3997C-FB6D-4EBE-8183-B7172AF05399}"/>
              </a:ext>
            </a:extLst>
          </p:cNvPr>
          <p:cNvSpPr>
            <a:spLocks noGrp="1"/>
          </p:cNvSpPr>
          <p:nvPr>
            <p:ph type="title"/>
          </p:nvPr>
        </p:nvSpPr>
        <p:spPr>
          <a:xfrm>
            <a:off x="581192" y="702156"/>
            <a:ext cx="11029616" cy="1013800"/>
          </a:xfrm>
        </p:spPr>
        <p:txBody>
          <a:bodyPr>
            <a:normAutofit/>
          </a:bodyPr>
          <a:lstStyle/>
          <a:p>
            <a:endParaRPr lang="es-MX"/>
          </a:p>
        </p:txBody>
      </p:sp>
      <p:sp>
        <p:nvSpPr>
          <p:cNvPr id="27" name="Rectangle 26">
            <a:extLst>
              <a:ext uri="{FF2B5EF4-FFF2-40B4-BE49-F238E27FC236}">
                <a16:creationId xmlns:a16="http://schemas.microsoft.com/office/drawing/2014/main" id="{44CCC960-EBB0-4648-A189-5FEE0EE3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Marcador de contenido 3" descr="Imagen que contiene objeto&#10;&#10;Descripción generada automáticamente">
            <a:extLst>
              <a:ext uri="{FF2B5EF4-FFF2-40B4-BE49-F238E27FC236}">
                <a16:creationId xmlns:a16="http://schemas.microsoft.com/office/drawing/2014/main" id="{AF428332-3433-49A7-822D-34EB4D395B0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6908" r="5377" b="-2"/>
          <a:stretch/>
        </p:blipFill>
        <p:spPr>
          <a:xfrm>
            <a:off x="657225" y="2361056"/>
            <a:ext cx="4962525" cy="3649219"/>
          </a:xfrm>
          <a:prstGeom prst="rect">
            <a:avLst/>
          </a:prstGeom>
        </p:spPr>
      </p:pic>
      <mc:AlternateContent xmlns:mc="http://schemas.openxmlformats.org/markup-compatibility/2006" xmlns:a14="http://schemas.microsoft.com/office/drawing/2010/main">
        <mc:Choice Requires="a14">
          <p:sp>
            <p:nvSpPr>
              <p:cNvPr id="24" name="Content Placeholder 23">
                <a:extLst>
                  <a:ext uri="{FF2B5EF4-FFF2-40B4-BE49-F238E27FC236}">
                    <a16:creationId xmlns:a16="http://schemas.microsoft.com/office/drawing/2014/main" id="{E2737B46-57BE-4BF4-85BA-F343555426A2}"/>
                  </a:ext>
                </a:extLst>
              </p:cNvPr>
              <p:cNvSpPr>
                <a:spLocks noGrp="1"/>
              </p:cNvSpPr>
              <p:nvPr>
                <p:ph idx="1"/>
              </p:nvPr>
            </p:nvSpPr>
            <p:spPr>
              <a:xfrm>
                <a:off x="5851172" y="2180496"/>
                <a:ext cx="6273420" cy="4045683"/>
              </a:xfrm>
            </p:spPr>
            <p:txBody>
              <a:bodyPr>
                <a:normAutofit/>
              </a:bodyPr>
              <a:lstStyle/>
              <a:p>
                <a:r>
                  <a:rPr lang="es-MX" dirty="0"/>
                  <a:t>Esta aproximación mejora cuando </a:t>
                </a:r>
                <a14:m>
                  <m:oMath xmlns:m="http://schemas.openxmlformats.org/officeDocument/2006/math">
                    <m:r>
                      <a:rPr lang="es-MX" b="0" i="1" smtClean="0">
                        <a:latin typeface="Cambria Math" panose="02040503050406030204" pitchFamily="18" charset="0"/>
                      </a:rPr>
                      <m:t>𝑛</m:t>
                    </m:r>
                    <m:r>
                      <a:rPr lang="es-MX" b="0" i="1" smtClean="0">
                        <a:latin typeface="Cambria Math" panose="02040503050406030204" pitchFamily="18" charset="0"/>
                        <a:ea typeface="Cambria Math" panose="02040503050406030204" pitchFamily="18" charset="0"/>
                      </a:rPr>
                      <m:t>→∞</m:t>
                    </m:r>
                  </m:oMath>
                </a14:m>
                <a:r>
                  <a:rPr lang="es-MX" dirty="0"/>
                  <a:t>. Pero, de acuerdo con la </a:t>
                </a:r>
                <a:r>
                  <a:rPr lang="es-MX" dirty="0" err="1"/>
                  <a:t>deﬁnición</a:t>
                </a:r>
                <a:r>
                  <a:rPr lang="es-MX" dirty="0"/>
                  <a:t> de una integral, sabe que:</a:t>
                </a:r>
              </a:p>
              <a:p>
                <a14:m>
                  <m:oMath xmlns:m="http://schemas.openxmlformats.org/officeDocument/2006/math">
                    <m:func>
                      <m:funcPr>
                        <m:ctrlPr>
                          <a:rPr lang="es-MX" sz="2400" i="1" smtClean="0">
                            <a:latin typeface="Cambria Math" panose="02040503050406030204" pitchFamily="18" charset="0"/>
                            <a:ea typeface="Cambria Math" panose="02040503050406030204" pitchFamily="18" charset="0"/>
                          </a:rPr>
                        </m:ctrlPr>
                      </m:funcPr>
                      <m:fName>
                        <m:limLow>
                          <m:limLowPr>
                            <m:ctrlPr>
                              <a:rPr lang="es-MX" sz="2400" i="1" smtClean="0">
                                <a:latin typeface="Cambria Math" panose="02040503050406030204" pitchFamily="18" charset="0"/>
                                <a:ea typeface="Cambria Math" panose="02040503050406030204" pitchFamily="18" charset="0"/>
                              </a:rPr>
                            </m:ctrlPr>
                          </m:limLowPr>
                          <m:e>
                            <m:r>
                              <m:rPr>
                                <m:sty m:val="p"/>
                              </m:rPr>
                              <a:rPr lang="es-MX" sz="2400" i="0" smtClean="0">
                                <a:latin typeface="Cambria Math" panose="02040503050406030204" pitchFamily="18" charset="0"/>
                                <a:ea typeface="Cambria Math" panose="02040503050406030204" pitchFamily="18" charset="0"/>
                              </a:rPr>
                              <m:t>lim</m:t>
                            </m:r>
                          </m:e>
                          <m:lim>
                            <m:r>
                              <a:rPr lang="es-MX" sz="2400" i="1">
                                <a:latin typeface="Cambria Math" panose="02040503050406030204" pitchFamily="18" charset="0"/>
                              </a:rPr>
                              <m:t>𝑛</m:t>
                            </m:r>
                            <m:r>
                              <a:rPr lang="es-MX" sz="2400" i="1">
                                <a:latin typeface="Cambria Math" panose="02040503050406030204" pitchFamily="18" charset="0"/>
                                <a:ea typeface="Cambria Math" panose="02040503050406030204" pitchFamily="18" charset="0"/>
                              </a:rPr>
                              <m:t>→∞</m:t>
                            </m:r>
                          </m:lim>
                        </m:limLow>
                      </m:fName>
                      <m:e>
                        <m:nary>
                          <m:naryPr>
                            <m:chr m:val="∑"/>
                            <m:ctrlPr>
                              <a:rPr lang="es-MX" sz="2400" i="1">
                                <a:latin typeface="Cambria Math" panose="02040503050406030204" pitchFamily="18" charset="0"/>
                                <a:ea typeface="Cambria Math" panose="02040503050406030204" pitchFamily="18" charset="0"/>
                              </a:rPr>
                            </m:ctrlPr>
                          </m:naryPr>
                          <m:sub>
                            <m:r>
                              <m:rPr>
                                <m:brk m:alnAt="23"/>
                              </m:rPr>
                              <a:rPr lang="es-MX" sz="2400" i="1">
                                <a:latin typeface="Cambria Math" panose="02040503050406030204" pitchFamily="18" charset="0"/>
                                <a:ea typeface="Cambria Math" panose="02040503050406030204" pitchFamily="18" charset="0"/>
                              </a:rPr>
                              <m:t>𝑖</m:t>
                            </m:r>
                            <m:r>
                              <a:rPr lang="es-MX" sz="2400" i="1">
                                <a:latin typeface="Cambria Math" panose="02040503050406030204" pitchFamily="18" charset="0"/>
                                <a:ea typeface="Cambria Math" panose="02040503050406030204" pitchFamily="18" charset="0"/>
                              </a:rPr>
                              <m:t>=1</m:t>
                            </m:r>
                          </m:sub>
                          <m:sup>
                            <m:r>
                              <a:rPr lang="es-MX" sz="2400" i="1">
                                <a:latin typeface="Cambria Math" panose="02040503050406030204" pitchFamily="18" charset="0"/>
                                <a:ea typeface="Cambria Math" panose="02040503050406030204" pitchFamily="18" charset="0"/>
                              </a:rPr>
                              <m:t>𝑛</m:t>
                            </m:r>
                          </m:sup>
                          <m:e>
                            <m:r>
                              <a:rPr lang="es-MX" sz="2400" i="1">
                                <a:latin typeface="Cambria Math" panose="02040503050406030204" pitchFamily="18" charset="0"/>
                              </a:rPr>
                              <m:t>2</m:t>
                            </m:r>
                            <m:r>
                              <a:rPr lang="es-MX" sz="2400" i="1">
                                <a:latin typeface="Cambria Math" panose="02040503050406030204" pitchFamily="18" charset="0"/>
                                <a:ea typeface="Cambria Math" panose="02040503050406030204" pitchFamily="18" charset="0"/>
                              </a:rPr>
                              <m:t>𝜋</m:t>
                            </m:r>
                            <m:acc>
                              <m:accPr>
                                <m:chr m:val="̅"/>
                                <m:ctrlPr>
                                  <a:rPr lang="es-MX" sz="2400" i="1">
                                    <a:latin typeface="Cambria Math" panose="02040503050406030204" pitchFamily="18" charset="0"/>
                                  </a:rPr>
                                </m:ctrlPr>
                              </m:accPr>
                              <m:e>
                                <m:sSub>
                                  <m:sSubPr>
                                    <m:ctrlPr>
                                      <a:rPr lang="es-MX" sz="2400" i="1">
                                        <a:latin typeface="Cambria Math" panose="02040503050406030204" pitchFamily="18" charset="0"/>
                                      </a:rPr>
                                    </m:ctrlPr>
                                  </m:sSubPr>
                                  <m:e>
                                    <m:r>
                                      <a:rPr lang="es-MX" sz="2400" i="1">
                                        <a:latin typeface="Cambria Math" panose="02040503050406030204" pitchFamily="18" charset="0"/>
                                      </a:rPr>
                                      <m:t>𝑥</m:t>
                                    </m:r>
                                  </m:e>
                                  <m:sub>
                                    <m:r>
                                      <a:rPr lang="es-MX" sz="2400" i="1">
                                        <a:latin typeface="Cambria Math" panose="02040503050406030204" pitchFamily="18" charset="0"/>
                                      </a:rPr>
                                      <m:t>𝑖</m:t>
                                    </m:r>
                                  </m:sub>
                                </m:sSub>
                              </m:e>
                            </m:acc>
                            <m:r>
                              <a:rPr lang="es-MX" sz="2400" i="1">
                                <a:latin typeface="Cambria Math" panose="02040503050406030204" pitchFamily="18" charset="0"/>
                              </a:rPr>
                              <m:t>𝑓</m:t>
                            </m:r>
                            <m:d>
                              <m:dPr>
                                <m:ctrlPr>
                                  <a:rPr lang="es-MX" sz="2400" i="1">
                                    <a:latin typeface="Cambria Math" panose="02040503050406030204" pitchFamily="18" charset="0"/>
                                  </a:rPr>
                                </m:ctrlPr>
                              </m:dPr>
                              <m:e>
                                <m:acc>
                                  <m:accPr>
                                    <m:chr m:val="̅"/>
                                    <m:ctrlPr>
                                      <a:rPr lang="es-MX" sz="2400" i="1">
                                        <a:latin typeface="Cambria Math" panose="02040503050406030204" pitchFamily="18" charset="0"/>
                                      </a:rPr>
                                    </m:ctrlPr>
                                  </m:accPr>
                                  <m:e>
                                    <m:sSub>
                                      <m:sSubPr>
                                        <m:ctrlPr>
                                          <a:rPr lang="es-MX" sz="2400" i="1">
                                            <a:latin typeface="Cambria Math" panose="02040503050406030204" pitchFamily="18" charset="0"/>
                                          </a:rPr>
                                        </m:ctrlPr>
                                      </m:sSubPr>
                                      <m:e>
                                        <m:r>
                                          <a:rPr lang="es-MX" sz="2400" i="1">
                                            <a:latin typeface="Cambria Math" panose="02040503050406030204" pitchFamily="18" charset="0"/>
                                          </a:rPr>
                                          <m:t>𝑥</m:t>
                                        </m:r>
                                      </m:e>
                                      <m:sub>
                                        <m:r>
                                          <a:rPr lang="es-MX" sz="2400" i="1">
                                            <a:latin typeface="Cambria Math" panose="02040503050406030204" pitchFamily="18" charset="0"/>
                                          </a:rPr>
                                          <m:t>𝑖</m:t>
                                        </m:r>
                                      </m:sub>
                                    </m:sSub>
                                  </m:e>
                                </m:acc>
                              </m:e>
                            </m:d>
                            <m:r>
                              <m:rPr>
                                <m:sty m:val="p"/>
                              </m:rPr>
                              <a:rPr lang="el-GR" sz="2400" i="1">
                                <a:latin typeface="Cambria Math" panose="02040503050406030204" pitchFamily="18" charset="0"/>
                                <a:ea typeface="Cambria Math" panose="02040503050406030204" pitchFamily="18" charset="0"/>
                              </a:rPr>
                              <m:t>Δ</m:t>
                            </m:r>
                            <m:r>
                              <a:rPr lang="es-MX" sz="2400" i="1">
                                <a:latin typeface="Cambria Math" panose="02040503050406030204" pitchFamily="18" charset="0"/>
                                <a:ea typeface="Cambria Math" panose="02040503050406030204" pitchFamily="18" charset="0"/>
                              </a:rPr>
                              <m:t>𝑥</m:t>
                            </m:r>
                            <m:r>
                              <m:rPr>
                                <m:nor/>
                              </m:rPr>
                              <a:rPr lang="es-MX" sz="2400" dirty="0"/>
                              <m:t> </m:t>
                            </m:r>
                          </m:e>
                        </m:nary>
                      </m:e>
                    </m:func>
                    <m:r>
                      <a:rPr lang="es-MX" sz="2400" b="0" i="1" smtClean="0">
                        <a:latin typeface="Cambria Math" panose="02040503050406030204" pitchFamily="18" charset="0"/>
                        <a:ea typeface="Cambria Math" panose="02040503050406030204" pitchFamily="18" charset="0"/>
                      </a:rPr>
                      <m:t>=</m:t>
                    </m:r>
                    <m:nary>
                      <m:naryPr>
                        <m:limLoc m:val="undOvr"/>
                        <m:ctrlPr>
                          <a:rPr lang="es-MX" sz="2400" b="0" i="1" smtClean="0">
                            <a:latin typeface="Cambria Math" panose="02040503050406030204" pitchFamily="18" charset="0"/>
                            <a:ea typeface="Cambria Math" panose="02040503050406030204" pitchFamily="18" charset="0"/>
                          </a:rPr>
                        </m:ctrlPr>
                      </m:naryPr>
                      <m:sub>
                        <m:r>
                          <m:rPr>
                            <m:brk m:alnAt="24"/>
                          </m:rPr>
                          <a:rPr lang="es-MX" sz="2400" b="0" i="1" smtClean="0">
                            <a:latin typeface="Cambria Math" panose="02040503050406030204" pitchFamily="18" charset="0"/>
                            <a:ea typeface="Cambria Math" panose="02040503050406030204" pitchFamily="18" charset="0"/>
                          </a:rPr>
                          <m:t>𝑎</m:t>
                        </m:r>
                      </m:sub>
                      <m:sup>
                        <m:r>
                          <a:rPr lang="es-MX" sz="2400" b="0" i="1" smtClean="0">
                            <a:latin typeface="Cambria Math" panose="02040503050406030204" pitchFamily="18" charset="0"/>
                            <a:ea typeface="Cambria Math" panose="02040503050406030204" pitchFamily="18" charset="0"/>
                          </a:rPr>
                          <m:t>𝑏</m:t>
                        </m:r>
                      </m:sup>
                      <m:e>
                        <m:r>
                          <a:rPr lang="es-MX" sz="2400" b="0" i="1" smtClean="0">
                            <a:latin typeface="Cambria Math" panose="02040503050406030204" pitchFamily="18" charset="0"/>
                            <a:ea typeface="Cambria Math" panose="02040503050406030204" pitchFamily="18" charset="0"/>
                          </a:rPr>
                          <m:t>2</m:t>
                        </m:r>
                        <m:r>
                          <a:rPr lang="es-MX" sz="2400" b="0" i="1" smtClean="0">
                            <a:latin typeface="Cambria Math" panose="02040503050406030204" pitchFamily="18" charset="0"/>
                            <a:ea typeface="Cambria Math" panose="02040503050406030204" pitchFamily="18" charset="0"/>
                          </a:rPr>
                          <m:t>𝜋</m:t>
                        </m:r>
                        <m:r>
                          <a:rPr lang="es-MX" sz="2400" b="0" i="1" smtClean="0">
                            <a:latin typeface="Cambria Math" panose="02040503050406030204" pitchFamily="18" charset="0"/>
                            <a:ea typeface="Cambria Math" panose="02040503050406030204" pitchFamily="18" charset="0"/>
                          </a:rPr>
                          <m:t>𝑥𝑓</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𝑥</m:t>
                            </m:r>
                          </m:e>
                        </m:d>
                        <m:r>
                          <a:rPr lang="es-MX" sz="2400" b="0" i="1" smtClean="0">
                            <a:latin typeface="Cambria Math" panose="02040503050406030204" pitchFamily="18" charset="0"/>
                            <a:ea typeface="Cambria Math" panose="02040503050406030204" pitchFamily="18" charset="0"/>
                          </a:rPr>
                          <m:t>𝑑𝑥</m:t>
                        </m:r>
                      </m:e>
                    </m:nary>
                  </m:oMath>
                </a14:m>
                <a:endParaRPr lang="en-US" sz="2500" dirty="0"/>
              </a:p>
            </p:txBody>
          </p:sp>
        </mc:Choice>
        <mc:Fallback xmlns="">
          <p:sp>
            <p:nvSpPr>
              <p:cNvPr id="24" name="Content Placeholder 23">
                <a:extLst>
                  <a:ext uri="{FF2B5EF4-FFF2-40B4-BE49-F238E27FC236}">
                    <a16:creationId xmlns:a16="http://schemas.microsoft.com/office/drawing/2014/main" id="{E2737B46-57BE-4BF4-85BA-F343555426A2}"/>
                  </a:ext>
                </a:extLst>
              </p:cNvPr>
              <p:cNvSpPr>
                <a:spLocks noGrp="1" noRot="1" noChangeAspect="1" noMove="1" noResize="1" noEditPoints="1" noAdjustHandles="1" noChangeArrowheads="1" noChangeShapeType="1" noTextEdit="1"/>
              </p:cNvSpPr>
              <p:nvPr>
                <p:ph idx="1"/>
              </p:nvPr>
            </p:nvSpPr>
            <p:spPr>
              <a:xfrm>
                <a:off x="5851172" y="2180496"/>
                <a:ext cx="6273420" cy="4045683"/>
              </a:xfrm>
              <a:blipFill>
                <a:blip r:embed="rId4"/>
                <a:stretch>
                  <a:fillRect l="-389"/>
                </a:stretch>
              </a:blipFill>
            </p:spPr>
            <p:txBody>
              <a:bodyPr/>
              <a:lstStyle/>
              <a:p>
                <a:r>
                  <a:rPr lang="es-MX">
                    <a:noFill/>
                  </a:rPr>
                  <a:t> </a:t>
                </a:r>
              </a:p>
            </p:txBody>
          </p:sp>
        </mc:Fallback>
      </mc:AlternateContent>
    </p:spTree>
    <p:extLst>
      <p:ext uri="{BB962C8B-B14F-4D97-AF65-F5344CB8AC3E}">
        <p14:creationId xmlns:p14="http://schemas.microsoft.com/office/powerpoint/2010/main" val="279028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34B07-43ED-49ED-99B3-183BA8EC8EB2}"/>
              </a:ext>
            </a:extLst>
          </p:cNvPr>
          <p:cNvSpPr>
            <a:spLocks noGrp="1"/>
          </p:cNvSpPr>
          <p:nvPr>
            <p:ph type="title"/>
          </p:nvPr>
        </p:nvSpPr>
        <p:spPr>
          <a:xfrm>
            <a:off x="581192" y="702156"/>
            <a:ext cx="11029616" cy="1013800"/>
          </a:xfrm>
        </p:spPr>
        <p:txBody>
          <a:bodyPr>
            <a:normAutofit/>
          </a:bodyPr>
          <a:lstStyle/>
          <a:p>
            <a:endParaRPr lang="es-MX"/>
          </a:p>
        </p:txBody>
      </p:sp>
      <p:sp>
        <p:nvSpPr>
          <p:cNvPr id="14" name="Rectangle 13">
            <a:extLst>
              <a:ext uri="{FF2B5EF4-FFF2-40B4-BE49-F238E27FC236}">
                <a16:creationId xmlns:a16="http://schemas.microsoft.com/office/drawing/2014/main" id="{44CCC960-EBB0-4648-A189-5FEE0EE3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3" descr="Imagen que contiene objeto&#10;&#10;Descripción generada automáticamente">
            <a:extLst>
              <a:ext uri="{FF2B5EF4-FFF2-40B4-BE49-F238E27FC236}">
                <a16:creationId xmlns:a16="http://schemas.microsoft.com/office/drawing/2014/main" id="{CCDCF713-54E9-4245-9A0E-DCDD5A08990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3262" r="4948" b="3"/>
          <a:stretch/>
        </p:blipFill>
        <p:spPr>
          <a:xfrm>
            <a:off x="657225" y="2361056"/>
            <a:ext cx="4962525" cy="3649219"/>
          </a:xfrm>
          <a:prstGeom prst="rect">
            <a:avLst/>
          </a:prstGeom>
        </p:spPr>
      </p:pic>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C6A4A24-4498-48C5-981D-5028D0A18EA8}"/>
                  </a:ext>
                </a:extLst>
              </p:cNvPr>
              <p:cNvSpPr>
                <a:spLocks noGrp="1"/>
              </p:cNvSpPr>
              <p:nvPr>
                <p:ph idx="1"/>
              </p:nvPr>
            </p:nvSpPr>
            <p:spPr>
              <a:xfrm>
                <a:off x="6335805" y="2180496"/>
                <a:ext cx="5275001" cy="4045683"/>
              </a:xfrm>
            </p:spPr>
            <p:txBody>
              <a:bodyPr>
                <a:normAutofit/>
              </a:bodyPr>
              <a:lstStyle/>
              <a:p>
                <a:r>
                  <a:rPr lang="es-MX" dirty="0"/>
                  <a:t>El volumen del sólido de la </a:t>
                </a:r>
                <a:r>
                  <a:rPr lang="es-MX" dirty="0" err="1"/>
                  <a:t>ﬁgura</a:t>
                </a:r>
                <a:r>
                  <a:rPr lang="es-MX" dirty="0"/>
                  <a:t>, que se obtiene al hacer girar alrededor del eje </a:t>
                </a:r>
                <a14:m>
                  <m:oMath xmlns:m="http://schemas.openxmlformats.org/officeDocument/2006/math">
                    <m:r>
                      <a:rPr lang="es-MX" b="0" i="1" smtClean="0">
                        <a:latin typeface="Cambria Math" panose="02040503050406030204" pitchFamily="18" charset="0"/>
                      </a:rPr>
                      <m:t>𝑦</m:t>
                    </m:r>
                  </m:oMath>
                </a14:m>
                <a:r>
                  <a:rPr lang="es-MX" dirty="0"/>
                  <a:t> la región bajo la curva </a:t>
                </a:r>
                <a14:m>
                  <m:oMath xmlns:m="http://schemas.openxmlformats.org/officeDocument/2006/math">
                    <m:r>
                      <a:rPr lang="es-MX" i="1">
                        <a:latin typeface="Cambria Math" panose="02040503050406030204" pitchFamily="18" charset="0"/>
                      </a:rPr>
                      <m:t>𝑦</m:t>
                    </m:r>
                    <m:r>
                      <a:rPr lang="es-MX" b="0" i="1" smtClean="0">
                        <a:latin typeface="Cambria Math" panose="02040503050406030204" pitchFamily="18" charset="0"/>
                      </a:rPr>
                      <m:t>=</m:t>
                    </m:r>
                    <m:r>
                      <a:rPr lang="es-MX" b="0" i="1" smtClean="0">
                        <a:latin typeface="Cambria Math" panose="02040503050406030204" pitchFamily="18" charset="0"/>
                      </a:rPr>
                      <m:t>𝑓</m:t>
                    </m:r>
                    <m:r>
                      <a:rPr lang="es-MX" b="0" i="1" smtClean="0">
                        <a:latin typeface="Cambria Math" panose="02040503050406030204" pitchFamily="18" charset="0"/>
                      </a:rPr>
                      <m:t>(</m:t>
                    </m:r>
                    <m:r>
                      <a:rPr lang="es-MX" b="0" i="1" smtClean="0">
                        <a:latin typeface="Cambria Math" panose="02040503050406030204" pitchFamily="18" charset="0"/>
                      </a:rPr>
                      <m:t>𝑥</m:t>
                    </m:r>
                    <m:r>
                      <a:rPr lang="es-MX" b="0" i="1" smtClean="0">
                        <a:latin typeface="Cambria Math" panose="02040503050406030204" pitchFamily="18" charset="0"/>
                      </a:rPr>
                      <m:t>)</m:t>
                    </m:r>
                  </m:oMath>
                </a14:m>
                <a:r>
                  <a:rPr lang="es-MX" dirty="0"/>
                  <a:t> desde </a:t>
                </a:r>
                <a14:m>
                  <m:oMath xmlns:m="http://schemas.openxmlformats.org/officeDocument/2006/math">
                    <m:r>
                      <a:rPr lang="es-MX" b="0" i="1" smtClean="0">
                        <a:latin typeface="Cambria Math" panose="02040503050406030204" pitchFamily="18" charset="0"/>
                      </a:rPr>
                      <m:t>𝑎</m:t>
                    </m:r>
                  </m:oMath>
                </a14:m>
                <a:r>
                  <a:rPr lang="es-MX" dirty="0"/>
                  <a:t> hasta </a:t>
                </a:r>
                <a14:m>
                  <m:oMath xmlns:m="http://schemas.openxmlformats.org/officeDocument/2006/math">
                    <m:r>
                      <a:rPr lang="es-MX" b="0" i="1" smtClean="0">
                        <a:latin typeface="Cambria Math" panose="02040503050406030204" pitchFamily="18" charset="0"/>
                      </a:rPr>
                      <m:t>𝑏</m:t>
                    </m:r>
                  </m:oMath>
                </a14:m>
                <a:r>
                  <a:rPr lang="es-MX" dirty="0"/>
                  <a:t>, es</a:t>
                </a:r>
              </a:p>
              <a:p>
                <a:endParaRPr lang="es-MX" dirty="0"/>
              </a:p>
              <a:p>
                <a:pPr marL="0" indent="0" algn="ctr">
                  <a:buNone/>
                </a:pPr>
                <a14:m>
                  <m:oMath xmlns:m="http://schemas.openxmlformats.org/officeDocument/2006/math">
                    <m:r>
                      <a:rPr lang="es-MX" sz="2500" b="0" i="1" smtClean="0">
                        <a:latin typeface="Cambria Math" panose="02040503050406030204" pitchFamily="18" charset="0"/>
                        <a:ea typeface="Cambria Math" panose="02040503050406030204" pitchFamily="18" charset="0"/>
                      </a:rPr>
                      <m:t>𝑉</m:t>
                    </m:r>
                    <m:r>
                      <a:rPr lang="es-MX" sz="2500" i="1">
                        <a:latin typeface="Cambria Math" panose="02040503050406030204" pitchFamily="18" charset="0"/>
                        <a:ea typeface="Cambria Math" panose="02040503050406030204" pitchFamily="18" charset="0"/>
                      </a:rPr>
                      <m:t>=</m:t>
                    </m:r>
                    <m:nary>
                      <m:naryPr>
                        <m:limLoc m:val="undOvr"/>
                        <m:ctrlPr>
                          <a:rPr lang="es-MX" sz="2500" i="1">
                            <a:latin typeface="Cambria Math" panose="02040503050406030204" pitchFamily="18" charset="0"/>
                            <a:ea typeface="Cambria Math" panose="02040503050406030204" pitchFamily="18" charset="0"/>
                          </a:rPr>
                        </m:ctrlPr>
                      </m:naryPr>
                      <m:sub>
                        <m:r>
                          <m:rPr>
                            <m:brk m:alnAt="24"/>
                          </m:rPr>
                          <a:rPr lang="es-MX" sz="2500" i="1">
                            <a:latin typeface="Cambria Math" panose="02040503050406030204" pitchFamily="18" charset="0"/>
                            <a:ea typeface="Cambria Math" panose="02040503050406030204" pitchFamily="18" charset="0"/>
                          </a:rPr>
                          <m:t>𝑎</m:t>
                        </m:r>
                      </m:sub>
                      <m:sup>
                        <m:r>
                          <a:rPr lang="es-MX" sz="2500" i="1">
                            <a:latin typeface="Cambria Math" panose="02040503050406030204" pitchFamily="18" charset="0"/>
                            <a:ea typeface="Cambria Math" panose="02040503050406030204" pitchFamily="18" charset="0"/>
                          </a:rPr>
                          <m:t>𝑏</m:t>
                        </m:r>
                      </m:sup>
                      <m:e>
                        <m:r>
                          <a:rPr lang="es-MX" sz="2500" i="1">
                            <a:latin typeface="Cambria Math" panose="02040503050406030204" pitchFamily="18" charset="0"/>
                            <a:ea typeface="Cambria Math" panose="02040503050406030204" pitchFamily="18" charset="0"/>
                          </a:rPr>
                          <m:t>2</m:t>
                        </m:r>
                        <m:r>
                          <a:rPr lang="es-MX" sz="2500" i="1">
                            <a:latin typeface="Cambria Math" panose="02040503050406030204" pitchFamily="18" charset="0"/>
                            <a:ea typeface="Cambria Math" panose="02040503050406030204" pitchFamily="18" charset="0"/>
                          </a:rPr>
                          <m:t>𝜋</m:t>
                        </m:r>
                        <m:r>
                          <a:rPr lang="es-MX" sz="2500" i="1">
                            <a:latin typeface="Cambria Math" panose="02040503050406030204" pitchFamily="18" charset="0"/>
                            <a:ea typeface="Cambria Math" panose="02040503050406030204" pitchFamily="18" charset="0"/>
                          </a:rPr>
                          <m:t>𝑥𝑓</m:t>
                        </m:r>
                        <m:d>
                          <m:dPr>
                            <m:ctrlPr>
                              <a:rPr lang="es-MX" sz="2500" i="1">
                                <a:latin typeface="Cambria Math" panose="02040503050406030204" pitchFamily="18" charset="0"/>
                                <a:ea typeface="Cambria Math" panose="02040503050406030204" pitchFamily="18" charset="0"/>
                              </a:rPr>
                            </m:ctrlPr>
                          </m:dPr>
                          <m:e>
                            <m:r>
                              <a:rPr lang="es-MX" sz="2500" i="1">
                                <a:latin typeface="Cambria Math" panose="02040503050406030204" pitchFamily="18" charset="0"/>
                                <a:ea typeface="Cambria Math" panose="02040503050406030204" pitchFamily="18" charset="0"/>
                              </a:rPr>
                              <m:t>𝑥</m:t>
                            </m:r>
                          </m:e>
                        </m:d>
                        <m:r>
                          <a:rPr lang="es-MX" sz="2500" i="1">
                            <a:latin typeface="Cambria Math" panose="02040503050406030204" pitchFamily="18" charset="0"/>
                            <a:ea typeface="Cambria Math" panose="02040503050406030204" pitchFamily="18" charset="0"/>
                          </a:rPr>
                          <m:t>𝑑𝑥</m:t>
                        </m:r>
                      </m:e>
                    </m:nary>
                    <m:r>
                      <a:rPr lang="es-MX" sz="2500" b="0" i="1" smtClean="0">
                        <a:latin typeface="Cambria Math" panose="02040503050406030204" pitchFamily="18" charset="0"/>
                        <a:ea typeface="Cambria Math" panose="02040503050406030204" pitchFamily="18" charset="0"/>
                      </a:rPr>
                      <m:t>, </m:t>
                    </m:r>
                    <m:r>
                      <a:rPr lang="es-MX" sz="2500" b="0" i="1" smtClean="0">
                        <a:latin typeface="Cambria Math" panose="02040503050406030204" pitchFamily="18" charset="0"/>
                        <a:ea typeface="Cambria Math" panose="02040503050406030204" pitchFamily="18" charset="0"/>
                      </a:rPr>
                      <m:t>𝑑𝑜𝑛𝑑𝑒</m:t>
                    </m:r>
                    <m:r>
                      <a:rPr lang="es-MX" sz="2500" b="0" i="1" smtClean="0">
                        <a:latin typeface="Cambria Math" panose="02040503050406030204" pitchFamily="18" charset="0"/>
                        <a:ea typeface="Cambria Math" panose="02040503050406030204" pitchFamily="18" charset="0"/>
                      </a:rPr>
                      <m:t> 0≤</m:t>
                    </m:r>
                    <m:r>
                      <a:rPr lang="es-MX" sz="2500" b="0" i="1" smtClean="0">
                        <a:latin typeface="Cambria Math" panose="02040503050406030204" pitchFamily="18" charset="0"/>
                        <a:ea typeface="Cambria Math" panose="02040503050406030204" pitchFamily="18" charset="0"/>
                      </a:rPr>
                      <m:t>𝑎</m:t>
                    </m:r>
                    <m:r>
                      <a:rPr lang="es-MX" sz="2500" b="0" i="1" smtClean="0">
                        <a:latin typeface="Cambria Math" panose="02040503050406030204" pitchFamily="18" charset="0"/>
                        <a:ea typeface="Cambria Math" panose="02040503050406030204" pitchFamily="18" charset="0"/>
                      </a:rPr>
                      <m:t>&lt;</m:t>
                    </m:r>
                    <m:r>
                      <a:rPr lang="es-MX" sz="2500" b="0" i="1" smtClean="0">
                        <a:latin typeface="Cambria Math" panose="02040503050406030204" pitchFamily="18" charset="0"/>
                        <a:ea typeface="Cambria Math" panose="02040503050406030204" pitchFamily="18" charset="0"/>
                      </a:rPr>
                      <m:t>𝑏</m:t>
                    </m:r>
                  </m:oMath>
                </a14:m>
                <a:r>
                  <a:rPr lang="es-MX" sz="2500" dirty="0"/>
                  <a:t> </a:t>
                </a:r>
                <a:endParaRPr lang="en-US" sz="2500" dirty="0"/>
              </a:p>
            </p:txBody>
          </p:sp>
        </mc:Choice>
        <mc:Fallback>
          <p:sp>
            <p:nvSpPr>
              <p:cNvPr id="9" name="Content Placeholder 8">
                <a:extLst>
                  <a:ext uri="{FF2B5EF4-FFF2-40B4-BE49-F238E27FC236}">
                    <a16:creationId xmlns:a16="http://schemas.microsoft.com/office/drawing/2014/main" id="{BC6A4A24-4498-48C5-981D-5028D0A18EA8}"/>
                  </a:ext>
                </a:extLst>
              </p:cNvPr>
              <p:cNvSpPr>
                <a:spLocks noGrp="1" noRot="1" noChangeAspect="1" noMove="1" noResize="1" noEditPoints="1" noAdjustHandles="1" noChangeArrowheads="1" noChangeShapeType="1" noTextEdit="1"/>
              </p:cNvSpPr>
              <p:nvPr>
                <p:ph idx="1"/>
              </p:nvPr>
            </p:nvSpPr>
            <p:spPr>
              <a:xfrm>
                <a:off x="6335805" y="2180496"/>
                <a:ext cx="5275001" cy="4045683"/>
              </a:xfrm>
              <a:blipFill>
                <a:blip r:embed="rId4"/>
                <a:stretch>
                  <a:fillRect l="-462" r="-808"/>
                </a:stretch>
              </a:blipFill>
            </p:spPr>
            <p:txBody>
              <a:bodyPr/>
              <a:lstStyle/>
              <a:p>
                <a:r>
                  <a:rPr lang="es-MX">
                    <a:noFill/>
                  </a:rPr>
                  <a:t> </a:t>
                </a:r>
              </a:p>
            </p:txBody>
          </p:sp>
        </mc:Fallback>
      </mc:AlternateContent>
    </p:spTree>
    <p:extLst>
      <p:ext uri="{BB962C8B-B14F-4D97-AF65-F5344CB8AC3E}">
        <p14:creationId xmlns:p14="http://schemas.microsoft.com/office/powerpoint/2010/main" val="35043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0D92704-EF76-42AC-AC60-E3B99DFA4D7B}"/>
              </a:ext>
            </a:extLst>
          </p:cNvPr>
          <p:cNvSpPr>
            <a:spLocks noGrp="1"/>
          </p:cNvSpPr>
          <p:nvPr>
            <p:ph type="title"/>
          </p:nvPr>
        </p:nvSpPr>
        <p:spPr>
          <a:xfrm>
            <a:off x="601255" y="702156"/>
            <a:ext cx="3409783" cy="1013800"/>
          </a:xfrm>
        </p:spPr>
        <p:txBody>
          <a:bodyPr>
            <a:normAutofit/>
          </a:bodyPr>
          <a:lstStyle/>
          <a:p>
            <a:r>
              <a:rPr lang="es-MX" dirty="0"/>
              <a:t>consejo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251320F-FCFF-47FB-AB38-1B587CDDD39A}"/>
                  </a:ext>
                </a:extLst>
              </p:cNvPr>
              <p:cNvSpPr>
                <a:spLocks noGrp="1"/>
              </p:cNvSpPr>
              <p:nvPr>
                <p:ph idx="1"/>
              </p:nvPr>
            </p:nvSpPr>
            <p:spPr>
              <a:xfrm>
                <a:off x="601255" y="1964168"/>
                <a:ext cx="3409782" cy="4036582"/>
              </a:xfrm>
            </p:spPr>
            <p:txBody>
              <a:bodyPr>
                <a:normAutofit/>
              </a:bodyPr>
              <a:lstStyle/>
              <a:p>
                <a:r>
                  <a:rPr lang="es-MX" sz="2400" dirty="0">
                    <a:solidFill>
                      <a:schemeClr val="bg1"/>
                    </a:solidFill>
                  </a:rPr>
                  <a:t>La mejor manera de recordar la formula es pensar en el cascarón característico, aplanado y recortado como en la figura, con radio </a:t>
                </a:r>
                <a14:m>
                  <m:oMath xmlns:m="http://schemas.openxmlformats.org/officeDocument/2006/math">
                    <m:r>
                      <a:rPr lang="es-MX" sz="2400" b="0" i="1">
                        <a:solidFill>
                          <a:schemeClr val="bg1"/>
                        </a:solidFill>
                        <a:latin typeface="Cambria Math" panose="02040503050406030204" pitchFamily="18" charset="0"/>
                      </a:rPr>
                      <m:t>𝑥</m:t>
                    </m:r>
                  </m:oMath>
                </a14:m>
                <a:r>
                  <a:rPr lang="es-MX" sz="2400" dirty="0">
                    <a:solidFill>
                      <a:schemeClr val="bg1"/>
                    </a:solidFill>
                  </a:rPr>
                  <a:t>, circunferencia </a:t>
                </a:r>
                <a14:m>
                  <m:oMath xmlns:m="http://schemas.openxmlformats.org/officeDocument/2006/math">
                    <m:r>
                      <a:rPr lang="es-MX" sz="2400" b="0" i="1">
                        <a:solidFill>
                          <a:schemeClr val="bg1"/>
                        </a:solidFill>
                        <a:latin typeface="Cambria Math" panose="02040503050406030204" pitchFamily="18" charset="0"/>
                      </a:rPr>
                      <m:t>2</m:t>
                    </m:r>
                    <m:r>
                      <a:rPr lang="es-MX" sz="2400" b="0" i="1">
                        <a:solidFill>
                          <a:schemeClr val="bg1"/>
                        </a:solidFill>
                        <a:latin typeface="Cambria Math" panose="02040503050406030204" pitchFamily="18" charset="0"/>
                        <a:ea typeface="Cambria Math" panose="02040503050406030204" pitchFamily="18" charset="0"/>
                      </a:rPr>
                      <m:t>𝜋</m:t>
                    </m:r>
                    <m:r>
                      <a:rPr lang="es-MX" sz="2400" b="0" i="1">
                        <a:solidFill>
                          <a:schemeClr val="bg1"/>
                        </a:solidFill>
                        <a:latin typeface="Cambria Math" panose="02040503050406030204" pitchFamily="18" charset="0"/>
                        <a:ea typeface="Cambria Math" panose="02040503050406030204" pitchFamily="18" charset="0"/>
                      </a:rPr>
                      <m:t>𝑥</m:t>
                    </m:r>
                  </m:oMath>
                </a14:m>
                <a:r>
                  <a:rPr lang="es-MX" sz="2400" dirty="0">
                    <a:solidFill>
                      <a:schemeClr val="bg1"/>
                    </a:solidFill>
                  </a:rPr>
                  <a:t>, altura </a:t>
                </a:r>
                <a14:m>
                  <m:oMath xmlns:m="http://schemas.openxmlformats.org/officeDocument/2006/math">
                    <m:r>
                      <m:rPr>
                        <m:sty m:val="p"/>
                      </m:rPr>
                      <a:rPr lang="es-MX" sz="2400" b="0" i="0">
                        <a:solidFill>
                          <a:schemeClr val="bg1"/>
                        </a:solidFill>
                        <a:latin typeface="Cambria Math" panose="02040503050406030204" pitchFamily="18" charset="0"/>
                      </a:rPr>
                      <m:t>f</m:t>
                    </m:r>
                    <m:r>
                      <a:rPr lang="es-MX" sz="2400" b="0" i="0">
                        <a:solidFill>
                          <a:schemeClr val="bg1"/>
                        </a:solidFill>
                        <a:latin typeface="Cambria Math" panose="02040503050406030204" pitchFamily="18" charset="0"/>
                      </a:rPr>
                      <m:t>(</m:t>
                    </m:r>
                    <m:r>
                      <a:rPr lang="es-MX" sz="2400" i="1">
                        <a:solidFill>
                          <a:schemeClr val="bg1"/>
                        </a:solidFill>
                        <a:latin typeface="Cambria Math" panose="02040503050406030204" pitchFamily="18" charset="0"/>
                      </a:rPr>
                      <m:t>𝑥</m:t>
                    </m:r>
                    <m:r>
                      <a:rPr lang="es-MX" sz="2400" b="0" i="1">
                        <a:solidFill>
                          <a:schemeClr val="bg1"/>
                        </a:solidFill>
                        <a:latin typeface="Cambria Math" panose="02040503050406030204" pitchFamily="18" charset="0"/>
                      </a:rPr>
                      <m:t>)</m:t>
                    </m:r>
                  </m:oMath>
                </a14:m>
                <a:r>
                  <a:rPr lang="es-MX" sz="2400" dirty="0">
                    <a:solidFill>
                      <a:schemeClr val="bg1"/>
                    </a:solidFill>
                  </a:rPr>
                  <a:t> y espesor </a:t>
                </a:r>
                <a14:m>
                  <m:oMath xmlns:m="http://schemas.openxmlformats.org/officeDocument/2006/math">
                    <m:r>
                      <m:rPr>
                        <m:sty m:val="p"/>
                      </m:rPr>
                      <a:rPr lang="el-GR" sz="2400" i="1">
                        <a:solidFill>
                          <a:schemeClr val="bg1"/>
                        </a:solidFill>
                        <a:latin typeface="Cambria Math" panose="02040503050406030204" pitchFamily="18" charset="0"/>
                        <a:ea typeface="Cambria Math" panose="02040503050406030204" pitchFamily="18" charset="0"/>
                      </a:rPr>
                      <m:t>Δ</m:t>
                    </m:r>
                    <m:r>
                      <a:rPr lang="es-MX" sz="2400" i="1">
                        <a:solidFill>
                          <a:schemeClr val="bg1"/>
                        </a:solidFill>
                        <a:latin typeface="Cambria Math" panose="02040503050406030204" pitchFamily="18" charset="0"/>
                      </a:rPr>
                      <m:t>𝑥</m:t>
                    </m:r>
                    <m:r>
                      <a:rPr lang="es-MX" sz="2400" b="0" i="1">
                        <a:solidFill>
                          <a:schemeClr val="bg1"/>
                        </a:solidFill>
                        <a:latin typeface="Cambria Math" panose="02040503050406030204" pitchFamily="18" charset="0"/>
                      </a:rPr>
                      <m:t> </m:t>
                    </m:r>
                    <m:r>
                      <a:rPr lang="es-MX" sz="2400" b="0" i="1">
                        <a:solidFill>
                          <a:schemeClr val="bg1"/>
                        </a:solidFill>
                        <a:latin typeface="Cambria Math" panose="02040503050406030204" pitchFamily="18" charset="0"/>
                      </a:rPr>
                      <m:t>𝑜</m:t>
                    </m:r>
                    <m:r>
                      <a:rPr lang="es-MX" sz="2400" b="0" i="1">
                        <a:solidFill>
                          <a:schemeClr val="bg1"/>
                        </a:solidFill>
                        <a:latin typeface="Cambria Math" panose="02040503050406030204" pitchFamily="18" charset="0"/>
                      </a:rPr>
                      <m:t> </m:t>
                    </m:r>
                    <m:r>
                      <a:rPr lang="es-MX" sz="2400" b="0" i="1">
                        <a:solidFill>
                          <a:schemeClr val="bg1"/>
                        </a:solidFill>
                        <a:latin typeface="Cambria Math" panose="02040503050406030204" pitchFamily="18" charset="0"/>
                      </a:rPr>
                      <m:t>𝑑𝑥</m:t>
                    </m:r>
                  </m:oMath>
                </a14:m>
                <a:r>
                  <a:rPr lang="es-MX" sz="2400" dirty="0">
                    <a:solidFill>
                      <a:schemeClr val="bg1"/>
                    </a:solidFill>
                  </a:rPr>
                  <a:t>:	</a:t>
                </a:r>
              </a:p>
            </p:txBody>
          </p:sp>
        </mc:Choice>
        <mc:Fallback>
          <p:sp>
            <p:nvSpPr>
              <p:cNvPr id="3" name="Marcador de contenido 2">
                <a:extLst>
                  <a:ext uri="{FF2B5EF4-FFF2-40B4-BE49-F238E27FC236}">
                    <a16:creationId xmlns:a16="http://schemas.microsoft.com/office/drawing/2014/main" id="{6251320F-FCFF-47FB-AB38-1B587CDDD39A}"/>
                  </a:ext>
                </a:extLst>
              </p:cNvPr>
              <p:cNvSpPr>
                <a:spLocks noGrp="1" noRot="1" noChangeAspect="1" noMove="1" noResize="1" noEditPoints="1" noAdjustHandles="1" noChangeArrowheads="1" noChangeShapeType="1" noTextEdit="1"/>
              </p:cNvSpPr>
              <p:nvPr>
                <p:ph idx="1"/>
              </p:nvPr>
            </p:nvSpPr>
            <p:spPr>
              <a:xfrm>
                <a:off x="601255" y="1964168"/>
                <a:ext cx="3409782" cy="4036582"/>
              </a:xfrm>
              <a:blipFill>
                <a:blip r:embed="rId2"/>
                <a:stretch>
                  <a:fillRect l="-1789" r="-5009"/>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id="{CC52BBF7-5253-44C8-876E-0ADDDA410A48}"/>
              </a:ext>
            </a:extLst>
          </p:cNvPr>
          <p:cNvPicPr>
            <a:picLocks noChangeAspect="1"/>
          </p:cNvPicPr>
          <p:nvPr/>
        </p:nvPicPr>
        <p:blipFill>
          <a:blip r:embed="rId3"/>
          <a:stretch>
            <a:fillRect/>
          </a:stretch>
        </p:blipFill>
        <p:spPr>
          <a:xfrm>
            <a:off x="4149854" y="1811609"/>
            <a:ext cx="7747983" cy="3234781"/>
          </a:xfrm>
          <a:prstGeom prst="rect">
            <a:avLst/>
          </a:prstGeom>
        </p:spPr>
      </p:pic>
    </p:spTree>
    <p:extLst>
      <p:ext uri="{BB962C8B-B14F-4D97-AF65-F5344CB8AC3E}">
        <p14:creationId xmlns:p14="http://schemas.microsoft.com/office/powerpoint/2010/main" val="148444837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otalTime>37</TotalTime>
  <Words>779</Words>
  <Application>Microsoft Office PowerPoint</Application>
  <PresentationFormat>Panorámica</PresentationFormat>
  <Paragraphs>43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Cambria Math</vt:lpstr>
      <vt:lpstr>Corbel</vt:lpstr>
      <vt:lpstr>Gill Sans MT</vt:lpstr>
      <vt:lpstr>Wingdings 2</vt:lpstr>
      <vt:lpstr>Dividendo</vt:lpstr>
      <vt:lpstr>VOLUMENES MEDIANTE CASCARONES CILÍNDRICOS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consejo</vt:lpstr>
      <vt:lpstr>Ejemplo 1</vt:lpstr>
      <vt:lpstr>nota</vt:lpstr>
      <vt:lpstr>Ejemplo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VOLUMENES MEDIANTE CASCARONES CILÍNDRICOS</dc:title>
  <dc:creator>Jorge Eduardo Castro Cruces</dc:creator>
  <cp:lastModifiedBy>Jorge Eduardo Castro Cruces</cp:lastModifiedBy>
  <cp:revision>4</cp:revision>
  <dcterms:created xsi:type="dcterms:W3CDTF">2019-05-07T23:30:32Z</dcterms:created>
  <dcterms:modified xsi:type="dcterms:W3CDTF">2019-05-08T00:07:44Z</dcterms:modified>
</cp:coreProperties>
</file>