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5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FF1DB-739E-43AF-8404-B5B973C9C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562" y="2386744"/>
            <a:ext cx="9486900" cy="1645920"/>
          </a:xfrm>
        </p:spPr>
        <p:txBody>
          <a:bodyPr/>
          <a:lstStyle/>
          <a:p>
            <a:r>
              <a:rPr lang="es-MX" dirty="0"/>
              <a:t>VOLÚMENES Mediante Rebanadas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2970C6-82B6-4201-BA45-80530C79B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3"/>
            <a:ext cx="6801612" cy="2241687"/>
          </a:xfrm>
        </p:spPr>
        <p:txBody>
          <a:bodyPr/>
          <a:lstStyle/>
          <a:p>
            <a:r>
              <a:rPr lang="es-MX" dirty="0"/>
              <a:t>Jorge Eduardo Castro Cruces</a:t>
            </a:r>
          </a:p>
          <a:p>
            <a:r>
              <a:rPr lang="es-MX" dirty="0"/>
              <a:t>Estrada Hernández Juan Daniel</a:t>
            </a:r>
          </a:p>
          <a:p>
            <a:endParaRPr lang="es-MX" dirty="0"/>
          </a:p>
          <a:p>
            <a:r>
              <a:rPr lang="es-MX" dirty="0"/>
              <a:t>1CM8</a:t>
            </a:r>
          </a:p>
        </p:txBody>
      </p:sp>
    </p:spTree>
    <p:extLst>
      <p:ext uri="{BB962C8B-B14F-4D97-AF65-F5344CB8AC3E}">
        <p14:creationId xmlns:p14="http://schemas.microsoft.com/office/powerpoint/2010/main" val="2208653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00D4A-C187-43FC-8419-0D510518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F5BC09A-D1D5-4083-A744-6FC2964EBB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4088071"/>
              </a:xfrm>
            </p:spPr>
            <p:txBody>
              <a:bodyPr>
                <a:noAutofit/>
              </a:bodyPr>
              <a:lstStyle/>
              <a:p>
                <a:r>
                  <a:rPr lang="es-MX" sz="2000" dirty="0"/>
                  <a:t>Se aplica la definición del volumen con </a:t>
                </a:r>
                <a14:m>
                  <m:oMath xmlns:m="http://schemas.openxmlformats.org/officeDocument/2006/math"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s-MX" sz="2000" dirty="0"/>
                  <a:t> y </a:t>
                </a:r>
                <a14:m>
                  <m:oMath xmlns:m="http://schemas.openxmlformats.org/officeDocument/2006/math"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s-MX" sz="2000" dirty="0"/>
                  <a:t>, se tiene: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MX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s-MX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0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MX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limLoc m:val="undOvr"/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s-MX" sz="20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s-MX" sz="2000" b="0" i="0" smtClean="0">
                          <a:latin typeface="Cambria Math" panose="02040503050406030204" pitchFamily="18" charset="0"/>
                        </a:rPr>
                        <m:t>sabemos</m:t>
                      </m:r>
                      <m:r>
                        <a:rPr lang="es-MX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MX" sz="2000" b="0" i="0" smtClean="0">
                          <a:latin typeface="Cambria Math" panose="02040503050406030204" pitchFamily="18" charset="0"/>
                        </a:rPr>
                        <m:t>que</m:t>
                      </m:r>
                      <m:r>
                        <a:rPr lang="es-MX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MX" sz="2000" b="0" i="0" smtClean="0">
                          <a:latin typeface="Cambria Math" panose="02040503050406030204" pitchFamily="18" charset="0"/>
                        </a:rPr>
                        <m:t>el</m:t>
                      </m:r>
                      <m:r>
                        <a:rPr lang="es-MX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MX" sz="2000" b="0" i="0" smtClean="0">
                          <a:latin typeface="Cambria Math" panose="02040503050406030204" pitchFamily="18" charset="0"/>
                        </a:rPr>
                        <m:t>integrando</m:t>
                      </m:r>
                      <m:r>
                        <a:rPr lang="es-MX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MX" sz="2000" b="0" i="0" smtClean="0">
                          <a:latin typeface="Cambria Math" panose="02040503050406030204" pitchFamily="18" charset="0"/>
                        </a:rPr>
                        <m:t>es</m:t>
                      </m:r>
                      <m:r>
                        <a:rPr lang="es-MX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MX" sz="2000" b="0" i="0" smtClean="0">
                          <a:latin typeface="Cambria Math" panose="02040503050406030204" pitchFamily="18" charset="0"/>
                        </a:rPr>
                        <m:t>una</m:t>
                      </m:r>
                      <m:r>
                        <a:rPr lang="es-MX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MX" sz="2000" b="0" i="0" smtClean="0">
                          <a:latin typeface="Cambria Math" panose="02040503050406030204" pitchFamily="18" charset="0"/>
                        </a:rPr>
                        <m:t>funcion</m:t>
                      </m:r>
                      <m:r>
                        <a:rPr lang="es-MX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MX" sz="2000" b="0" i="0" smtClean="0">
                          <a:latin typeface="Cambria Math" panose="02040503050406030204" pitchFamily="18" charset="0"/>
                        </a:rPr>
                        <m:t>par</m:t>
                      </m:r>
                    </m:oMath>
                  </m:oMathPara>
                </a14:m>
                <a:endParaRPr lang="es-MX" sz="20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MX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MX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mr>
                        <m:mr>
                          <m:e>
                            <m:r>
                              <a:rPr lang="es-MX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  <m:r>
                        <a:rPr lang="es-MX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MX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MX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MX" sz="20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MX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MX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s-MX" sz="2000" dirty="0"/>
              </a:p>
              <a:p>
                <a:pPr marL="0" indent="0">
                  <a:buNone/>
                </a:pPr>
                <a:endParaRPr lang="es-MX" sz="20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F5BC09A-D1D5-4083-A744-6FC2964EBB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4088071"/>
              </a:xfrm>
              <a:blipFill>
                <a:blip r:embed="rId2"/>
                <a:stretch>
                  <a:fillRect l="-710" t="-89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5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91F7B-6890-4195-BCDE-7A41493E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s-MX"/>
              <a:t>VOLÚMENES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D032E0-028D-47FE-9A37-8EBDADF9F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622080"/>
          </a:xfrm>
        </p:spPr>
        <p:txBody>
          <a:bodyPr>
            <a:normAutofit/>
          </a:bodyPr>
          <a:lstStyle/>
          <a:p>
            <a:pPr marL="228600" lvl="1" indent="0" algn="just">
              <a:buClr>
                <a:schemeClr val="tx1"/>
              </a:buClr>
              <a:buNone/>
            </a:pPr>
            <a:r>
              <a:rPr lang="es-MX" sz="2400" dirty="0"/>
              <a:t>Intuitivamente sabe lo que </a:t>
            </a:r>
            <a:r>
              <a:rPr lang="es-MX" sz="2400" dirty="0" err="1"/>
              <a:t>signiﬁca</a:t>
            </a:r>
            <a:r>
              <a:rPr lang="es-MX" sz="2400" dirty="0"/>
              <a:t> un volumen, pero es necesario aclarar la idea usando el cálculo con el </a:t>
            </a:r>
            <a:r>
              <a:rPr lang="es-MX" sz="2400" dirty="0" err="1"/>
              <a:t>ﬁn</a:t>
            </a:r>
            <a:r>
              <a:rPr lang="es-MX" sz="2400" dirty="0"/>
              <a:t> de dar una </a:t>
            </a:r>
            <a:r>
              <a:rPr lang="es-MX" sz="2400" dirty="0" err="1"/>
              <a:t>deﬁnición</a:t>
            </a:r>
            <a:r>
              <a:rPr lang="es-MX" sz="2400" dirty="0"/>
              <a:t> exacta de volumen.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14522A-C691-4F68-84C3-4ABAD2F7B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A2F9AC-B2D0-4F61-B15D-48754CA25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E1D61FF-4B3F-4F4F-9409-B2009D6BA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57801" y="2162937"/>
            <a:ext cx="6558191" cy="219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6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DCE1B-3480-403A-9B0F-2A02B9C50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011" y="261307"/>
            <a:ext cx="3066937" cy="1188720"/>
          </a:xfrm>
        </p:spPr>
        <p:txBody>
          <a:bodyPr>
            <a:normAutofit/>
          </a:bodyPr>
          <a:lstStyle/>
          <a:p>
            <a:r>
              <a:rPr lang="es-MX" dirty="0"/>
              <a:t>Ejemplo de rebanadas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0014A76-6FD7-437D-9938-4FA6437B3D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613" y="1644162"/>
                <a:ext cx="4177949" cy="5108330"/>
              </a:xfrm>
            </p:spPr>
            <p:txBody>
              <a:bodyPr>
                <a:normAutofit fontScale="85000" lnSpcReduction="20000"/>
              </a:bodyPr>
              <a:lstStyle/>
              <a:p>
                <a:pPr algn="just">
                  <a:lnSpc>
                    <a:spcPct val="90000"/>
                  </a:lnSpc>
                </a:pPr>
                <a:r>
                  <a:rPr lang="es-MX" sz="2400" dirty="0"/>
                  <a:t>En el caso de un sólido S que no es un cilindro:</a:t>
                </a:r>
              </a:p>
              <a:p>
                <a:pPr lvl="1" algn="just">
                  <a:lnSpc>
                    <a:spcPct val="90000"/>
                  </a:lnSpc>
                </a:pPr>
                <a:r>
                  <a:rPr lang="es-MX" sz="2400" dirty="0"/>
                  <a:t>Cortamos a S con un plano, y obtenga una región plana que se denomina sección transversal de S.</a:t>
                </a:r>
              </a:p>
              <a:p>
                <a:pPr lvl="1" algn="just">
                  <a:lnSpc>
                    <a:spcPct val="90000"/>
                  </a:lnSpc>
                </a:pPr>
                <a:endParaRPr lang="es-MX" sz="2400" dirty="0"/>
              </a:p>
              <a:p>
                <a:pPr lvl="1" algn="just">
                  <a:lnSpc>
                    <a:spcPct val="90000"/>
                  </a:lnSpc>
                </a:pPr>
                <a:r>
                  <a:rPr lang="es-MX" sz="2400" dirty="0"/>
                  <a:t>Sea 	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2400" dirty="0"/>
                  <a:t> el área de la sección transversal de S en un plano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s-MX" sz="2400" dirty="0"/>
                  <a:t> perpendicular al eje x y que pasa por el punto x, donde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MX" sz="2400" dirty="0"/>
                  <a:t>. </a:t>
                </a:r>
                <a:r>
                  <a:rPr lang="es-MX" sz="2400" b="1" i="1" dirty="0"/>
                  <a:t>Imaginar que cortamos a S con un cuchillo a través de x y calculamos el área de esta rebanada.</a:t>
                </a:r>
              </a:p>
              <a:p>
                <a:pPr lvl="1" algn="just">
                  <a:lnSpc>
                    <a:spcPct val="90000"/>
                  </a:lnSpc>
                </a:pPr>
                <a:endParaRPr lang="es-MX" sz="2400" b="1" i="1" dirty="0"/>
              </a:p>
              <a:p>
                <a:pPr lvl="1" algn="just">
                  <a:lnSpc>
                    <a:spcPct val="90000"/>
                  </a:lnSpc>
                </a:pPr>
                <a:r>
                  <a:rPr lang="es-MX" sz="2400" b="1" i="1" dirty="0"/>
                  <a:t> </a:t>
                </a:r>
                <a:r>
                  <a:rPr lang="es-MX" sz="2400" dirty="0"/>
                  <a:t>El área de la sección transversal variará cuando x se incrementa desde a hasta b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0014A76-6FD7-437D-9938-4FA6437B3D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613" y="1644162"/>
                <a:ext cx="4177949" cy="5108330"/>
              </a:xfrm>
              <a:blipFill>
                <a:blip r:embed="rId2"/>
                <a:stretch>
                  <a:fillRect l="-1314" t="-2387" r="-16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9614522A-C691-4F68-84C3-4ABAD2F7B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A2F9AC-B2D0-4F61-B15D-48754CA25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magen que contiene cielo, paraguas, transporte, accesorio&#10;&#10;Descripción generada automáticamente">
            <a:extLst>
              <a:ext uri="{FF2B5EF4-FFF2-40B4-BE49-F238E27FC236}">
                <a16:creationId xmlns:a16="http://schemas.microsoft.com/office/drawing/2014/main" id="{55C9EC74-14C2-4EE4-9544-68324A39F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57802" y="1346774"/>
            <a:ext cx="6558192" cy="416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3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5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B852622-6EE5-4F9B-BA31-08807480E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62" y="2495549"/>
            <a:ext cx="6079438" cy="3495676"/>
          </a:xfrm>
          <a:prstGeom prst="rect">
            <a:avLst/>
          </a:prstGeom>
        </p:spPr>
      </p:pic>
      <p:cxnSp>
        <p:nvCxnSpPr>
          <p:cNvPr id="12" name="Straight Connector 7">
            <a:extLst>
              <a:ext uri="{FF2B5EF4-FFF2-40B4-BE49-F238E27FC236}">
                <a16:creationId xmlns:a16="http://schemas.microsoft.com/office/drawing/2014/main" id="{516F97B9-23C6-4EF1-AED7-D5E3C26A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096000" y="1142999"/>
            <a:ext cx="0" cy="4572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BDAFB55A-685C-4105-B581-96DF37F736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02338" y="887360"/>
            <a:ext cx="6089662" cy="330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82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CF133-2611-462F-B2BF-66DBDB8C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Aproximación al </a:t>
            </a:r>
            <a:r>
              <a:rPr lang="es-MX" dirty="0" err="1"/>
              <a:t>volúmen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D08409A-2FE9-4BC6-9173-05FEE62C34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s-MX" dirty="0"/>
                  <a:t>El volumen de este cilindro es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)∆</m:t>
                    </m:r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dirty="0"/>
                  <a:t> de modo que una aproximación a la concepción intuitiva del volumen de la i-</a:t>
                </a:r>
                <a:r>
                  <a:rPr lang="es-MX" dirty="0" err="1"/>
                  <a:t>ésima</a:t>
                </a:r>
                <a:r>
                  <a:rPr lang="es-MX" dirty="0"/>
                  <a:t> rebanada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dirty="0"/>
                  <a:t> es: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)∆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MX" dirty="0"/>
              </a:p>
              <a:p>
                <a:pPr algn="just"/>
                <a:r>
                  <a:rPr lang="es-MX" dirty="0"/>
                  <a:t>Al sumar los volúmenes de las rebanadas, llega a un valor aproximado del volumen total: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MX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)∆</m:t>
                          </m:r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D08409A-2FE9-4BC6-9173-05FEE62C34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 r="-63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239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5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7EC82-FC1E-4B24-93E3-30D74AC8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Definición de </a:t>
            </a:r>
            <a:r>
              <a:rPr lang="es-MX" dirty="0" err="1"/>
              <a:t>volúmen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11F15AC-EFAB-41FD-A7B4-C9C2E0C2DE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s-MX" sz="2000" dirty="0"/>
                  <a:t>Sea S un sólido que está entre </a:t>
                </a:r>
                <a14:m>
                  <m:oMath xmlns:m="http://schemas.openxmlformats.org/officeDocument/2006/math"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MX" sz="2000" dirty="0"/>
                  <a:t> y </a:t>
                </a:r>
                <a14:m>
                  <m:oMath xmlns:m="http://schemas.openxmlformats.org/officeDocument/2006/math"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MX" sz="2000" dirty="0"/>
                  <a:t> . Si el área de la sección transversal de S en el plano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s-MX" sz="2000" dirty="0"/>
                  <a:t>, a través de x y perpendicular al eje x, es A(x), donde A es una función continua, entonces el volumen de S es: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MX" sz="20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)∆</m:t>
                              </m:r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11F15AC-EFAB-41FD-A7B4-C9C2E0C2DE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0" t="-1179" r="-7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84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8CD71-8BE5-4510-925C-A6C68AEB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A83ECE9-38AD-47FE-B13A-54F3FA519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Demuestre que el volumen de una esfera de radio 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A83ECE9-38AD-47FE-B13A-54F3FA519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55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B7CC7-D96D-4C7E-A0E9-D5AB8903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31D471E-7473-4D9E-A71C-C898AFB4EB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92101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MX" sz="2800" dirty="0"/>
                  <a:t>Si colocamos la esfera de modo que su centro estén el origen del plano, entonces el plano </a:t>
                </a:r>
                <a:r>
                  <a:rPr lang="es-MX" sz="2800" dirty="0" err="1"/>
                  <a:t>Px</a:t>
                </a:r>
                <a:r>
                  <a:rPr lang="es-MX" sz="2800" dirty="0"/>
                  <a:t> corta la esfera en un círculo cuyo radio es: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MX" sz="2800" dirty="0"/>
              </a:p>
              <a:p>
                <a:pPr algn="just">
                  <a:lnSpc>
                    <a:spcPct val="150000"/>
                  </a:lnSpc>
                </a:pPr>
                <a:r>
                  <a:rPr lang="es-MX" sz="2800" dirty="0"/>
                  <a:t>De este modo el área de la sección transversal es: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MX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28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MX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28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31D471E-7473-4D9E-A71C-C898AFB4EB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921018"/>
              </a:xfrm>
              <a:blipFill>
                <a:blip r:embed="rId2"/>
                <a:stretch>
                  <a:fillRect l="-1420" t="-1711" r="-157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99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867FA9-F34E-4C6A-9418-227749D18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2D8E9B-14D3-4308-BD2D-B1C898E4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" y="140677"/>
            <a:ext cx="5848349" cy="6583973"/>
          </a:xfrm>
        </p:spPr>
        <p:txBody>
          <a:bodyPr>
            <a:normAutofit/>
          </a:bodyPr>
          <a:lstStyle/>
          <a:p>
            <a:pPr algn="just"/>
            <a:r>
              <a:rPr lang="es-MX" sz="4000" dirty="0">
                <a:solidFill>
                  <a:srgbClr val="FFFFFF"/>
                </a:solidFill>
              </a:rPr>
              <a:t>Se puede comprobar que esta definición es independiente de donde se ubica con respecto al eje . En otras palabras, no importa cómo corte las rebanadas mediante planos paralelos, siempre obtendrá la misma respuesta para V.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06870B-1C8C-4F56-BE6F-32C120A25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846419-992A-4596-AD2F-FC827020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615F197-ACE6-4FDF-AADB-8D3F5E8BF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534" y="1058132"/>
            <a:ext cx="4503883" cy="442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93732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370</Words>
  <Application>Microsoft Office PowerPoint</Application>
  <PresentationFormat>Panorámica</PresentationFormat>
  <Paragraphs>37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Gill Sans MT</vt:lpstr>
      <vt:lpstr>Paquete</vt:lpstr>
      <vt:lpstr>VOLÚMENES Mediante Rebanadas</vt:lpstr>
      <vt:lpstr>VOLÚMENES</vt:lpstr>
      <vt:lpstr>Ejemplo de rebanadas</vt:lpstr>
      <vt:lpstr>Presentación de PowerPoint</vt:lpstr>
      <vt:lpstr>Aproximación al volúmen</vt:lpstr>
      <vt:lpstr>Definición de volúmen</vt:lpstr>
      <vt:lpstr>ejemplo</vt:lpstr>
      <vt:lpstr>solución</vt:lpstr>
      <vt:lpstr>Presentación de PowerPoint</vt:lpstr>
      <vt:lpstr>solución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VOLÚMENES Mediante Rebanadas</dc:title>
  <dc:creator>Jorge Eduardo Castro Cruces</dc:creator>
  <cp:lastModifiedBy>Jorge Eduardo Castro Cruces</cp:lastModifiedBy>
  <cp:revision>6</cp:revision>
  <dcterms:created xsi:type="dcterms:W3CDTF">2019-05-21T14:39:38Z</dcterms:created>
  <dcterms:modified xsi:type="dcterms:W3CDTF">2019-05-22T04:54:56Z</dcterms:modified>
</cp:coreProperties>
</file>