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7"/>
  </p:notesMasterIdLst>
  <p:sldIdLst>
    <p:sldId id="256" r:id="rId2"/>
    <p:sldId id="257" r:id="rId3"/>
    <p:sldId id="289" r:id="rId4"/>
    <p:sldId id="259" r:id="rId5"/>
    <p:sldId id="271" r:id="rId6"/>
    <p:sldId id="273" r:id="rId7"/>
    <p:sldId id="281" r:id="rId8"/>
    <p:sldId id="282" r:id="rId9"/>
    <p:sldId id="264" r:id="rId10"/>
    <p:sldId id="290" r:id="rId11"/>
    <p:sldId id="283" r:id="rId12"/>
    <p:sldId id="284" r:id="rId13"/>
    <p:sldId id="285" r:id="rId14"/>
    <p:sldId id="286" r:id="rId15"/>
    <p:sldId id="274" r:id="rId16"/>
    <p:sldId id="276" r:id="rId17"/>
    <p:sldId id="269" r:id="rId18"/>
    <p:sldId id="277" r:id="rId19"/>
    <p:sldId id="287" r:id="rId20"/>
    <p:sldId id="288" r:id="rId21"/>
    <p:sldId id="275" r:id="rId22"/>
    <p:sldId id="278" r:id="rId23"/>
    <p:sldId id="279" r:id="rId24"/>
    <p:sldId id="280" r:id="rId25"/>
    <p:sldId id="272" r:id="rId26"/>
  </p:sldIdLst>
  <p:sldSz cx="9144000" cy="5143500" type="screen16x9"/>
  <p:notesSz cx="6858000" cy="9144000"/>
  <p:embeddedFontLst>
    <p:embeddedFont>
      <p:font typeface="Cambria Math" panose="02040503050406030204" pitchFamily="18" charset="0"/>
      <p:regular r:id="rId28"/>
    </p:embeddedFont>
    <p:embeddedFont>
      <p:font typeface="Gill Sans MT" panose="020B0502020104020203" pitchFamily="34" charset="0"/>
      <p:regular r:id="rId29"/>
      <p:bold r:id="rId30"/>
      <p:italic r:id="rId31"/>
      <p:boldItalic r:id="rId32"/>
    </p:embeddedFont>
    <p:embeddedFont>
      <p:font typeface="Wingdings 2" panose="05020102010507070707" pitchFamily="18" charset="2"/>
      <p:regular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CED"/>
    <a:srgbClr val="D1D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109" d="100"/>
          <a:sy n="109" d="100"/>
        </p:scale>
        <p:origin x="715"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aikidojodelevittown.blogspot.com/2012/09/otono.html" TargetMode="External"/><Relationship Id="rId1" Type="http://schemas.openxmlformats.org/officeDocument/2006/relationships/image" Target="../media/image2.jpg"/><Relationship Id="rId6" Type="http://schemas.openxmlformats.org/officeDocument/2006/relationships/hyperlink" Target="https://www.iha.fr/Locations-vacances-Playa-de-gandia/2Hq/" TargetMode="External"/><Relationship Id="rId5" Type="http://schemas.openxmlformats.org/officeDocument/2006/relationships/image" Target="../media/image4.jpeg"/><Relationship Id="rId4" Type="http://schemas.openxmlformats.org/officeDocument/2006/relationships/hyperlink" Target="https://pixabay.com/es/invierno-bosque-nieve-%C3%A1rboles-912133/" TargetMode="External"/></Relationships>
</file>

<file path=ppt/diagrams/_rels/data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curiosoanimal.blogspot.com/2010/08/conejo.html" TargetMode="External"/><Relationship Id="rId1" Type="http://schemas.openxmlformats.org/officeDocument/2006/relationships/image" Target="../media/image5.jpg"/><Relationship Id="rId6" Type="http://schemas.openxmlformats.org/officeDocument/2006/relationships/hyperlink" Target="http://elblogdemarybel.blogspot.com/2011/05/cuento-la-soberbia-del-arbol.html" TargetMode="External"/><Relationship Id="rId5" Type="http://schemas.openxmlformats.org/officeDocument/2006/relationships/image" Target="../media/image7.jpg"/><Relationship Id="rId4" Type="http://schemas.openxmlformats.org/officeDocument/2006/relationships/hyperlink" Target="https://es.wikipedia.org/wiki/Verano"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aikidojodelevittown.blogspot.com/2012/09/otono.html" TargetMode="External"/><Relationship Id="rId1" Type="http://schemas.openxmlformats.org/officeDocument/2006/relationships/image" Target="../media/image2.jpg"/><Relationship Id="rId6" Type="http://schemas.openxmlformats.org/officeDocument/2006/relationships/hyperlink" Target="https://www.iha.fr/Locations-vacances-Playa-de-gandia/2Hq/" TargetMode="External"/><Relationship Id="rId5" Type="http://schemas.openxmlformats.org/officeDocument/2006/relationships/image" Target="../media/image4.jpeg"/><Relationship Id="rId4" Type="http://schemas.openxmlformats.org/officeDocument/2006/relationships/hyperlink" Target="https://pixabay.com/es/invierno-bosque-nieve-%C3%A1rboles-912133/"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curiosoanimal.blogspot.com/2010/08/conejo.html" TargetMode="External"/><Relationship Id="rId1" Type="http://schemas.openxmlformats.org/officeDocument/2006/relationships/image" Target="../media/image5.jpg"/><Relationship Id="rId6" Type="http://schemas.openxmlformats.org/officeDocument/2006/relationships/hyperlink" Target="http://elblogdemarybel.blogspot.com/2011/05/cuento-la-soberbia-del-arbol.html" TargetMode="External"/><Relationship Id="rId5" Type="http://schemas.openxmlformats.org/officeDocument/2006/relationships/image" Target="../media/image7.jpg"/><Relationship Id="rId4" Type="http://schemas.openxmlformats.org/officeDocument/2006/relationships/hyperlink" Target="https://es.wikipedia.org/wiki/Verano" TargetMode="Externa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1EAE80-F99B-4F1F-B2AD-69B32999AF96}" type="doc">
      <dgm:prSet loTypeId="urn:microsoft.com/office/officeart/2005/8/layout/vList4" loCatId="list" qsTypeId="urn:microsoft.com/office/officeart/2005/8/quickstyle/simple1" qsCatId="simple" csTypeId="urn:microsoft.com/office/officeart/2005/8/colors/colorful3" csCatId="colorful" phldr="1"/>
      <dgm:spPr/>
      <dgm:t>
        <a:bodyPr/>
        <a:lstStyle/>
        <a:p>
          <a:endParaRPr lang="es-MX"/>
        </a:p>
      </dgm:t>
    </dgm:pt>
    <dgm:pt modelId="{1CABACEF-4BF8-4362-95AA-3FFEAA563780}">
      <dgm:prSet phldrT="[Texto]" custT="1"/>
      <dgm:spPr/>
      <dgm:t>
        <a:bodyPr/>
        <a:lstStyle/>
        <a:p>
          <a:pPr marL="0"/>
          <a:r>
            <a:rPr lang="es-MX" sz="1200" dirty="0"/>
            <a:t>SEGÚN LAS CARACTERÍSTICAS DE LAS SEÑAL DE ENTRADA DIGITAL</a:t>
          </a:r>
        </a:p>
      </dgm:t>
    </dgm:pt>
    <dgm:pt modelId="{689A1DC8-9D64-4B7B-BAD7-A06AEF0BBCED}" type="parTrans" cxnId="{F840A76F-16A8-4024-BE20-FF29742E5FCF}">
      <dgm:prSet/>
      <dgm:spPr/>
      <dgm:t>
        <a:bodyPr/>
        <a:lstStyle/>
        <a:p>
          <a:endParaRPr lang="es-MX" sz="2000"/>
        </a:p>
      </dgm:t>
    </dgm:pt>
    <dgm:pt modelId="{A9072653-A582-4916-8860-3E4F9CD25A1B}" type="sibTrans" cxnId="{F840A76F-16A8-4024-BE20-FF29742E5FCF}">
      <dgm:prSet/>
      <dgm:spPr/>
      <dgm:t>
        <a:bodyPr/>
        <a:lstStyle/>
        <a:p>
          <a:endParaRPr lang="es-MX" sz="2000"/>
        </a:p>
      </dgm:t>
    </dgm:pt>
    <dgm:pt modelId="{9C8C184C-BE97-4250-A956-B3B5430F1E58}">
      <dgm:prSet phldrT="[Texto]" custT="1"/>
      <dgm:spPr/>
      <dgm:t>
        <a:bodyPr/>
        <a:lstStyle/>
        <a:p>
          <a:pPr marL="57150"/>
          <a:r>
            <a:rPr lang="es-MX" sz="850" dirty="0"/>
            <a:t>CODIFICACIÓN</a:t>
          </a:r>
        </a:p>
      </dgm:t>
    </dgm:pt>
    <dgm:pt modelId="{F3E33276-DD37-44C5-B6C7-F3C239622218}" type="parTrans" cxnId="{D50C285F-1249-4859-8C09-642D71D203E5}">
      <dgm:prSet/>
      <dgm:spPr/>
      <dgm:t>
        <a:bodyPr/>
        <a:lstStyle/>
        <a:p>
          <a:endParaRPr lang="es-MX" sz="2000"/>
        </a:p>
      </dgm:t>
    </dgm:pt>
    <dgm:pt modelId="{B3A3FDFE-5170-4D00-A1EF-69D2D0B6B051}" type="sibTrans" cxnId="{D50C285F-1249-4859-8C09-642D71D203E5}">
      <dgm:prSet/>
      <dgm:spPr/>
      <dgm:t>
        <a:bodyPr/>
        <a:lstStyle/>
        <a:p>
          <a:endParaRPr lang="es-MX" sz="2000"/>
        </a:p>
      </dgm:t>
    </dgm:pt>
    <dgm:pt modelId="{0A9807A0-4BD0-407F-8DED-06937BC58561}">
      <dgm:prSet phldrT="[Texto]" custT="1"/>
      <dgm:spPr/>
      <dgm:t>
        <a:bodyPr/>
        <a:lstStyle/>
        <a:p>
          <a:r>
            <a:rPr lang="es-MX" sz="1050" dirty="0"/>
            <a:t>REFERENCIA FIJA</a:t>
          </a:r>
        </a:p>
      </dgm:t>
    </dgm:pt>
    <dgm:pt modelId="{01F5D00C-5000-4BFB-9DD7-C5D545D8D349}" type="parTrans" cxnId="{66B47DCB-FE0D-4072-8142-294E97437DAC}">
      <dgm:prSet/>
      <dgm:spPr/>
      <dgm:t>
        <a:bodyPr/>
        <a:lstStyle/>
        <a:p>
          <a:endParaRPr lang="es-MX" sz="2000"/>
        </a:p>
      </dgm:t>
    </dgm:pt>
    <dgm:pt modelId="{262D55D4-D944-481B-BF22-A4ECD76B6540}" type="sibTrans" cxnId="{66B47DCB-FE0D-4072-8142-294E97437DAC}">
      <dgm:prSet/>
      <dgm:spPr/>
      <dgm:t>
        <a:bodyPr/>
        <a:lstStyle/>
        <a:p>
          <a:endParaRPr lang="es-MX" sz="2000"/>
        </a:p>
      </dgm:t>
    </dgm:pt>
    <dgm:pt modelId="{92CFA3F8-5FE4-4086-9767-BD63FB12BD27}">
      <dgm:prSet phldrT="[Texto]" custT="1"/>
      <dgm:spPr/>
      <dgm:t>
        <a:bodyPr/>
        <a:lstStyle/>
        <a:p>
          <a:r>
            <a:rPr lang="es-MX" sz="1400" dirty="0"/>
            <a:t>SEGÚN LA FUNCIÓN DE TRANSFERENCIA</a:t>
          </a:r>
        </a:p>
      </dgm:t>
    </dgm:pt>
    <dgm:pt modelId="{BA56EC72-9260-4CCD-9F45-3770ECAA3A58}" type="parTrans" cxnId="{71DB7B7A-B0FA-40C2-9EBC-14E93640905E}">
      <dgm:prSet/>
      <dgm:spPr/>
      <dgm:t>
        <a:bodyPr/>
        <a:lstStyle/>
        <a:p>
          <a:endParaRPr lang="es-MX" sz="2000"/>
        </a:p>
      </dgm:t>
    </dgm:pt>
    <dgm:pt modelId="{B33085AF-508D-4CF0-905A-A6B8754AEDC6}" type="sibTrans" cxnId="{71DB7B7A-B0FA-40C2-9EBC-14E93640905E}">
      <dgm:prSet/>
      <dgm:spPr/>
      <dgm:t>
        <a:bodyPr/>
        <a:lstStyle/>
        <a:p>
          <a:endParaRPr lang="es-MX" sz="2000"/>
        </a:p>
      </dgm:t>
    </dgm:pt>
    <dgm:pt modelId="{D02CB2D3-1548-46CC-A4B0-0C67AE237B29}">
      <dgm:prSet phldrT="[Texto]" custT="1"/>
      <dgm:spPr/>
      <dgm:t>
        <a:bodyPr/>
        <a:lstStyle/>
        <a:p>
          <a:pPr marL="252000"/>
          <a:r>
            <a:rPr lang="es-MX" sz="850" dirty="0"/>
            <a:t>CÓDIGO</a:t>
          </a:r>
        </a:p>
      </dgm:t>
    </dgm:pt>
    <dgm:pt modelId="{697D2A62-8D2A-4FE1-8FFC-41B96F2D97A5}" type="parTrans" cxnId="{01A23111-5A8D-49A9-9915-682347091D2A}">
      <dgm:prSet/>
      <dgm:spPr/>
      <dgm:t>
        <a:bodyPr/>
        <a:lstStyle/>
        <a:p>
          <a:endParaRPr lang="es-MX" sz="2000"/>
        </a:p>
      </dgm:t>
    </dgm:pt>
    <dgm:pt modelId="{5272C57C-FC83-483E-A629-B0D1AFB8DFA4}" type="sibTrans" cxnId="{01A23111-5A8D-49A9-9915-682347091D2A}">
      <dgm:prSet/>
      <dgm:spPr/>
      <dgm:t>
        <a:bodyPr/>
        <a:lstStyle/>
        <a:p>
          <a:endParaRPr lang="es-MX" sz="2000"/>
        </a:p>
      </dgm:t>
    </dgm:pt>
    <dgm:pt modelId="{9DFB16F5-E990-4781-9A51-D36B01B95E8D}">
      <dgm:prSet phldrT="[Texto]" custT="1"/>
      <dgm:spPr/>
      <dgm:t>
        <a:bodyPr/>
        <a:lstStyle/>
        <a:p>
          <a:pPr marL="360000"/>
          <a:r>
            <a:rPr lang="es-MX" sz="850" dirty="0"/>
            <a:t>BINARIO DECIMAL</a:t>
          </a:r>
        </a:p>
      </dgm:t>
    </dgm:pt>
    <dgm:pt modelId="{DB4545D1-BE86-4672-BB54-51433582AAB6}" type="parTrans" cxnId="{49D84B3B-1065-4D52-ACAF-F4D0A4CEDCD5}">
      <dgm:prSet/>
      <dgm:spPr/>
      <dgm:t>
        <a:bodyPr/>
        <a:lstStyle/>
        <a:p>
          <a:endParaRPr lang="es-MX" sz="2000"/>
        </a:p>
      </dgm:t>
    </dgm:pt>
    <dgm:pt modelId="{2001C6B0-7B14-47A3-8BF4-197474890B65}" type="sibTrans" cxnId="{49D84B3B-1065-4D52-ACAF-F4D0A4CEDCD5}">
      <dgm:prSet/>
      <dgm:spPr/>
      <dgm:t>
        <a:bodyPr/>
        <a:lstStyle/>
        <a:p>
          <a:endParaRPr lang="es-MX" sz="2000"/>
        </a:p>
      </dgm:t>
    </dgm:pt>
    <dgm:pt modelId="{48485909-C6F6-4E8E-9DF0-1AD7FF872241}">
      <dgm:prSet phldrT="[Texto]" custT="1"/>
      <dgm:spPr/>
      <dgm:t>
        <a:bodyPr/>
        <a:lstStyle/>
        <a:p>
          <a:pPr marL="360000"/>
          <a:r>
            <a:rPr lang="es-MX" sz="850" dirty="0"/>
            <a:t>BCD (BINARY CODED DECIMAL)</a:t>
          </a:r>
        </a:p>
      </dgm:t>
    </dgm:pt>
    <dgm:pt modelId="{A60811DE-ACE5-43AA-BC22-2FA01D430C2F}" type="parTrans" cxnId="{135F6412-2375-49D8-8238-95AC6D980F8F}">
      <dgm:prSet/>
      <dgm:spPr/>
      <dgm:t>
        <a:bodyPr/>
        <a:lstStyle/>
        <a:p>
          <a:endParaRPr lang="es-MX" sz="2000"/>
        </a:p>
      </dgm:t>
    </dgm:pt>
    <dgm:pt modelId="{D32F99A6-B429-4A0D-AAE4-E9F74629BFCD}" type="sibTrans" cxnId="{135F6412-2375-49D8-8238-95AC6D980F8F}">
      <dgm:prSet/>
      <dgm:spPr/>
      <dgm:t>
        <a:bodyPr/>
        <a:lstStyle/>
        <a:p>
          <a:endParaRPr lang="es-MX" sz="2000"/>
        </a:p>
      </dgm:t>
    </dgm:pt>
    <dgm:pt modelId="{61834CA9-1D35-4CED-84B2-9897B8EA0BA3}">
      <dgm:prSet phldrT="[Texto]" custT="1"/>
      <dgm:spPr/>
      <dgm:t>
        <a:bodyPr/>
        <a:lstStyle/>
        <a:p>
          <a:pPr marL="252000"/>
          <a:r>
            <a:rPr lang="es-MX" sz="850" dirty="0"/>
            <a:t>SIGNO</a:t>
          </a:r>
        </a:p>
      </dgm:t>
    </dgm:pt>
    <dgm:pt modelId="{0DDB4714-DA09-4D49-AB05-FB2E7497B594}" type="parTrans" cxnId="{8A3175AF-BBC0-47AD-8C6F-10EDDB97B787}">
      <dgm:prSet/>
      <dgm:spPr/>
      <dgm:t>
        <a:bodyPr/>
        <a:lstStyle/>
        <a:p>
          <a:endParaRPr lang="es-MX" sz="2000"/>
        </a:p>
      </dgm:t>
    </dgm:pt>
    <dgm:pt modelId="{2C3DABEB-D2E3-45BA-8E1F-794A6965F495}" type="sibTrans" cxnId="{8A3175AF-BBC0-47AD-8C6F-10EDDB97B787}">
      <dgm:prSet/>
      <dgm:spPr/>
      <dgm:t>
        <a:bodyPr/>
        <a:lstStyle/>
        <a:p>
          <a:endParaRPr lang="es-MX" sz="2000"/>
        </a:p>
      </dgm:t>
    </dgm:pt>
    <dgm:pt modelId="{0A913113-3AB8-4D6F-B1CD-48D165BDBCDD}">
      <dgm:prSet phldrT="[Texto]" custT="1"/>
      <dgm:spPr/>
      <dgm:t>
        <a:bodyPr/>
        <a:lstStyle/>
        <a:p>
          <a:pPr marL="360000"/>
          <a:r>
            <a:rPr lang="es-MX" sz="850" dirty="0"/>
            <a:t>POSITIVO</a:t>
          </a:r>
        </a:p>
      </dgm:t>
    </dgm:pt>
    <dgm:pt modelId="{BF57C2F8-BE62-48B7-9047-4C5D4848EF1F}" type="parTrans" cxnId="{4E9E1F55-8405-4830-8EEA-8D0979303827}">
      <dgm:prSet/>
      <dgm:spPr/>
      <dgm:t>
        <a:bodyPr/>
        <a:lstStyle/>
        <a:p>
          <a:endParaRPr lang="es-MX" sz="2000"/>
        </a:p>
      </dgm:t>
    </dgm:pt>
    <dgm:pt modelId="{E55A3C18-9129-4502-B661-3C5422580BAD}" type="sibTrans" cxnId="{4E9E1F55-8405-4830-8EEA-8D0979303827}">
      <dgm:prSet/>
      <dgm:spPr/>
      <dgm:t>
        <a:bodyPr/>
        <a:lstStyle/>
        <a:p>
          <a:endParaRPr lang="es-MX" sz="2000"/>
        </a:p>
      </dgm:t>
    </dgm:pt>
    <dgm:pt modelId="{ACF9E87B-251E-46E4-8D04-0C04DDE92B5E}">
      <dgm:prSet phldrT="[Texto]" custT="1"/>
      <dgm:spPr/>
      <dgm:t>
        <a:bodyPr/>
        <a:lstStyle/>
        <a:p>
          <a:pPr marL="360000"/>
          <a:r>
            <a:rPr lang="es-MX" sz="850" dirty="0"/>
            <a:t>POSITIVO Y NEGATIVO</a:t>
          </a:r>
        </a:p>
      </dgm:t>
    </dgm:pt>
    <dgm:pt modelId="{6D440C3B-78CC-428B-9592-A96B87BEB4C8}" type="parTrans" cxnId="{E45E6EEF-6E28-40FC-95B5-6BBAB1F287AA}">
      <dgm:prSet/>
      <dgm:spPr/>
      <dgm:t>
        <a:bodyPr/>
        <a:lstStyle/>
        <a:p>
          <a:endParaRPr lang="es-MX" sz="2000"/>
        </a:p>
      </dgm:t>
    </dgm:pt>
    <dgm:pt modelId="{69548D46-EC72-4646-98E0-8ED6F48E0989}" type="sibTrans" cxnId="{E45E6EEF-6E28-40FC-95B5-6BBAB1F287AA}">
      <dgm:prSet/>
      <dgm:spPr/>
      <dgm:t>
        <a:bodyPr/>
        <a:lstStyle/>
        <a:p>
          <a:endParaRPr lang="es-MX" sz="2000"/>
        </a:p>
      </dgm:t>
    </dgm:pt>
    <dgm:pt modelId="{4F515CEA-F41D-4350-A617-3BFFD6D1ABAF}">
      <dgm:prSet phldrT="[Texto]" custT="1"/>
      <dgm:spPr/>
      <dgm:t>
        <a:bodyPr/>
        <a:lstStyle/>
        <a:p>
          <a:pPr marL="468000"/>
          <a:r>
            <a:rPr lang="es-MX" sz="850" dirty="0"/>
            <a:t>VALOR ABSOLUTO Y SIGNO</a:t>
          </a:r>
        </a:p>
      </dgm:t>
    </dgm:pt>
    <dgm:pt modelId="{3020E537-1EA7-474D-97F5-E73A29DF6757}" type="parTrans" cxnId="{DAD4B672-B4BB-4F57-8AC9-7981CC3BEE0C}">
      <dgm:prSet/>
      <dgm:spPr/>
      <dgm:t>
        <a:bodyPr/>
        <a:lstStyle/>
        <a:p>
          <a:endParaRPr lang="es-MX" sz="2000"/>
        </a:p>
      </dgm:t>
    </dgm:pt>
    <dgm:pt modelId="{8C75E352-9C97-41AB-8D1A-EA6836460690}" type="sibTrans" cxnId="{DAD4B672-B4BB-4F57-8AC9-7981CC3BEE0C}">
      <dgm:prSet/>
      <dgm:spPr/>
      <dgm:t>
        <a:bodyPr/>
        <a:lstStyle/>
        <a:p>
          <a:endParaRPr lang="es-MX" sz="2000"/>
        </a:p>
      </dgm:t>
    </dgm:pt>
    <dgm:pt modelId="{49088625-1AE0-4F8A-9D25-1ED078006488}">
      <dgm:prSet phldrT="[Texto]" custT="1"/>
      <dgm:spPr/>
      <dgm:t>
        <a:bodyPr/>
        <a:lstStyle/>
        <a:p>
          <a:pPr marL="468000"/>
          <a:r>
            <a:rPr lang="es-MX" sz="850" dirty="0"/>
            <a:t>COMPLEMENTO A 1</a:t>
          </a:r>
        </a:p>
      </dgm:t>
    </dgm:pt>
    <dgm:pt modelId="{47C83AC5-A51F-4F98-BDD3-CD569E236349}" type="parTrans" cxnId="{E26AA981-9568-45F4-ABD5-4B5E52EA944A}">
      <dgm:prSet/>
      <dgm:spPr/>
      <dgm:t>
        <a:bodyPr/>
        <a:lstStyle/>
        <a:p>
          <a:endParaRPr lang="es-MX" sz="2000"/>
        </a:p>
      </dgm:t>
    </dgm:pt>
    <dgm:pt modelId="{2A45827F-FB07-4A17-BBED-D334D9ABA138}" type="sibTrans" cxnId="{E26AA981-9568-45F4-ABD5-4B5E52EA944A}">
      <dgm:prSet/>
      <dgm:spPr/>
      <dgm:t>
        <a:bodyPr/>
        <a:lstStyle/>
        <a:p>
          <a:endParaRPr lang="es-MX" sz="2000"/>
        </a:p>
      </dgm:t>
    </dgm:pt>
    <dgm:pt modelId="{D435B602-D91E-4BBF-975E-1926FC40634D}">
      <dgm:prSet phldrT="[Texto]" custT="1"/>
      <dgm:spPr/>
      <dgm:t>
        <a:bodyPr/>
        <a:lstStyle/>
        <a:p>
          <a:pPr marL="468000"/>
          <a:r>
            <a:rPr lang="es-MX" sz="850" dirty="0"/>
            <a:t>COMPLEMENTO A 2</a:t>
          </a:r>
        </a:p>
      </dgm:t>
    </dgm:pt>
    <dgm:pt modelId="{DBAF031A-0B66-44C7-8A8F-2D99F6DCE1DB}" type="parTrans" cxnId="{E521CD0D-6C25-4353-8940-7E9E49FC1253}">
      <dgm:prSet/>
      <dgm:spPr/>
      <dgm:t>
        <a:bodyPr/>
        <a:lstStyle/>
        <a:p>
          <a:endParaRPr lang="es-MX" sz="2000"/>
        </a:p>
      </dgm:t>
    </dgm:pt>
    <dgm:pt modelId="{805F0ED1-F18B-46CA-A526-DD9623E09929}" type="sibTrans" cxnId="{E521CD0D-6C25-4353-8940-7E9E49FC1253}">
      <dgm:prSet/>
      <dgm:spPr/>
      <dgm:t>
        <a:bodyPr/>
        <a:lstStyle/>
        <a:p>
          <a:endParaRPr lang="es-MX" sz="2000"/>
        </a:p>
      </dgm:t>
    </dgm:pt>
    <dgm:pt modelId="{16E3D750-C190-4898-9B03-361AE39A62D7}">
      <dgm:prSet phldrT="[Texto]" custT="1"/>
      <dgm:spPr/>
      <dgm:t>
        <a:bodyPr/>
        <a:lstStyle/>
        <a:p>
          <a:pPr marL="468000"/>
          <a:r>
            <a:rPr lang="es-MX" sz="850" dirty="0"/>
            <a:t>DESPLAZAMIENTO DEL CERO</a:t>
          </a:r>
        </a:p>
      </dgm:t>
    </dgm:pt>
    <dgm:pt modelId="{6290C3D2-AF9B-4002-81C3-D3304B4177ED}" type="parTrans" cxnId="{3F600A40-374C-4E9E-A7AC-AC80167DD6D3}">
      <dgm:prSet/>
      <dgm:spPr/>
      <dgm:t>
        <a:bodyPr/>
        <a:lstStyle/>
        <a:p>
          <a:endParaRPr lang="es-MX" sz="2000"/>
        </a:p>
      </dgm:t>
    </dgm:pt>
    <dgm:pt modelId="{152DFBA0-E836-423C-8A18-A51413708A24}" type="sibTrans" cxnId="{3F600A40-374C-4E9E-A7AC-AC80167DD6D3}">
      <dgm:prSet/>
      <dgm:spPr/>
      <dgm:t>
        <a:bodyPr/>
        <a:lstStyle/>
        <a:p>
          <a:endParaRPr lang="es-MX" sz="2000"/>
        </a:p>
      </dgm:t>
    </dgm:pt>
    <dgm:pt modelId="{A6C63123-BADC-4D4C-9A42-9389AF30C229}">
      <dgm:prSet phldrT="[Texto]" custT="1"/>
      <dgm:spPr/>
      <dgm:t>
        <a:bodyPr/>
        <a:lstStyle/>
        <a:p>
          <a:pPr marL="57150"/>
          <a:r>
            <a:rPr lang="es-MX" sz="850" dirty="0"/>
            <a:t>FORMATO</a:t>
          </a:r>
        </a:p>
      </dgm:t>
    </dgm:pt>
    <dgm:pt modelId="{20E961C7-26AF-471B-9F94-C6D0901EF473}" type="parTrans" cxnId="{FDCCF64B-5143-4369-892E-8315A7484AE8}">
      <dgm:prSet/>
      <dgm:spPr/>
      <dgm:t>
        <a:bodyPr/>
        <a:lstStyle/>
        <a:p>
          <a:endParaRPr lang="es-MX" sz="2000"/>
        </a:p>
      </dgm:t>
    </dgm:pt>
    <dgm:pt modelId="{86807E78-7705-4656-9D9C-AF6605E6B2EF}" type="sibTrans" cxnId="{FDCCF64B-5143-4369-892E-8315A7484AE8}">
      <dgm:prSet/>
      <dgm:spPr/>
      <dgm:t>
        <a:bodyPr/>
        <a:lstStyle/>
        <a:p>
          <a:endParaRPr lang="es-MX" sz="2000"/>
        </a:p>
      </dgm:t>
    </dgm:pt>
    <dgm:pt modelId="{7A9634EF-43CE-4500-B4B3-B089E1FC1690}">
      <dgm:prSet phldrT="[Texto]" custT="1"/>
      <dgm:spPr/>
      <dgm:t>
        <a:bodyPr/>
        <a:lstStyle/>
        <a:p>
          <a:pPr marL="252000"/>
          <a:r>
            <a:rPr lang="es-MX" sz="850" dirty="0"/>
            <a:t>SERIE</a:t>
          </a:r>
        </a:p>
      </dgm:t>
    </dgm:pt>
    <dgm:pt modelId="{4EB925FC-5631-4126-A974-AC593CB7C0EC}" type="parTrans" cxnId="{6D197BBE-2A39-48DF-8D9F-48A12556B679}">
      <dgm:prSet/>
      <dgm:spPr/>
      <dgm:t>
        <a:bodyPr/>
        <a:lstStyle/>
        <a:p>
          <a:endParaRPr lang="es-MX" sz="2000"/>
        </a:p>
      </dgm:t>
    </dgm:pt>
    <dgm:pt modelId="{1F4B802F-EEF2-4834-9B9B-BF6571B28A10}" type="sibTrans" cxnId="{6D197BBE-2A39-48DF-8D9F-48A12556B679}">
      <dgm:prSet/>
      <dgm:spPr/>
      <dgm:t>
        <a:bodyPr/>
        <a:lstStyle/>
        <a:p>
          <a:endParaRPr lang="es-MX" sz="2000"/>
        </a:p>
      </dgm:t>
    </dgm:pt>
    <dgm:pt modelId="{A827D466-6E62-4C05-961F-8B39C58DCBB5}">
      <dgm:prSet phldrT="[Texto]" custT="1"/>
      <dgm:spPr/>
      <dgm:t>
        <a:bodyPr/>
        <a:lstStyle/>
        <a:p>
          <a:pPr marL="252000"/>
          <a:r>
            <a:rPr lang="es-MX" sz="850" dirty="0"/>
            <a:t>PARALELO</a:t>
          </a:r>
        </a:p>
      </dgm:t>
    </dgm:pt>
    <dgm:pt modelId="{08FB89BF-1A5F-4FAA-98F1-D3C9F2C01474}" type="parTrans" cxnId="{855AAD4B-2B11-4134-A4AA-06E7E6C83CBD}">
      <dgm:prSet/>
      <dgm:spPr/>
      <dgm:t>
        <a:bodyPr/>
        <a:lstStyle/>
        <a:p>
          <a:endParaRPr lang="es-MX" sz="2000"/>
        </a:p>
      </dgm:t>
    </dgm:pt>
    <dgm:pt modelId="{0CCD7C22-8C8F-4849-89A4-5D8BD74CEAEB}" type="sibTrans" cxnId="{855AAD4B-2B11-4134-A4AA-06E7E6C83CBD}">
      <dgm:prSet/>
      <dgm:spPr/>
      <dgm:t>
        <a:bodyPr/>
        <a:lstStyle/>
        <a:p>
          <a:endParaRPr lang="es-MX" sz="2000"/>
        </a:p>
      </dgm:t>
    </dgm:pt>
    <dgm:pt modelId="{86624C8C-7CB8-456D-B2C0-378CE3BD4FA4}">
      <dgm:prSet phldrT="[Texto]" custT="1"/>
      <dgm:spPr/>
      <dgm:t>
        <a:bodyPr/>
        <a:lstStyle/>
        <a:p>
          <a:pPr marL="57150"/>
          <a:r>
            <a:rPr lang="es-MX" sz="850" dirty="0"/>
            <a:t>ALMACENAMIENTO</a:t>
          </a:r>
        </a:p>
      </dgm:t>
    </dgm:pt>
    <dgm:pt modelId="{8DE60B77-4313-4432-AC87-2AE0AE7F43C1}" type="parTrans" cxnId="{ACB5996B-2186-4984-B8E2-B6B1F3A30329}">
      <dgm:prSet/>
      <dgm:spPr/>
      <dgm:t>
        <a:bodyPr/>
        <a:lstStyle/>
        <a:p>
          <a:endParaRPr lang="es-MX" sz="2000"/>
        </a:p>
      </dgm:t>
    </dgm:pt>
    <dgm:pt modelId="{30542B2C-1002-40A4-8783-F9799C6ACEF9}" type="sibTrans" cxnId="{ACB5996B-2186-4984-B8E2-B6B1F3A30329}">
      <dgm:prSet/>
      <dgm:spPr/>
      <dgm:t>
        <a:bodyPr/>
        <a:lstStyle/>
        <a:p>
          <a:endParaRPr lang="es-MX" sz="2000"/>
        </a:p>
      </dgm:t>
    </dgm:pt>
    <dgm:pt modelId="{B10B56FC-9359-489D-AB1E-F5CFB0EF8439}">
      <dgm:prSet phldrT="[Texto]" custT="1"/>
      <dgm:spPr/>
      <dgm:t>
        <a:bodyPr/>
        <a:lstStyle/>
        <a:p>
          <a:pPr marL="252000"/>
          <a:r>
            <a:rPr lang="es-MX" sz="850" dirty="0"/>
            <a:t>SIN LATCH (CERROJO)</a:t>
          </a:r>
        </a:p>
      </dgm:t>
    </dgm:pt>
    <dgm:pt modelId="{7B7C4D30-0833-4603-8FB0-FB801B45030D}" type="parTrans" cxnId="{9680DD30-99FA-4530-B1D9-E84AB4184AF2}">
      <dgm:prSet/>
      <dgm:spPr/>
      <dgm:t>
        <a:bodyPr/>
        <a:lstStyle/>
        <a:p>
          <a:endParaRPr lang="es-MX" sz="2000"/>
        </a:p>
      </dgm:t>
    </dgm:pt>
    <dgm:pt modelId="{6FF01A1D-63C1-4AB5-B5B4-2B29D24A2C32}" type="sibTrans" cxnId="{9680DD30-99FA-4530-B1D9-E84AB4184AF2}">
      <dgm:prSet/>
      <dgm:spPr/>
      <dgm:t>
        <a:bodyPr/>
        <a:lstStyle/>
        <a:p>
          <a:endParaRPr lang="es-MX" sz="2000"/>
        </a:p>
      </dgm:t>
    </dgm:pt>
    <dgm:pt modelId="{B8EB9DEC-0A5D-4CBD-B918-086CE504C70C}">
      <dgm:prSet phldrT="[Texto]" custT="1"/>
      <dgm:spPr/>
      <dgm:t>
        <a:bodyPr/>
        <a:lstStyle/>
        <a:p>
          <a:pPr marL="252000"/>
          <a:r>
            <a:rPr lang="es-MX" sz="850" dirty="0"/>
            <a:t>CON LATCH</a:t>
          </a:r>
        </a:p>
      </dgm:t>
    </dgm:pt>
    <dgm:pt modelId="{2D2B90C9-9B01-45F2-B5A8-C9C174127B5A}" type="parTrans" cxnId="{6672013B-135A-426B-8B82-DBDC11FABE32}">
      <dgm:prSet/>
      <dgm:spPr/>
      <dgm:t>
        <a:bodyPr/>
        <a:lstStyle/>
        <a:p>
          <a:endParaRPr lang="es-MX" sz="2000"/>
        </a:p>
      </dgm:t>
    </dgm:pt>
    <dgm:pt modelId="{44CE9D7B-8E69-4ABC-AB80-54899F32E230}" type="sibTrans" cxnId="{6672013B-135A-426B-8B82-DBDC11FABE32}">
      <dgm:prSet/>
      <dgm:spPr/>
      <dgm:t>
        <a:bodyPr/>
        <a:lstStyle/>
        <a:p>
          <a:endParaRPr lang="es-MX" sz="2000"/>
        </a:p>
      </dgm:t>
    </dgm:pt>
    <dgm:pt modelId="{975EA5CF-ACDB-4E37-B4AC-15E8F23AB5FA}">
      <dgm:prSet phldrT="[Texto]" custT="1"/>
      <dgm:spPr/>
      <dgm:t>
        <a:bodyPr/>
        <a:lstStyle/>
        <a:p>
          <a:r>
            <a:rPr lang="es-MX" sz="1400" dirty="0"/>
            <a:t>SEGÚN LAS CARACTERÍSTICAS DE LA SEÑAL ANALÓGICA DE REFERENCIA</a:t>
          </a:r>
        </a:p>
      </dgm:t>
    </dgm:pt>
    <dgm:pt modelId="{7BC7D2DB-4B4D-4772-AE95-4C5DF4E0C2CD}" type="sibTrans" cxnId="{AC8F4E43-17A7-4FA7-96B6-D1DB59E8EA9B}">
      <dgm:prSet/>
      <dgm:spPr/>
      <dgm:t>
        <a:bodyPr/>
        <a:lstStyle/>
        <a:p>
          <a:endParaRPr lang="es-MX" sz="2000"/>
        </a:p>
      </dgm:t>
    </dgm:pt>
    <dgm:pt modelId="{BE5CA5B9-4604-488B-9710-10BC8233CBB8}" type="parTrans" cxnId="{AC8F4E43-17A7-4FA7-96B6-D1DB59E8EA9B}">
      <dgm:prSet/>
      <dgm:spPr/>
      <dgm:t>
        <a:bodyPr/>
        <a:lstStyle/>
        <a:p>
          <a:endParaRPr lang="es-MX" sz="2000"/>
        </a:p>
      </dgm:t>
    </dgm:pt>
    <dgm:pt modelId="{9FC2D6FA-7AC8-425B-BA5B-BC04C59D1443}">
      <dgm:prSet phldrT="[Texto]" custT="1"/>
      <dgm:spPr/>
      <dgm:t>
        <a:bodyPr/>
        <a:lstStyle/>
        <a:p>
          <a:r>
            <a:rPr lang="es-MX" sz="1050" dirty="0"/>
            <a:t>REFERENCIA VARIABLE (UNIPOLAR O BIPOLAR)</a:t>
          </a:r>
        </a:p>
      </dgm:t>
    </dgm:pt>
    <dgm:pt modelId="{F2BA9ACF-ABBE-4BED-9927-CD5A9D55D153}" type="parTrans" cxnId="{5CC0EA08-813C-45B8-8FC9-9FEB7B56F351}">
      <dgm:prSet/>
      <dgm:spPr/>
      <dgm:t>
        <a:bodyPr/>
        <a:lstStyle/>
        <a:p>
          <a:endParaRPr lang="es-MX" sz="2000"/>
        </a:p>
      </dgm:t>
    </dgm:pt>
    <dgm:pt modelId="{C1A6F4F7-0CE6-44C2-95D1-9B1EE553AE3D}" type="sibTrans" cxnId="{5CC0EA08-813C-45B8-8FC9-9FEB7B56F351}">
      <dgm:prSet/>
      <dgm:spPr/>
      <dgm:t>
        <a:bodyPr/>
        <a:lstStyle/>
        <a:p>
          <a:endParaRPr lang="es-MX" sz="2000"/>
        </a:p>
      </dgm:t>
    </dgm:pt>
    <dgm:pt modelId="{24491C59-54EF-467A-8FF9-772AAB005796}">
      <dgm:prSet phldrT="[Texto]" custT="1"/>
      <dgm:spPr/>
      <dgm:t>
        <a:bodyPr/>
        <a:lstStyle/>
        <a:p>
          <a:r>
            <a:rPr lang="es-MX" sz="1050" dirty="0"/>
            <a:t>LINEAL</a:t>
          </a:r>
        </a:p>
      </dgm:t>
    </dgm:pt>
    <dgm:pt modelId="{095F6578-6A9B-426B-A88B-E665DBDB0781}" type="parTrans" cxnId="{C97E4F7C-BAFE-42AE-9532-C56F67DA4EC0}">
      <dgm:prSet/>
      <dgm:spPr/>
      <dgm:t>
        <a:bodyPr/>
        <a:lstStyle/>
        <a:p>
          <a:endParaRPr lang="es-MX" sz="2000"/>
        </a:p>
      </dgm:t>
    </dgm:pt>
    <dgm:pt modelId="{4FC5680E-6029-481C-8818-1601CADCEC91}" type="sibTrans" cxnId="{C97E4F7C-BAFE-42AE-9532-C56F67DA4EC0}">
      <dgm:prSet/>
      <dgm:spPr/>
      <dgm:t>
        <a:bodyPr/>
        <a:lstStyle/>
        <a:p>
          <a:endParaRPr lang="es-MX" sz="2000"/>
        </a:p>
      </dgm:t>
    </dgm:pt>
    <dgm:pt modelId="{34F8FE64-B13F-43E6-AF1F-E5B7F18D7592}">
      <dgm:prSet phldrT="[Texto]" custT="1"/>
      <dgm:spPr/>
      <dgm:t>
        <a:bodyPr/>
        <a:lstStyle/>
        <a:p>
          <a:r>
            <a:rPr lang="es-MX" sz="1050" dirty="0"/>
            <a:t>LOGARÍTMICA</a:t>
          </a:r>
        </a:p>
      </dgm:t>
    </dgm:pt>
    <dgm:pt modelId="{A216BAC4-39C9-48C3-95A7-0AA1BFD5B89C}" type="parTrans" cxnId="{B7911D71-40EF-40E7-BFA3-5324E1379889}">
      <dgm:prSet/>
      <dgm:spPr/>
      <dgm:t>
        <a:bodyPr/>
        <a:lstStyle/>
        <a:p>
          <a:endParaRPr lang="es-MX" sz="2000"/>
        </a:p>
      </dgm:t>
    </dgm:pt>
    <dgm:pt modelId="{8ECF5EE0-6EB8-413B-8A08-0ADF0CE889A4}" type="sibTrans" cxnId="{B7911D71-40EF-40E7-BFA3-5324E1379889}">
      <dgm:prSet/>
      <dgm:spPr/>
      <dgm:t>
        <a:bodyPr/>
        <a:lstStyle/>
        <a:p>
          <a:endParaRPr lang="es-MX" sz="2000"/>
        </a:p>
      </dgm:t>
    </dgm:pt>
    <dgm:pt modelId="{3B1EFC25-98DA-4FA5-8C65-8F5CB22AC0C7}">
      <dgm:prSet phldrT="[Texto]" custT="1"/>
      <dgm:spPr/>
      <dgm:t>
        <a:bodyPr/>
        <a:lstStyle/>
        <a:p>
          <a:r>
            <a:rPr lang="es-MX" sz="1050" dirty="0"/>
            <a:t>EXPONENCIAL</a:t>
          </a:r>
        </a:p>
      </dgm:t>
    </dgm:pt>
    <dgm:pt modelId="{1C0FCA43-DC3A-44B3-B1FA-EB64D988D1D2}" type="parTrans" cxnId="{8C08F848-65F0-42F5-9E57-C6B03D99FE5B}">
      <dgm:prSet/>
      <dgm:spPr/>
      <dgm:t>
        <a:bodyPr/>
        <a:lstStyle/>
        <a:p>
          <a:endParaRPr lang="es-MX" sz="2000"/>
        </a:p>
      </dgm:t>
    </dgm:pt>
    <dgm:pt modelId="{0624004A-3BDE-4452-A1B7-DC8FCB8D3991}" type="sibTrans" cxnId="{8C08F848-65F0-42F5-9E57-C6B03D99FE5B}">
      <dgm:prSet/>
      <dgm:spPr/>
      <dgm:t>
        <a:bodyPr/>
        <a:lstStyle/>
        <a:p>
          <a:endParaRPr lang="es-MX" sz="2000"/>
        </a:p>
      </dgm:t>
    </dgm:pt>
    <dgm:pt modelId="{A9838987-2A6E-4EBD-9AD2-6545560C35E2}" type="pres">
      <dgm:prSet presAssocID="{811EAE80-F99B-4F1F-B2AD-69B32999AF96}" presName="linear" presStyleCnt="0">
        <dgm:presLayoutVars>
          <dgm:dir/>
          <dgm:resizeHandles val="exact"/>
        </dgm:presLayoutVars>
      </dgm:prSet>
      <dgm:spPr/>
    </dgm:pt>
    <dgm:pt modelId="{CCC454B0-B88F-466F-9872-90F4543654B0}" type="pres">
      <dgm:prSet presAssocID="{1CABACEF-4BF8-4362-95AA-3FFEAA563780}" presName="comp" presStyleCnt="0"/>
      <dgm:spPr/>
    </dgm:pt>
    <dgm:pt modelId="{2F054991-ED2E-4156-AAD9-8780206577B0}" type="pres">
      <dgm:prSet presAssocID="{1CABACEF-4BF8-4362-95AA-3FFEAA563780}" presName="box" presStyleLbl="node1" presStyleIdx="0" presStyleCnt="3" custScaleY="299584"/>
      <dgm:spPr/>
    </dgm:pt>
    <dgm:pt modelId="{B3FAC057-9996-4273-B058-603F7A78B582}" type="pres">
      <dgm:prSet presAssocID="{1CABACEF-4BF8-4362-95AA-3FFEAA563780}" presName="img" presStyleLbl="fgImgPlace1" presStyleIdx="0" presStyleCnt="3" custScaleY="250337"/>
      <dgm:spPr>
        <a:blipFill>
          <a:blip xmlns:r="http://schemas.openxmlformats.org/officeDocument/2006/relationships" r:embed="rId1">
            <a:extLst>
              <a:ext uri="{837473B0-CC2E-450A-ABE3-18F120FF3D39}">
                <a1611:picAttrSrcUrl xmlns:a1611="http://schemas.microsoft.com/office/drawing/2016/11/main" r:id="rId2"/>
              </a:ext>
            </a:extLst>
          </a:blip>
          <a:srcRect/>
          <a:stretch>
            <a:fillRect l="-52000" r="-52000"/>
          </a:stretch>
        </a:blipFill>
      </dgm:spPr>
    </dgm:pt>
    <dgm:pt modelId="{6624029F-3389-4651-887C-694C48231220}" type="pres">
      <dgm:prSet presAssocID="{1CABACEF-4BF8-4362-95AA-3FFEAA563780}" presName="text" presStyleLbl="node1" presStyleIdx="0" presStyleCnt="3">
        <dgm:presLayoutVars>
          <dgm:bulletEnabled val="1"/>
        </dgm:presLayoutVars>
      </dgm:prSet>
      <dgm:spPr/>
    </dgm:pt>
    <dgm:pt modelId="{BFD7E295-CB84-402F-9DBF-0995A7327537}" type="pres">
      <dgm:prSet presAssocID="{A9072653-A582-4916-8860-3E4F9CD25A1B}" presName="spacer" presStyleCnt="0"/>
      <dgm:spPr/>
    </dgm:pt>
    <dgm:pt modelId="{B4643E94-71A4-47FE-88A6-E91332876EA2}" type="pres">
      <dgm:prSet presAssocID="{975EA5CF-ACDB-4E37-B4AC-15E8F23AB5FA}" presName="comp" presStyleCnt="0"/>
      <dgm:spPr/>
    </dgm:pt>
    <dgm:pt modelId="{7908CE41-3BEB-4E1F-B326-50306050FEB2}" type="pres">
      <dgm:prSet presAssocID="{975EA5CF-ACDB-4E37-B4AC-15E8F23AB5FA}" presName="box" presStyleLbl="node1" presStyleIdx="1" presStyleCnt="3"/>
      <dgm:spPr/>
    </dgm:pt>
    <dgm:pt modelId="{FFEF0E10-07F0-4051-9401-B994FA2665DB}" type="pres">
      <dgm:prSet presAssocID="{975EA5CF-ACDB-4E37-B4AC-15E8F23AB5FA}" presName="img" presStyleLbl="fgImgPlace1" presStyleIdx="1" presStyleCnt="3"/>
      <dgm:spPr>
        <a:blipFill>
          <a:blip xmlns:r="http://schemas.openxmlformats.org/officeDocument/2006/relationships" r:embed="rId3">
            <a:extLst>
              <a:ext uri="{837473B0-CC2E-450A-ABE3-18F120FF3D39}">
                <a1611:picAttrSrcUrl xmlns:a1611="http://schemas.microsoft.com/office/drawing/2016/11/main" r:id="rId4"/>
              </a:ext>
            </a:extLst>
          </a:blip>
          <a:srcRect/>
          <a:stretch>
            <a:fillRect l="-45000" r="-45000"/>
          </a:stretch>
        </a:blipFill>
      </dgm:spPr>
    </dgm:pt>
    <dgm:pt modelId="{DE41E9D2-A986-4CA3-89F6-16E76E110D4E}" type="pres">
      <dgm:prSet presAssocID="{975EA5CF-ACDB-4E37-B4AC-15E8F23AB5FA}" presName="text" presStyleLbl="node1" presStyleIdx="1" presStyleCnt="3">
        <dgm:presLayoutVars>
          <dgm:bulletEnabled val="1"/>
        </dgm:presLayoutVars>
      </dgm:prSet>
      <dgm:spPr/>
    </dgm:pt>
    <dgm:pt modelId="{84BA0066-3391-4332-BFA5-E0C65B000559}" type="pres">
      <dgm:prSet presAssocID="{7BC7D2DB-4B4D-4772-AE95-4C5DF4E0C2CD}" presName="spacer" presStyleCnt="0"/>
      <dgm:spPr/>
    </dgm:pt>
    <dgm:pt modelId="{6CA261D8-4305-4B74-8955-DC682BE6ED48}" type="pres">
      <dgm:prSet presAssocID="{92CFA3F8-5FE4-4086-9767-BD63FB12BD27}" presName="comp" presStyleCnt="0"/>
      <dgm:spPr/>
    </dgm:pt>
    <dgm:pt modelId="{51126ED5-E357-41FA-BB60-274019495D02}" type="pres">
      <dgm:prSet presAssocID="{92CFA3F8-5FE4-4086-9767-BD63FB12BD27}" presName="box" presStyleLbl="node1" presStyleIdx="2" presStyleCnt="3" custLinFactNeighborY="0"/>
      <dgm:spPr/>
    </dgm:pt>
    <dgm:pt modelId="{B2DFFE11-1998-43D6-8133-4DB348D7ACC0}" type="pres">
      <dgm:prSet presAssocID="{92CFA3F8-5FE4-4086-9767-BD63FB12BD27}" presName="img"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41000" b="-41000"/>
          </a:stretch>
        </a:blipFill>
      </dgm:spPr>
    </dgm:pt>
    <dgm:pt modelId="{1EE10B1F-DD85-4932-934D-48E9ECC429FE}" type="pres">
      <dgm:prSet presAssocID="{92CFA3F8-5FE4-4086-9767-BD63FB12BD27}" presName="text" presStyleLbl="node1" presStyleIdx="2" presStyleCnt="3">
        <dgm:presLayoutVars>
          <dgm:bulletEnabled val="1"/>
        </dgm:presLayoutVars>
      </dgm:prSet>
      <dgm:spPr/>
    </dgm:pt>
  </dgm:ptLst>
  <dgm:cxnLst>
    <dgm:cxn modelId="{0F801C00-A2F9-41DD-9C7E-7675C637179A}" type="presOf" srcId="{9FC2D6FA-7AC8-425B-BA5B-BC04C59D1443}" destId="{DE41E9D2-A986-4CA3-89F6-16E76E110D4E}" srcOrd="1" destOrd="2" presId="urn:microsoft.com/office/officeart/2005/8/layout/vList4"/>
    <dgm:cxn modelId="{58F81701-2C7E-45AE-BC88-73A8139108A6}" type="presOf" srcId="{34F8FE64-B13F-43E6-AF1F-E5B7F18D7592}" destId="{1EE10B1F-DD85-4932-934D-48E9ECC429FE}" srcOrd="1" destOrd="2" presId="urn:microsoft.com/office/officeart/2005/8/layout/vList4"/>
    <dgm:cxn modelId="{1F7E0002-46D7-430A-BAE0-958F6D1F6719}" type="presOf" srcId="{B8EB9DEC-0A5D-4CBD-B918-086CE504C70C}" destId="{6624029F-3389-4651-887C-694C48231220}" srcOrd="1" destOrd="17" presId="urn:microsoft.com/office/officeart/2005/8/layout/vList4"/>
    <dgm:cxn modelId="{246CE102-F22D-42D4-8539-1856772B94C5}" type="presOf" srcId="{0A913113-3AB8-4D6F-B1CD-48D165BDBCDD}" destId="{6624029F-3389-4651-887C-694C48231220}" srcOrd="1" destOrd="6" presId="urn:microsoft.com/office/officeart/2005/8/layout/vList4"/>
    <dgm:cxn modelId="{7C417904-D3C6-461A-8E90-0ECB6ADAA9AC}" type="presOf" srcId="{34F8FE64-B13F-43E6-AF1F-E5B7F18D7592}" destId="{51126ED5-E357-41FA-BB60-274019495D02}" srcOrd="0" destOrd="2" presId="urn:microsoft.com/office/officeart/2005/8/layout/vList4"/>
    <dgm:cxn modelId="{AA3C9906-36A2-459D-B0A6-931029990110}" type="presOf" srcId="{B8EB9DEC-0A5D-4CBD-B918-086CE504C70C}" destId="{2F054991-ED2E-4156-AAD9-8780206577B0}" srcOrd="0" destOrd="17" presId="urn:microsoft.com/office/officeart/2005/8/layout/vList4"/>
    <dgm:cxn modelId="{3D075807-513E-4A5F-A26A-2C3E6AF2847A}" type="presOf" srcId="{A827D466-6E62-4C05-961F-8B39C58DCBB5}" destId="{2F054991-ED2E-4156-AAD9-8780206577B0}" srcOrd="0" destOrd="14" presId="urn:microsoft.com/office/officeart/2005/8/layout/vList4"/>
    <dgm:cxn modelId="{5CC0EA08-813C-45B8-8FC9-9FEB7B56F351}" srcId="{975EA5CF-ACDB-4E37-B4AC-15E8F23AB5FA}" destId="{9FC2D6FA-7AC8-425B-BA5B-BC04C59D1443}" srcOrd="1" destOrd="0" parTransId="{F2BA9ACF-ABBE-4BED-9927-CD5A9D55D153}" sibTransId="{C1A6F4F7-0CE6-44C2-95D1-9B1EE553AE3D}"/>
    <dgm:cxn modelId="{E521CD0D-6C25-4353-8940-7E9E49FC1253}" srcId="{ACF9E87B-251E-46E4-8D04-0C04DDE92B5E}" destId="{D435B602-D91E-4BBF-975E-1926FC40634D}" srcOrd="2" destOrd="0" parTransId="{DBAF031A-0B66-44C7-8A8F-2D99F6DCE1DB}" sibTransId="{805F0ED1-F18B-46CA-A526-DD9623E09929}"/>
    <dgm:cxn modelId="{01A23111-5A8D-49A9-9915-682347091D2A}" srcId="{9C8C184C-BE97-4250-A956-B3B5430F1E58}" destId="{D02CB2D3-1548-46CC-A4B0-0C67AE237B29}" srcOrd="0" destOrd="0" parTransId="{697D2A62-8D2A-4FE1-8FFC-41B96F2D97A5}" sibTransId="{5272C57C-FC83-483E-A629-B0D1AFB8DFA4}"/>
    <dgm:cxn modelId="{135F6412-2375-49D8-8238-95AC6D980F8F}" srcId="{D02CB2D3-1548-46CC-A4B0-0C67AE237B29}" destId="{48485909-C6F6-4E8E-9DF0-1AD7FF872241}" srcOrd="1" destOrd="0" parTransId="{A60811DE-ACE5-43AA-BC22-2FA01D430C2F}" sibTransId="{D32F99A6-B429-4A0D-AAE4-E9F74629BFCD}"/>
    <dgm:cxn modelId="{219AB112-004F-42B8-B29A-B6AE9282B384}" type="presOf" srcId="{86624C8C-7CB8-456D-B2C0-378CE3BD4FA4}" destId="{6624029F-3389-4651-887C-694C48231220}" srcOrd="1" destOrd="15" presId="urn:microsoft.com/office/officeart/2005/8/layout/vList4"/>
    <dgm:cxn modelId="{CE8D4515-D7CD-4FA1-AA43-AAB88AA43786}" type="presOf" srcId="{49088625-1AE0-4F8A-9D25-1ED078006488}" destId="{2F054991-ED2E-4156-AAD9-8780206577B0}" srcOrd="0" destOrd="9" presId="urn:microsoft.com/office/officeart/2005/8/layout/vList4"/>
    <dgm:cxn modelId="{2FDAE218-6832-4223-BF8A-51BB44F7F686}" type="presOf" srcId="{1CABACEF-4BF8-4362-95AA-3FFEAA563780}" destId="{2F054991-ED2E-4156-AAD9-8780206577B0}" srcOrd="0" destOrd="0" presId="urn:microsoft.com/office/officeart/2005/8/layout/vList4"/>
    <dgm:cxn modelId="{D7912A1D-2BBF-4F87-9A65-61D8552485DD}" type="presOf" srcId="{16E3D750-C190-4898-9B03-361AE39A62D7}" destId="{2F054991-ED2E-4156-AAD9-8780206577B0}" srcOrd="0" destOrd="11" presId="urn:microsoft.com/office/officeart/2005/8/layout/vList4"/>
    <dgm:cxn modelId="{DE44FA27-AD78-4BDC-B5DD-A364DC70858C}" type="presOf" srcId="{A827D466-6E62-4C05-961F-8B39C58DCBB5}" destId="{6624029F-3389-4651-887C-694C48231220}" srcOrd="1" destOrd="14" presId="urn:microsoft.com/office/officeart/2005/8/layout/vList4"/>
    <dgm:cxn modelId="{6E26252A-21C8-4AF9-9A64-E91A023E6BFA}" type="presOf" srcId="{ACF9E87B-251E-46E4-8D04-0C04DDE92B5E}" destId="{2F054991-ED2E-4156-AAD9-8780206577B0}" srcOrd="0" destOrd="7" presId="urn:microsoft.com/office/officeart/2005/8/layout/vList4"/>
    <dgm:cxn modelId="{91F7D92C-95D7-49F9-8C72-24DACD446BEF}" type="presOf" srcId="{975EA5CF-ACDB-4E37-B4AC-15E8F23AB5FA}" destId="{7908CE41-3BEB-4E1F-B326-50306050FEB2}" srcOrd="0" destOrd="0" presId="urn:microsoft.com/office/officeart/2005/8/layout/vList4"/>
    <dgm:cxn modelId="{9680DD30-99FA-4530-B1D9-E84AB4184AF2}" srcId="{86624C8C-7CB8-456D-B2C0-378CE3BD4FA4}" destId="{B10B56FC-9359-489D-AB1E-F5CFB0EF8439}" srcOrd="0" destOrd="0" parTransId="{7B7C4D30-0833-4603-8FB0-FB801B45030D}" sibTransId="{6FF01A1D-63C1-4AB5-B5B4-2B29D24A2C32}"/>
    <dgm:cxn modelId="{5066E834-5860-4786-8CCD-A887B7FB435E}" type="presOf" srcId="{49088625-1AE0-4F8A-9D25-1ED078006488}" destId="{6624029F-3389-4651-887C-694C48231220}" srcOrd="1" destOrd="9" presId="urn:microsoft.com/office/officeart/2005/8/layout/vList4"/>
    <dgm:cxn modelId="{6672013B-135A-426B-8B82-DBDC11FABE32}" srcId="{86624C8C-7CB8-456D-B2C0-378CE3BD4FA4}" destId="{B8EB9DEC-0A5D-4CBD-B918-086CE504C70C}" srcOrd="1" destOrd="0" parTransId="{2D2B90C9-9B01-45F2-B5A8-C9C174127B5A}" sibTransId="{44CE9D7B-8E69-4ABC-AB80-54899F32E230}"/>
    <dgm:cxn modelId="{49D84B3B-1065-4D52-ACAF-F4D0A4CEDCD5}" srcId="{D02CB2D3-1548-46CC-A4B0-0C67AE237B29}" destId="{9DFB16F5-E990-4781-9A51-D36B01B95E8D}" srcOrd="0" destOrd="0" parTransId="{DB4545D1-BE86-4672-BB54-51433582AAB6}" sibTransId="{2001C6B0-7B14-47A3-8BF4-197474890B65}"/>
    <dgm:cxn modelId="{33EA523C-BC89-4317-A46F-AC70C697E380}" type="presOf" srcId="{7A9634EF-43CE-4500-B4B3-B089E1FC1690}" destId="{6624029F-3389-4651-887C-694C48231220}" srcOrd="1" destOrd="13" presId="urn:microsoft.com/office/officeart/2005/8/layout/vList4"/>
    <dgm:cxn modelId="{3F600A40-374C-4E9E-A7AC-AC80167DD6D3}" srcId="{ACF9E87B-251E-46E4-8D04-0C04DDE92B5E}" destId="{16E3D750-C190-4898-9B03-361AE39A62D7}" srcOrd="3" destOrd="0" parTransId="{6290C3D2-AF9B-4002-81C3-D3304B4177ED}" sibTransId="{152DFBA0-E836-423C-8A18-A51413708A24}"/>
    <dgm:cxn modelId="{D50C285F-1249-4859-8C09-642D71D203E5}" srcId="{1CABACEF-4BF8-4362-95AA-3FFEAA563780}" destId="{9C8C184C-BE97-4250-A956-B3B5430F1E58}" srcOrd="0" destOrd="0" parTransId="{F3E33276-DD37-44C5-B6C7-F3C239622218}" sibTransId="{B3A3FDFE-5170-4D00-A1EF-69D2D0B6B051}"/>
    <dgm:cxn modelId="{AC8F4E43-17A7-4FA7-96B6-D1DB59E8EA9B}" srcId="{811EAE80-F99B-4F1F-B2AD-69B32999AF96}" destId="{975EA5CF-ACDB-4E37-B4AC-15E8F23AB5FA}" srcOrd="1" destOrd="0" parTransId="{BE5CA5B9-4604-488B-9710-10BC8233CBB8}" sibTransId="{7BC7D2DB-4B4D-4772-AE95-4C5DF4E0C2CD}"/>
    <dgm:cxn modelId="{A225B543-37F6-41BA-8649-D3FECC3E9EA0}" type="presOf" srcId="{D02CB2D3-1548-46CC-A4B0-0C67AE237B29}" destId="{2F054991-ED2E-4156-AAD9-8780206577B0}" srcOrd="0" destOrd="2" presId="urn:microsoft.com/office/officeart/2005/8/layout/vList4"/>
    <dgm:cxn modelId="{42644744-21F4-4DD0-8153-0AC5DDB97C81}" type="presOf" srcId="{92CFA3F8-5FE4-4086-9767-BD63FB12BD27}" destId="{1EE10B1F-DD85-4932-934D-48E9ECC429FE}" srcOrd="1" destOrd="0" presId="urn:microsoft.com/office/officeart/2005/8/layout/vList4"/>
    <dgm:cxn modelId="{4AC4D547-E27C-4760-9C9E-9FF0B0451A58}" type="presOf" srcId="{9DFB16F5-E990-4781-9A51-D36B01B95E8D}" destId="{6624029F-3389-4651-887C-694C48231220}" srcOrd="1" destOrd="3" presId="urn:microsoft.com/office/officeart/2005/8/layout/vList4"/>
    <dgm:cxn modelId="{8C08F848-65F0-42F5-9E57-C6B03D99FE5B}" srcId="{92CFA3F8-5FE4-4086-9767-BD63FB12BD27}" destId="{3B1EFC25-98DA-4FA5-8C65-8F5CB22AC0C7}" srcOrd="2" destOrd="0" parTransId="{1C0FCA43-DC3A-44B3-B1FA-EB64D988D1D2}" sibTransId="{0624004A-3BDE-4452-A1B7-DC8FCB8D3991}"/>
    <dgm:cxn modelId="{ACB5996B-2186-4984-B8E2-B6B1F3A30329}" srcId="{1CABACEF-4BF8-4362-95AA-3FFEAA563780}" destId="{86624C8C-7CB8-456D-B2C0-378CE3BD4FA4}" srcOrd="2" destOrd="0" parTransId="{8DE60B77-4313-4432-AC87-2AE0AE7F43C1}" sibTransId="{30542B2C-1002-40A4-8783-F9799C6ACEF9}"/>
    <dgm:cxn modelId="{855AAD4B-2B11-4134-A4AA-06E7E6C83CBD}" srcId="{A6C63123-BADC-4D4C-9A42-9389AF30C229}" destId="{A827D466-6E62-4C05-961F-8B39C58DCBB5}" srcOrd="1" destOrd="0" parTransId="{08FB89BF-1A5F-4FAA-98F1-D3C9F2C01474}" sibTransId="{0CCD7C22-8C8F-4849-89A4-5D8BD74CEAEB}"/>
    <dgm:cxn modelId="{FDCCF64B-5143-4369-892E-8315A7484AE8}" srcId="{1CABACEF-4BF8-4362-95AA-3FFEAA563780}" destId="{A6C63123-BADC-4D4C-9A42-9389AF30C229}" srcOrd="1" destOrd="0" parTransId="{20E961C7-26AF-471B-9F94-C6D0901EF473}" sibTransId="{86807E78-7705-4656-9D9C-AF6605E6B2EF}"/>
    <dgm:cxn modelId="{9EF2614E-7F5C-4CEC-8466-66913B4F2D9E}" type="presOf" srcId="{B10B56FC-9359-489D-AB1E-F5CFB0EF8439}" destId="{6624029F-3389-4651-887C-694C48231220}" srcOrd="1" destOrd="16" presId="urn:microsoft.com/office/officeart/2005/8/layout/vList4"/>
    <dgm:cxn modelId="{3B64B14E-848C-4ADA-84B7-7EC48ECAA50E}" type="presOf" srcId="{D435B602-D91E-4BBF-975E-1926FC40634D}" destId="{2F054991-ED2E-4156-AAD9-8780206577B0}" srcOrd="0" destOrd="10" presId="urn:microsoft.com/office/officeart/2005/8/layout/vList4"/>
    <dgm:cxn modelId="{5A3C444F-4C71-41DB-BD6D-FFC91E0BA355}" type="presOf" srcId="{92CFA3F8-5FE4-4086-9767-BD63FB12BD27}" destId="{51126ED5-E357-41FA-BB60-274019495D02}" srcOrd="0" destOrd="0" presId="urn:microsoft.com/office/officeart/2005/8/layout/vList4"/>
    <dgm:cxn modelId="{F840A76F-16A8-4024-BE20-FF29742E5FCF}" srcId="{811EAE80-F99B-4F1F-B2AD-69B32999AF96}" destId="{1CABACEF-4BF8-4362-95AA-3FFEAA563780}" srcOrd="0" destOrd="0" parTransId="{689A1DC8-9D64-4B7B-BAD7-A06AEF0BBCED}" sibTransId="{A9072653-A582-4916-8860-3E4F9CD25A1B}"/>
    <dgm:cxn modelId="{4764E24F-F9AF-47B7-98FE-EF0E5C37D493}" type="presOf" srcId="{1CABACEF-4BF8-4362-95AA-3FFEAA563780}" destId="{6624029F-3389-4651-887C-694C48231220}" srcOrd="1" destOrd="0" presId="urn:microsoft.com/office/officeart/2005/8/layout/vList4"/>
    <dgm:cxn modelId="{DE5C0570-94FE-4733-94E8-6B43FA7907D9}" type="presOf" srcId="{86624C8C-7CB8-456D-B2C0-378CE3BD4FA4}" destId="{2F054991-ED2E-4156-AAD9-8780206577B0}" srcOrd="0" destOrd="15" presId="urn:microsoft.com/office/officeart/2005/8/layout/vList4"/>
    <dgm:cxn modelId="{A2AA1E50-9856-4E8F-B52F-42BF8EE30959}" type="presOf" srcId="{0A9807A0-4BD0-407F-8DED-06937BC58561}" destId="{DE41E9D2-A986-4CA3-89F6-16E76E110D4E}" srcOrd="1" destOrd="1" presId="urn:microsoft.com/office/officeart/2005/8/layout/vList4"/>
    <dgm:cxn modelId="{B7911D71-40EF-40E7-BFA3-5324E1379889}" srcId="{92CFA3F8-5FE4-4086-9767-BD63FB12BD27}" destId="{34F8FE64-B13F-43E6-AF1F-E5B7F18D7592}" srcOrd="1" destOrd="0" parTransId="{A216BAC4-39C9-48C3-95A7-0AA1BFD5B89C}" sibTransId="{8ECF5EE0-6EB8-413B-8A08-0ADF0CE889A4}"/>
    <dgm:cxn modelId="{14BB2752-835D-4BA0-B63A-A6990945AF04}" type="presOf" srcId="{D02CB2D3-1548-46CC-A4B0-0C67AE237B29}" destId="{6624029F-3389-4651-887C-694C48231220}" srcOrd="1" destOrd="2" presId="urn:microsoft.com/office/officeart/2005/8/layout/vList4"/>
    <dgm:cxn modelId="{E9348272-ED5C-425B-A01B-CD32673CDF89}" type="presOf" srcId="{A6C63123-BADC-4D4C-9A42-9389AF30C229}" destId="{6624029F-3389-4651-887C-694C48231220}" srcOrd="1" destOrd="12" presId="urn:microsoft.com/office/officeart/2005/8/layout/vList4"/>
    <dgm:cxn modelId="{DAD4B672-B4BB-4F57-8AC9-7981CC3BEE0C}" srcId="{ACF9E87B-251E-46E4-8D04-0C04DDE92B5E}" destId="{4F515CEA-F41D-4350-A617-3BFFD6D1ABAF}" srcOrd="0" destOrd="0" parTransId="{3020E537-1EA7-474D-97F5-E73A29DF6757}" sibTransId="{8C75E352-9C97-41AB-8D1A-EA6836460690}"/>
    <dgm:cxn modelId="{F1C4A473-B021-4D6A-A839-071FF66D6A60}" type="presOf" srcId="{3B1EFC25-98DA-4FA5-8C65-8F5CB22AC0C7}" destId="{51126ED5-E357-41FA-BB60-274019495D02}" srcOrd="0" destOrd="3" presId="urn:microsoft.com/office/officeart/2005/8/layout/vList4"/>
    <dgm:cxn modelId="{4E9E1F55-8405-4830-8EEA-8D0979303827}" srcId="{61834CA9-1D35-4CED-84B2-9897B8EA0BA3}" destId="{0A913113-3AB8-4D6F-B1CD-48D165BDBCDD}" srcOrd="0" destOrd="0" parTransId="{BF57C2F8-BE62-48B7-9047-4C5D4848EF1F}" sibTransId="{E55A3C18-9129-4502-B661-3C5422580BAD}"/>
    <dgm:cxn modelId="{C1D47E75-AE19-4476-B0F1-F77614769C63}" type="presOf" srcId="{975EA5CF-ACDB-4E37-B4AC-15E8F23AB5FA}" destId="{DE41E9D2-A986-4CA3-89F6-16E76E110D4E}" srcOrd="1" destOrd="0" presId="urn:microsoft.com/office/officeart/2005/8/layout/vList4"/>
    <dgm:cxn modelId="{71DB7B7A-B0FA-40C2-9EBC-14E93640905E}" srcId="{811EAE80-F99B-4F1F-B2AD-69B32999AF96}" destId="{92CFA3F8-5FE4-4086-9767-BD63FB12BD27}" srcOrd="2" destOrd="0" parTransId="{BA56EC72-9260-4CCD-9F45-3770ECAA3A58}" sibTransId="{B33085AF-508D-4CF0-905A-A6B8754AEDC6}"/>
    <dgm:cxn modelId="{C97E4F7C-BAFE-42AE-9532-C56F67DA4EC0}" srcId="{92CFA3F8-5FE4-4086-9767-BD63FB12BD27}" destId="{24491C59-54EF-467A-8FF9-772AAB005796}" srcOrd="0" destOrd="0" parTransId="{095F6578-6A9B-426B-A88B-E665DBDB0781}" sibTransId="{4FC5680E-6029-481C-8818-1601CADCEC91}"/>
    <dgm:cxn modelId="{12FF1A7D-4E89-402E-B0E8-06587F3DAB3E}" type="presOf" srcId="{4F515CEA-F41D-4350-A617-3BFFD6D1ABAF}" destId="{6624029F-3389-4651-887C-694C48231220}" srcOrd="1" destOrd="8" presId="urn:microsoft.com/office/officeart/2005/8/layout/vList4"/>
    <dgm:cxn modelId="{FC7AE27D-0122-482E-8E6F-86FBF145F677}" type="presOf" srcId="{24491C59-54EF-467A-8FF9-772AAB005796}" destId="{51126ED5-E357-41FA-BB60-274019495D02}" srcOrd="0" destOrd="1" presId="urn:microsoft.com/office/officeart/2005/8/layout/vList4"/>
    <dgm:cxn modelId="{E26AA981-9568-45F4-ABD5-4B5E52EA944A}" srcId="{ACF9E87B-251E-46E4-8D04-0C04DDE92B5E}" destId="{49088625-1AE0-4F8A-9D25-1ED078006488}" srcOrd="1" destOrd="0" parTransId="{47C83AC5-A51F-4F98-BDD3-CD569E236349}" sibTransId="{2A45827F-FB07-4A17-BBED-D334D9ABA138}"/>
    <dgm:cxn modelId="{2A3F3F82-C09F-4857-ABAB-BE935D34C7E0}" type="presOf" srcId="{48485909-C6F6-4E8E-9DF0-1AD7FF872241}" destId="{6624029F-3389-4651-887C-694C48231220}" srcOrd="1" destOrd="4" presId="urn:microsoft.com/office/officeart/2005/8/layout/vList4"/>
    <dgm:cxn modelId="{91740183-70F3-4CEF-8F47-2872F70B1036}" type="presOf" srcId="{61834CA9-1D35-4CED-84B2-9897B8EA0BA3}" destId="{6624029F-3389-4651-887C-694C48231220}" srcOrd="1" destOrd="5" presId="urn:microsoft.com/office/officeart/2005/8/layout/vList4"/>
    <dgm:cxn modelId="{64CC838D-31AC-46AB-BEAE-EB4A5845F02A}" type="presOf" srcId="{4F515CEA-F41D-4350-A617-3BFFD6D1ABAF}" destId="{2F054991-ED2E-4156-AAD9-8780206577B0}" srcOrd="0" destOrd="8" presId="urn:microsoft.com/office/officeart/2005/8/layout/vList4"/>
    <dgm:cxn modelId="{5928AD8D-481C-4DE1-B8C4-06042F563394}" type="presOf" srcId="{9FC2D6FA-7AC8-425B-BA5B-BC04C59D1443}" destId="{7908CE41-3BEB-4E1F-B326-50306050FEB2}" srcOrd="0" destOrd="2" presId="urn:microsoft.com/office/officeart/2005/8/layout/vList4"/>
    <dgm:cxn modelId="{31708594-FF36-41B2-8D91-6FEAC9099EC0}" type="presOf" srcId="{3B1EFC25-98DA-4FA5-8C65-8F5CB22AC0C7}" destId="{1EE10B1F-DD85-4932-934D-48E9ECC429FE}" srcOrd="1" destOrd="3" presId="urn:microsoft.com/office/officeart/2005/8/layout/vList4"/>
    <dgm:cxn modelId="{609DB995-7B2E-44D4-8182-888D5FBAE6D8}" type="presOf" srcId="{811EAE80-F99B-4F1F-B2AD-69B32999AF96}" destId="{A9838987-2A6E-4EBD-9AD2-6545560C35E2}" srcOrd="0" destOrd="0" presId="urn:microsoft.com/office/officeart/2005/8/layout/vList4"/>
    <dgm:cxn modelId="{3950D595-3F1C-4A4E-8BBC-BD6C5992C811}" type="presOf" srcId="{0A913113-3AB8-4D6F-B1CD-48D165BDBCDD}" destId="{2F054991-ED2E-4156-AAD9-8780206577B0}" srcOrd="0" destOrd="6" presId="urn:microsoft.com/office/officeart/2005/8/layout/vList4"/>
    <dgm:cxn modelId="{2005EA98-3582-4F74-809C-8716B49A7680}" type="presOf" srcId="{24491C59-54EF-467A-8FF9-772AAB005796}" destId="{1EE10B1F-DD85-4932-934D-48E9ECC429FE}" srcOrd="1" destOrd="1" presId="urn:microsoft.com/office/officeart/2005/8/layout/vList4"/>
    <dgm:cxn modelId="{A595E19C-39F6-4577-AF6A-8C3F4F3A619F}" type="presOf" srcId="{9DFB16F5-E990-4781-9A51-D36B01B95E8D}" destId="{2F054991-ED2E-4156-AAD9-8780206577B0}" srcOrd="0" destOrd="3" presId="urn:microsoft.com/office/officeart/2005/8/layout/vList4"/>
    <dgm:cxn modelId="{D044079F-B985-4339-A27C-C704A2585809}" type="presOf" srcId="{7A9634EF-43CE-4500-B4B3-B089E1FC1690}" destId="{2F054991-ED2E-4156-AAD9-8780206577B0}" srcOrd="0" destOrd="13" presId="urn:microsoft.com/office/officeart/2005/8/layout/vList4"/>
    <dgm:cxn modelId="{A389D1A5-CB84-4FB3-B7F4-9477528298A1}" type="presOf" srcId="{48485909-C6F6-4E8E-9DF0-1AD7FF872241}" destId="{2F054991-ED2E-4156-AAD9-8780206577B0}" srcOrd="0" destOrd="4" presId="urn:microsoft.com/office/officeart/2005/8/layout/vList4"/>
    <dgm:cxn modelId="{D3B913AC-352D-4F32-9E96-554643F5E740}" type="presOf" srcId="{16E3D750-C190-4898-9B03-361AE39A62D7}" destId="{6624029F-3389-4651-887C-694C48231220}" srcOrd="1" destOrd="11" presId="urn:microsoft.com/office/officeart/2005/8/layout/vList4"/>
    <dgm:cxn modelId="{665F0AAF-9178-4EA1-9E47-193D3267623C}" type="presOf" srcId="{A6C63123-BADC-4D4C-9A42-9389AF30C229}" destId="{2F054991-ED2E-4156-AAD9-8780206577B0}" srcOrd="0" destOrd="12" presId="urn:microsoft.com/office/officeart/2005/8/layout/vList4"/>
    <dgm:cxn modelId="{8A3175AF-BBC0-47AD-8C6F-10EDDB97B787}" srcId="{9C8C184C-BE97-4250-A956-B3B5430F1E58}" destId="{61834CA9-1D35-4CED-84B2-9897B8EA0BA3}" srcOrd="1" destOrd="0" parTransId="{0DDB4714-DA09-4D49-AB05-FB2E7497B594}" sibTransId="{2C3DABEB-D2E3-45BA-8E1F-794A6965F495}"/>
    <dgm:cxn modelId="{DC9A2DB9-89B6-48BF-AA47-EEF9AADD756F}" type="presOf" srcId="{0A9807A0-4BD0-407F-8DED-06937BC58561}" destId="{7908CE41-3BEB-4E1F-B326-50306050FEB2}" srcOrd="0" destOrd="1" presId="urn:microsoft.com/office/officeart/2005/8/layout/vList4"/>
    <dgm:cxn modelId="{6D197BBE-2A39-48DF-8D9F-48A12556B679}" srcId="{A6C63123-BADC-4D4C-9A42-9389AF30C229}" destId="{7A9634EF-43CE-4500-B4B3-B089E1FC1690}" srcOrd="0" destOrd="0" parTransId="{4EB925FC-5631-4126-A974-AC593CB7C0EC}" sibTransId="{1F4B802F-EEF2-4834-9B9B-BF6571B28A10}"/>
    <dgm:cxn modelId="{66B47DCB-FE0D-4072-8142-294E97437DAC}" srcId="{975EA5CF-ACDB-4E37-B4AC-15E8F23AB5FA}" destId="{0A9807A0-4BD0-407F-8DED-06937BC58561}" srcOrd="0" destOrd="0" parTransId="{01F5D00C-5000-4BFB-9DD7-C5D545D8D349}" sibTransId="{262D55D4-D944-481B-BF22-A4ECD76B6540}"/>
    <dgm:cxn modelId="{C7343FD1-85DE-457D-9FDD-2213F36D60F5}" type="presOf" srcId="{61834CA9-1D35-4CED-84B2-9897B8EA0BA3}" destId="{2F054991-ED2E-4156-AAD9-8780206577B0}" srcOrd="0" destOrd="5" presId="urn:microsoft.com/office/officeart/2005/8/layout/vList4"/>
    <dgm:cxn modelId="{CE0F6ED4-59EB-484C-A588-1BCB5709C55D}" type="presOf" srcId="{B10B56FC-9359-489D-AB1E-F5CFB0EF8439}" destId="{2F054991-ED2E-4156-AAD9-8780206577B0}" srcOrd="0" destOrd="16" presId="urn:microsoft.com/office/officeart/2005/8/layout/vList4"/>
    <dgm:cxn modelId="{A9C644D7-2BDE-44E9-BD78-7A33E7CBA738}" type="presOf" srcId="{ACF9E87B-251E-46E4-8D04-0C04DDE92B5E}" destId="{6624029F-3389-4651-887C-694C48231220}" srcOrd="1" destOrd="7" presId="urn:microsoft.com/office/officeart/2005/8/layout/vList4"/>
    <dgm:cxn modelId="{3EE450EC-F297-46CD-A970-7899856EDEE0}" type="presOf" srcId="{9C8C184C-BE97-4250-A956-B3B5430F1E58}" destId="{6624029F-3389-4651-887C-694C48231220}" srcOrd="1" destOrd="1" presId="urn:microsoft.com/office/officeart/2005/8/layout/vList4"/>
    <dgm:cxn modelId="{B05146EF-37DA-4841-A536-C4F182FF74B1}" type="presOf" srcId="{9C8C184C-BE97-4250-A956-B3B5430F1E58}" destId="{2F054991-ED2E-4156-AAD9-8780206577B0}" srcOrd="0" destOrd="1" presId="urn:microsoft.com/office/officeart/2005/8/layout/vList4"/>
    <dgm:cxn modelId="{E45E6EEF-6E28-40FC-95B5-6BBAB1F287AA}" srcId="{61834CA9-1D35-4CED-84B2-9897B8EA0BA3}" destId="{ACF9E87B-251E-46E4-8D04-0C04DDE92B5E}" srcOrd="1" destOrd="0" parTransId="{6D440C3B-78CC-428B-9592-A96B87BEB4C8}" sibTransId="{69548D46-EC72-4646-98E0-8ED6F48E0989}"/>
    <dgm:cxn modelId="{A0DDD7F2-C03F-4A9C-980C-166C223708EC}" type="presOf" srcId="{D435B602-D91E-4BBF-975E-1926FC40634D}" destId="{6624029F-3389-4651-887C-694C48231220}" srcOrd="1" destOrd="10" presId="urn:microsoft.com/office/officeart/2005/8/layout/vList4"/>
    <dgm:cxn modelId="{FAB374C3-D509-4FA1-A6D9-5BC737569665}" type="presParOf" srcId="{A9838987-2A6E-4EBD-9AD2-6545560C35E2}" destId="{CCC454B0-B88F-466F-9872-90F4543654B0}" srcOrd="0" destOrd="0" presId="urn:microsoft.com/office/officeart/2005/8/layout/vList4"/>
    <dgm:cxn modelId="{611331BA-7AD9-40DD-A8F2-4E9BB814D2E7}" type="presParOf" srcId="{CCC454B0-B88F-466F-9872-90F4543654B0}" destId="{2F054991-ED2E-4156-AAD9-8780206577B0}" srcOrd="0" destOrd="0" presId="urn:microsoft.com/office/officeart/2005/8/layout/vList4"/>
    <dgm:cxn modelId="{81745E89-E5DC-46B4-BBE5-DE74E02B2A5C}" type="presParOf" srcId="{CCC454B0-B88F-466F-9872-90F4543654B0}" destId="{B3FAC057-9996-4273-B058-603F7A78B582}" srcOrd="1" destOrd="0" presId="urn:microsoft.com/office/officeart/2005/8/layout/vList4"/>
    <dgm:cxn modelId="{72EFCAB3-2557-4274-BBC6-99DC2210AE1C}" type="presParOf" srcId="{CCC454B0-B88F-466F-9872-90F4543654B0}" destId="{6624029F-3389-4651-887C-694C48231220}" srcOrd="2" destOrd="0" presId="urn:microsoft.com/office/officeart/2005/8/layout/vList4"/>
    <dgm:cxn modelId="{6D87EA17-2686-4D99-9888-BC68EDE8AD3E}" type="presParOf" srcId="{A9838987-2A6E-4EBD-9AD2-6545560C35E2}" destId="{BFD7E295-CB84-402F-9DBF-0995A7327537}" srcOrd="1" destOrd="0" presId="urn:microsoft.com/office/officeart/2005/8/layout/vList4"/>
    <dgm:cxn modelId="{5EDAE98B-D497-462A-A8E4-F38457E0C915}" type="presParOf" srcId="{A9838987-2A6E-4EBD-9AD2-6545560C35E2}" destId="{B4643E94-71A4-47FE-88A6-E91332876EA2}" srcOrd="2" destOrd="0" presId="urn:microsoft.com/office/officeart/2005/8/layout/vList4"/>
    <dgm:cxn modelId="{B7A61253-CE09-423A-9C6F-1B4A20842E13}" type="presParOf" srcId="{B4643E94-71A4-47FE-88A6-E91332876EA2}" destId="{7908CE41-3BEB-4E1F-B326-50306050FEB2}" srcOrd="0" destOrd="0" presId="urn:microsoft.com/office/officeart/2005/8/layout/vList4"/>
    <dgm:cxn modelId="{F27AB403-CD68-44A4-9F11-B61DB3EFD910}" type="presParOf" srcId="{B4643E94-71A4-47FE-88A6-E91332876EA2}" destId="{FFEF0E10-07F0-4051-9401-B994FA2665DB}" srcOrd="1" destOrd="0" presId="urn:microsoft.com/office/officeart/2005/8/layout/vList4"/>
    <dgm:cxn modelId="{03BAC19C-BFF6-43B2-AF83-01192E4BCD33}" type="presParOf" srcId="{B4643E94-71A4-47FE-88A6-E91332876EA2}" destId="{DE41E9D2-A986-4CA3-89F6-16E76E110D4E}" srcOrd="2" destOrd="0" presId="urn:microsoft.com/office/officeart/2005/8/layout/vList4"/>
    <dgm:cxn modelId="{BE738513-B907-41DA-95D1-3E43E4043715}" type="presParOf" srcId="{A9838987-2A6E-4EBD-9AD2-6545560C35E2}" destId="{84BA0066-3391-4332-BFA5-E0C65B000559}" srcOrd="3" destOrd="0" presId="urn:microsoft.com/office/officeart/2005/8/layout/vList4"/>
    <dgm:cxn modelId="{460FC6C4-FD81-4C84-8CE1-84327811F7B6}" type="presParOf" srcId="{A9838987-2A6E-4EBD-9AD2-6545560C35E2}" destId="{6CA261D8-4305-4B74-8955-DC682BE6ED48}" srcOrd="4" destOrd="0" presId="urn:microsoft.com/office/officeart/2005/8/layout/vList4"/>
    <dgm:cxn modelId="{FFEFCA39-6A8C-4672-8087-32B6F7EE6590}" type="presParOf" srcId="{6CA261D8-4305-4B74-8955-DC682BE6ED48}" destId="{51126ED5-E357-41FA-BB60-274019495D02}" srcOrd="0" destOrd="0" presId="urn:microsoft.com/office/officeart/2005/8/layout/vList4"/>
    <dgm:cxn modelId="{DEEDA58F-C33A-44F1-8090-AD3BD5426807}" type="presParOf" srcId="{6CA261D8-4305-4B74-8955-DC682BE6ED48}" destId="{B2DFFE11-1998-43D6-8133-4DB348D7ACC0}" srcOrd="1" destOrd="0" presId="urn:microsoft.com/office/officeart/2005/8/layout/vList4"/>
    <dgm:cxn modelId="{7FB08D96-ABE4-4B1D-979F-6FDF6A51FAA7}" type="presParOf" srcId="{6CA261D8-4305-4B74-8955-DC682BE6ED48}" destId="{1EE10B1F-DD85-4932-934D-48E9ECC429FE}"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8CCFDE-57B1-45E9-91C9-0B90FD303BF5}" type="doc">
      <dgm:prSet loTypeId="urn:microsoft.com/office/officeart/2005/8/layout/vList4" loCatId="list" qsTypeId="urn:microsoft.com/office/officeart/2005/8/quickstyle/simple1" qsCatId="simple" csTypeId="urn:microsoft.com/office/officeart/2005/8/colors/colorful3" csCatId="colorful" phldr="1"/>
      <dgm:spPr/>
      <dgm:t>
        <a:bodyPr/>
        <a:lstStyle/>
        <a:p>
          <a:endParaRPr lang="es-MX"/>
        </a:p>
      </dgm:t>
    </dgm:pt>
    <dgm:pt modelId="{5CFA313E-5DD7-427B-BF66-0F0E78EC718A}">
      <dgm:prSet phldrT="[Texto]"/>
      <dgm:spPr/>
      <dgm:t>
        <a:bodyPr/>
        <a:lstStyle/>
        <a:p>
          <a:pPr marL="0"/>
          <a:r>
            <a:rPr lang="es-MX" dirty="0"/>
            <a:t>SEGÚN EL MÉTODO DE CONVERSIÓN</a:t>
          </a:r>
        </a:p>
      </dgm:t>
    </dgm:pt>
    <dgm:pt modelId="{DA9DAED5-7A77-4EAB-B9E8-BF04A76817E6}" type="parTrans" cxnId="{222F81F6-9429-4205-9502-45535C38FC85}">
      <dgm:prSet/>
      <dgm:spPr/>
      <dgm:t>
        <a:bodyPr/>
        <a:lstStyle/>
        <a:p>
          <a:endParaRPr lang="es-MX"/>
        </a:p>
      </dgm:t>
    </dgm:pt>
    <dgm:pt modelId="{1C5FFDA0-1A73-4AD6-8846-5CB44DCEAB99}" type="sibTrans" cxnId="{222F81F6-9429-4205-9502-45535C38FC85}">
      <dgm:prSet/>
      <dgm:spPr/>
      <dgm:t>
        <a:bodyPr/>
        <a:lstStyle/>
        <a:p>
          <a:endParaRPr lang="es-MX"/>
        </a:p>
      </dgm:t>
    </dgm:pt>
    <dgm:pt modelId="{C98AF87E-A443-46ED-A291-0957B6C119BA}">
      <dgm:prSet phldrT="[Texto]"/>
      <dgm:spPr/>
      <dgm:t>
        <a:bodyPr/>
        <a:lstStyle/>
        <a:p>
          <a:pPr marL="57150"/>
          <a:r>
            <a:rPr lang="es-MX" dirty="0"/>
            <a:t>DIRECTO</a:t>
          </a:r>
        </a:p>
      </dgm:t>
    </dgm:pt>
    <dgm:pt modelId="{A1CEB17B-6391-443F-BDC9-AE69B8953E73}" type="parTrans" cxnId="{7892001B-D4B3-426D-BEB6-3DBE3F844340}">
      <dgm:prSet/>
      <dgm:spPr/>
      <dgm:t>
        <a:bodyPr/>
        <a:lstStyle/>
        <a:p>
          <a:endParaRPr lang="es-MX"/>
        </a:p>
      </dgm:t>
    </dgm:pt>
    <dgm:pt modelId="{498A8741-BC1B-470C-88FB-747EF3CE2090}" type="sibTrans" cxnId="{7892001B-D4B3-426D-BEB6-3DBE3F844340}">
      <dgm:prSet/>
      <dgm:spPr/>
      <dgm:t>
        <a:bodyPr/>
        <a:lstStyle/>
        <a:p>
          <a:endParaRPr lang="es-MX"/>
        </a:p>
      </dgm:t>
    </dgm:pt>
    <dgm:pt modelId="{A3B285DD-AB99-4EB5-A65D-62104270D175}">
      <dgm:prSet phldrT="[Texto]"/>
      <dgm:spPr/>
      <dgm:t>
        <a:bodyPr/>
        <a:lstStyle/>
        <a:p>
          <a:pPr marL="252000"/>
          <a:r>
            <a:rPr lang="es-MX" dirty="0"/>
            <a:t>RED LINEAL</a:t>
          </a:r>
        </a:p>
      </dgm:t>
    </dgm:pt>
    <dgm:pt modelId="{01F5CEF0-ECF1-4748-A88C-BE3A97C831AB}" type="parTrans" cxnId="{2FF87764-C976-4064-AC49-28ABAFBC9176}">
      <dgm:prSet/>
      <dgm:spPr/>
      <dgm:t>
        <a:bodyPr/>
        <a:lstStyle/>
        <a:p>
          <a:endParaRPr lang="es-MX"/>
        </a:p>
      </dgm:t>
    </dgm:pt>
    <dgm:pt modelId="{40644363-6957-4D47-BB70-9270A96B8F4D}" type="sibTrans" cxnId="{2FF87764-C976-4064-AC49-28ABAFBC9176}">
      <dgm:prSet/>
      <dgm:spPr/>
      <dgm:t>
        <a:bodyPr/>
        <a:lstStyle/>
        <a:p>
          <a:endParaRPr lang="es-MX"/>
        </a:p>
      </dgm:t>
    </dgm:pt>
    <dgm:pt modelId="{F663ABEE-13F5-4A96-B531-C60E317C6E82}">
      <dgm:prSet phldrT="[Texto]"/>
      <dgm:spPr/>
      <dgm:t>
        <a:bodyPr/>
        <a:lstStyle/>
        <a:p>
          <a:pPr marL="252000"/>
          <a:r>
            <a:rPr lang="es-MX" dirty="0"/>
            <a:t>RED PONDERADA</a:t>
          </a:r>
        </a:p>
      </dgm:t>
    </dgm:pt>
    <dgm:pt modelId="{CDE1BB55-5EC3-40F2-BD95-D9591BFA109D}" type="parTrans" cxnId="{E1DA200B-8D96-4D17-B0A6-3010E7F6E50D}">
      <dgm:prSet/>
      <dgm:spPr/>
      <dgm:t>
        <a:bodyPr/>
        <a:lstStyle/>
        <a:p>
          <a:endParaRPr lang="es-MX"/>
        </a:p>
      </dgm:t>
    </dgm:pt>
    <dgm:pt modelId="{8C1D684E-E7D3-4BC8-8DF7-20BCD38F5C57}" type="sibTrans" cxnId="{E1DA200B-8D96-4D17-B0A6-3010E7F6E50D}">
      <dgm:prSet/>
      <dgm:spPr/>
      <dgm:t>
        <a:bodyPr/>
        <a:lstStyle/>
        <a:p>
          <a:endParaRPr lang="es-MX"/>
        </a:p>
      </dgm:t>
    </dgm:pt>
    <dgm:pt modelId="{F6B8D2FD-A7DE-4EF3-AA07-C6C000568C7F}">
      <dgm:prSet phldrT="[Texto]"/>
      <dgm:spPr/>
      <dgm:t>
        <a:bodyPr/>
        <a:lstStyle/>
        <a:p>
          <a:pPr marL="360000"/>
          <a:r>
            <a:rPr lang="es-MX" dirty="0"/>
            <a:t>SIMPLE</a:t>
          </a:r>
        </a:p>
      </dgm:t>
    </dgm:pt>
    <dgm:pt modelId="{B8E1FAEA-8E51-4C0F-BF71-B54D1A916244}" type="parTrans" cxnId="{9068E552-0C11-4F4D-83CA-560ABD3D783F}">
      <dgm:prSet/>
      <dgm:spPr/>
      <dgm:t>
        <a:bodyPr/>
        <a:lstStyle/>
        <a:p>
          <a:endParaRPr lang="es-MX"/>
        </a:p>
      </dgm:t>
    </dgm:pt>
    <dgm:pt modelId="{AF156CBB-3D4D-4304-85ED-67E009FCBEAE}" type="sibTrans" cxnId="{9068E552-0C11-4F4D-83CA-560ABD3D783F}">
      <dgm:prSet/>
      <dgm:spPr/>
      <dgm:t>
        <a:bodyPr/>
        <a:lstStyle/>
        <a:p>
          <a:endParaRPr lang="es-MX"/>
        </a:p>
      </dgm:t>
    </dgm:pt>
    <dgm:pt modelId="{74F03933-C751-4466-AB53-0EC5252674A5}">
      <dgm:prSet phldrT="[Texto]"/>
      <dgm:spPr/>
      <dgm:t>
        <a:bodyPr/>
        <a:lstStyle/>
        <a:p>
          <a:pPr marL="360000"/>
          <a:r>
            <a:rPr lang="es-MX" dirty="0"/>
            <a:t>COMPUESTA</a:t>
          </a:r>
        </a:p>
      </dgm:t>
    </dgm:pt>
    <dgm:pt modelId="{1F1C8FE0-ABD6-4F11-9737-897C06807831}" type="parTrans" cxnId="{64F1471C-CDE9-450F-9668-698B12E756B9}">
      <dgm:prSet/>
      <dgm:spPr/>
      <dgm:t>
        <a:bodyPr/>
        <a:lstStyle/>
        <a:p>
          <a:endParaRPr lang="es-MX"/>
        </a:p>
      </dgm:t>
    </dgm:pt>
    <dgm:pt modelId="{6E93109E-C30C-4E3A-B6AD-A57241817546}" type="sibTrans" cxnId="{64F1471C-CDE9-450F-9668-698B12E756B9}">
      <dgm:prSet/>
      <dgm:spPr/>
      <dgm:t>
        <a:bodyPr/>
        <a:lstStyle/>
        <a:p>
          <a:endParaRPr lang="es-MX"/>
        </a:p>
      </dgm:t>
    </dgm:pt>
    <dgm:pt modelId="{B90D839E-89F0-4B78-B5B1-80C42A061EA7}">
      <dgm:prSet phldrT="[Texto]"/>
      <dgm:spPr/>
      <dgm:t>
        <a:bodyPr/>
        <a:lstStyle/>
        <a:p>
          <a:pPr marL="114300"/>
          <a:r>
            <a:rPr lang="es-MX" dirty="0"/>
            <a:t>RED R-2R</a:t>
          </a:r>
        </a:p>
      </dgm:t>
    </dgm:pt>
    <dgm:pt modelId="{2F265F9C-62BB-4812-B9CB-8F23CC865627}" type="parTrans" cxnId="{37E1B3A5-4A8C-42AD-96B1-E620D4012B85}">
      <dgm:prSet/>
      <dgm:spPr/>
      <dgm:t>
        <a:bodyPr/>
        <a:lstStyle/>
        <a:p>
          <a:endParaRPr lang="es-MX"/>
        </a:p>
      </dgm:t>
    </dgm:pt>
    <dgm:pt modelId="{E5B0CD40-1FC1-47B4-A69A-0A9AC37D43FC}" type="sibTrans" cxnId="{37E1B3A5-4A8C-42AD-96B1-E620D4012B85}">
      <dgm:prSet/>
      <dgm:spPr/>
      <dgm:t>
        <a:bodyPr/>
        <a:lstStyle/>
        <a:p>
          <a:endParaRPr lang="es-MX"/>
        </a:p>
      </dgm:t>
    </dgm:pt>
    <dgm:pt modelId="{705A768A-4590-4EF1-8E37-8E857BF44D74}">
      <dgm:prSet phldrT="[Texto]"/>
      <dgm:spPr/>
      <dgm:t>
        <a:bodyPr/>
        <a:lstStyle/>
        <a:p>
          <a:pPr marL="252000"/>
          <a:r>
            <a:rPr lang="es-MX" dirty="0"/>
            <a:t>SUMA DE CORRIENTES</a:t>
          </a:r>
        </a:p>
      </dgm:t>
    </dgm:pt>
    <dgm:pt modelId="{E3FE3A31-5C03-4E17-A3B6-126A42026445}" type="parTrans" cxnId="{6553342A-167B-4BB0-9E18-A5F61D3AE023}">
      <dgm:prSet/>
      <dgm:spPr/>
      <dgm:t>
        <a:bodyPr/>
        <a:lstStyle/>
        <a:p>
          <a:endParaRPr lang="es-MX"/>
        </a:p>
      </dgm:t>
    </dgm:pt>
    <dgm:pt modelId="{E7A43AD9-34E0-4A41-A6E0-8B38051C6839}" type="sibTrans" cxnId="{6553342A-167B-4BB0-9E18-A5F61D3AE023}">
      <dgm:prSet/>
      <dgm:spPr/>
      <dgm:t>
        <a:bodyPr/>
        <a:lstStyle/>
        <a:p>
          <a:endParaRPr lang="es-MX"/>
        </a:p>
      </dgm:t>
    </dgm:pt>
    <dgm:pt modelId="{F03DD40E-47E8-4CE3-A3BF-6CB1FB7CEC03}">
      <dgm:prSet phldrT="[Texto]"/>
      <dgm:spPr/>
      <dgm:t>
        <a:bodyPr/>
        <a:lstStyle/>
        <a:p>
          <a:pPr marL="252000"/>
          <a:r>
            <a:rPr lang="es-MX" dirty="0"/>
            <a:t>SUMA DE TENSIONES</a:t>
          </a:r>
        </a:p>
      </dgm:t>
    </dgm:pt>
    <dgm:pt modelId="{26271111-6101-4E31-B27D-98840A231728}" type="parTrans" cxnId="{AFF22B73-23E3-4975-921C-4F082E76D752}">
      <dgm:prSet/>
      <dgm:spPr/>
      <dgm:t>
        <a:bodyPr/>
        <a:lstStyle/>
        <a:p>
          <a:endParaRPr lang="es-MX"/>
        </a:p>
      </dgm:t>
    </dgm:pt>
    <dgm:pt modelId="{A5C49D5D-9C98-49FF-A01D-99655DEBC24C}" type="sibTrans" cxnId="{AFF22B73-23E3-4975-921C-4F082E76D752}">
      <dgm:prSet/>
      <dgm:spPr/>
      <dgm:t>
        <a:bodyPr/>
        <a:lstStyle/>
        <a:p>
          <a:endParaRPr lang="es-MX"/>
        </a:p>
      </dgm:t>
    </dgm:pt>
    <dgm:pt modelId="{AF2EE8A1-9C43-4824-87A9-32657BE95713}">
      <dgm:prSet phldrT="[Texto]"/>
      <dgm:spPr/>
      <dgm:t>
        <a:bodyPr/>
        <a:lstStyle/>
        <a:p>
          <a:pPr marL="0"/>
          <a:r>
            <a:rPr lang="es-MX" dirty="0"/>
            <a:t>INDIRECTO</a:t>
          </a:r>
        </a:p>
      </dgm:t>
    </dgm:pt>
    <dgm:pt modelId="{B04BABA1-C802-46A4-826E-CF2C1F64C0E1}" type="parTrans" cxnId="{8990E884-E02E-4CB6-9C1B-EDA20B77A130}">
      <dgm:prSet/>
      <dgm:spPr/>
      <dgm:t>
        <a:bodyPr/>
        <a:lstStyle/>
        <a:p>
          <a:endParaRPr lang="es-MX"/>
        </a:p>
      </dgm:t>
    </dgm:pt>
    <dgm:pt modelId="{E21F66CA-E6AC-45EA-9BBC-A9B6A848CAEC}" type="sibTrans" cxnId="{8990E884-E02E-4CB6-9C1B-EDA20B77A130}">
      <dgm:prSet/>
      <dgm:spPr/>
      <dgm:t>
        <a:bodyPr/>
        <a:lstStyle/>
        <a:p>
          <a:endParaRPr lang="es-MX"/>
        </a:p>
      </dgm:t>
    </dgm:pt>
    <dgm:pt modelId="{893F46C7-7175-4BC0-8429-E30D389EDDAB}">
      <dgm:prSet phldrT="[Texto]"/>
      <dgm:spPr/>
      <dgm:t>
        <a:bodyPr/>
        <a:lstStyle/>
        <a:p>
          <a:pPr marL="57150"/>
          <a:r>
            <a:rPr lang="es-MX" dirty="0"/>
            <a:t>MULTIPLICADOR DE RELACIÓN DE IMPULSOS</a:t>
          </a:r>
        </a:p>
      </dgm:t>
    </dgm:pt>
    <dgm:pt modelId="{74B332F5-838E-4626-A3E5-408FCFF341AE}" type="parTrans" cxnId="{9055E484-C533-41FD-A858-1C7FD5DE5B99}">
      <dgm:prSet/>
      <dgm:spPr/>
      <dgm:t>
        <a:bodyPr/>
        <a:lstStyle/>
        <a:p>
          <a:endParaRPr lang="es-MX"/>
        </a:p>
      </dgm:t>
    </dgm:pt>
    <dgm:pt modelId="{02351E9C-34CE-4098-ABDB-AE794AC2FBD5}" type="sibTrans" cxnId="{9055E484-C533-41FD-A858-1C7FD5DE5B99}">
      <dgm:prSet/>
      <dgm:spPr/>
      <dgm:t>
        <a:bodyPr/>
        <a:lstStyle/>
        <a:p>
          <a:endParaRPr lang="es-MX"/>
        </a:p>
      </dgm:t>
    </dgm:pt>
    <dgm:pt modelId="{E22C82EC-1298-4EF1-A496-A779D491E1F0}">
      <dgm:prSet phldrT="[Texto]"/>
      <dgm:spPr/>
      <dgm:t>
        <a:bodyPr/>
        <a:lstStyle/>
        <a:p>
          <a:pPr marL="57150"/>
          <a:r>
            <a:rPr lang="es-MX" dirty="0"/>
            <a:t>CONVERTIDOR DE PCM</a:t>
          </a:r>
        </a:p>
      </dgm:t>
    </dgm:pt>
    <dgm:pt modelId="{47591943-7D17-409E-84E9-BF987D17F5F1}" type="parTrans" cxnId="{6FCD54C8-18B7-4099-BDEE-3D43161ECE09}">
      <dgm:prSet/>
      <dgm:spPr/>
      <dgm:t>
        <a:bodyPr/>
        <a:lstStyle/>
        <a:p>
          <a:endParaRPr lang="es-MX"/>
        </a:p>
      </dgm:t>
    </dgm:pt>
    <dgm:pt modelId="{F4E8A418-A5D9-4BF0-8952-91D29FBDD9C8}" type="sibTrans" cxnId="{6FCD54C8-18B7-4099-BDEE-3D43161ECE09}">
      <dgm:prSet/>
      <dgm:spPr/>
      <dgm:t>
        <a:bodyPr/>
        <a:lstStyle/>
        <a:p>
          <a:endParaRPr lang="es-MX"/>
        </a:p>
      </dgm:t>
    </dgm:pt>
    <dgm:pt modelId="{1DD8011E-7BFE-4AD6-A5DA-B70661953559}">
      <dgm:prSet phldrT="[Texto]"/>
      <dgm:spPr/>
      <dgm:t>
        <a:bodyPr/>
        <a:lstStyle/>
        <a:p>
          <a:pPr marL="252000"/>
          <a:r>
            <a:rPr lang="es-MX" dirty="0"/>
            <a:t>MEDIANTE MUESTREO Y RETENCIÓN (S&amp;H)</a:t>
          </a:r>
        </a:p>
      </dgm:t>
    </dgm:pt>
    <dgm:pt modelId="{88E813E4-2CDD-4A9E-9136-1F053EEB37AB}" type="parTrans" cxnId="{15D4B972-B96D-4062-910A-06C1E009819F}">
      <dgm:prSet/>
      <dgm:spPr/>
      <dgm:t>
        <a:bodyPr/>
        <a:lstStyle/>
        <a:p>
          <a:endParaRPr lang="es-MX"/>
        </a:p>
      </dgm:t>
    </dgm:pt>
    <dgm:pt modelId="{2A0483E5-A6D3-4FFD-8938-5CD0E5FEFF54}" type="sibTrans" cxnId="{15D4B972-B96D-4062-910A-06C1E009819F}">
      <dgm:prSet/>
      <dgm:spPr/>
      <dgm:t>
        <a:bodyPr/>
        <a:lstStyle/>
        <a:p>
          <a:endParaRPr lang="es-MX"/>
        </a:p>
      </dgm:t>
    </dgm:pt>
    <dgm:pt modelId="{5F313553-0603-4BF5-84BE-6A644CEBFDD3}">
      <dgm:prSet phldrT="[Texto]"/>
      <dgm:spPr/>
      <dgm:t>
        <a:bodyPr/>
        <a:lstStyle/>
        <a:p>
          <a:pPr marL="252000"/>
          <a:r>
            <a:rPr lang="es-MX" dirty="0"/>
            <a:t>MEDIANTE FILTRO PASA-BAJAS</a:t>
          </a:r>
        </a:p>
      </dgm:t>
    </dgm:pt>
    <dgm:pt modelId="{F5C13A91-417B-43A0-B3CC-33B46651CE3A}" type="parTrans" cxnId="{27EB9615-19EE-460B-9DC6-7D4A3D09CE2F}">
      <dgm:prSet/>
      <dgm:spPr/>
      <dgm:t>
        <a:bodyPr/>
        <a:lstStyle/>
        <a:p>
          <a:endParaRPr lang="es-MX"/>
        </a:p>
      </dgm:t>
    </dgm:pt>
    <dgm:pt modelId="{A1482A51-C57F-447E-8B1A-F0016AA41D76}" type="sibTrans" cxnId="{27EB9615-19EE-460B-9DC6-7D4A3D09CE2F}">
      <dgm:prSet/>
      <dgm:spPr/>
      <dgm:t>
        <a:bodyPr/>
        <a:lstStyle/>
        <a:p>
          <a:endParaRPr lang="es-MX"/>
        </a:p>
      </dgm:t>
    </dgm:pt>
    <dgm:pt modelId="{DF4A25CF-2594-496B-9426-69D14AD47A78}">
      <dgm:prSet phldrT="[Texto]"/>
      <dgm:spPr/>
      <dgm:t>
        <a:bodyPr/>
        <a:lstStyle/>
        <a:p>
          <a:r>
            <a:rPr lang="es-MX" dirty="0"/>
            <a:t>SEGÚN LA SEÑAL OBTENIDA EN LA SALIDA</a:t>
          </a:r>
        </a:p>
      </dgm:t>
    </dgm:pt>
    <dgm:pt modelId="{F5C77623-305F-4F11-9E0F-38723783CB15}" type="parTrans" cxnId="{E3951D26-1750-48A1-A673-BCC4E23AB535}">
      <dgm:prSet/>
      <dgm:spPr/>
      <dgm:t>
        <a:bodyPr/>
        <a:lstStyle/>
        <a:p>
          <a:endParaRPr lang="es-MX"/>
        </a:p>
      </dgm:t>
    </dgm:pt>
    <dgm:pt modelId="{C3A03262-DC54-4010-A49A-70E8DD508225}" type="sibTrans" cxnId="{E3951D26-1750-48A1-A673-BCC4E23AB535}">
      <dgm:prSet/>
      <dgm:spPr/>
      <dgm:t>
        <a:bodyPr/>
        <a:lstStyle/>
        <a:p>
          <a:endParaRPr lang="es-MX"/>
        </a:p>
      </dgm:t>
    </dgm:pt>
    <dgm:pt modelId="{3934A9ED-3BD6-43A3-BBC0-E41F363C019E}">
      <dgm:prSet phldrT="[Texto]"/>
      <dgm:spPr/>
      <dgm:t>
        <a:bodyPr/>
        <a:lstStyle/>
        <a:p>
          <a:r>
            <a:rPr lang="es-MX" dirty="0"/>
            <a:t>TENSIÓN</a:t>
          </a:r>
        </a:p>
      </dgm:t>
    </dgm:pt>
    <dgm:pt modelId="{BC58FAE7-B9AD-445B-91AF-F6DC38B671DC}" type="parTrans" cxnId="{287C23E2-277D-4CB6-9D30-0C2A79391D0C}">
      <dgm:prSet/>
      <dgm:spPr/>
      <dgm:t>
        <a:bodyPr/>
        <a:lstStyle/>
        <a:p>
          <a:endParaRPr lang="es-MX"/>
        </a:p>
      </dgm:t>
    </dgm:pt>
    <dgm:pt modelId="{F0371CD4-C844-4E89-BD6B-CBA385E126D5}" type="sibTrans" cxnId="{287C23E2-277D-4CB6-9D30-0C2A79391D0C}">
      <dgm:prSet/>
      <dgm:spPr/>
      <dgm:t>
        <a:bodyPr/>
        <a:lstStyle/>
        <a:p>
          <a:endParaRPr lang="es-MX"/>
        </a:p>
      </dgm:t>
    </dgm:pt>
    <dgm:pt modelId="{A7F3516B-DB9D-4FA8-8FCE-4E99072A4093}">
      <dgm:prSet phldrT="[Texto]"/>
      <dgm:spPr/>
      <dgm:t>
        <a:bodyPr/>
        <a:lstStyle/>
        <a:p>
          <a:r>
            <a:rPr lang="es-MX" dirty="0"/>
            <a:t>CORRIENTE</a:t>
          </a:r>
        </a:p>
      </dgm:t>
    </dgm:pt>
    <dgm:pt modelId="{708041DD-88FB-4E57-BD87-A639A01A74EB}" type="parTrans" cxnId="{A8FABE3C-F97B-4A12-965F-7B4D9D0A3772}">
      <dgm:prSet/>
      <dgm:spPr/>
      <dgm:t>
        <a:bodyPr/>
        <a:lstStyle/>
        <a:p>
          <a:endParaRPr lang="es-MX"/>
        </a:p>
      </dgm:t>
    </dgm:pt>
    <dgm:pt modelId="{6B6AD41F-38E8-4662-87AC-A8A252F3D1DD}" type="sibTrans" cxnId="{A8FABE3C-F97B-4A12-965F-7B4D9D0A3772}">
      <dgm:prSet/>
      <dgm:spPr/>
      <dgm:t>
        <a:bodyPr/>
        <a:lstStyle/>
        <a:p>
          <a:endParaRPr lang="es-MX"/>
        </a:p>
      </dgm:t>
    </dgm:pt>
    <dgm:pt modelId="{74C114FB-2684-4CEE-93D9-69450C8A51BB}" type="pres">
      <dgm:prSet presAssocID="{408CCFDE-57B1-45E9-91C9-0B90FD303BF5}" presName="linear" presStyleCnt="0">
        <dgm:presLayoutVars>
          <dgm:dir/>
          <dgm:resizeHandles val="exact"/>
        </dgm:presLayoutVars>
      </dgm:prSet>
      <dgm:spPr/>
    </dgm:pt>
    <dgm:pt modelId="{96CB2481-2C5C-4708-BE3A-B612A4D07B19}" type="pres">
      <dgm:prSet presAssocID="{5CFA313E-5DD7-427B-BF66-0F0E78EC718A}" presName="comp" presStyleCnt="0"/>
      <dgm:spPr/>
    </dgm:pt>
    <dgm:pt modelId="{989B0B29-39E1-44F7-AB5F-ADE69638ECCB}" type="pres">
      <dgm:prSet presAssocID="{5CFA313E-5DD7-427B-BF66-0F0E78EC718A}" presName="box" presStyleLbl="node1" presStyleIdx="0" presStyleCnt="3"/>
      <dgm:spPr/>
    </dgm:pt>
    <dgm:pt modelId="{D7FE1196-486C-4FEC-B85F-F4C173A923F2}" type="pres">
      <dgm:prSet presAssocID="{5CFA313E-5DD7-427B-BF66-0F0E78EC718A}"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6000" r="-6000"/>
          </a:stretch>
        </a:blipFill>
      </dgm:spPr>
    </dgm:pt>
    <dgm:pt modelId="{6EA82528-D3FA-4D0C-932A-B3680728B7CA}" type="pres">
      <dgm:prSet presAssocID="{5CFA313E-5DD7-427B-BF66-0F0E78EC718A}" presName="text" presStyleLbl="node1" presStyleIdx="0" presStyleCnt="3">
        <dgm:presLayoutVars>
          <dgm:bulletEnabled val="1"/>
        </dgm:presLayoutVars>
      </dgm:prSet>
      <dgm:spPr/>
    </dgm:pt>
    <dgm:pt modelId="{D82E4581-DE64-4C66-9231-13E392BF654A}" type="pres">
      <dgm:prSet presAssocID="{1C5FFDA0-1A73-4AD6-8846-5CB44DCEAB99}" presName="spacer" presStyleCnt="0"/>
      <dgm:spPr/>
    </dgm:pt>
    <dgm:pt modelId="{0614CB71-2F45-4742-B426-F18EDC855878}" type="pres">
      <dgm:prSet presAssocID="{AF2EE8A1-9C43-4824-87A9-32657BE95713}" presName="comp" presStyleCnt="0"/>
      <dgm:spPr/>
    </dgm:pt>
    <dgm:pt modelId="{245B52D4-63D2-43F6-8AD1-2A6AAAFDFE80}" type="pres">
      <dgm:prSet presAssocID="{AF2EE8A1-9C43-4824-87A9-32657BE95713}" presName="box" presStyleLbl="node1" presStyleIdx="1" presStyleCnt="3"/>
      <dgm:spPr/>
    </dgm:pt>
    <dgm:pt modelId="{DB51896D-988F-4AC0-9443-C76FAEC9ADAF}" type="pres">
      <dgm:prSet presAssocID="{AF2EE8A1-9C43-4824-87A9-32657BE95713}" presName="img"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32000" b="-32000"/>
          </a:stretch>
        </a:blipFill>
      </dgm:spPr>
    </dgm:pt>
    <dgm:pt modelId="{9E524701-6CBA-4660-B87E-71AFD3938CB2}" type="pres">
      <dgm:prSet presAssocID="{AF2EE8A1-9C43-4824-87A9-32657BE95713}" presName="text" presStyleLbl="node1" presStyleIdx="1" presStyleCnt="3">
        <dgm:presLayoutVars>
          <dgm:bulletEnabled val="1"/>
        </dgm:presLayoutVars>
      </dgm:prSet>
      <dgm:spPr/>
    </dgm:pt>
    <dgm:pt modelId="{A6203535-9CA6-400A-B268-C54A5E6409BF}" type="pres">
      <dgm:prSet presAssocID="{E21F66CA-E6AC-45EA-9BBC-A9B6A848CAEC}" presName="spacer" presStyleCnt="0"/>
      <dgm:spPr/>
    </dgm:pt>
    <dgm:pt modelId="{BC99B6D5-D674-4B85-A45F-2600D7DCE1AB}" type="pres">
      <dgm:prSet presAssocID="{DF4A25CF-2594-496B-9426-69D14AD47A78}" presName="comp" presStyleCnt="0"/>
      <dgm:spPr/>
    </dgm:pt>
    <dgm:pt modelId="{999D376C-E707-4197-B764-3CAE7D05C2BA}" type="pres">
      <dgm:prSet presAssocID="{DF4A25CF-2594-496B-9426-69D14AD47A78}" presName="box" presStyleLbl="node1" presStyleIdx="2" presStyleCnt="3"/>
      <dgm:spPr/>
    </dgm:pt>
    <dgm:pt modelId="{70344243-7D00-48DB-A237-99E0539158C6}" type="pres">
      <dgm:prSet presAssocID="{DF4A25CF-2594-496B-9426-69D14AD47A78}" presName="img"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dgm:spPr>
    </dgm:pt>
    <dgm:pt modelId="{FC8A7150-2F26-4231-8451-75440307F363}" type="pres">
      <dgm:prSet presAssocID="{DF4A25CF-2594-496B-9426-69D14AD47A78}" presName="text" presStyleLbl="node1" presStyleIdx="2" presStyleCnt="3">
        <dgm:presLayoutVars>
          <dgm:bulletEnabled val="1"/>
        </dgm:presLayoutVars>
      </dgm:prSet>
      <dgm:spPr/>
    </dgm:pt>
  </dgm:ptLst>
  <dgm:cxnLst>
    <dgm:cxn modelId="{CE72F101-A795-4E32-A002-118D3AE6E637}" type="presOf" srcId="{408CCFDE-57B1-45E9-91C9-0B90FD303BF5}" destId="{74C114FB-2684-4CEE-93D9-69450C8A51BB}" srcOrd="0" destOrd="0" presId="urn:microsoft.com/office/officeart/2005/8/layout/vList4"/>
    <dgm:cxn modelId="{C3806205-84B8-4B36-A9A3-DDB91C387D96}" type="presOf" srcId="{C98AF87E-A443-46ED-A291-0957B6C119BA}" destId="{6EA82528-D3FA-4D0C-932A-B3680728B7CA}" srcOrd="1" destOrd="1" presId="urn:microsoft.com/office/officeart/2005/8/layout/vList4"/>
    <dgm:cxn modelId="{E1DA200B-8D96-4D17-B0A6-3010E7F6E50D}" srcId="{C98AF87E-A443-46ED-A291-0957B6C119BA}" destId="{F663ABEE-13F5-4A96-B531-C60E317C6E82}" srcOrd="1" destOrd="0" parTransId="{CDE1BB55-5EC3-40F2-BD95-D9591BFA109D}" sibTransId="{8C1D684E-E7D3-4BC8-8DF7-20BCD38F5C57}"/>
    <dgm:cxn modelId="{A838C214-B0E5-4CA5-A668-F2728253A988}" type="presOf" srcId="{893F46C7-7175-4BC0-8429-E30D389EDDAB}" destId="{245B52D4-63D2-43F6-8AD1-2A6AAAFDFE80}" srcOrd="0" destOrd="1" presId="urn:microsoft.com/office/officeart/2005/8/layout/vList4"/>
    <dgm:cxn modelId="{27EB9615-19EE-460B-9DC6-7D4A3D09CE2F}" srcId="{E22C82EC-1298-4EF1-A496-A779D491E1F0}" destId="{5F313553-0603-4BF5-84BE-6A644CEBFDD3}" srcOrd="1" destOrd="0" parTransId="{F5C13A91-417B-43A0-B3CC-33B46651CE3A}" sibTransId="{A1482A51-C57F-447E-8B1A-F0016AA41D76}"/>
    <dgm:cxn modelId="{7892001B-D4B3-426D-BEB6-3DBE3F844340}" srcId="{5CFA313E-5DD7-427B-BF66-0F0E78EC718A}" destId="{C98AF87E-A443-46ED-A291-0957B6C119BA}" srcOrd="0" destOrd="0" parTransId="{A1CEB17B-6391-443F-BDC9-AE69B8953E73}" sibTransId="{498A8741-BC1B-470C-88FB-747EF3CE2090}"/>
    <dgm:cxn modelId="{64F1471C-CDE9-450F-9668-698B12E756B9}" srcId="{F663ABEE-13F5-4A96-B531-C60E317C6E82}" destId="{74F03933-C751-4466-AB53-0EC5252674A5}" srcOrd="1" destOrd="0" parTransId="{1F1C8FE0-ABD6-4F11-9737-897C06807831}" sibTransId="{6E93109E-C30C-4E3A-B6AD-A57241817546}"/>
    <dgm:cxn modelId="{7F04101F-2C5D-4AFE-A061-2672DFA60060}" type="presOf" srcId="{F03DD40E-47E8-4CE3-A3BF-6CB1FB7CEC03}" destId="{6EA82528-D3FA-4D0C-932A-B3680728B7CA}" srcOrd="1" destOrd="8" presId="urn:microsoft.com/office/officeart/2005/8/layout/vList4"/>
    <dgm:cxn modelId="{E3951D26-1750-48A1-A673-BCC4E23AB535}" srcId="{408CCFDE-57B1-45E9-91C9-0B90FD303BF5}" destId="{DF4A25CF-2594-496B-9426-69D14AD47A78}" srcOrd="2" destOrd="0" parTransId="{F5C77623-305F-4F11-9E0F-38723783CB15}" sibTransId="{C3A03262-DC54-4010-A49A-70E8DD508225}"/>
    <dgm:cxn modelId="{6553342A-167B-4BB0-9E18-A5F61D3AE023}" srcId="{B90D839E-89F0-4B78-B5B1-80C42A061EA7}" destId="{705A768A-4590-4EF1-8E37-8E857BF44D74}" srcOrd="0" destOrd="0" parTransId="{E3FE3A31-5C03-4E17-A3B6-126A42026445}" sibTransId="{E7A43AD9-34E0-4A41-A6E0-8B38051C6839}"/>
    <dgm:cxn modelId="{3A345C2A-6EDF-4087-BE67-B94DF7B65F2C}" type="presOf" srcId="{B90D839E-89F0-4B78-B5B1-80C42A061EA7}" destId="{6EA82528-D3FA-4D0C-932A-B3680728B7CA}" srcOrd="1" destOrd="6" presId="urn:microsoft.com/office/officeart/2005/8/layout/vList4"/>
    <dgm:cxn modelId="{4D2ED739-9347-4289-AE7A-CB99E218A1D3}" type="presOf" srcId="{DF4A25CF-2594-496B-9426-69D14AD47A78}" destId="{999D376C-E707-4197-B764-3CAE7D05C2BA}" srcOrd="0" destOrd="0" presId="urn:microsoft.com/office/officeart/2005/8/layout/vList4"/>
    <dgm:cxn modelId="{A8FABE3C-F97B-4A12-965F-7B4D9D0A3772}" srcId="{DF4A25CF-2594-496B-9426-69D14AD47A78}" destId="{A7F3516B-DB9D-4FA8-8FCE-4E99072A4093}" srcOrd="1" destOrd="0" parTransId="{708041DD-88FB-4E57-BD87-A639A01A74EB}" sibTransId="{6B6AD41F-38E8-4662-87AC-A8A252F3D1DD}"/>
    <dgm:cxn modelId="{2FF87764-C976-4064-AC49-28ABAFBC9176}" srcId="{C98AF87E-A443-46ED-A291-0957B6C119BA}" destId="{A3B285DD-AB99-4EB5-A65D-62104270D175}" srcOrd="0" destOrd="0" parTransId="{01F5CEF0-ECF1-4748-A88C-BE3A97C831AB}" sibTransId="{40644363-6957-4D47-BB70-9270A96B8F4D}"/>
    <dgm:cxn modelId="{477A7266-F7C6-482C-9E1C-CD46C57E5BF3}" type="presOf" srcId="{A7F3516B-DB9D-4FA8-8FCE-4E99072A4093}" destId="{FC8A7150-2F26-4231-8451-75440307F363}" srcOrd="1" destOrd="2" presId="urn:microsoft.com/office/officeart/2005/8/layout/vList4"/>
    <dgm:cxn modelId="{1DC2356B-ECF1-4593-A8F7-5BB197C45AA9}" type="presOf" srcId="{3934A9ED-3BD6-43A3-BBC0-E41F363C019E}" destId="{FC8A7150-2F26-4231-8451-75440307F363}" srcOrd="1" destOrd="1" presId="urn:microsoft.com/office/officeart/2005/8/layout/vList4"/>
    <dgm:cxn modelId="{8A65666E-3ACE-4FD0-A50A-94C927161302}" type="presOf" srcId="{5F313553-0603-4BF5-84BE-6A644CEBFDD3}" destId="{9E524701-6CBA-4660-B87E-71AFD3938CB2}" srcOrd="1" destOrd="4" presId="urn:microsoft.com/office/officeart/2005/8/layout/vList4"/>
    <dgm:cxn modelId="{AE9C496E-1DD4-406C-B08F-85652207F811}" type="presOf" srcId="{F6B8D2FD-A7DE-4EF3-AA07-C6C000568C7F}" destId="{989B0B29-39E1-44F7-AB5F-ADE69638ECCB}" srcOrd="0" destOrd="4" presId="urn:microsoft.com/office/officeart/2005/8/layout/vList4"/>
    <dgm:cxn modelId="{C470AA70-F0DB-481A-8D6C-430D46119B1D}" type="presOf" srcId="{A3B285DD-AB99-4EB5-A65D-62104270D175}" destId="{989B0B29-39E1-44F7-AB5F-ADE69638ECCB}" srcOrd="0" destOrd="2" presId="urn:microsoft.com/office/officeart/2005/8/layout/vList4"/>
    <dgm:cxn modelId="{15D4B972-B96D-4062-910A-06C1E009819F}" srcId="{E22C82EC-1298-4EF1-A496-A779D491E1F0}" destId="{1DD8011E-7BFE-4AD6-A5DA-B70661953559}" srcOrd="0" destOrd="0" parTransId="{88E813E4-2CDD-4A9E-9136-1F053EEB37AB}" sibTransId="{2A0483E5-A6D3-4FFD-8938-5CD0E5FEFF54}"/>
    <dgm:cxn modelId="{9068E552-0C11-4F4D-83CA-560ABD3D783F}" srcId="{F663ABEE-13F5-4A96-B531-C60E317C6E82}" destId="{F6B8D2FD-A7DE-4EF3-AA07-C6C000568C7F}" srcOrd="0" destOrd="0" parTransId="{B8E1FAEA-8E51-4C0F-BF71-B54D1A916244}" sibTransId="{AF156CBB-3D4D-4304-85ED-67E009FCBEAE}"/>
    <dgm:cxn modelId="{AFF22B73-23E3-4975-921C-4F082E76D752}" srcId="{B90D839E-89F0-4B78-B5B1-80C42A061EA7}" destId="{F03DD40E-47E8-4CE3-A3BF-6CB1FB7CEC03}" srcOrd="1" destOrd="0" parTransId="{26271111-6101-4E31-B27D-98840A231728}" sibTransId="{A5C49D5D-9C98-49FF-A01D-99655DEBC24C}"/>
    <dgm:cxn modelId="{6C6C3A54-F31F-4568-88DF-7840270644A3}" type="presOf" srcId="{705A768A-4590-4EF1-8E37-8E857BF44D74}" destId="{6EA82528-D3FA-4D0C-932A-B3680728B7CA}" srcOrd="1" destOrd="7" presId="urn:microsoft.com/office/officeart/2005/8/layout/vList4"/>
    <dgm:cxn modelId="{AA99A077-511A-4268-81AA-A55ACE2E204A}" type="presOf" srcId="{1DD8011E-7BFE-4AD6-A5DA-B70661953559}" destId="{245B52D4-63D2-43F6-8AD1-2A6AAAFDFE80}" srcOrd="0" destOrd="3" presId="urn:microsoft.com/office/officeart/2005/8/layout/vList4"/>
    <dgm:cxn modelId="{58244278-11BB-4458-ADD7-6D145A85FF61}" type="presOf" srcId="{A3B285DD-AB99-4EB5-A65D-62104270D175}" destId="{6EA82528-D3FA-4D0C-932A-B3680728B7CA}" srcOrd="1" destOrd="2" presId="urn:microsoft.com/office/officeart/2005/8/layout/vList4"/>
    <dgm:cxn modelId="{80756978-1A15-424B-9ADB-AEF3F2C352CE}" type="presOf" srcId="{5CFA313E-5DD7-427B-BF66-0F0E78EC718A}" destId="{989B0B29-39E1-44F7-AB5F-ADE69638ECCB}" srcOrd="0" destOrd="0" presId="urn:microsoft.com/office/officeart/2005/8/layout/vList4"/>
    <dgm:cxn modelId="{9055E484-C533-41FD-A858-1C7FD5DE5B99}" srcId="{AF2EE8A1-9C43-4824-87A9-32657BE95713}" destId="{893F46C7-7175-4BC0-8429-E30D389EDDAB}" srcOrd="0" destOrd="0" parTransId="{74B332F5-838E-4626-A3E5-408FCFF341AE}" sibTransId="{02351E9C-34CE-4098-ABDB-AE794AC2FBD5}"/>
    <dgm:cxn modelId="{8990E884-E02E-4CB6-9C1B-EDA20B77A130}" srcId="{408CCFDE-57B1-45E9-91C9-0B90FD303BF5}" destId="{AF2EE8A1-9C43-4824-87A9-32657BE95713}" srcOrd="1" destOrd="0" parTransId="{B04BABA1-C802-46A4-826E-CF2C1F64C0E1}" sibTransId="{E21F66CA-E6AC-45EA-9BBC-A9B6A848CAEC}"/>
    <dgm:cxn modelId="{14562091-4CC4-41B6-9787-DFD5A6E823FF}" type="presOf" srcId="{F663ABEE-13F5-4A96-B531-C60E317C6E82}" destId="{6EA82528-D3FA-4D0C-932A-B3680728B7CA}" srcOrd="1" destOrd="3" presId="urn:microsoft.com/office/officeart/2005/8/layout/vList4"/>
    <dgm:cxn modelId="{5D489C91-5FB5-46A9-AD76-7D98C1B6662B}" type="presOf" srcId="{E22C82EC-1298-4EF1-A496-A779D491E1F0}" destId="{245B52D4-63D2-43F6-8AD1-2A6AAAFDFE80}" srcOrd="0" destOrd="2" presId="urn:microsoft.com/office/officeart/2005/8/layout/vList4"/>
    <dgm:cxn modelId="{886D6696-F2CD-4DDB-879A-EF7C9B28FD3E}" type="presOf" srcId="{C98AF87E-A443-46ED-A291-0957B6C119BA}" destId="{989B0B29-39E1-44F7-AB5F-ADE69638ECCB}" srcOrd="0" destOrd="1" presId="urn:microsoft.com/office/officeart/2005/8/layout/vList4"/>
    <dgm:cxn modelId="{E07A7798-75E6-47C4-94A9-917BEAA85D40}" type="presOf" srcId="{5CFA313E-5DD7-427B-BF66-0F0E78EC718A}" destId="{6EA82528-D3FA-4D0C-932A-B3680728B7CA}" srcOrd="1" destOrd="0" presId="urn:microsoft.com/office/officeart/2005/8/layout/vList4"/>
    <dgm:cxn modelId="{26FE5E9A-36F5-4B8D-9DDE-13CF11C6CB62}" type="presOf" srcId="{74F03933-C751-4466-AB53-0EC5252674A5}" destId="{989B0B29-39E1-44F7-AB5F-ADE69638ECCB}" srcOrd="0" destOrd="5" presId="urn:microsoft.com/office/officeart/2005/8/layout/vList4"/>
    <dgm:cxn modelId="{DD2C179C-B227-42D5-8395-6342606A8832}" type="presOf" srcId="{AF2EE8A1-9C43-4824-87A9-32657BE95713}" destId="{9E524701-6CBA-4660-B87E-71AFD3938CB2}" srcOrd="1" destOrd="0" presId="urn:microsoft.com/office/officeart/2005/8/layout/vList4"/>
    <dgm:cxn modelId="{FD85E89C-A84F-44E3-9287-C4AC801EF4BF}" type="presOf" srcId="{A7F3516B-DB9D-4FA8-8FCE-4E99072A4093}" destId="{999D376C-E707-4197-B764-3CAE7D05C2BA}" srcOrd="0" destOrd="2" presId="urn:microsoft.com/office/officeart/2005/8/layout/vList4"/>
    <dgm:cxn modelId="{CF40769E-7373-4B6C-99DB-147E68025F49}" type="presOf" srcId="{F663ABEE-13F5-4A96-B531-C60E317C6E82}" destId="{989B0B29-39E1-44F7-AB5F-ADE69638ECCB}" srcOrd="0" destOrd="3" presId="urn:microsoft.com/office/officeart/2005/8/layout/vList4"/>
    <dgm:cxn modelId="{E4DDB29E-C412-4752-9B3A-1598FF92FC9F}" type="presOf" srcId="{705A768A-4590-4EF1-8E37-8E857BF44D74}" destId="{989B0B29-39E1-44F7-AB5F-ADE69638ECCB}" srcOrd="0" destOrd="7" presId="urn:microsoft.com/office/officeart/2005/8/layout/vList4"/>
    <dgm:cxn modelId="{37E1B3A5-4A8C-42AD-96B1-E620D4012B85}" srcId="{C98AF87E-A443-46ED-A291-0957B6C119BA}" destId="{B90D839E-89F0-4B78-B5B1-80C42A061EA7}" srcOrd="2" destOrd="0" parTransId="{2F265F9C-62BB-4812-B9CB-8F23CC865627}" sibTransId="{E5B0CD40-1FC1-47B4-A69A-0A9AC37D43FC}"/>
    <dgm:cxn modelId="{5AF6E5AC-2D72-4044-8448-C9CAD8A237A9}" type="presOf" srcId="{1DD8011E-7BFE-4AD6-A5DA-B70661953559}" destId="{9E524701-6CBA-4660-B87E-71AFD3938CB2}" srcOrd="1" destOrd="3" presId="urn:microsoft.com/office/officeart/2005/8/layout/vList4"/>
    <dgm:cxn modelId="{3052AAB9-2C2D-4D7D-B458-AF5C81AD67B7}" type="presOf" srcId="{5F313553-0603-4BF5-84BE-6A644CEBFDD3}" destId="{245B52D4-63D2-43F6-8AD1-2A6AAAFDFE80}" srcOrd="0" destOrd="4" presId="urn:microsoft.com/office/officeart/2005/8/layout/vList4"/>
    <dgm:cxn modelId="{6FCD54C8-18B7-4099-BDEE-3D43161ECE09}" srcId="{AF2EE8A1-9C43-4824-87A9-32657BE95713}" destId="{E22C82EC-1298-4EF1-A496-A779D491E1F0}" srcOrd="1" destOrd="0" parTransId="{47591943-7D17-409E-84E9-BF987D17F5F1}" sibTransId="{F4E8A418-A5D9-4BF0-8952-91D29FBDD9C8}"/>
    <dgm:cxn modelId="{DCFF56D4-896D-4AE4-AE00-315C223952EF}" type="presOf" srcId="{74F03933-C751-4466-AB53-0EC5252674A5}" destId="{6EA82528-D3FA-4D0C-932A-B3680728B7CA}" srcOrd="1" destOrd="5" presId="urn:microsoft.com/office/officeart/2005/8/layout/vList4"/>
    <dgm:cxn modelId="{465AD2DC-F7F3-4715-AD42-CF26C11ADF7E}" type="presOf" srcId="{AF2EE8A1-9C43-4824-87A9-32657BE95713}" destId="{245B52D4-63D2-43F6-8AD1-2A6AAAFDFE80}" srcOrd="0" destOrd="0" presId="urn:microsoft.com/office/officeart/2005/8/layout/vList4"/>
    <dgm:cxn modelId="{BE4F14E0-BC42-47A4-BA69-C6D5B5733826}" type="presOf" srcId="{3934A9ED-3BD6-43A3-BBC0-E41F363C019E}" destId="{999D376C-E707-4197-B764-3CAE7D05C2BA}" srcOrd="0" destOrd="1" presId="urn:microsoft.com/office/officeart/2005/8/layout/vList4"/>
    <dgm:cxn modelId="{287C23E2-277D-4CB6-9D30-0C2A79391D0C}" srcId="{DF4A25CF-2594-496B-9426-69D14AD47A78}" destId="{3934A9ED-3BD6-43A3-BBC0-E41F363C019E}" srcOrd="0" destOrd="0" parTransId="{BC58FAE7-B9AD-445B-91AF-F6DC38B671DC}" sibTransId="{F0371CD4-C844-4E89-BD6B-CBA385E126D5}"/>
    <dgm:cxn modelId="{30629EE5-2970-4C65-9BE0-1D45D560EC38}" type="presOf" srcId="{F6B8D2FD-A7DE-4EF3-AA07-C6C000568C7F}" destId="{6EA82528-D3FA-4D0C-932A-B3680728B7CA}" srcOrd="1" destOrd="4" presId="urn:microsoft.com/office/officeart/2005/8/layout/vList4"/>
    <dgm:cxn modelId="{7ECA12E8-9EC3-4462-BE0E-FC19B0666FC9}" type="presOf" srcId="{893F46C7-7175-4BC0-8429-E30D389EDDAB}" destId="{9E524701-6CBA-4660-B87E-71AFD3938CB2}" srcOrd="1" destOrd="1" presId="urn:microsoft.com/office/officeart/2005/8/layout/vList4"/>
    <dgm:cxn modelId="{952F29F6-0AAB-4712-BC3B-FBAC55CA07F7}" type="presOf" srcId="{B90D839E-89F0-4B78-B5B1-80C42A061EA7}" destId="{989B0B29-39E1-44F7-AB5F-ADE69638ECCB}" srcOrd="0" destOrd="6" presId="urn:microsoft.com/office/officeart/2005/8/layout/vList4"/>
    <dgm:cxn modelId="{42C33EF6-6CF4-4C89-8AB9-952E229B2BEC}" type="presOf" srcId="{DF4A25CF-2594-496B-9426-69D14AD47A78}" destId="{FC8A7150-2F26-4231-8451-75440307F363}" srcOrd="1" destOrd="0" presId="urn:microsoft.com/office/officeart/2005/8/layout/vList4"/>
    <dgm:cxn modelId="{EA2356F6-1F8D-4B44-953E-2AE946C2763C}" type="presOf" srcId="{F03DD40E-47E8-4CE3-A3BF-6CB1FB7CEC03}" destId="{989B0B29-39E1-44F7-AB5F-ADE69638ECCB}" srcOrd="0" destOrd="8" presId="urn:microsoft.com/office/officeart/2005/8/layout/vList4"/>
    <dgm:cxn modelId="{222F81F6-9429-4205-9502-45535C38FC85}" srcId="{408CCFDE-57B1-45E9-91C9-0B90FD303BF5}" destId="{5CFA313E-5DD7-427B-BF66-0F0E78EC718A}" srcOrd="0" destOrd="0" parTransId="{DA9DAED5-7A77-4EAB-B9E8-BF04A76817E6}" sibTransId="{1C5FFDA0-1A73-4AD6-8846-5CB44DCEAB99}"/>
    <dgm:cxn modelId="{6D076DFE-5AE6-4EA2-8934-5DA8E7F7324E}" type="presOf" srcId="{E22C82EC-1298-4EF1-A496-A779D491E1F0}" destId="{9E524701-6CBA-4660-B87E-71AFD3938CB2}" srcOrd="1" destOrd="2" presId="urn:microsoft.com/office/officeart/2005/8/layout/vList4"/>
    <dgm:cxn modelId="{88F1A92D-3368-4455-AAD9-AF81FEA06464}" type="presParOf" srcId="{74C114FB-2684-4CEE-93D9-69450C8A51BB}" destId="{96CB2481-2C5C-4708-BE3A-B612A4D07B19}" srcOrd="0" destOrd="0" presId="urn:microsoft.com/office/officeart/2005/8/layout/vList4"/>
    <dgm:cxn modelId="{5605A52C-0FEA-4878-BD6C-9E37DFB44433}" type="presParOf" srcId="{96CB2481-2C5C-4708-BE3A-B612A4D07B19}" destId="{989B0B29-39E1-44F7-AB5F-ADE69638ECCB}" srcOrd="0" destOrd="0" presId="urn:microsoft.com/office/officeart/2005/8/layout/vList4"/>
    <dgm:cxn modelId="{168A83AE-1652-421A-AF1F-7B97B26C809C}" type="presParOf" srcId="{96CB2481-2C5C-4708-BE3A-B612A4D07B19}" destId="{D7FE1196-486C-4FEC-B85F-F4C173A923F2}" srcOrd="1" destOrd="0" presId="urn:microsoft.com/office/officeart/2005/8/layout/vList4"/>
    <dgm:cxn modelId="{C47CEC0D-E30B-49DF-ADCF-80BA18C35729}" type="presParOf" srcId="{96CB2481-2C5C-4708-BE3A-B612A4D07B19}" destId="{6EA82528-D3FA-4D0C-932A-B3680728B7CA}" srcOrd="2" destOrd="0" presId="urn:microsoft.com/office/officeart/2005/8/layout/vList4"/>
    <dgm:cxn modelId="{43F01AA5-B4DE-4AFA-8B5D-267DD28B23CE}" type="presParOf" srcId="{74C114FB-2684-4CEE-93D9-69450C8A51BB}" destId="{D82E4581-DE64-4C66-9231-13E392BF654A}" srcOrd="1" destOrd="0" presId="urn:microsoft.com/office/officeart/2005/8/layout/vList4"/>
    <dgm:cxn modelId="{F225F93D-1108-4F3E-8556-AE8570230F09}" type="presParOf" srcId="{74C114FB-2684-4CEE-93D9-69450C8A51BB}" destId="{0614CB71-2F45-4742-B426-F18EDC855878}" srcOrd="2" destOrd="0" presId="urn:microsoft.com/office/officeart/2005/8/layout/vList4"/>
    <dgm:cxn modelId="{7AA14674-C5F5-49A6-A005-623EDD6A381B}" type="presParOf" srcId="{0614CB71-2F45-4742-B426-F18EDC855878}" destId="{245B52D4-63D2-43F6-8AD1-2A6AAAFDFE80}" srcOrd="0" destOrd="0" presId="urn:microsoft.com/office/officeart/2005/8/layout/vList4"/>
    <dgm:cxn modelId="{063F8559-DBC5-4DC0-BB8C-29E25BE8CE8B}" type="presParOf" srcId="{0614CB71-2F45-4742-B426-F18EDC855878}" destId="{DB51896D-988F-4AC0-9443-C76FAEC9ADAF}" srcOrd="1" destOrd="0" presId="urn:microsoft.com/office/officeart/2005/8/layout/vList4"/>
    <dgm:cxn modelId="{ACE69444-F70F-48D1-8B0E-AD84176AA48D}" type="presParOf" srcId="{0614CB71-2F45-4742-B426-F18EDC855878}" destId="{9E524701-6CBA-4660-B87E-71AFD3938CB2}" srcOrd="2" destOrd="0" presId="urn:microsoft.com/office/officeart/2005/8/layout/vList4"/>
    <dgm:cxn modelId="{1D68B077-77FB-4D54-9D62-7B8B2900A6A4}" type="presParOf" srcId="{74C114FB-2684-4CEE-93D9-69450C8A51BB}" destId="{A6203535-9CA6-400A-B268-C54A5E6409BF}" srcOrd="3" destOrd="0" presId="urn:microsoft.com/office/officeart/2005/8/layout/vList4"/>
    <dgm:cxn modelId="{BBBF1554-7658-4945-A26B-27BBEF1DA5CA}" type="presParOf" srcId="{74C114FB-2684-4CEE-93D9-69450C8A51BB}" destId="{BC99B6D5-D674-4B85-A45F-2600D7DCE1AB}" srcOrd="4" destOrd="0" presId="urn:microsoft.com/office/officeart/2005/8/layout/vList4"/>
    <dgm:cxn modelId="{C9CD10FA-1950-4E56-806B-7DB33234DFAC}" type="presParOf" srcId="{BC99B6D5-D674-4B85-A45F-2600D7DCE1AB}" destId="{999D376C-E707-4197-B764-3CAE7D05C2BA}" srcOrd="0" destOrd="0" presId="urn:microsoft.com/office/officeart/2005/8/layout/vList4"/>
    <dgm:cxn modelId="{16150A30-23AD-4ED1-826F-0784EE481325}" type="presParOf" srcId="{BC99B6D5-D674-4B85-A45F-2600D7DCE1AB}" destId="{70344243-7D00-48DB-A237-99E0539158C6}" srcOrd="1" destOrd="0" presId="urn:microsoft.com/office/officeart/2005/8/layout/vList4"/>
    <dgm:cxn modelId="{3EA0804F-16FE-476C-8087-303DBAB14483}" type="presParOf" srcId="{BC99B6D5-D674-4B85-A45F-2600D7DCE1AB}" destId="{FC8A7150-2F26-4231-8451-75440307F363}"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54991-ED2E-4156-AAD9-8780206577B0}">
      <dsp:nvSpPr>
        <dsp:cNvPr id="0" name=""/>
        <dsp:cNvSpPr/>
      </dsp:nvSpPr>
      <dsp:spPr>
        <a:xfrm>
          <a:off x="0" y="0"/>
          <a:ext cx="5698036" cy="2673444"/>
        </a:xfrm>
        <a:prstGeom prst="roundRect">
          <a:avLst>
            <a:gd name="adj" fmla="val 1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MX" sz="1200" kern="1200" dirty="0"/>
            <a:t>SEGÚN LAS CARACTERÍSTICAS DE LAS SEÑAL DE ENTRADA DIGITAL</a:t>
          </a:r>
        </a:p>
        <a:p>
          <a:pPr marL="57150" lvl="1" indent="-57150" algn="l" defTabSz="377825">
            <a:lnSpc>
              <a:spcPct val="90000"/>
            </a:lnSpc>
            <a:spcBef>
              <a:spcPct val="0"/>
            </a:spcBef>
            <a:spcAft>
              <a:spcPct val="15000"/>
            </a:spcAft>
            <a:buChar char="•"/>
          </a:pPr>
          <a:r>
            <a:rPr lang="es-MX" sz="850" kern="1200" dirty="0"/>
            <a:t>CODIFICACIÓN</a:t>
          </a:r>
        </a:p>
        <a:p>
          <a:pPr marL="252000" lvl="2" indent="-57150" algn="l" defTabSz="377825">
            <a:lnSpc>
              <a:spcPct val="90000"/>
            </a:lnSpc>
            <a:spcBef>
              <a:spcPct val="0"/>
            </a:spcBef>
            <a:spcAft>
              <a:spcPct val="15000"/>
            </a:spcAft>
            <a:buChar char="•"/>
          </a:pPr>
          <a:r>
            <a:rPr lang="es-MX" sz="850" kern="1200" dirty="0"/>
            <a:t>CÓDIGO</a:t>
          </a:r>
        </a:p>
        <a:p>
          <a:pPr marL="360000" lvl="3" indent="-57150" algn="l" defTabSz="377825">
            <a:lnSpc>
              <a:spcPct val="90000"/>
            </a:lnSpc>
            <a:spcBef>
              <a:spcPct val="0"/>
            </a:spcBef>
            <a:spcAft>
              <a:spcPct val="15000"/>
            </a:spcAft>
            <a:buChar char="•"/>
          </a:pPr>
          <a:r>
            <a:rPr lang="es-MX" sz="850" kern="1200" dirty="0"/>
            <a:t>BINARIO DECIMAL</a:t>
          </a:r>
        </a:p>
        <a:p>
          <a:pPr marL="360000" lvl="3" indent="-57150" algn="l" defTabSz="377825">
            <a:lnSpc>
              <a:spcPct val="90000"/>
            </a:lnSpc>
            <a:spcBef>
              <a:spcPct val="0"/>
            </a:spcBef>
            <a:spcAft>
              <a:spcPct val="15000"/>
            </a:spcAft>
            <a:buChar char="•"/>
          </a:pPr>
          <a:r>
            <a:rPr lang="es-MX" sz="850" kern="1200" dirty="0"/>
            <a:t>BCD (BINARY CODED DECIMAL)</a:t>
          </a:r>
        </a:p>
        <a:p>
          <a:pPr marL="252000" lvl="2" indent="-57150" algn="l" defTabSz="377825">
            <a:lnSpc>
              <a:spcPct val="90000"/>
            </a:lnSpc>
            <a:spcBef>
              <a:spcPct val="0"/>
            </a:spcBef>
            <a:spcAft>
              <a:spcPct val="15000"/>
            </a:spcAft>
            <a:buChar char="•"/>
          </a:pPr>
          <a:r>
            <a:rPr lang="es-MX" sz="850" kern="1200" dirty="0"/>
            <a:t>SIGNO</a:t>
          </a:r>
        </a:p>
        <a:p>
          <a:pPr marL="360000" lvl="3" indent="-57150" algn="l" defTabSz="377825">
            <a:lnSpc>
              <a:spcPct val="90000"/>
            </a:lnSpc>
            <a:spcBef>
              <a:spcPct val="0"/>
            </a:spcBef>
            <a:spcAft>
              <a:spcPct val="15000"/>
            </a:spcAft>
            <a:buChar char="•"/>
          </a:pPr>
          <a:r>
            <a:rPr lang="es-MX" sz="850" kern="1200" dirty="0"/>
            <a:t>POSITIVO</a:t>
          </a:r>
        </a:p>
        <a:p>
          <a:pPr marL="360000" lvl="3" indent="-57150" algn="l" defTabSz="377825">
            <a:lnSpc>
              <a:spcPct val="90000"/>
            </a:lnSpc>
            <a:spcBef>
              <a:spcPct val="0"/>
            </a:spcBef>
            <a:spcAft>
              <a:spcPct val="15000"/>
            </a:spcAft>
            <a:buChar char="•"/>
          </a:pPr>
          <a:r>
            <a:rPr lang="es-MX" sz="850" kern="1200" dirty="0"/>
            <a:t>POSITIVO Y NEGATIVO</a:t>
          </a:r>
        </a:p>
        <a:p>
          <a:pPr marL="468000" lvl="4" indent="-57150" algn="l" defTabSz="377825">
            <a:lnSpc>
              <a:spcPct val="90000"/>
            </a:lnSpc>
            <a:spcBef>
              <a:spcPct val="0"/>
            </a:spcBef>
            <a:spcAft>
              <a:spcPct val="15000"/>
            </a:spcAft>
            <a:buChar char="•"/>
          </a:pPr>
          <a:r>
            <a:rPr lang="es-MX" sz="850" kern="1200" dirty="0"/>
            <a:t>VALOR ABSOLUTO Y SIGNO</a:t>
          </a:r>
        </a:p>
        <a:p>
          <a:pPr marL="468000" lvl="4" indent="-57150" algn="l" defTabSz="377825">
            <a:lnSpc>
              <a:spcPct val="90000"/>
            </a:lnSpc>
            <a:spcBef>
              <a:spcPct val="0"/>
            </a:spcBef>
            <a:spcAft>
              <a:spcPct val="15000"/>
            </a:spcAft>
            <a:buChar char="•"/>
          </a:pPr>
          <a:r>
            <a:rPr lang="es-MX" sz="850" kern="1200" dirty="0"/>
            <a:t>COMPLEMENTO A 1</a:t>
          </a:r>
        </a:p>
        <a:p>
          <a:pPr marL="468000" lvl="4" indent="-57150" algn="l" defTabSz="377825">
            <a:lnSpc>
              <a:spcPct val="90000"/>
            </a:lnSpc>
            <a:spcBef>
              <a:spcPct val="0"/>
            </a:spcBef>
            <a:spcAft>
              <a:spcPct val="15000"/>
            </a:spcAft>
            <a:buChar char="•"/>
          </a:pPr>
          <a:r>
            <a:rPr lang="es-MX" sz="850" kern="1200" dirty="0"/>
            <a:t>COMPLEMENTO A 2</a:t>
          </a:r>
        </a:p>
        <a:p>
          <a:pPr marL="468000" lvl="4" indent="-57150" algn="l" defTabSz="377825">
            <a:lnSpc>
              <a:spcPct val="90000"/>
            </a:lnSpc>
            <a:spcBef>
              <a:spcPct val="0"/>
            </a:spcBef>
            <a:spcAft>
              <a:spcPct val="15000"/>
            </a:spcAft>
            <a:buChar char="•"/>
          </a:pPr>
          <a:r>
            <a:rPr lang="es-MX" sz="850" kern="1200" dirty="0"/>
            <a:t>DESPLAZAMIENTO DEL CERO</a:t>
          </a:r>
        </a:p>
        <a:p>
          <a:pPr marL="57150" lvl="1" indent="-57150" algn="l" defTabSz="377825">
            <a:lnSpc>
              <a:spcPct val="90000"/>
            </a:lnSpc>
            <a:spcBef>
              <a:spcPct val="0"/>
            </a:spcBef>
            <a:spcAft>
              <a:spcPct val="15000"/>
            </a:spcAft>
            <a:buChar char="•"/>
          </a:pPr>
          <a:r>
            <a:rPr lang="es-MX" sz="850" kern="1200" dirty="0"/>
            <a:t>FORMATO</a:t>
          </a:r>
        </a:p>
        <a:p>
          <a:pPr marL="252000" lvl="2" indent="-57150" algn="l" defTabSz="377825">
            <a:lnSpc>
              <a:spcPct val="90000"/>
            </a:lnSpc>
            <a:spcBef>
              <a:spcPct val="0"/>
            </a:spcBef>
            <a:spcAft>
              <a:spcPct val="15000"/>
            </a:spcAft>
            <a:buChar char="•"/>
          </a:pPr>
          <a:r>
            <a:rPr lang="es-MX" sz="850" kern="1200" dirty="0"/>
            <a:t>SERIE</a:t>
          </a:r>
        </a:p>
        <a:p>
          <a:pPr marL="252000" lvl="2" indent="-57150" algn="l" defTabSz="377825">
            <a:lnSpc>
              <a:spcPct val="90000"/>
            </a:lnSpc>
            <a:spcBef>
              <a:spcPct val="0"/>
            </a:spcBef>
            <a:spcAft>
              <a:spcPct val="15000"/>
            </a:spcAft>
            <a:buChar char="•"/>
          </a:pPr>
          <a:r>
            <a:rPr lang="es-MX" sz="850" kern="1200" dirty="0"/>
            <a:t>PARALELO</a:t>
          </a:r>
        </a:p>
        <a:p>
          <a:pPr marL="57150" lvl="1" indent="-57150" algn="l" defTabSz="377825">
            <a:lnSpc>
              <a:spcPct val="90000"/>
            </a:lnSpc>
            <a:spcBef>
              <a:spcPct val="0"/>
            </a:spcBef>
            <a:spcAft>
              <a:spcPct val="15000"/>
            </a:spcAft>
            <a:buChar char="•"/>
          </a:pPr>
          <a:r>
            <a:rPr lang="es-MX" sz="850" kern="1200" dirty="0"/>
            <a:t>ALMACENAMIENTO</a:t>
          </a:r>
        </a:p>
        <a:p>
          <a:pPr marL="252000" lvl="2" indent="-57150" algn="l" defTabSz="377825">
            <a:lnSpc>
              <a:spcPct val="90000"/>
            </a:lnSpc>
            <a:spcBef>
              <a:spcPct val="0"/>
            </a:spcBef>
            <a:spcAft>
              <a:spcPct val="15000"/>
            </a:spcAft>
            <a:buChar char="•"/>
          </a:pPr>
          <a:r>
            <a:rPr lang="es-MX" sz="850" kern="1200" dirty="0"/>
            <a:t>SIN LATCH (CERROJO)</a:t>
          </a:r>
        </a:p>
        <a:p>
          <a:pPr marL="252000" lvl="2" indent="-57150" algn="l" defTabSz="377825">
            <a:lnSpc>
              <a:spcPct val="90000"/>
            </a:lnSpc>
            <a:spcBef>
              <a:spcPct val="0"/>
            </a:spcBef>
            <a:spcAft>
              <a:spcPct val="15000"/>
            </a:spcAft>
            <a:buChar char="•"/>
          </a:pPr>
          <a:r>
            <a:rPr lang="es-MX" sz="850" kern="1200" dirty="0"/>
            <a:t>CON LATCH</a:t>
          </a:r>
        </a:p>
      </dsp:txBody>
      <dsp:txXfrm>
        <a:off x="1228845" y="0"/>
        <a:ext cx="4469190" cy="2673444"/>
      </dsp:txXfrm>
    </dsp:sp>
    <dsp:sp modelId="{B3FAC057-9996-4273-B058-603F7A78B582}">
      <dsp:nvSpPr>
        <dsp:cNvPr id="0" name=""/>
        <dsp:cNvSpPr/>
      </dsp:nvSpPr>
      <dsp:spPr>
        <a:xfrm>
          <a:off x="89238" y="443133"/>
          <a:ext cx="1139607" cy="1787177"/>
        </a:xfrm>
        <a:prstGeom prst="roundRect">
          <a:avLst>
            <a:gd name="adj" fmla="val 10000"/>
          </a:avLst>
        </a:prstGeom>
        <a:blipFill>
          <a:blip xmlns:r="http://schemas.openxmlformats.org/officeDocument/2006/relationships" r:embed="rId1">
            <a:extLst>
              <a:ext uri="{837473B0-CC2E-450A-ABE3-18F120FF3D39}">
                <a1611:picAttrSrcUrl xmlns:a1611="http://schemas.microsoft.com/office/drawing/2016/11/main" r:id="rId2"/>
              </a:ext>
            </a:extLst>
          </a:blip>
          <a:srcRect/>
          <a:stretch>
            <a:fillRect l="-52000" r="-52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08CE41-3BEB-4E1F-B326-50306050FEB2}">
      <dsp:nvSpPr>
        <dsp:cNvPr id="0" name=""/>
        <dsp:cNvSpPr/>
      </dsp:nvSpPr>
      <dsp:spPr>
        <a:xfrm>
          <a:off x="0" y="2762682"/>
          <a:ext cx="5698036" cy="892385"/>
        </a:xfrm>
        <a:prstGeom prst="roundRect">
          <a:avLst>
            <a:gd name="adj" fmla="val 10000"/>
          </a:avLst>
        </a:prstGeom>
        <a:solidFill>
          <a:schemeClr val="accent3">
            <a:hueOff val="526940"/>
            <a:satOff val="-34591"/>
            <a:lumOff val="156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MX" sz="1400" kern="1200" dirty="0"/>
            <a:t>SEGÚN LAS CARACTERÍSTICAS DE LA SEÑAL ANALÓGICA DE REFERENCIA</a:t>
          </a:r>
        </a:p>
        <a:p>
          <a:pPr marL="57150" lvl="1" indent="-57150" algn="l" defTabSz="466725">
            <a:lnSpc>
              <a:spcPct val="90000"/>
            </a:lnSpc>
            <a:spcBef>
              <a:spcPct val="0"/>
            </a:spcBef>
            <a:spcAft>
              <a:spcPct val="15000"/>
            </a:spcAft>
            <a:buChar char="•"/>
          </a:pPr>
          <a:r>
            <a:rPr lang="es-MX" sz="1050" kern="1200" dirty="0"/>
            <a:t>REFERENCIA FIJA</a:t>
          </a:r>
        </a:p>
        <a:p>
          <a:pPr marL="57150" lvl="1" indent="-57150" algn="l" defTabSz="466725">
            <a:lnSpc>
              <a:spcPct val="90000"/>
            </a:lnSpc>
            <a:spcBef>
              <a:spcPct val="0"/>
            </a:spcBef>
            <a:spcAft>
              <a:spcPct val="15000"/>
            </a:spcAft>
            <a:buChar char="•"/>
          </a:pPr>
          <a:r>
            <a:rPr lang="es-MX" sz="1050" kern="1200" dirty="0"/>
            <a:t>REFERENCIA VARIABLE (UNIPOLAR O BIPOLAR)</a:t>
          </a:r>
        </a:p>
      </dsp:txBody>
      <dsp:txXfrm>
        <a:off x="1228845" y="2762682"/>
        <a:ext cx="4469190" cy="892385"/>
      </dsp:txXfrm>
    </dsp:sp>
    <dsp:sp modelId="{FFEF0E10-07F0-4051-9401-B994FA2665DB}">
      <dsp:nvSpPr>
        <dsp:cNvPr id="0" name=""/>
        <dsp:cNvSpPr/>
      </dsp:nvSpPr>
      <dsp:spPr>
        <a:xfrm>
          <a:off x="89238" y="2851921"/>
          <a:ext cx="1139607" cy="713908"/>
        </a:xfrm>
        <a:prstGeom prst="roundRect">
          <a:avLst>
            <a:gd name="adj" fmla="val 10000"/>
          </a:avLst>
        </a:prstGeom>
        <a:blipFill>
          <a:blip xmlns:r="http://schemas.openxmlformats.org/officeDocument/2006/relationships" r:embed="rId3">
            <a:extLst>
              <a:ext uri="{837473B0-CC2E-450A-ABE3-18F120FF3D39}">
                <a1611:picAttrSrcUrl xmlns:a1611="http://schemas.microsoft.com/office/drawing/2016/11/main" r:id="rId4"/>
              </a:ext>
            </a:extLst>
          </a:blip>
          <a:srcRect/>
          <a:stretch>
            <a:fillRect l="-45000" r="-45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126ED5-E357-41FA-BB60-274019495D02}">
      <dsp:nvSpPr>
        <dsp:cNvPr id="0" name=""/>
        <dsp:cNvSpPr/>
      </dsp:nvSpPr>
      <dsp:spPr>
        <a:xfrm>
          <a:off x="0" y="3744307"/>
          <a:ext cx="5698036" cy="892385"/>
        </a:xfrm>
        <a:prstGeom prst="roundRect">
          <a:avLst>
            <a:gd name="adj" fmla="val 10000"/>
          </a:avLst>
        </a:prstGeom>
        <a:solidFill>
          <a:schemeClr val="accent3">
            <a:hueOff val="1053880"/>
            <a:satOff val="-69182"/>
            <a:lumOff val="313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MX" sz="1400" kern="1200" dirty="0"/>
            <a:t>SEGÚN LA FUNCIÓN DE TRANSFERENCIA</a:t>
          </a:r>
        </a:p>
        <a:p>
          <a:pPr marL="57150" lvl="1" indent="-57150" algn="l" defTabSz="466725">
            <a:lnSpc>
              <a:spcPct val="90000"/>
            </a:lnSpc>
            <a:spcBef>
              <a:spcPct val="0"/>
            </a:spcBef>
            <a:spcAft>
              <a:spcPct val="15000"/>
            </a:spcAft>
            <a:buChar char="•"/>
          </a:pPr>
          <a:r>
            <a:rPr lang="es-MX" sz="1050" kern="1200" dirty="0"/>
            <a:t>LINEAL</a:t>
          </a:r>
        </a:p>
        <a:p>
          <a:pPr marL="57150" lvl="1" indent="-57150" algn="l" defTabSz="466725">
            <a:lnSpc>
              <a:spcPct val="90000"/>
            </a:lnSpc>
            <a:spcBef>
              <a:spcPct val="0"/>
            </a:spcBef>
            <a:spcAft>
              <a:spcPct val="15000"/>
            </a:spcAft>
            <a:buChar char="•"/>
          </a:pPr>
          <a:r>
            <a:rPr lang="es-MX" sz="1050" kern="1200" dirty="0"/>
            <a:t>LOGARÍTMICA</a:t>
          </a:r>
        </a:p>
        <a:p>
          <a:pPr marL="57150" lvl="1" indent="-57150" algn="l" defTabSz="466725">
            <a:lnSpc>
              <a:spcPct val="90000"/>
            </a:lnSpc>
            <a:spcBef>
              <a:spcPct val="0"/>
            </a:spcBef>
            <a:spcAft>
              <a:spcPct val="15000"/>
            </a:spcAft>
            <a:buChar char="•"/>
          </a:pPr>
          <a:r>
            <a:rPr lang="es-MX" sz="1050" kern="1200" dirty="0"/>
            <a:t>EXPONENCIAL</a:t>
          </a:r>
        </a:p>
      </dsp:txBody>
      <dsp:txXfrm>
        <a:off x="1228845" y="3744307"/>
        <a:ext cx="4469190" cy="892385"/>
      </dsp:txXfrm>
    </dsp:sp>
    <dsp:sp modelId="{B2DFFE11-1998-43D6-8133-4DB348D7ACC0}">
      <dsp:nvSpPr>
        <dsp:cNvPr id="0" name=""/>
        <dsp:cNvSpPr/>
      </dsp:nvSpPr>
      <dsp:spPr>
        <a:xfrm>
          <a:off x="89238" y="3833545"/>
          <a:ext cx="1139607" cy="713908"/>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41000" b="-41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9B0B29-39E1-44F7-AB5F-ADE69638ECCB}">
      <dsp:nvSpPr>
        <dsp:cNvPr id="0" name=""/>
        <dsp:cNvSpPr/>
      </dsp:nvSpPr>
      <dsp:spPr>
        <a:xfrm>
          <a:off x="0" y="0"/>
          <a:ext cx="6494585" cy="1446334"/>
        </a:xfrm>
        <a:prstGeom prst="roundRect">
          <a:avLst>
            <a:gd name="adj" fmla="val 1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MX" sz="1200" kern="1200" dirty="0"/>
            <a:t>SEGÚN EL MÉTODO DE CONVERSIÓN</a:t>
          </a:r>
        </a:p>
        <a:p>
          <a:pPr marL="57150" lvl="1" indent="-57150" algn="l" defTabSz="400050">
            <a:lnSpc>
              <a:spcPct val="90000"/>
            </a:lnSpc>
            <a:spcBef>
              <a:spcPct val="0"/>
            </a:spcBef>
            <a:spcAft>
              <a:spcPct val="15000"/>
            </a:spcAft>
            <a:buChar char="•"/>
          </a:pPr>
          <a:r>
            <a:rPr lang="es-MX" sz="900" kern="1200" dirty="0"/>
            <a:t>DIRECTO</a:t>
          </a:r>
        </a:p>
        <a:p>
          <a:pPr marL="252000" lvl="2" indent="-57150" algn="l" defTabSz="400050">
            <a:lnSpc>
              <a:spcPct val="90000"/>
            </a:lnSpc>
            <a:spcBef>
              <a:spcPct val="0"/>
            </a:spcBef>
            <a:spcAft>
              <a:spcPct val="15000"/>
            </a:spcAft>
            <a:buChar char="•"/>
          </a:pPr>
          <a:r>
            <a:rPr lang="es-MX" sz="900" kern="1200" dirty="0"/>
            <a:t>RED LINEAL</a:t>
          </a:r>
        </a:p>
        <a:p>
          <a:pPr marL="252000" lvl="2" indent="-57150" algn="l" defTabSz="400050">
            <a:lnSpc>
              <a:spcPct val="90000"/>
            </a:lnSpc>
            <a:spcBef>
              <a:spcPct val="0"/>
            </a:spcBef>
            <a:spcAft>
              <a:spcPct val="15000"/>
            </a:spcAft>
            <a:buChar char="•"/>
          </a:pPr>
          <a:r>
            <a:rPr lang="es-MX" sz="900" kern="1200" dirty="0"/>
            <a:t>RED PONDERADA</a:t>
          </a:r>
        </a:p>
        <a:p>
          <a:pPr marL="360000" lvl="3" indent="-57150" algn="l" defTabSz="400050">
            <a:lnSpc>
              <a:spcPct val="90000"/>
            </a:lnSpc>
            <a:spcBef>
              <a:spcPct val="0"/>
            </a:spcBef>
            <a:spcAft>
              <a:spcPct val="15000"/>
            </a:spcAft>
            <a:buChar char="•"/>
          </a:pPr>
          <a:r>
            <a:rPr lang="es-MX" sz="900" kern="1200" dirty="0"/>
            <a:t>SIMPLE</a:t>
          </a:r>
        </a:p>
        <a:p>
          <a:pPr marL="360000" lvl="3" indent="-57150" algn="l" defTabSz="400050">
            <a:lnSpc>
              <a:spcPct val="90000"/>
            </a:lnSpc>
            <a:spcBef>
              <a:spcPct val="0"/>
            </a:spcBef>
            <a:spcAft>
              <a:spcPct val="15000"/>
            </a:spcAft>
            <a:buChar char="•"/>
          </a:pPr>
          <a:r>
            <a:rPr lang="es-MX" sz="900" kern="1200" dirty="0"/>
            <a:t>COMPUESTA</a:t>
          </a:r>
        </a:p>
        <a:p>
          <a:pPr marL="114300" lvl="2" indent="-57150" algn="l" defTabSz="400050">
            <a:lnSpc>
              <a:spcPct val="90000"/>
            </a:lnSpc>
            <a:spcBef>
              <a:spcPct val="0"/>
            </a:spcBef>
            <a:spcAft>
              <a:spcPct val="15000"/>
            </a:spcAft>
            <a:buChar char="•"/>
          </a:pPr>
          <a:r>
            <a:rPr lang="es-MX" sz="900" kern="1200" dirty="0"/>
            <a:t>RED R-2R</a:t>
          </a:r>
        </a:p>
        <a:p>
          <a:pPr marL="252000" lvl="3" indent="-57150" algn="l" defTabSz="400050">
            <a:lnSpc>
              <a:spcPct val="90000"/>
            </a:lnSpc>
            <a:spcBef>
              <a:spcPct val="0"/>
            </a:spcBef>
            <a:spcAft>
              <a:spcPct val="15000"/>
            </a:spcAft>
            <a:buChar char="•"/>
          </a:pPr>
          <a:r>
            <a:rPr lang="es-MX" sz="900" kern="1200" dirty="0"/>
            <a:t>SUMA DE CORRIENTES</a:t>
          </a:r>
        </a:p>
        <a:p>
          <a:pPr marL="252000" lvl="3" indent="-57150" algn="l" defTabSz="400050">
            <a:lnSpc>
              <a:spcPct val="90000"/>
            </a:lnSpc>
            <a:spcBef>
              <a:spcPct val="0"/>
            </a:spcBef>
            <a:spcAft>
              <a:spcPct val="15000"/>
            </a:spcAft>
            <a:buChar char="•"/>
          </a:pPr>
          <a:r>
            <a:rPr lang="es-MX" sz="900" kern="1200" dirty="0"/>
            <a:t>SUMA DE TENSIONES</a:t>
          </a:r>
        </a:p>
      </dsp:txBody>
      <dsp:txXfrm>
        <a:off x="1443550" y="0"/>
        <a:ext cx="5051034" cy="1446334"/>
      </dsp:txXfrm>
    </dsp:sp>
    <dsp:sp modelId="{D7FE1196-486C-4FEC-B85F-F4C173A923F2}">
      <dsp:nvSpPr>
        <dsp:cNvPr id="0" name=""/>
        <dsp:cNvSpPr/>
      </dsp:nvSpPr>
      <dsp:spPr>
        <a:xfrm>
          <a:off x="144633" y="144633"/>
          <a:ext cx="1298917" cy="1157067"/>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6000" r="-6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5B52D4-63D2-43F6-8AD1-2A6AAAFDFE80}">
      <dsp:nvSpPr>
        <dsp:cNvPr id="0" name=""/>
        <dsp:cNvSpPr/>
      </dsp:nvSpPr>
      <dsp:spPr>
        <a:xfrm>
          <a:off x="0" y="1590968"/>
          <a:ext cx="6494585" cy="1446334"/>
        </a:xfrm>
        <a:prstGeom prst="roundRect">
          <a:avLst>
            <a:gd name="adj" fmla="val 10000"/>
          </a:avLst>
        </a:prstGeom>
        <a:solidFill>
          <a:schemeClr val="accent3">
            <a:hueOff val="526940"/>
            <a:satOff val="-34591"/>
            <a:lumOff val="156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MX" sz="1200" kern="1200" dirty="0"/>
            <a:t>INDIRECTO</a:t>
          </a:r>
        </a:p>
        <a:p>
          <a:pPr marL="57150" lvl="1" indent="-57150" algn="l" defTabSz="400050">
            <a:lnSpc>
              <a:spcPct val="90000"/>
            </a:lnSpc>
            <a:spcBef>
              <a:spcPct val="0"/>
            </a:spcBef>
            <a:spcAft>
              <a:spcPct val="15000"/>
            </a:spcAft>
            <a:buChar char="•"/>
          </a:pPr>
          <a:r>
            <a:rPr lang="es-MX" sz="900" kern="1200" dirty="0"/>
            <a:t>MULTIPLICADOR DE RELACIÓN DE IMPULSOS</a:t>
          </a:r>
        </a:p>
        <a:p>
          <a:pPr marL="57150" lvl="1" indent="-57150" algn="l" defTabSz="400050">
            <a:lnSpc>
              <a:spcPct val="90000"/>
            </a:lnSpc>
            <a:spcBef>
              <a:spcPct val="0"/>
            </a:spcBef>
            <a:spcAft>
              <a:spcPct val="15000"/>
            </a:spcAft>
            <a:buChar char="•"/>
          </a:pPr>
          <a:r>
            <a:rPr lang="es-MX" sz="900" kern="1200" dirty="0"/>
            <a:t>CONVERTIDOR DE PCM</a:t>
          </a:r>
        </a:p>
        <a:p>
          <a:pPr marL="252000" lvl="2" indent="-57150" algn="l" defTabSz="400050">
            <a:lnSpc>
              <a:spcPct val="90000"/>
            </a:lnSpc>
            <a:spcBef>
              <a:spcPct val="0"/>
            </a:spcBef>
            <a:spcAft>
              <a:spcPct val="15000"/>
            </a:spcAft>
            <a:buChar char="•"/>
          </a:pPr>
          <a:r>
            <a:rPr lang="es-MX" sz="900" kern="1200" dirty="0"/>
            <a:t>MEDIANTE MUESTREO Y RETENCIÓN (S&amp;H)</a:t>
          </a:r>
        </a:p>
        <a:p>
          <a:pPr marL="252000" lvl="2" indent="-57150" algn="l" defTabSz="400050">
            <a:lnSpc>
              <a:spcPct val="90000"/>
            </a:lnSpc>
            <a:spcBef>
              <a:spcPct val="0"/>
            </a:spcBef>
            <a:spcAft>
              <a:spcPct val="15000"/>
            </a:spcAft>
            <a:buChar char="•"/>
          </a:pPr>
          <a:r>
            <a:rPr lang="es-MX" sz="900" kern="1200" dirty="0"/>
            <a:t>MEDIANTE FILTRO PASA-BAJAS</a:t>
          </a:r>
        </a:p>
      </dsp:txBody>
      <dsp:txXfrm>
        <a:off x="1443550" y="1590968"/>
        <a:ext cx="5051034" cy="1446334"/>
      </dsp:txXfrm>
    </dsp:sp>
    <dsp:sp modelId="{DB51896D-988F-4AC0-9443-C76FAEC9ADAF}">
      <dsp:nvSpPr>
        <dsp:cNvPr id="0" name=""/>
        <dsp:cNvSpPr/>
      </dsp:nvSpPr>
      <dsp:spPr>
        <a:xfrm>
          <a:off x="144633" y="1735601"/>
          <a:ext cx="1298917" cy="1157067"/>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32000" b="-32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9D376C-E707-4197-B764-3CAE7D05C2BA}">
      <dsp:nvSpPr>
        <dsp:cNvPr id="0" name=""/>
        <dsp:cNvSpPr/>
      </dsp:nvSpPr>
      <dsp:spPr>
        <a:xfrm>
          <a:off x="0" y="3181936"/>
          <a:ext cx="6494585" cy="1446334"/>
        </a:xfrm>
        <a:prstGeom prst="roundRect">
          <a:avLst>
            <a:gd name="adj" fmla="val 10000"/>
          </a:avLst>
        </a:prstGeom>
        <a:solidFill>
          <a:schemeClr val="accent3">
            <a:hueOff val="1053880"/>
            <a:satOff val="-69182"/>
            <a:lumOff val="313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MX" sz="1200" kern="1200" dirty="0"/>
            <a:t>SEGÚN LA SEÑAL OBTENIDA EN LA SALIDA</a:t>
          </a:r>
        </a:p>
        <a:p>
          <a:pPr marL="57150" lvl="1" indent="-57150" algn="l" defTabSz="400050">
            <a:lnSpc>
              <a:spcPct val="90000"/>
            </a:lnSpc>
            <a:spcBef>
              <a:spcPct val="0"/>
            </a:spcBef>
            <a:spcAft>
              <a:spcPct val="15000"/>
            </a:spcAft>
            <a:buChar char="•"/>
          </a:pPr>
          <a:r>
            <a:rPr lang="es-MX" sz="900" kern="1200" dirty="0"/>
            <a:t>TENSIÓN</a:t>
          </a:r>
        </a:p>
        <a:p>
          <a:pPr marL="57150" lvl="1" indent="-57150" algn="l" defTabSz="400050">
            <a:lnSpc>
              <a:spcPct val="90000"/>
            </a:lnSpc>
            <a:spcBef>
              <a:spcPct val="0"/>
            </a:spcBef>
            <a:spcAft>
              <a:spcPct val="15000"/>
            </a:spcAft>
            <a:buChar char="•"/>
          </a:pPr>
          <a:r>
            <a:rPr lang="es-MX" sz="900" kern="1200" dirty="0"/>
            <a:t>CORRIENTE</a:t>
          </a:r>
        </a:p>
      </dsp:txBody>
      <dsp:txXfrm>
        <a:off x="1443550" y="3181936"/>
        <a:ext cx="5051034" cy="1446334"/>
      </dsp:txXfrm>
    </dsp:sp>
    <dsp:sp modelId="{70344243-7D00-48DB-A237-99E0539158C6}">
      <dsp:nvSpPr>
        <dsp:cNvPr id="0" name=""/>
        <dsp:cNvSpPr/>
      </dsp:nvSpPr>
      <dsp:spPr>
        <a:xfrm>
          <a:off x="144633" y="3326569"/>
          <a:ext cx="1298917" cy="1157067"/>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9ba42f7e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9ba42f7e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9ba42f7e5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9ba42f7e5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219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9ba42f7e5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9ba42f7e5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360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9ba42f7e5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9ba42f7e5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38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B61BEF0D-F0BB-DE4B-95CE-6DB70DBA9567}" type="datetimeFigureOut">
              <a:rPr lang="en-US" smtClean="0"/>
              <a:pPr/>
              <a:t>5/9/2019</a:t>
            </a:fld>
            <a:endParaRPr lang="en-US" dirty="0"/>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43708163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9115693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B61BEF0D-F0BB-DE4B-95CE-6DB70DBA9567}" type="datetimeFigureOut">
              <a:rPr lang="en-US" smtClean="0"/>
              <a:pPr/>
              <a:t>5/9/2019</a:t>
            </a:fld>
            <a:endParaRPr lang="en-US" dirty="0"/>
          </a:p>
        </p:txBody>
      </p:sp>
      <p:sp>
        <p:nvSpPr>
          <p:cNvPr id="5" name="Footer Placeholder 4"/>
          <p:cNvSpPr>
            <a:spLocks noGrp="1"/>
          </p:cNvSpPr>
          <p:nvPr>
            <p:ph type="ftr" sz="quarter" idx="11"/>
          </p:nvPr>
        </p:nvSpPr>
        <p:spPr>
          <a:xfrm>
            <a:off x="581193" y="4463859"/>
            <a:ext cx="5922209" cy="273844"/>
          </a:xfrm>
        </p:spPr>
        <p:txBody>
          <a:bodyPr/>
          <a:lstStyle/>
          <a:p>
            <a:endParaRPr lang="en-US" dirty="0"/>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4832206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166837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18725" y="4467103"/>
            <a:ext cx="789381" cy="273844"/>
          </a:xfrm>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21819643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5/9/2019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5628642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304206198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4899100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51120913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246335022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5/9/2019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08215655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MX" smtClean="0"/>
              <a:t>‹Nº›</a:t>
            </a:fld>
            <a:endParaRPr lang="es-MX"/>
          </a:p>
        </p:txBody>
      </p:sp>
    </p:spTree>
    <p:extLst>
      <p:ext uri="{BB962C8B-B14F-4D97-AF65-F5344CB8AC3E}">
        <p14:creationId xmlns:p14="http://schemas.microsoft.com/office/powerpoint/2010/main" val="19011486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fld id="{B61BEF0D-F0BB-DE4B-95CE-6DB70DBA9567}" type="datetimeFigureOut">
              <a:rPr lang="en-US" smtClean="0"/>
              <a:pPr/>
              <a:t>5/9/2019</a:t>
            </a:fld>
            <a:endParaRPr lang="en-US" dirty="0"/>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pPr marL="0" lvl="0" indent="0" algn="r" rtl="0">
              <a:spcBef>
                <a:spcPts val="0"/>
              </a:spcBef>
              <a:spcAft>
                <a:spcPts val="0"/>
              </a:spcAft>
              <a:buNone/>
            </a:pPr>
            <a:fld id="{00000000-1234-1234-1234-123412341234}" type="slidenum">
              <a:rPr lang="es-MX" smtClean="0"/>
              <a:t>‹Nº›</a:t>
            </a:fld>
            <a:endParaRPr lang="es-MX"/>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900891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4" Type="http://schemas.microsoft.com/office/2007/relationships/hdphoto" Target="../media/hdphoto2.wdp"/></Relationships>
</file>

<file path=ppt/slides/_rels/slide25.xml.rels><?xml version="1.0" encoding="UTF-8" standalone="yes"?>
<Relationships xmlns="http://schemas.openxmlformats.org/package/2006/relationships"><Relationship Id="rId3" Type="http://schemas.openxmlformats.org/officeDocument/2006/relationships/hyperlink" Target="http://ario.webs.uvigo.es/docencia/sad/SADGRADO_2.pdf" TargetMode="External"/><Relationship Id="rId2" Type="http://schemas.openxmlformats.org/officeDocument/2006/relationships/hyperlink" Target="https://es.wikipedia.org/wiki/Conversor_de_se&#241;al_digital_a_anal&#243;gica" TargetMode="External"/><Relationship Id="rId1" Type="http://schemas.openxmlformats.org/officeDocument/2006/relationships/slideLayout" Target="../slideLayouts/slideLayout12.xml"/><Relationship Id="rId5" Type="http://schemas.openxmlformats.org/officeDocument/2006/relationships/hyperlink" Target="https://www.academia.edu/13456174/Unidad_3_Convertidores_Principios_el&#233;ctricos_y_Aplicaciones_digitales" TargetMode="External"/><Relationship Id="rId4" Type="http://schemas.openxmlformats.org/officeDocument/2006/relationships/hyperlink" Target="https://www.monografias.com/trabajos96/conversores-digitales-analogicos-y-conversores-analogicos-digitales/conversores-digitales-analogicos-y-conversores-analogicos-digitales.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Convertidor Digital-Analógico</a:t>
            </a:r>
            <a:endParaRPr dirty="0"/>
          </a:p>
        </p:txBody>
      </p:sp>
      <p:sp>
        <p:nvSpPr>
          <p:cNvPr id="60" name="Google Shape;60;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Castro Cruces Jorge Eduardo</a:t>
            </a:r>
            <a:endParaRPr dirty="0"/>
          </a:p>
          <a:p>
            <a:pPr marL="0" lvl="0" indent="0" algn="l" rtl="0">
              <a:spcBef>
                <a:spcPts val="0"/>
              </a:spcBef>
              <a:spcAft>
                <a:spcPts val="0"/>
              </a:spcAft>
              <a:buNone/>
            </a:pPr>
            <a:r>
              <a:rPr lang="es"/>
              <a:t>Guzmán Gutiérrez Manuel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7EAFE5A6-AB24-4D0A-9828-D231986DAB22}"/>
              </a:ext>
            </a:extLst>
          </p:cNvPr>
          <p:cNvGrpSpPr/>
          <p:nvPr/>
        </p:nvGrpSpPr>
        <p:grpSpPr>
          <a:xfrm>
            <a:off x="0" y="0"/>
            <a:ext cx="9144000" cy="5143500"/>
            <a:chOff x="0" y="0"/>
            <a:chExt cx="9144000" cy="5143500"/>
          </a:xfrm>
        </p:grpSpPr>
        <p:pic>
          <p:nvPicPr>
            <p:cNvPr id="7" name="Imagen 6">
              <a:extLst>
                <a:ext uri="{FF2B5EF4-FFF2-40B4-BE49-F238E27FC236}">
                  <a16:creationId xmlns:a16="http://schemas.microsoft.com/office/drawing/2014/main" id="{696F6F1C-96CE-474C-A567-8BC8C702E3FF}"/>
                </a:ext>
              </a:extLst>
            </p:cNvPr>
            <p:cNvPicPr>
              <a:picLocks noChangeAspect="1"/>
            </p:cNvPicPr>
            <p:nvPr/>
          </p:nvPicPr>
          <p:blipFill>
            <a:blip r:embed="rId2"/>
            <a:stretch>
              <a:fillRect/>
            </a:stretch>
          </p:blipFill>
          <p:spPr>
            <a:xfrm>
              <a:off x="1143000" y="0"/>
              <a:ext cx="6858000" cy="5143500"/>
            </a:xfrm>
            <a:prstGeom prst="rect">
              <a:avLst/>
            </a:prstGeom>
          </p:spPr>
        </p:pic>
        <p:pic>
          <p:nvPicPr>
            <p:cNvPr id="11" name="Imagen 10">
              <a:extLst>
                <a:ext uri="{FF2B5EF4-FFF2-40B4-BE49-F238E27FC236}">
                  <a16:creationId xmlns:a16="http://schemas.microsoft.com/office/drawing/2014/main" id="{14D185A5-56AF-4656-8CE0-55E161AA7E5E}"/>
                </a:ext>
              </a:extLst>
            </p:cNvPr>
            <p:cNvPicPr>
              <a:picLocks noChangeAspect="1"/>
            </p:cNvPicPr>
            <p:nvPr/>
          </p:nvPicPr>
          <p:blipFill rotWithShape="1">
            <a:blip r:embed="rId2"/>
            <a:srcRect l="92625"/>
            <a:stretch/>
          </p:blipFill>
          <p:spPr>
            <a:xfrm>
              <a:off x="8001000" y="0"/>
              <a:ext cx="1143000" cy="5143500"/>
            </a:xfrm>
            <a:prstGeom prst="rect">
              <a:avLst/>
            </a:prstGeom>
          </p:spPr>
        </p:pic>
        <p:pic>
          <p:nvPicPr>
            <p:cNvPr id="12" name="Imagen 11">
              <a:extLst>
                <a:ext uri="{FF2B5EF4-FFF2-40B4-BE49-F238E27FC236}">
                  <a16:creationId xmlns:a16="http://schemas.microsoft.com/office/drawing/2014/main" id="{FB34903B-663D-462E-B106-05E10C4EE841}"/>
                </a:ext>
              </a:extLst>
            </p:cNvPr>
            <p:cNvPicPr>
              <a:picLocks noChangeAspect="1"/>
            </p:cNvPicPr>
            <p:nvPr/>
          </p:nvPicPr>
          <p:blipFill rotWithShape="1">
            <a:blip r:embed="rId2"/>
            <a:srcRect l="92625"/>
            <a:stretch/>
          </p:blipFill>
          <p:spPr>
            <a:xfrm>
              <a:off x="0" y="0"/>
              <a:ext cx="1143000" cy="5143500"/>
            </a:xfrm>
            <a:prstGeom prst="rect">
              <a:avLst/>
            </a:prstGeom>
          </p:spPr>
        </p:pic>
      </p:grpSp>
    </p:spTree>
    <p:extLst>
      <p:ext uri="{BB962C8B-B14F-4D97-AF65-F5344CB8AC3E}">
        <p14:creationId xmlns:p14="http://schemas.microsoft.com/office/powerpoint/2010/main" val="1750330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42900"/>
            <a:ext cx="2777490" cy="712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340232"/>
            <a:ext cx="2777490" cy="7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460805"/>
            <a:ext cx="8482004" cy="8919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A76CDDA1-8261-4AA4-BA60-2945590E7E1D}"/>
              </a:ext>
            </a:extLst>
          </p:cNvPr>
          <p:cNvSpPr>
            <a:spLocks noGrp="1"/>
          </p:cNvSpPr>
          <p:nvPr>
            <p:ph type="title"/>
          </p:nvPr>
        </p:nvSpPr>
        <p:spPr>
          <a:xfrm>
            <a:off x="435894" y="526617"/>
            <a:ext cx="8272212" cy="760350"/>
          </a:xfrm>
        </p:spPr>
        <p:txBody>
          <a:bodyPr vert="horz" lIns="91440" tIns="45720" rIns="91440" bIns="45720" rtlCol="0" anchor="b">
            <a:normAutofit/>
          </a:bodyPr>
          <a:lstStyle/>
          <a:p>
            <a:pPr defTabSz="457200">
              <a:spcBef>
                <a:spcPct val="0"/>
              </a:spcBef>
            </a:pPr>
            <a:r>
              <a:rPr lang="en-US" sz="2800" dirty="0" err="1"/>
              <a:t>Convertidor</a:t>
            </a:r>
            <a:r>
              <a:rPr lang="en-US" sz="2800" dirty="0"/>
              <a:t> D/A con Red R-2R </a:t>
            </a:r>
            <a:r>
              <a:rPr lang="en-US" sz="2800" dirty="0" err="1"/>
              <a:t>en</a:t>
            </a:r>
            <a:r>
              <a:rPr lang="en-US" sz="2800" dirty="0"/>
              <a:t> </a:t>
            </a:r>
            <a:r>
              <a:rPr lang="en-US" sz="2800" dirty="0" err="1"/>
              <a:t>Escalera</a:t>
            </a:r>
            <a:endParaRPr lang="en-US" sz="2800" dirty="0"/>
          </a:p>
        </p:txBody>
      </p:sp>
      <p:sp>
        <p:nvSpPr>
          <p:cNvPr id="17" name="Rectangle 16">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899" y="1635372"/>
            <a:ext cx="4053480" cy="3034262"/>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7D509C20-ECDC-470D-B0D7-C7D77214D226}"/>
              </a:ext>
            </a:extLst>
          </p:cNvPr>
          <p:cNvPicPr>
            <a:picLocks noChangeAspect="1"/>
          </p:cNvPicPr>
          <p:nvPr/>
        </p:nvPicPr>
        <p:blipFill>
          <a:blip r:embed="rId2"/>
          <a:stretch>
            <a:fillRect/>
          </a:stretch>
        </p:blipFill>
        <p:spPr>
          <a:xfrm>
            <a:off x="492918" y="2031986"/>
            <a:ext cx="3721894" cy="2214526"/>
          </a:xfrm>
          <a:prstGeom prst="rect">
            <a:avLst/>
          </a:prstGeom>
        </p:spPr>
      </p:pic>
      <p:sp>
        <p:nvSpPr>
          <p:cNvPr id="3" name="Marcador de texto 2">
            <a:extLst>
              <a:ext uri="{FF2B5EF4-FFF2-40B4-BE49-F238E27FC236}">
                <a16:creationId xmlns:a16="http://schemas.microsoft.com/office/drawing/2014/main" id="{A706D8CA-489F-41F5-AC0C-43281B1F64B2}"/>
              </a:ext>
            </a:extLst>
          </p:cNvPr>
          <p:cNvSpPr>
            <a:spLocks noGrp="1"/>
          </p:cNvSpPr>
          <p:nvPr>
            <p:ph type="body" idx="1"/>
          </p:nvPr>
        </p:nvSpPr>
        <p:spPr>
          <a:xfrm>
            <a:off x="4438357" y="1418589"/>
            <a:ext cx="4649372" cy="3645779"/>
          </a:xfrm>
        </p:spPr>
        <p:txBody>
          <a:bodyPr vert="horz" lIns="91440" tIns="45720" rIns="91440" bIns="45720" rtlCol="0" anchor="ctr">
            <a:normAutofit lnSpcReduction="10000"/>
          </a:bodyPr>
          <a:lstStyle/>
          <a:p>
            <a:pPr algn="just" defTabSz="457200">
              <a:spcBef>
                <a:spcPct val="20000"/>
              </a:spcBef>
              <a:spcAft>
                <a:spcPts val="600"/>
              </a:spcAft>
              <a:buSzPct val="92000"/>
              <a:buFont typeface="Wingdings 2" panose="05020102010507070707" pitchFamily="18" charset="2"/>
              <a:buChar char=""/>
            </a:pPr>
            <a:r>
              <a:rPr lang="en-US" sz="1600" dirty="0"/>
              <a:t>El principio de </a:t>
            </a:r>
            <a:r>
              <a:rPr lang="en-US" sz="1600" dirty="0" err="1"/>
              <a:t>este</a:t>
            </a:r>
            <a:r>
              <a:rPr lang="en-US" sz="1600" dirty="0"/>
              <a:t> </a:t>
            </a:r>
            <a:r>
              <a:rPr lang="en-US" sz="1600" dirty="0" err="1"/>
              <a:t>conversor</a:t>
            </a:r>
            <a:r>
              <a:rPr lang="en-US" sz="1600" dirty="0"/>
              <a:t> </a:t>
            </a:r>
            <a:r>
              <a:rPr lang="en-US" sz="1600" dirty="0" err="1"/>
              <a:t>consiste</a:t>
            </a:r>
            <a:r>
              <a:rPr lang="en-US" sz="1600" dirty="0"/>
              <a:t> </a:t>
            </a:r>
            <a:r>
              <a:rPr lang="en-US" sz="1600" dirty="0" err="1"/>
              <a:t>en</a:t>
            </a:r>
            <a:r>
              <a:rPr lang="en-US" sz="1600" dirty="0"/>
              <a:t> </a:t>
            </a:r>
            <a:r>
              <a:rPr lang="en-US" sz="1600" dirty="0" err="1"/>
              <a:t>dividir</a:t>
            </a:r>
            <a:r>
              <a:rPr lang="en-US" sz="1600" dirty="0"/>
              <a:t> </a:t>
            </a:r>
            <a:r>
              <a:rPr lang="en-US" sz="1600" dirty="0" err="1"/>
              <a:t>en</a:t>
            </a:r>
            <a:r>
              <a:rPr lang="en-US" sz="1600" dirty="0"/>
              <a:t> dos la </a:t>
            </a:r>
            <a:r>
              <a:rPr lang="en-US" sz="1600" dirty="0" err="1"/>
              <a:t>corriente</a:t>
            </a:r>
            <a:r>
              <a:rPr lang="en-US" sz="1600" dirty="0"/>
              <a:t> que hay </a:t>
            </a:r>
            <a:r>
              <a:rPr lang="en-US" sz="1600" dirty="0" err="1"/>
              <a:t>en</a:t>
            </a:r>
            <a:r>
              <a:rPr lang="en-US" sz="1600" dirty="0"/>
              <a:t> </a:t>
            </a:r>
            <a:r>
              <a:rPr lang="en-US" sz="1600" dirty="0" err="1"/>
              <a:t>cada</a:t>
            </a:r>
            <a:r>
              <a:rPr lang="en-US" sz="1600" dirty="0"/>
              <a:t> </a:t>
            </a:r>
            <a:r>
              <a:rPr lang="en-US" sz="1600" dirty="0" err="1"/>
              <a:t>nudo</a:t>
            </a:r>
            <a:r>
              <a:rPr lang="en-US" sz="1600" dirty="0"/>
              <a:t>. Por </a:t>
            </a:r>
            <a:r>
              <a:rPr lang="en-US" sz="1600" dirty="0" err="1"/>
              <a:t>ejemplo</a:t>
            </a:r>
            <a:r>
              <a:rPr lang="en-US" sz="1600" dirty="0"/>
              <a:t>, </a:t>
            </a:r>
            <a:r>
              <a:rPr lang="en-US" sz="1600" dirty="0" err="1"/>
              <a:t>si</a:t>
            </a:r>
            <a:r>
              <a:rPr lang="en-US" sz="1600" dirty="0"/>
              <a:t> </a:t>
            </a:r>
            <a:r>
              <a:rPr lang="en-US" sz="1600" dirty="0" err="1"/>
              <a:t>nos</a:t>
            </a:r>
            <a:r>
              <a:rPr lang="en-US" sz="1600" dirty="0"/>
              <a:t> </a:t>
            </a:r>
            <a:r>
              <a:rPr lang="en-US" sz="1600" dirty="0" err="1"/>
              <a:t>fijamos</a:t>
            </a:r>
            <a:r>
              <a:rPr lang="en-US" sz="1600" dirty="0"/>
              <a:t> </a:t>
            </a:r>
            <a:r>
              <a:rPr lang="en-US" sz="1600" dirty="0" err="1"/>
              <a:t>en</a:t>
            </a:r>
            <a:r>
              <a:rPr lang="en-US" sz="1600" dirty="0"/>
              <a:t> el </a:t>
            </a:r>
            <a:r>
              <a:rPr lang="en-US" sz="1600" dirty="0" err="1"/>
              <a:t>nudo</a:t>
            </a:r>
            <a:r>
              <a:rPr lang="en-US" sz="1600" dirty="0"/>
              <a:t> A de la </a:t>
            </a:r>
            <a:r>
              <a:rPr lang="en-US" sz="1600" dirty="0" err="1"/>
              <a:t>figura</a:t>
            </a:r>
            <a:r>
              <a:rPr lang="en-US" sz="1600" dirty="0"/>
              <a:t>, la </a:t>
            </a:r>
            <a:r>
              <a:rPr lang="en-US" sz="1600" dirty="0" err="1"/>
              <a:t>mitad</a:t>
            </a:r>
            <a:r>
              <a:rPr lang="en-US" sz="1600" dirty="0"/>
              <a:t> de la </a:t>
            </a:r>
            <a:r>
              <a:rPr lang="en-US" sz="1600" dirty="0" err="1"/>
              <a:t>corriente</a:t>
            </a:r>
            <a:r>
              <a:rPr lang="en-US" sz="1600" dirty="0"/>
              <a:t> que </a:t>
            </a:r>
            <a:r>
              <a:rPr lang="en-US" sz="1600" dirty="0" err="1"/>
              <a:t>fluye</a:t>
            </a:r>
            <a:r>
              <a:rPr lang="en-US" sz="1600" dirty="0"/>
              <a:t> a la </a:t>
            </a:r>
            <a:r>
              <a:rPr lang="en-US" sz="1600" dirty="0" err="1"/>
              <a:t>derecha</a:t>
            </a:r>
            <a:r>
              <a:rPr lang="en-US" sz="1600" dirty="0"/>
              <a:t> del </a:t>
            </a:r>
            <a:r>
              <a:rPr lang="en-US" sz="1600" dirty="0" err="1"/>
              <a:t>nudo</a:t>
            </a:r>
            <a:r>
              <a:rPr lang="en-US" sz="1600" dirty="0"/>
              <a:t> es </a:t>
            </a:r>
            <a:r>
              <a:rPr lang="en-US" sz="1600" dirty="0" err="1"/>
              <a:t>aportada</a:t>
            </a:r>
            <a:r>
              <a:rPr lang="en-US" sz="1600" dirty="0"/>
              <a:t> a </a:t>
            </a:r>
            <a:r>
              <a:rPr lang="en-US" sz="1600" dirty="0" err="1"/>
              <a:t>través</a:t>
            </a:r>
            <a:r>
              <a:rPr lang="en-US" sz="1600" dirty="0"/>
              <a:t> de la </a:t>
            </a:r>
            <a:r>
              <a:rPr lang="en-US" sz="1600" dirty="0" err="1"/>
              <a:t>resistencia</a:t>
            </a:r>
            <a:r>
              <a:rPr lang="en-US" sz="1600" dirty="0"/>
              <a:t> de valor 2R </a:t>
            </a:r>
            <a:r>
              <a:rPr lang="en-US" sz="1600" dirty="0" err="1"/>
              <a:t>correspondiente</a:t>
            </a:r>
            <a:r>
              <a:rPr lang="en-US" sz="1600" dirty="0"/>
              <a:t> al MSB y la </a:t>
            </a:r>
            <a:r>
              <a:rPr lang="en-US" sz="1600" dirty="0" err="1"/>
              <a:t>otra</a:t>
            </a:r>
            <a:r>
              <a:rPr lang="en-US" sz="1600" dirty="0"/>
              <a:t> </a:t>
            </a:r>
            <a:r>
              <a:rPr lang="en-US" sz="1600" dirty="0" err="1"/>
              <a:t>mitad</a:t>
            </a:r>
            <a:r>
              <a:rPr lang="en-US" sz="1600" dirty="0"/>
              <a:t> es </a:t>
            </a:r>
            <a:r>
              <a:rPr lang="en-US" sz="1600" dirty="0" err="1"/>
              <a:t>aportada</a:t>
            </a:r>
            <a:r>
              <a:rPr lang="en-US" sz="1600" dirty="0"/>
              <a:t> a </a:t>
            </a:r>
            <a:r>
              <a:rPr lang="en-US" sz="1600" dirty="0" err="1"/>
              <a:t>través</a:t>
            </a:r>
            <a:r>
              <a:rPr lang="en-US" sz="1600" dirty="0"/>
              <a:t> de la </a:t>
            </a:r>
            <a:r>
              <a:rPr lang="en-US" sz="1600" dirty="0" err="1"/>
              <a:t>resistencia</a:t>
            </a:r>
            <a:r>
              <a:rPr lang="en-US" sz="1600" dirty="0"/>
              <a:t> de valor R, por la que </a:t>
            </a:r>
            <a:r>
              <a:rPr lang="en-US" sz="1600" dirty="0" err="1"/>
              <a:t>circula</a:t>
            </a:r>
            <a:r>
              <a:rPr lang="en-US" sz="1600" dirty="0"/>
              <a:t> la </a:t>
            </a:r>
            <a:r>
              <a:rPr lang="en-US" sz="1600" dirty="0" err="1"/>
              <a:t>corriente</a:t>
            </a:r>
            <a:r>
              <a:rPr lang="en-US" sz="1600" dirty="0"/>
              <a:t> </a:t>
            </a:r>
            <a:r>
              <a:rPr lang="en-US" sz="1600" dirty="0" err="1"/>
              <a:t>asociada</a:t>
            </a:r>
            <a:r>
              <a:rPr lang="en-US" sz="1600" dirty="0"/>
              <a:t> a los bits de un peso </a:t>
            </a:r>
            <a:r>
              <a:rPr lang="en-US" sz="1600" dirty="0" err="1"/>
              <a:t>menor</a:t>
            </a:r>
            <a:r>
              <a:rPr lang="en-US" sz="1600" dirty="0"/>
              <a:t> al MSB. </a:t>
            </a:r>
          </a:p>
          <a:p>
            <a:pPr algn="just" defTabSz="457200">
              <a:spcBef>
                <a:spcPct val="20000"/>
              </a:spcBef>
              <a:spcAft>
                <a:spcPts val="600"/>
              </a:spcAft>
              <a:buSzPct val="92000"/>
              <a:buFont typeface="Wingdings 2" panose="05020102010507070707" pitchFamily="18" charset="2"/>
              <a:buChar char=""/>
            </a:pPr>
            <a:r>
              <a:rPr lang="en-US" sz="1600" dirty="0"/>
              <a:t>La red </a:t>
            </a:r>
            <a:r>
              <a:rPr lang="en-US" sz="1600" dirty="0" err="1"/>
              <a:t>está</a:t>
            </a:r>
            <a:r>
              <a:rPr lang="en-US" sz="1600" dirty="0"/>
              <a:t> </a:t>
            </a:r>
            <a:r>
              <a:rPr lang="en-US" sz="1600" dirty="0" err="1"/>
              <a:t>construida</a:t>
            </a:r>
            <a:r>
              <a:rPr lang="en-US" sz="1600" dirty="0"/>
              <a:t> de </a:t>
            </a:r>
            <a:r>
              <a:rPr lang="en-US" sz="1600" dirty="0" err="1"/>
              <a:t>tal</a:t>
            </a:r>
            <a:r>
              <a:rPr lang="en-US" sz="1600" dirty="0"/>
              <a:t> forma que el </a:t>
            </a:r>
            <a:r>
              <a:rPr lang="en-US" sz="1600" dirty="0" err="1"/>
              <a:t>efecto</a:t>
            </a:r>
            <a:r>
              <a:rPr lang="en-US" sz="1600" dirty="0"/>
              <a:t> de la </a:t>
            </a:r>
            <a:r>
              <a:rPr lang="en-US" sz="1600" dirty="0" err="1"/>
              <a:t>puesta</a:t>
            </a:r>
            <a:r>
              <a:rPr lang="en-US" sz="1600" dirty="0"/>
              <a:t> a "1" de una </a:t>
            </a:r>
            <a:r>
              <a:rPr lang="en-US" sz="1600" dirty="0" err="1"/>
              <a:t>línea</a:t>
            </a:r>
            <a:r>
              <a:rPr lang="en-US" sz="1600" dirty="0"/>
              <a:t> de entrada </a:t>
            </a:r>
            <a:r>
              <a:rPr lang="en-US" sz="1600" dirty="0" err="1"/>
              <a:t>provoca</a:t>
            </a:r>
            <a:r>
              <a:rPr lang="en-US" sz="1600" dirty="0"/>
              <a:t>, </a:t>
            </a:r>
            <a:r>
              <a:rPr lang="en-US" sz="1600" dirty="0" err="1"/>
              <a:t>en</a:t>
            </a:r>
            <a:r>
              <a:rPr lang="en-US" sz="1600" dirty="0"/>
              <a:t> la entrada del </a:t>
            </a:r>
            <a:r>
              <a:rPr lang="en-US" sz="1600" dirty="0" err="1"/>
              <a:t>amplificador</a:t>
            </a:r>
            <a:r>
              <a:rPr lang="en-US" sz="1600" dirty="0"/>
              <a:t> </a:t>
            </a:r>
            <a:r>
              <a:rPr lang="en-US" sz="1600" dirty="0" err="1"/>
              <a:t>operacional</a:t>
            </a:r>
            <a:r>
              <a:rPr lang="en-US" sz="1600" dirty="0"/>
              <a:t>, una </a:t>
            </a:r>
            <a:r>
              <a:rPr lang="en-US" sz="1600" dirty="0" err="1"/>
              <a:t>intensidad</a:t>
            </a:r>
            <a:r>
              <a:rPr lang="en-US" sz="1600" dirty="0"/>
              <a:t> de </a:t>
            </a:r>
            <a:r>
              <a:rPr lang="en-US" sz="1600" dirty="0" err="1"/>
              <a:t>corriente</a:t>
            </a:r>
            <a:r>
              <a:rPr lang="en-US" sz="1600" dirty="0"/>
              <a:t> </a:t>
            </a:r>
            <a:r>
              <a:rPr lang="en-US" sz="1600" dirty="0" err="1"/>
              <a:t>proporcional</a:t>
            </a:r>
            <a:r>
              <a:rPr lang="en-US" sz="1600" dirty="0"/>
              <a:t> al peso del bit.</a:t>
            </a:r>
          </a:p>
        </p:txBody>
      </p:sp>
    </p:spTree>
    <p:extLst>
      <p:ext uri="{BB962C8B-B14F-4D97-AF65-F5344CB8AC3E}">
        <p14:creationId xmlns:p14="http://schemas.microsoft.com/office/powerpoint/2010/main" val="1829693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DD80A-2618-4612-BD6E-923F00496DC7}"/>
              </a:ext>
            </a:extLst>
          </p:cNvPr>
          <p:cNvSpPr>
            <a:spLocks noGrp="1"/>
          </p:cNvSpPr>
          <p:nvPr>
            <p:ph type="title"/>
          </p:nvPr>
        </p:nvSpPr>
        <p:spPr/>
        <p:txBody>
          <a:bodyPr/>
          <a:lstStyle/>
          <a:p>
            <a:r>
              <a:rPr lang="es-MX" dirty="0">
                <a:solidFill>
                  <a:schemeClr val="accent1">
                    <a:lumMod val="60000"/>
                    <a:lumOff val="40000"/>
                  </a:schemeClr>
                </a:solidFill>
              </a:rPr>
              <a:t>Ventajas y desventajas</a:t>
            </a:r>
          </a:p>
        </p:txBody>
      </p:sp>
      <p:sp>
        <p:nvSpPr>
          <p:cNvPr id="3" name="Marcador de texto 2">
            <a:extLst>
              <a:ext uri="{FF2B5EF4-FFF2-40B4-BE49-F238E27FC236}">
                <a16:creationId xmlns:a16="http://schemas.microsoft.com/office/drawing/2014/main" id="{83F55C05-0CCD-43DB-AD68-7D7CA5EE8E06}"/>
              </a:ext>
            </a:extLst>
          </p:cNvPr>
          <p:cNvSpPr>
            <a:spLocks noGrp="1"/>
          </p:cNvSpPr>
          <p:nvPr>
            <p:ph type="body" idx="1"/>
          </p:nvPr>
        </p:nvSpPr>
        <p:spPr/>
        <p:txBody>
          <a:bodyPr>
            <a:normAutofit/>
          </a:bodyPr>
          <a:lstStyle/>
          <a:p>
            <a:pPr algn="just"/>
            <a:r>
              <a:rPr lang="es-MX" sz="1800" b="1" dirty="0"/>
              <a:t>Ventajas: </a:t>
            </a:r>
            <a:r>
              <a:rPr lang="es-MX" sz="1800" dirty="0"/>
              <a:t>Solamente emplea resistencias de dos valores diferentes (R y 2R), por lo que resuelve el problema que se planteó anteriormente en cuanto a la gran disparidad de los valores resistivos. Mediante los conversores R-2R necesitamos unos valores resistivos que son fáciles de obtener, la variación de las resistencias con la temperatura será similar en todas ellas y se pueden emplear valores pequeños cuando sea necesario implementar conversores de alta velocidad. </a:t>
            </a:r>
          </a:p>
          <a:p>
            <a:pPr algn="just"/>
            <a:r>
              <a:rPr lang="es-MX" sz="1800" b="1" dirty="0"/>
              <a:t>Inconvenientes: </a:t>
            </a:r>
            <a:r>
              <a:rPr lang="es-MX" sz="1800" dirty="0"/>
              <a:t>La desventaja que poseen reside en que necesitamos el doble de resistencias que en el caso del conversor de resistencias ponderadas. Además la corriente que inyecta el bit menos significativo, tiene un retardo de propagación superior a la inyectada por el MSB, lo cual puede provocar un mayor tiempo de conversión.</a:t>
            </a:r>
          </a:p>
        </p:txBody>
      </p:sp>
    </p:spTree>
    <p:extLst>
      <p:ext uri="{BB962C8B-B14F-4D97-AF65-F5344CB8AC3E}">
        <p14:creationId xmlns:p14="http://schemas.microsoft.com/office/powerpoint/2010/main" val="3470541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42900"/>
            <a:ext cx="2777490" cy="712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340232"/>
            <a:ext cx="2777490" cy="7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460805"/>
            <a:ext cx="8482004" cy="8919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E23C7355-B8E8-4C07-B35D-2A6341977D63}"/>
              </a:ext>
            </a:extLst>
          </p:cNvPr>
          <p:cNvSpPr>
            <a:spLocks noGrp="1"/>
          </p:cNvSpPr>
          <p:nvPr>
            <p:ph type="title"/>
          </p:nvPr>
        </p:nvSpPr>
        <p:spPr>
          <a:xfrm>
            <a:off x="435894" y="526617"/>
            <a:ext cx="8272212" cy="760350"/>
          </a:xfrm>
        </p:spPr>
        <p:txBody>
          <a:bodyPr vert="horz" lIns="91440" tIns="45720" rIns="91440" bIns="45720" rtlCol="0" anchor="b">
            <a:normAutofit/>
          </a:bodyPr>
          <a:lstStyle/>
          <a:p>
            <a:pPr defTabSz="457200">
              <a:spcBef>
                <a:spcPct val="0"/>
              </a:spcBef>
            </a:pPr>
            <a:r>
              <a:rPr lang="en-US" sz="2800" dirty="0" err="1"/>
              <a:t>Conversores</a:t>
            </a:r>
            <a:r>
              <a:rPr lang="en-US" sz="2800" dirty="0"/>
              <a:t> D/A con </a:t>
            </a:r>
            <a:r>
              <a:rPr lang="en-US" sz="2800" dirty="0" err="1"/>
              <a:t>Escalera</a:t>
            </a:r>
            <a:r>
              <a:rPr lang="en-US" sz="2800" dirty="0"/>
              <a:t> </a:t>
            </a:r>
            <a:r>
              <a:rPr lang="en-US" sz="2800" dirty="0" err="1"/>
              <a:t>Invertida</a:t>
            </a:r>
            <a:endParaRPr lang="en-US" sz="2800" dirty="0"/>
          </a:p>
        </p:txBody>
      </p:sp>
      <p:sp>
        <p:nvSpPr>
          <p:cNvPr id="18" name="Rectangle 17">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899" y="1635372"/>
            <a:ext cx="4053480" cy="3034262"/>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magen que contiene objeto, antena&#10;&#10;Descripción generada automáticamente">
            <a:extLst>
              <a:ext uri="{FF2B5EF4-FFF2-40B4-BE49-F238E27FC236}">
                <a16:creationId xmlns:a16="http://schemas.microsoft.com/office/drawing/2014/main" id="{7F781FD6-F4E7-4DE7-86BB-0C29CF0C69A2}"/>
              </a:ext>
            </a:extLst>
          </p:cNvPr>
          <p:cNvPicPr>
            <a:picLocks noChangeAspect="1"/>
          </p:cNvPicPr>
          <p:nvPr/>
        </p:nvPicPr>
        <p:blipFill>
          <a:blip r:embed="rId2"/>
          <a:stretch>
            <a:fillRect/>
          </a:stretch>
        </p:blipFill>
        <p:spPr>
          <a:xfrm>
            <a:off x="498330" y="1770792"/>
            <a:ext cx="3711069" cy="2736914"/>
          </a:xfrm>
          <a:prstGeom prst="rect">
            <a:avLst/>
          </a:prstGeom>
        </p:spPr>
      </p:pic>
      <p:sp>
        <p:nvSpPr>
          <p:cNvPr id="3" name="Marcador de texto 2">
            <a:extLst>
              <a:ext uri="{FF2B5EF4-FFF2-40B4-BE49-F238E27FC236}">
                <a16:creationId xmlns:a16="http://schemas.microsoft.com/office/drawing/2014/main" id="{921C8D8D-2465-4D3F-87F6-F4713458AF5D}"/>
              </a:ext>
            </a:extLst>
          </p:cNvPr>
          <p:cNvSpPr>
            <a:spLocks noGrp="1"/>
          </p:cNvSpPr>
          <p:nvPr>
            <p:ph type="body" idx="1"/>
          </p:nvPr>
        </p:nvSpPr>
        <p:spPr>
          <a:xfrm>
            <a:off x="4551810" y="1439691"/>
            <a:ext cx="4472616" cy="3617644"/>
          </a:xfrm>
        </p:spPr>
        <p:txBody>
          <a:bodyPr vert="horz" lIns="91440" tIns="45720" rIns="91440" bIns="45720" rtlCol="0" anchor="ctr">
            <a:normAutofit/>
          </a:bodyPr>
          <a:lstStyle/>
          <a:p>
            <a:pPr algn="just" defTabSz="457200">
              <a:lnSpc>
                <a:spcPct val="90000"/>
              </a:lnSpc>
              <a:spcBef>
                <a:spcPct val="20000"/>
              </a:spcBef>
              <a:spcAft>
                <a:spcPts val="600"/>
              </a:spcAft>
              <a:buSzPct val="92000"/>
              <a:buFont typeface="Wingdings 2" panose="05020102010507070707" pitchFamily="18" charset="2"/>
              <a:buChar char=""/>
            </a:pPr>
            <a:r>
              <a:rPr lang="en-US" sz="1400" dirty="0"/>
              <a:t>La </a:t>
            </a:r>
            <a:r>
              <a:rPr lang="en-US" sz="1400" dirty="0" err="1"/>
              <a:t>configuración</a:t>
            </a:r>
            <a:r>
              <a:rPr lang="en-US" sz="1400" dirty="0"/>
              <a:t> de los </a:t>
            </a:r>
            <a:r>
              <a:rPr lang="en-US" sz="1400" dirty="0" err="1"/>
              <a:t>conversores</a:t>
            </a:r>
            <a:r>
              <a:rPr lang="en-US" sz="1400" dirty="0"/>
              <a:t> con red R-2R </a:t>
            </a:r>
            <a:r>
              <a:rPr lang="en-US" sz="1400" dirty="0" err="1"/>
              <a:t>en</a:t>
            </a:r>
            <a:r>
              <a:rPr lang="en-US" sz="1400" dirty="0"/>
              <a:t> </a:t>
            </a:r>
            <a:r>
              <a:rPr lang="en-US" sz="1400" dirty="0" err="1"/>
              <a:t>escalera</a:t>
            </a:r>
            <a:r>
              <a:rPr lang="en-US" sz="1400" dirty="0"/>
              <a:t> </a:t>
            </a:r>
            <a:r>
              <a:rPr lang="en-US" sz="1400" dirty="0" err="1"/>
              <a:t>poseía</a:t>
            </a:r>
            <a:r>
              <a:rPr lang="en-US" sz="1400" dirty="0"/>
              <a:t> una </a:t>
            </a:r>
            <a:r>
              <a:rPr lang="en-US" sz="1400" dirty="0" err="1"/>
              <a:t>desventaja</a:t>
            </a:r>
            <a:r>
              <a:rPr lang="en-US" sz="1400" dirty="0"/>
              <a:t> </a:t>
            </a:r>
            <a:r>
              <a:rPr lang="en-US" sz="1400" dirty="0" err="1"/>
              <a:t>frente</a:t>
            </a:r>
            <a:r>
              <a:rPr lang="en-US" sz="1400" dirty="0"/>
              <a:t> al nuevo </a:t>
            </a:r>
            <a:r>
              <a:rPr lang="en-US" sz="1400" dirty="0" err="1"/>
              <a:t>modelo</a:t>
            </a:r>
            <a:r>
              <a:rPr lang="en-US" sz="1400" dirty="0"/>
              <a:t> de </a:t>
            </a:r>
            <a:r>
              <a:rPr lang="en-US" sz="1400" dirty="0" err="1"/>
              <a:t>escalera</a:t>
            </a:r>
            <a:r>
              <a:rPr lang="en-US" sz="1400" dirty="0"/>
              <a:t> </a:t>
            </a:r>
            <a:r>
              <a:rPr lang="en-US" sz="1400" dirty="0" err="1"/>
              <a:t>invertida</a:t>
            </a:r>
            <a:r>
              <a:rPr lang="en-US" sz="1400" dirty="0"/>
              <a:t>. Si </a:t>
            </a:r>
            <a:r>
              <a:rPr lang="en-US" sz="1400" dirty="0" err="1"/>
              <a:t>retrocedemos</a:t>
            </a:r>
            <a:r>
              <a:rPr lang="en-US" sz="1400" dirty="0"/>
              <a:t> a la </a:t>
            </a:r>
            <a:r>
              <a:rPr lang="en-US" sz="1400" dirty="0" err="1"/>
              <a:t>figura</a:t>
            </a:r>
            <a:r>
              <a:rPr lang="en-US" sz="1400" dirty="0"/>
              <a:t> del </a:t>
            </a:r>
            <a:r>
              <a:rPr lang="en-US" sz="1400" dirty="0" err="1"/>
              <a:t>esquema</a:t>
            </a:r>
            <a:r>
              <a:rPr lang="en-US" sz="1400" dirty="0"/>
              <a:t> del </a:t>
            </a:r>
            <a:r>
              <a:rPr lang="en-US" sz="1400" dirty="0" err="1"/>
              <a:t>conversor</a:t>
            </a:r>
            <a:r>
              <a:rPr lang="en-US" sz="1400" dirty="0"/>
              <a:t> anterior </a:t>
            </a:r>
            <a:r>
              <a:rPr lang="en-US" sz="1400" dirty="0" err="1"/>
              <a:t>podemos</a:t>
            </a:r>
            <a:r>
              <a:rPr lang="en-US" sz="1400" dirty="0"/>
              <a:t> </a:t>
            </a:r>
            <a:r>
              <a:rPr lang="en-US" sz="1400" dirty="0" err="1"/>
              <a:t>observar</a:t>
            </a:r>
            <a:r>
              <a:rPr lang="en-US" sz="1400" dirty="0"/>
              <a:t> que la red R-2R </a:t>
            </a:r>
            <a:r>
              <a:rPr lang="en-US" sz="1400" dirty="0" err="1"/>
              <a:t>está</a:t>
            </a:r>
            <a:r>
              <a:rPr lang="en-US" sz="1400" dirty="0"/>
              <a:t> </a:t>
            </a:r>
            <a:r>
              <a:rPr lang="en-US" sz="1400" dirty="0" err="1"/>
              <a:t>conectada</a:t>
            </a:r>
            <a:r>
              <a:rPr lang="en-US" sz="1400" dirty="0"/>
              <a:t> </a:t>
            </a:r>
            <a:r>
              <a:rPr lang="en-US" sz="1400" dirty="0" err="1"/>
              <a:t>directamente</a:t>
            </a:r>
            <a:r>
              <a:rPr lang="en-US" sz="1400" dirty="0"/>
              <a:t> a la entrada del </a:t>
            </a:r>
            <a:r>
              <a:rPr lang="en-US" sz="1400" dirty="0" err="1"/>
              <a:t>amplificador</a:t>
            </a:r>
            <a:r>
              <a:rPr lang="en-US" sz="1400" dirty="0"/>
              <a:t> </a:t>
            </a:r>
            <a:r>
              <a:rPr lang="en-US" sz="1400" dirty="0" err="1"/>
              <a:t>operacional</a:t>
            </a:r>
            <a:r>
              <a:rPr lang="en-US" sz="1400" dirty="0"/>
              <a:t>, </a:t>
            </a:r>
            <a:r>
              <a:rPr lang="en-US" sz="1400" dirty="0" err="1"/>
              <a:t>mientras</a:t>
            </a:r>
            <a:r>
              <a:rPr lang="en-US" sz="1400" dirty="0"/>
              <a:t> que los </a:t>
            </a:r>
            <a:r>
              <a:rPr lang="en-US" sz="1400" dirty="0" err="1"/>
              <a:t>interruptores</a:t>
            </a:r>
            <a:r>
              <a:rPr lang="en-US" sz="1400" dirty="0"/>
              <a:t> </a:t>
            </a:r>
            <a:r>
              <a:rPr lang="en-US" sz="1400" dirty="0" err="1"/>
              <a:t>conectan</a:t>
            </a:r>
            <a:r>
              <a:rPr lang="en-US" sz="1400" dirty="0"/>
              <a:t> el </a:t>
            </a:r>
            <a:r>
              <a:rPr lang="en-US" sz="1400" dirty="0" err="1"/>
              <a:t>extremo</a:t>
            </a:r>
            <a:r>
              <a:rPr lang="en-US" sz="1400" dirty="0"/>
              <a:t> de </a:t>
            </a:r>
            <a:r>
              <a:rPr lang="en-US" sz="1400" dirty="0" err="1"/>
              <a:t>cada</a:t>
            </a:r>
            <a:r>
              <a:rPr lang="en-US" sz="1400" dirty="0"/>
              <a:t> </a:t>
            </a:r>
            <a:r>
              <a:rPr lang="en-US" sz="1400" dirty="0" err="1"/>
              <a:t>resistencia</a:t>
            </a:r>
            <a:r>
              <a:rPr lang="en-US" sz="1400" dirty="0"/>
              <a:t> bien a la </a:t>
            </a:r>
            <a:r>
              <a:rPr lang="en-US" sz="1400" dirty="0" err="1"/>
              <a:t>tensión</a:t>
            </a:r>
            <a:r>
              <a:rPr lang="en-US" sz="1400" dirty="0"/>
              <a:t> de </a:t>
            </a:r>
            <a:r>
              <a:rPr lang="en-US" sz="1400" dirty="0" err="1"/>
              <a:t>referencia</a:t>
            </a:r>
            <a:r>
              <a:rPr lang="en-US" sz="1400" dirty="0"/>
              <a:t> VREF, bien a masa. Si </a:t>
            </a:r>
            <a:r>
              <a:rPr lang="en-US" sz="1400" dirty="0" err="1"/>
              <a:t>ahora</a:t>
            </a:r>
            <a:r>
              <a:rPr lang="en-US" sz="1400" dirty="0"/>
              <a:t> </a:t>
            </a:r>
            <a:r>
              <a:rPr lang="en-US" sz="1400" dirty="0" err="1"/>
              <a:t>nos</a:t>
            </a:r>
            <a:r>
              <a:rPr lang="en-US" sz="1400" dirty="0"/>
              <a:t> </a:t>
            </a:r>
            <a:r>
              <a:rPr lang="en-US" sz="1400" dirty="0" err="1"/>
              <a:t>fijamos</a:t>
            </a:r>
            <a:r>
              <a:rPr lang="en-US" sz="1400" dirty="0"/>
              <a:t> </a:t>
            </a:r>
            <a:r>
              <a:rPr lang="en-US" sz="1400" dirty="0" err="1"/>
              <a:t>en</a:t>
            </a:r>
            <a:r>
              <a:rPr lang="en-US" sz="1400" dirty="0"/>
              <a:t> la </a:t>
            </a:r>
            <a:r>
              <a:rPr lang="en-US" sz="1400" dirty="0" err="1"/>
              <a:t>siguiente</a:t>
            </a:r>
            <a:r>
              <a:rPr lang="en-US" sz="1400" dirty="0"/>
              <a:t> </a:t>
            </a:r>
            <a:r>
              <a:rPr lang="en-US" sz="1400" dirty="0" err="1"/>
              <a:t>figura</a:t>
            </a:r>
            <a:r>
              <a:rPr lang="en-US" sz="1400" dirty="0"/>
              <a:t> </a:t>
            </a:r>
            <a:r>
              <a:rPr lang="en-US" sz="1400" dirty="0" err="1"/>
              <a:t>podemos</a:t>
            </a:r>
            <a:r>
              <a:rPr lang="en-US" sz="1400" dirty="0"/>
              <a:t> </a:t>
            </a:r>
            <a:r>
              <a:rPr lang="en-US" sz="1400" dirty="0" err="1"/>
              <a:t>observar</a:t>
            </a:r>
            <a:r>
              <a:rPr lang="en-US" sz="1400" dirty="0"/>
              <a:t> que la red R-2R se ha </a:t>
            </a:r>
            <a:r>
              <a:rPr lang="en-US" sz="1400" dirty="0" err="1"/>
              <a:t>invertido</a:t>
            </a:r>
            <a:r>
              <a:rPr lang="en-US" sz="1400" dirty="0"/>
              <a:t>.</a:t>
            </a:r>
          </a:p>
          <a:p>
            <a:pPr algn="just" defTabSz="457200">
              <a:lnSpc>
                <a:spcPct val="90000"/>
              </a:lnSpc>
              <a:spcBef>
                <a:spcPct val="20000"/>
              </a:spcBef>
              <a:spcAft>
                <a:spcPts val="600"/>
              </a:spcAft>
              <a:buSzPct val="92000"/>
              <a:buFont typeface="Wingdings 2" panose="05020102010507070707" pitchFamily="18" charset="2"/>
              <a:buChar char=""/>
            </a:pPr>
            <a:r>
              <a:rPr lang="en-US" sz="1400" dirty="0" err="1"/>
              <a:t>Así</a:t>
            </a:r>
            <a:r>
              <a:rPr lang="en-US" sz="1400" dirty="0"/>
              <a:t> se ha </a:t>
            </a:r>
            <a:r>
              <a:rPr lang="en-US" sz="1400" dirty="0" err="1"/>
              <a:t>conectado</a:t>
            </a:r>
            <a:r>
              <a:rPr lang="en-US" sz="1400" dirty="0"/>
              <a:t> la </a:t>
            </a:r>
            <a:r>
              <a:rPr lang="en-US" sz="1400" dirty="0" err="1"/>
              <a:t>salida</a:t>
            </a:r>
            <a:r>
              <a:rPr lang="en-US" sz="1400" dirty="0"/>
              <a:t> de </a:t>
            </a:r>
            <a:r>
              <a:rPr lang="en-US" sz="1400" dirty="0" err="1"/>
              <a:t>dicha</a:t>
            </a:r>
            <a:r>
              <a:rPr lang="en-US" sz="1400" dirty="0"/>
              <a:t> red a la </a:t>
            </a:r>
            <a:r>
              <a:rPr lang="en-US" sz="1400" dirty="0" err="1"/>
              <a:t>tensión</a:t>
            </a:r>
            <a:r>
              <a:rPr lang="en-US" sz="1400" dirty="0"/>
              <a:t> de </a:t>
            </a:r>
            <a:r>
              <a:rPr lang="en-US" sz="1400" dirty="0" err="1"/>
              <a:t>referencia</a:t>
            </a:r>
            <a:r>
              <a:rPr lang="en-US" sz="1400" dirty="0"/>
              <a:t>, </a:t>
            </a:r>
            <a:r>
              <a:rPr lang="en-US" sz="1400" dirty="0" err="1"/>
              <a:t>mientras</a:t>
            </a:r>
            <a:r>
              <a:rPr lang="en-US" sz="1400" dirty="0"/>
              <a:t> que </a:t>
            </a:r>
            <a:r>
              <a:rPr lang="en-US" sz="1400" dirty="0" err="1"/>
              <a:t>ahora</a:t>
            </a:r>
            <a:r>
              <a:rPr lang="en-US" sz="1400" dirty="0"/>
              <a:t> </a:t>
            </a:r>
            <a:r>
              <a:rPr lang="en-US" sz="1400" dirty="0" err="1"/>
              <a:t>cada</a:t>
            </a:r>
            <a:r>
              <a:rPr lang="en-US" sz="1400" dirty="0"/>
              <a:t> una de las </a:t>
            </a:r>
            <a:r>
              <a:rPr lang="en-US" sz="1400" dirty="0" err="1"/>
              <a:t>resistencias</a:t>
            </a:r>
            <a:r>
              <a:rPr lang="en-US" sz="1400" dirty="0"/>
              <a:t> se </a:t>
            </a:r>
            <a:r>
              <a:rPr lang="en-US" sz="1400" dirty="0" err="1"/>
              <a:t>conecta</a:t>
            </a:r>
            <a:r>
              <a:rPr lang="en-US" sz="1400" dirty="0"/>
              <a:t> bien a masa o bien a la entrada del </a:t>
            </a:r>
            <a:r>
              <a:rPr lang="en-US" sz="1400" dirty="0" err="1"/>
              <a:t>amplificador</a:t>
            </a:r>
            <a:r>
              <a:rPr lang="en-US" sz="1400" dirty="0"/>
              <a:t> </a:t>
            </a:r>
            <a:r>
              <a:rPr lang="en-US" sz="1400" dirty="0" err="1"/>
              <a:t>operacional</a:t>
            </a:r>
            <a:r>
              <a:rPr lang="en-US" sz="1400" dirty="0"/>
              <a:t>.</a:t>
            </a:r>
          </a:p>
        </p:txBody>
      </p:sp>
    </p:spTree>
    <p:extLst>
      <p:ext uri="{BB962C8B-B14F-4D97-AF65-F5344CB8AC3E}">
        <p14:creationId xmlns:p14="http://schemas.microsoft.com/office/powerpoint/2010/main" val="1767089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EE4757-0DB6-43E9-93F3-8C5032160538}"/>
              </a:ext>
            </a:extLst>
          </p:cNvPr>
          <p:cNvSpPr>
            <a:spLocks noGrp="1"/>
          </p:cNvSpPr>
          <p:nvPr>
            <p:ph type="title"/>
          </p:nvPr>
        </p:nvSpPr>
        <p:spPr/>
        <p:txBody>
          <a:bodyPr/>
          <a:lstStyle/>
          <a:p>
            <a:r>
              <a:rPr lang="es-MX" dirty="0" err="1">
                <a:solidFill>
                  <a:schemeClr val="accent1">
                    <a:lumMod val="60000"/>
                    <a:lumOff val="40000"/>
                  </a:schemeClr>
                </a:solidFill>
              </a:rPr>
              <a:t>VEntajas</a:t>
            </a:r>
            <a:endParaRPr lang="es-MX" dirty="0">
              <a:solidFill>
                <a:schemeClr val="accent1">
                  <a:lumMod val="60000"/>
                  <a:lumOff val="40000"/>
                </a:schemeClr>
              </a:solidFill>
            </a:endParaRPr>
          </a:p>
        </p:txBody>
      </p:sp>
      <p:sp>
        <p:nvSpPr>
          <p:cNvPr id="3" name="Marcador de texto 2">
            <a:extLst>
              <a:ext uri="{FF2B5EF4-FFF2-40B4-BE49-F238E27FC236}">
                <a16:creationId xmlns:a16="http://schemas.microsoft.com/office/drawing/2014/main" id="{C479365F-413F-4C6B-9CA7-906D9949F03A}"/>
              </a:ext>
            </a:extLst>
          </p:cNvPr>
          <p:cNvSpPr>
            <a:spLocks noGrp="1"/>
          </p:cNvSpPr>
          <p:nvPr>
            <p:ph type="body" idx="1"/>
          </p:nvPr>
        </p:nvSpPr>
        <p:spPr/>
        <p:txBody>
          <a:bodyPr>
            <a:normAutofit/>
          </a:bodyPr>
          <a:lstStyle/>
          <a:p>
            <a:pPr algn="just"/>
            <a:r>
              <a:rPr lang="es-MX" sz="1800" b="1" dirty="0"/>
              <a:t>Ventajas</a:t>
            </a:r>
            <a:r>
              <a:rPr lang="es-MX" sz="1800" dirty="0"/>
              <a:t>: En esta configuración de red en escalera invertida, la intensidad que circula por la red no cambia, independientemente del estado del interruptor de cada resistencia. Implica que la caída de tensión en las resistencias no varía y, por tanto, no se produce retardo de propagación por la carga o descarga de capacidades parásitas. Por otro lado, la intensidad de corriente suministrada por la tensión de referencia, </a:t>
            </a:r>
            <a:r>
              <a:rPr lang="es-MX" sz="1800" dirty="0" err="1"/>
              <a:t>Vref</a:t>
            </a:r>
            <a:r>
              <a:rPr lang="es-MX" sz="1800" dirty="0"/>
              <a:t> es constante ya que, independientemente de la posición del interruptor, dicha fuente siempre ve una resistencia equivalente de valor R.  Además en la red en escalera convencional, los interruptores deben conectar y desconectar toda la tensión de referencia, mientras que en la red en escalera invertida esto no es así, por lo que no se verán obligados a trabajar con un margen dinámico tan grande.</a:t>
            </a:r>
          </a:p>
        </p:txBody>
      </p:sp>
    </p:spTree>
    <p:extLst>
      <p:ext uri="{BB962C8B-B14F-4D97-AF65-F5344CB8AC3E}">
        <p14:creationId xmlns:p14="http://schemas.microsoft.com/office/powerpoint/2010/main" val="3386796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8A19C5-593E-43C4-A15C-B8374072D4F0}"/>
              </a:ext>
            </a:extLst>
          </p:cNvPr>
          <p:cNvSpPr>
            <a:spLocks noGrp="1"/>
          </p:cNvSpPr>
          <p:nvPr>
            <p:ph type="title"/>
          </p:nvPr>
        </p:nvSpPr>
        <p:spPr>
          <a:xfrm>
            <a:off x="56271" y="445025"/>
            <a:ext cx="9087729" cy="572700"/>
          </a:xfrm>
        </p:spPr>
        <p:txBody>
          <a:bodyPr>
            <a:noAutofit/>
          </a:bodyPr>
          <a:lstStyle/>
          <a:p>
            <a:r>
              <a:rPr lang="es-MX" sz="1550" dirty="0">
                <a:solidFill>
                  <a:schemeClr val="accent1">
                    <a:lumMod val="60000"/>
                    <a:lumOff val="40000"/>
                  </a:schemeClr>
                </a:solidFill>
              </a:rPr>
              <a:t>Errores que COMUNMENTE se producen en el funcionamiento de un CONVERTIDOR D/A</a:t>
            </a:r>
          </a:p>
        </p:txBody>
      </p:sp>
      <p:sp>
        <p:nvSpPr>
          <p:cNvPr id="3" name="Marcador de texto 2">
            <a:extLst>
              <a:ext uri="{FF2B5EF4-FFF2-40B4-BE49-F238E27FC236}">
                <a16:creationId xmlns:a16="http://schemas.microsoft.com/office/drawing/2014/main" id="{81306641-DB70-4F7A-A390-1C5EC36B9346}"/>
              </a:ext>
            </a:extLst>
          </p:cNvPr>
          <p:cNvSpPr>
            <a:spLocks noGrp="1"/>
          </p:cNvSpPr>
          <p:nvPr>
            <p:ph type="body" idx="1"/>
          </p:nvPr>
        </p:nvSpPr>
        <p:spPr>
          <a:xfrm>
            <a:off x="311700" y="829994"/>
            <a:ext cx="8520600" cy="4255477"/>
          </a:xfrm>
        </p:spPr>
        <p:txBody>
          <a:bodyPr>
            <a:normAutofit/>
          </a:bodyPr>
          <a:lstStyle/>
          <a:p>
            <a:pPr algn="just"/>
            <a:r>
              <a:rPr lang="es-MX" sz="1800" b="1" dirty="0"/>
              <a:t>Error de asimetría, o desplazamiento del cero: </a:t>
            </a:r>
            <a:r>
              <a:rPr lang="es-MX" sz="1800" dirty="0"/>
              <a:t>Se debe principalmente a la utilización de operacionales con error de offset. Se puede corregir ajustando al mínimo el offset del operacional.</a:t>
            </a:r>
          </a:p>
          <a:p>
            <a:pPr algn="just"/>
            <a:endParaRPr lang="es-MX" sz="1800" dirty="0"/>
          </a:p>
          <a:p>
            <a:pPr algn="just"/>
            <a:r>
              <a:rPr lang="es-MX" sz="1800" b="1" dirty="0"/>
              <a:t>Error de ganancia, o pendiente incorrecta: </a:t>
            </a:r>
            <a:r>
              <a:rPr lang="es-MX" sz="1800" dirty="0"/>
              <a:t>En los </a:t>
            </a:r>
            <a:r>
              <a:rPr lang="es-MX" sz="1800" dirty="0" err="1"/>
              <a:t>DACs</a:t>
            </a:r>
            <a:r>
              <a:rPr lang="es-MX" sz="1800" dirty="0"/>
              <a:t> que emplean un operacional y una resistencia de realimentación para obtener la señal de salida, el problema se suele deber a un valor erróneo de dicha resistencia. El valor erróneo puede ser debido a utilizar una resistencia con excesiva tolerancia, o a la variación de su valor por cambios de temperatura y/o envejecimiento de la resistencia.</a:t>
            </a:r>
          </a:p>
          <a:p>
            <a:pPr algn="just"/>
            <a:endParaRPr lang="es-MX" sz="1800" dirty="0"/>
          </a:p>
          <a:p>
            <a:pPr algn="just"/>
            <a:r>
              <a:rPr lang="es-MX" sz="1800" b="1" dirty="0"/>
              <a:t>Error de linealidad: </a:t>
            </a:r>
            <a:r>
              <a:rPr lang="es-MX" sz="1800" dirty="0"/>
              <a:t>En general, se produce por errores en los valores de las resistencias empleadas en el circuito, especialmente en las redes de resistencia. Se deben emplear resistencias con baja tolerancia y poca dependencia con la temperatura.  Es el más difícil de corregir.</a:t>
            </a:r>
          </a:p>
        </p:txBody>
      </p:sp>
    </p:spTree>
    <p:extLst>
      <p:ext uri="{BB962C8B-B14F-4D97-AF65-F5344CB8AC3E}">
        <p14:creationId xmlns:p14="http://schemas.microsoft.com/office/powerpoint/2010/main" val="1931675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1911DF-57C3-421D-9A39-E584BBEEBB3F}"/>
              </a:ext>
            </a:extLst>
          </p:cNvPr>
          <p:cNvSpPr>
            <a:spLocks noGrp="1"/>
          </p:cNvSpPr>
          <p:nvPr>
            <p:ph type="title"/>
          </p:nvPr>
        </p:nvSpPr>
        <p:spPr/>
        <p:txBody>
          <a:bodyPr/>
          <a:lstStyle/>
          <a:p>
            <a:r>
              <a:rPr lang="es-MX" dirty="0">
                <a:solidFill>
                  <a:schemeClr val="accent1">
                    <a:lumMod val="60000"/>
                    <a:lumOff val="40000"/>
                  </a:schemeClr>
                </a:solidFill>
              </a:rPr>
              <a:t>Variaciones de los tipos de convertidores D/A</a:t>
            </a:r>
          </a:p>
        </p:txBody>
      </p:sp>
      <p:sp>
        <p:nvSpPr>
          <p:cNvPr id="3" name="Marcador de texto 2">
            <a:extLst>
              <a:ext uri="{FF2B5EF4-FFF2-40B4-BE49-F238E27FC236}">
                <a16:creationId xmlns:a16="http://schemas.microsoft.com/office/drawing/2014/main" id="{CAEA2EB7-9D6B-4651-B0A8-4F102A36CF8B}"/>
              </a:ext>
            </a:extLst>
          </p:cNvPr>
          <p:cNvSpPr>
            <a:spLocks noGrp="1"/>
          </p:cNvSpPr>
          <p:nvPr>
            <p:ph type="body" idx="1"/>
          </p:nvPr>
        </p:nvSpPr>
        <p:spPr>
          <a:xfrm>
            <a:off x="311700" y="1017726"/>
            <a:ext cx="8520600" cy="3997406"/>
          </a:xfrm>
        </p:spPr>
        <p:txBody>
          <a:bodyPr>
            <a:noAutofit/>
          </a:bodyPr>
          <a:lstStyle/>
          <a:p>
            <a:pPr algn="just">
              <a:lnSpc>
                <a:spcPct val="150000"/>
              </a:lnSpc>
            </a:pPr>
            <a:r>
              <a:rPr lang="es-MX" sz="1400" dirty="0"/>
              <a:t>Convertidor D/A realizado con conmutadores analógicos y resistencias ponderadas.</a:t>
            </a:r>
          </a:p>
          <a:p>
            <a:pPr algn="just">
              <a:lnSpc>
                <a:spcPct val="150000"/>
              </a:lnSpc>
            </a:pPr>
            <a:r>
              <a:rPr lang="es-MX" sz="1400" dirty="0"/>
              <a:t>Variante del anterior Convertidor D/A, que no precisa grandes diferencias en los valores de las resistencias.</a:t>
            </a:r>
          </a:p>
          <a:p>
            <a:pPr algn="just">
              <a:lnSpc>
                <a:spcPct val="150000"/>
              </a:lnSpc>
            </a:pPr>
            <a:r>
              <a:rPr lang="es-MX" sz="1400" dirty="0"/>
              <a:t>Convertidor D/A con red R-2R utilizando el método de suma de tensiones.</a:t>
            </a:r>
          </a:p>
          <a:p>
            <a:pPr algn="just">
              <a:lnSpc>
                <a:spcPct val="150000"/>
              </a:lnSpc>
            </a:pPr>
            <a:r>
              <a:rPr lang="es-MX" sz="1400" dirty="0"/>
              <a:t>Convertidor D/A con red R-2R en el modo de suma de corrientes.</a:t>
            </a:r>
          </a:p>
          <a:p>
            <a:pPr algn="just">
              <a:lnSpc>
                <a:spcPct val="150000"/>
              </a:lnSpc>
            </a:pPr>
            <a:r>
              <a:rPr lang="es-MX" sz="1400" dirty="0"/>
              <a:t>Modificación del Convertidor D/A anterior, para poderlo utilizar en modo bipolar.</a:t>
            </a:r>
          </a:p>
          <a:p>
            <a:pPr algn="just">
              <a:lnSpc>
                <a:spcPct val="150000"/>
              </a:lnSpc>
            </a:pPr>
            <a:r>
              <a:rPr lang="es-MX" sz="1400" dirty="0"/>
              <a:t>Modificación del Convertidor D/A unipolar anterior para obtener una conversión divisiva.</a:t>
            </a:r>
          </a:p>
          <a:p>
            <a:pPr algn="just">
              <a:lnSpc>
                <a:spcPct val="150000"/>
              </a:lnSpc>
            </a:pPr>
            <a:r>
              <a:rPr lang="es-MX" sz="1400" dirty="0"/>
              <a:t>Convertidor D/A mediante conversión indirecta de frecuencia variable.</a:t>
            </a:r>
          </a:p>
          <a:p>
            <a:pPr algn="just">
              <a:lnSpc>
                <a:spcPct val="150000"/>
              </a:lnSpc>
            </a:pPr>
            <a:r>
              <a:rPr lang="es-MX" sz="1400" dirty="0"/>
              <a:t>Convertidor D/A mediante conversión indirecta de ancho de impulso variable.</a:t>
            </a:r>
          </a:p>
          <a:p>
            <a:pPr>
              <a:lnSpc>
                <a:spcPct val="150000"/>
              </a:lnSpc>
            </a:pPr>
            <a:r>
              <a:rPr lang="es-MX" sz="1400" dirty="0"/>
              <a:t>Convertidores D/A con resistencias ponderadas.</a:t>
            </a:r>
          </a:p>
          <a:p>
            <a:pPr>
              <a:lnSpc>
                <a:spcPct val="150000"/>
              </a:lnSpc>
            </a:pPr>
            <a:r>
              <a:rPr lang="es-MX" sz="1400" dirty="0"/>
              <a:t>Convertidores D/A con red R-2R en escalera.</a:t>
            </a:r>
          </a:p>
          <a:p>
            <a:pPr>
              <a:lnSpc>
                <a:spcPct val="150000"/>
              </a:lnSpc>
            </a:pPr>
            <a:r>
              <a:rPr lang="es-MX" sz="1400" dirty="0"/>
              <a:t>Convertidores D/A con escalera invertida.</a:t>
            </a:r>
          </a:p>
        </p:txBody>
      </p:sp>
    </p:spTree>
    <p:extLst>
      <p:ext uri="{BB962C8B-B14F-4D97-AF65-F5344CB8AC3E}">
        <p14:creationId xmlns:p14="http://schemas.microsoft.com/office/powerpoint/2010/main" val="3266577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sp>
        <p:nvSpPr>
          <p:cNvPr id="79" name="Rectangle 78">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42900"/>
            <a:ext cx="2777490" cy="712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340232"/>
            <a:ext cx="2777490" cy="7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460805"/>
            <a:ext cx="8482004" cy="8919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87" name="Rectangle 86">
            <a:extLst>
              <a:ext uri="{FF2B5EF4-FFF2-40B4-BE49-F238E27FC236}">
                <a16:creationId xmlns:a16="http://schemas.microsoft.com/office/drawing/2014/main" id="{B871AE93-72B2-4545-989F-4B08DCD7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480"/>
            <a:ext cx="9143999" cy="4732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C1B0F13F-C83B-4678-ABCC-5F6FB1D38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077" y="542924"/>
            <a:ext cx="2777490" cy="42499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7" name="Google Shape;137;p26"/>
          <p:cNvSpPr txBox="1">
            <a:spLocks noGrp="1"/>
          </p:cNvSpPr>
          <p:nvPr>
            <p:ph type="title"/>
          </p:nvPr>
        </p:nvSpPr>
        <p:spPr>
          <a:xfrm>
            <a:off x="342766" y="906888"/>
            <a:ext cx="2784112" cy="2518595"/>
          </a:xfrm>
          <a:prstGeom prst="rect">
            <a:avLst/>
          </a:prstGeom>
        </p:spPr>
        <p:txBody>
          <a:bodyPr spcFirstLastPara="1" vert="horz" lIns="91440" tIns="45720" rIns="91440" bIns="45720" rtlCol="0" anchor="ctr" anchorCtr="0">
            <a:normAutofit/>
          </a:bodyPr>
          <a:lstStyle/>
          <a:p>
            <a:pPr marL="0" lvl="0" indent="0" algn="ctr" defTabSz="457200">
              <a:spcBef>
                <a:spcPct val="0"/>
              </a:spcBef>
              <a:spcAft>
                <a:spcPts val="0"/>
              </a:spcAft>
            </a:pPr>
            <a:r>
              <a:rPr lang="en-US" sz="2400" dirty="0" err="1"/>
              <a:t>Especificaciones</a:t>
            </a:r>
            <a:r>
              <a:rPr lang="en-US" sz="2400" dirty="0"/>
              <a:t> de los </a:t>
            </a:r>
            <a:r>
              <a:rPr lang="en-US" sz="2400" dirty="0" err="1"/>
              <a:t>conversores</a:t>
            </a:r>
            <a:r>
              <a:rPr lang="en-US" sz="2400" dirty="0"/>
              <a:t> D/A</a:t>
            </a:r>
          </a:p>
        </p:txBody>
      </p:sp>
      <p:sp>
        <p:nvSpPr>
          <p:cNvPr id="91" name="Rectangle 90">
            <a:extLst>
              <a:ext uri="{FF2B5EF4-FFF2-40B4-BE49-F238E27FC236}">
                <a16:creationId xmlns:a16="http://schemas.microsoft.com/office/drawing/2014/main" id="{02074ED4-9DB5-4D14-BDCF-BD7D0C145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42900"/>
            <a:ext cx="2777490" cy="712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92">
            <a:extLst>
              <a:ext uri="{FF2B5EF4-FFF2-40B4-BE49-F238E27FC236}">
                <a16:creationId xmlns:a16="http://schemas.microsoft.com/office/drawing/2014/main" id="{C48FF616-1F75-49FC-861B-7B794054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94">
            <a:extLst>
              <a:ext uri="{FF2B5EF4-FFF2-40B4-BE49-F238E27FC236}">
                <a16:creationId xmlns:a16="http://schemas.microsoft.com/office/drawing/2014/main" id="{9184B385-16B6-44A9-9A47-1C765B376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340232"/>
            <a:ext cx="2777490" cy="7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8" name="Google Shape;138;p26"/>
          <p:cNvSpPr txBox="1">
            <a:spLocks noGrp="1"/>
          </p:cNvSpPr>
          <p:nvPr>
            <p:ph type="body" idx="1"/>
          </p:nvPr>
        </p:nvSpPr>
        <p:spPr>
          <a:xfrm>
            <a:off x="3421402" y="542923"/>
            <a:ext cx="5387698" cy="4458141"/>
          </a:xfrm>
          <a:prstGeom prst="rect">
            <a:avLst/>
          </a:prstGeom>
        </p:spPr>
        <p:txBody>
          <a:bodyPr spcFirstLastPara="1" vert="horz" lIns="91440" tIns="45720" rIns="91440" bIns="45720" rtlCol="0" anchor="ctr" anchorCtr="0">
            <a:normAutofit/>
          </a:bodyPr>
          <a:lstStyle/>
          <a:p>
            <a:pPr algn="just" defTabSz="457200">
              <a:lnSpc>
                <a:spcPct val="90000"/>
              </a:lnSpc>
              <a:spcBef>
                <a:spcPct val="20000"/>
              </a:spcBef>
              <a:spcAft>
                <a:spcPts val="600"/>
              </a:spcAft>
              <a:buSzPct val="92000"/>
              <a:buFont typeface="Wingdings 2" panose="05020102010507070707" pitchFamily="18" charset="2"/>
              <a:buChar char=""/>
            </a:pPr>
            <a:r>
              <a:rPr lang="en-US" sz="1600" b="1" dirty="0" err="1"/>
              <a:t>Resolución</a:t>
            </a:r>
            <a:r>
              <a:rPr lang="en-US" sz="1600" b="1" dirty="0"/>
              <a:t>: </a:t>
            </a:r>
            <a:r>
              <a:rPr lang="en-US" sz="1600" dirty="0"/>
              <a:t>es la </a:t>
            </a:r>
            <a:r>
              <a:rPr lang="en-US" sz="1600" dirty="0" err="1"/>
              <a:t>cantidad</a:t>
            </a:r>
            <a:r>
              <a:rPr lang="en-US" sz="1600" dirty="0"/>
              <a:t> de bits o </a:t>
            </a:r>
            <a:r>
              <a:rPr lang="en-US" sz="1600" dirty="0" err="1"/>
              <a:t>dígitos</a:t>
            </a:r>
            <a:r>
              <a:rPr lang="en-US" sz="1600" dirty="0"/>
              <a:t> </a:t>
            </a:r>
            <a:r>
              <a:rPr lang="en-US" sz="1600" dirty="0" err="1"/>
              <a:t>binarios</a:t>
            </a:r>
            <a:r>
              <a:rPr lang="en-US" sz="1600" dirty="0"/>
              <a:t> que </a:t>
            </a:r>
            <a:r>
              <a:rPr lang="en-US" sz="1600" dirty="0" err="1"/>
              <a:t>acepta</a:t>
            </a:r>
            <a:r>
              <a:rPr lang="en-US" sz="1600" dirty="0"/>
              <a:t> </a:t>
            </a:r>
            <a:r>
              <a:rPr lang="en-US" sz="1600" dirty="0" err="1"/>
              <a:t>en</a:t>
            </a:r>
            <a:r>
              <a:rPr lang="en-US" sz="1600" dirty="0"/>
              <a:t> </a:t>
            </a:r>
            <a:r>
              <a:rPr lang="en-US" sz="1600" dirty="0" err="1"/>
              <a:t>su</a:t>
            </a:r>
            <a:r>
              <a:rPr lang="en-US" sz="1600" dirty="0"/>
              <a:t> entrada. </a:t>
            </a:r>
            <a:r>
              <a:rPr lang="en-US" sz="1600" dirty="0" err="1"/>
              <a:t>También</a:t>
            </a:r>
            <a:r>
              <a:rPr lang="en-US" sz="1600" dirty="0"/>
              <a:t> </a:t>
            </a:r>
            <a:r>
              <a:rPr lang="en-US" sz="1600" dirty="0" err="1"/>
              <a:t>puede</a:t>
            </a:r>
            <a:r>
              <a:rPr lang="en-US" sz="1600" dirty="0"/>
              <a:t> </a:t>
            </a:r>
            <a:r>
              <a:rPr lang="en-US" sz="1600" dirty="0" err="1"/>
              <a:t>expresarse</a:t>
            </a:r>
            <a:r>
              <a:rPr lang="en-US" sz="1600" dirty="0"/>
              <a:t> </a:t>
            </a:r>
            <a:r>
              <a:rPr lang="en-US" sz="1600" dirty="0" err="1"/>
              <a:t>como</a:t>
            </a:r>
            <a:r>
              <a:rPr lang="en-US" sz="1600" dirty="0"/>
              <a:t> el </a:t>
            </a:r>
            <a:r>
              <a:rPr lang="en-US" sz="1600" dirty="0" err="1"/>
              <a:t>porcentaje</a:t>
            </a:r>
            <a:r>
              <a:rPr lang="en-US" sz="1600" dirty="0"/>
              <a:t> del valor nominal </a:t>
            </a:r>
            <a:r>
              <a:rPr lang="en-US" sz="1600" dirty="0" err="1"/>
              <a:t>máximo</a:t>
            </a:r>
            <a:r>
              <a:rPr lang="en-US" sz="1600" dirty="0"/>
              <a:t> (</a:t>
            </a:r>
            <a:r>
              <a:rPr lang="en-US" sz="1600" dirty="0" err="1"/>
              <a:t>fondo</a:t>
            </a:r>
            <a:r>
              <a:rPr lang="en-US" sz="1600" dirty="0"/>
              <a:t> de </a:t>
            </a:r>
            <a:r>
              <a:rPr lang="en-US" sz="1600" dirty="0" err="1"/>
              <a:t>escala</a:t>
            </a:r>
            <a:r>
              <a:rPr lang="en-US" sz="1600" dirty="0"/>
              <a:t>). </a:t>
            </a:r>
          </a:p>
          <a:p>
            <a:pPr algn="just" defTabSz="457200">
              <a:lnSpc>
                <a:spcPct val="90000"/>
              </a:lnSpc>
              <a:spcBef>
                <a:spcPct val="20000"/>
              </a:spcBef>
              <a:spcAft>
                <a:spcPts val="600"/>
              </a:spcAft>
              <a:buSzPct val="92000"/>
              <a:buFont typeface="Wingdings 2" panose="05020102010507070707" pitchFamily="18" charset="2"/>
              <a:buChar char=""/>
            </a:pPr>
            <a:r>
              <a:rPr lang="en-US" sz="1600" b="1" dirty="0" err="1"/>
              <a:t>Exactitud</a:t>
            </a:r>
            <a:r>
              <a:rPr lang="en-US" sz="1600" b="1" dirty="0"/>
              <a:t>: </a:t>
            </a:r>
            <a:r>
              <a:rPr lang="en-US" sz="1600" dirty="0"/>
              <a:t>es la </a:t>
            </a:r>
            <a:r>
              <a:rPr lang="en-US" sz="1600" dirty="0" err="1"/>
              <a:t>máxima</a:t>
            </a:r>
            <a:r>
              <a:rPr lang="en-US" sz="1600" dirty="0"/>
              <a:t> </a:t>
            </a:r>
            <a:r>
              <a:rPr lang="en-US" sz="1600" dirty="0" err="1"/>
              <a:t>desviación</a:t>
            </a:r>
            <a:r>
              <a:rPr lang="en-US" sz="1600" dirty="0"/>
              <a:t> </a:t>
            </a:r>
            <a:r>
              <a:rPr lang="en-US" sz="1600" dirty="0" err="1"/>
              <a:t>respecto</a:t>
            </a:r>
            <a:r>
              <a:rPr lang="en-US" sz="1600" dirty="0"/>
              <a:t> a la </a:t>
            </a:r>
            <a:r>
              <a:rPr lang="en-US" sz="1600" dirty="0" err="1"/>
              <a:t>línea</a:t>
            </a:r>
            <a:r>
              <a:rPr lang="en-US" sz="1600" dirty="0"/>
              <a:t> recta que </a:t>
            </a:r>
            <a:r>
              <a:rPr lang="en-US" sz="1600" dirty="0" err="1"/>
              <a:t>une</a:t>
            </a:r>
            <a:r>
              <a:rPr lang="en-US" sz="1600" dirty="0"/>
              <a:t> el </a:t>
            </a:r>
            <a:r>
              <a:rPr lang="en-US" sz="1600" dirty="0" err="1"/>
              <a:t>mínimo</a:t>
            </a:r>
            <a:r>
              <a:rPr lang="en-US" sz="1600" dirty="0"/>
              <a:t> y el </a:t>
            </a:r>
            <a:r>
              <a:rPr lang="en-US" sz="1600" dirty="0" err="1"/>
              <a:t>máximo</a:t>
            </a:r>
            <a:r>
              <a:rPr lang="en-US" sz="1600" dirty="0"/>
              <a:t> valor </a:t>
            </a:r>
            <a:r>
              <a:rPr lang="en-US" sz="1600" dirty="0" err="1"/>
              <a:t>ideales</a:t>
            </a:r>
            <a:r>
              <a:rPr lang="en-US" sz="1600" dirty="0"/>
              <a:t>. Se </a:t>
            </a:r>
            <a:r>
              <a:rPr lang="en-US" sz="1600" dirty="0" err="1"/>
              <a:t>expresa</a:t>
            </a:r>
            <a:r>
              <a:rPr lang="en-US" sz="1600" dirty="0"/>
              <a:t> </a:t>
            </a:r>
            <a:r>
              <a:rPr lang="en-US" sz="1600" dirty="0" err="1"/>
              <a:t>en</a:t>
            </a:r>
            <a:r>
              <a:rPr lang="en-US" sz="1600" dirty="0"/>
              <a:t> LSB (least significant bit), lo </a:t>
            </a:r>
            <a:r>
              <a:rPr lang="en-US" sz="1600" dirty="0" err="1"/>
              <a:t>cual</a:t>
            </a:r>
            <a:r>
              <a:rPr lang="en-US" sz="1600" dirty="0"/>
              <a:t> </a:t>
            </a:r>
            <a:r>
              <a:rPr lang="en-US" sz="1600" dirty="0" err="1"/>
              <a:t>significa</a:t>
            </a:r>
            <a:r>
              <a:rPr lang="en-US" sz="1600" dirty="0"/>
              <a:t> que se </a:t>
            </a:r>
            <a:r>
              <a:rPr lang="en-US" sz="1600" dirty="0" err="1"/>
              <a:t>usa</a:t>
            </a:r>
            <a:r>
              <a:rPr lang="en-US" sz="1600" dirty="0"/>
              <a:t> el </a:t>
            </a:r>
            <a:r>
              <a:rPr lang="en-US" sz="1600" dirty="0" err="1"/>
              <a:t>salto</a:t>
            </a:r>
            <a:r>
              <a:rPr lang="en-US" sz="1600" dirty="0"/>
              <a:t> </a:t>
            </a:r>
            <a:r>
              <a:rPr lang="en-US" sz="1600" dirty="0" err="1"/>
              <a:t>mínimo</a:t>
            </a:r>
            <a:r>
              <a:rPr lang="en-US" sz="1600" dirty="0"/>
              <a:t> nominal </a:t>
            </a:r>
            <a:r>
              <a:rPr lang="en-US" sz="1600" dirty="0" err="1"/>
              <a:t>como</a:t>
            </a:r>
            <a:r>
              <a:rPr lang="en-US" sz="1600" dirty="0"/>
              <a:t> </a:t>
            </a:r>
            <a:r>
              <a:rPr lang="en-US" sz="1600" dirty="0" err="1"/>
              <a:t>unidad</a:t>
            </a:r>
            <a:r>
              <a:rPr lang="en-US" sz="1600" dirty="0"/>
              <a:t>.</a:t>
            </a:r>
          </a:p>
          <a:p>
            <a:pPr algn="just" defTabSz="457200">
              <a:lnSpc>
                <a:spcPct val="90000"/>
              </a:lnSpc>
              <a:spcBef>
                <a:spcPct val="20000"/>
              </a:spcBef>
              <a:spcAft>
                <a:spcPts val="600"/>
              </a:spcAft>
              <a:buSzPct val="92000"/>
              <a:buFont typeface="Wingdings 2" panose="05020102010507070707" pitchFamily="18" charset="2"/>
              <a:buChar char=""/>
            </a:pPr>
            <a:r>
              <a:rPr lang="en-US" sz="1600" b="1" dirty="0" err="1"/>
              <a:t>Tiempo</a:t>
            </a:r>
            <a:r>
              <a:rPr lang="en-US" sz="1600" b="1" dirty="0"/>
              <a:t> de </a:t>
            </a:r>
            <a:r>
              <a:rPr lang="en-US" sz="1600" b="1" dirty="0" err="1"/>
              <a:t>establecimiento</a:t>
            </a:r>
            <a:r>
              <a:rPr lang="en-US" sz="1600" b="1" dirty="0"/>
              <a:t>: </a:t>
            </a:r>
            <a:r>
              <a:rPr lang="en-US" sz="1600" dirty="0"/>
              <a:t>Es el </a:t>
            </a:r>
            <a:r>
              <a:rPr lang="en-US" sz="1600" dirty="0" err="1"/>
              <a:t>máximo</a:t>
            </a:r>
            <a:r>
              <a:rPr lang="en-US" sz="1600" dirty="0"/>
              <a:t> </a:t>
            </a:r>
            <a:r>
              <a:rPr lang="en-US" sz="1600" dirty="0" err="1"/>
              <a:t>tiempo</a:t>
            </a:r>
            <a:r>
              <a:rPr lang="en-US" sz="1600" dirty="0"/>
              <a:t> </a:t>
            </a:r>
            <a:r>
              <a:rPr lang="en-US" sz="1600" dirty="0" err="1"/>
              <a:t>transcurrido</a:t>
            </a:r>
            <a:r>
              <a:rPr lang="en-US" sz="1600" dirty="0"/>
              <a:t> </a:t>
            </a:r>
            <a:r>
              <a:rPr lang="en-US" sz="1600" dirty="0" err="1"/>
              <a:t>luego</a:t>
            </a:r>
            <a:r>
              <a:rPr lang="en-US" sz="1600" dirty="0"/>
              <a:t> de un </a:t>
            </a:r>
            <a:r>
              <a:rPr lang="en-US" sz="1600" dirty="0" err="1"/>
              <a:t>cambio</a:t>
            </a:r>
            <a:r>
              <a:rPr lang="en-US" sz="1600" dirty="0"/>
              <a:t> de </a:t>
            </a:r>
            <a:r>
              <a:rPr lang="en-US" sz="1600" dirty="0" err="1"/>
              <a:t>código</a:t>
            </a:r>
            <a:r>
              <a:rPr lang="en-US" sz="1600" dirty="0"/>
              <a:t> de entrada </a:t>
            </a:r>
            <a:r>
              <a:rPr lang="en-US" sz="1600" dirty="0" err="1"/>
              <a:t>arbitrario</a:t>
            </a:r>
            <a:r>
              <a:rPr lang="en-US" sz="1600" dirty="0"/>
              <a:t> para </a:t>
            </a:r>
            <a:r>
              <a:rPr lang="en-US" sz="1600" dirty="0" err="1"/>
              <a:t>alcanzar</a:t>
            </a:r>
            <a:r>
              <a:rPr lang="en-US" sz="1600" dirty="0"/>
              <a:t> el valor </a:t>
            </a:r>
            <a:r>
              <a:rPr lang="en-US" sz="1600" dirty="0" err="1"/>
              <a:t>analógico</a:t>
            </a:r>
            <a:r>
              <a:rPr lang="en-US" sz="1600" dirty="0"/>
              <a:t> </a:t>
            </a:r>
            <a:r>
              <a:rPr lang="en-US" sz="1600" dirty="0" err="1"/>
              <a:t>correspondiente</a:t>
            </a:r>
            <a:r>
              <a:rPr lang="en-US" sz="1600" dirty="0"/>
              <a:t> con un error de a lo sumo ± 0,5 LSB.</a:t>
            </a:r>
          </a:p>
          <a:p>
            <a:pPr algn="just" defTabSz="457200">
              <a:lnSpc>
                <a:spcPct val="90000"/>
              </a:lnSpc>
              <a:spcBef>
                <a:spcPct val="20000"/>
              </a:spcBef>
              <a:spcAft>
                <a:spcPts val="600"/>
              </a:spcAft>
              <a:buSzPct val="92000"/>
              <a:buFont typeface="Wingdings 2" panose="05020102010507070707" pitchFamily="18" charset="2"/>
              <a:buChar char=""/>
            </a:pPr>
            <a:r>
              <a:rPr lang="en-US" sz="1600" b="1" dirty="0" err="1"/>
              <a:t>Derivas</a:t>
            </a:r>
            <a:r>
              <a:rPr lang="en-US" sz="1600" b="1" dirty="0"/>
              <a:t> con la </a:t>
            </a:r>
            <a:r>
              <a:rPr lang="en-US" sz="1600" b="1" dirty="0" err="1"/>
              <a:t>temperatura</a:t>
            </a:r>
            <a:r>
              <a:rPr lang="en-US" sz="1600" b="1" dirty="0"/>
              <a:t>: </a:t>
            </a:r>
            <a:r>
              <a:rPr lang="en-US" sz="1600" dirty="0" err="1"/>
              <a:t>Cada</a:t>
            </a:r>
            <a:r>
              <a:rPr lang="en-US" sz="1600" dirty="0"/>
              <a:t> </a:t>
            </a:r>
            <a:r>
              <a:rPr lang="en-US" sz="1600" dirty="0" err="1"/>
              <a:t>uno</a:t>
            </a:r>
            <a:r>
              <a:rPr lang="en-US" sz="1600" dirty="0"/>
              <a:t> de los </a:t>
            </a:r>
            <a:r>
              <a:rPr lang="en-US" sz="1600" dirty="0" err="1"/>
              <a:t>parámetros</a:t>
            </a:r>
            <a:r>
              <a:rPr lang="en-US" sz="1600" dirty="0"/>
              <a:t> </a:t>
            </a:r>
            <a:r>
              <a:rPr lang="en-US" sz="1600" dirty="0" err="1"/>
              <a:t>anteriores</a:t>
            </a:r>
            <a:r>
              <a:rPr lang="en-US" sz="1600" dirty="0"/>
              <a:t> es susceptible de </a:t>
            </a:r>
            <a:r>
              <a:rPr lang="en-US" sz="1600" dirty="0" err="1"/>
              <a:t>cambiar</a:t>
            </a:r>
            <a:r>
              <a:rPr lang="en-US" sz="1600" dirty="0"/>
              <a:t> con la </a:t>
            </a:r>
            <a:r>
              <a:rPr lang="en-US" sz="1600" dirty="0" err="1"/>
              <a:t>temperatura</a:t>
            </a:r>
            <a:r>
              <a:rPr lang="en-US" sz="1600" dirty="0"/>
              <a:t>. Se </a:t>
            </a:r>
            <a:r>
              <a:rPr lang="en-US" sz="1600" dirty="0" err="1"/>
              <a:t>especifica</a:t>
            </a:r>
            <a:r>
              <a:rPr lang="en-US" sz="1600" dirty="0"/>
              <a:t> </a:t>
            </a:r>
            <a:r>
              <a:rPr lang="en-US" sz="1600" dirty="0" err="1"/>
              <a:t>en</a:t>
            </a:r>
            <a:r>
              <a:rPr lang="en-US" sz="1600" dirty="0"/>
              <a:t> % del </a:t>
            </a:r>
            <a:r>
              <a:rPr lang="en-US" sz="1600" dirty="0" err="1"/>
              <a:t>fondo</a:t>
            </a:r>
            <a:r>
              <a:rPr lang="en-US" sz="1600" dirty="0"/>
              <a:t> de </a:t>
            </a:r>
            <a:r>
              <a:rPr lang="en-US" sz="1600" dirty="0" err="1"/>
              <a:t>escala</a:t>
            </a:r>
            <a:r>
              <a:rPr lang="en-US" sz="1600" dirty="0"/>
              <a:t> nominal por ºC.</a:t>
            </a:r>
          </a:p>
          <a:p>
            <a:pPr algn="just" defTabSz="457200">
              <a:lnSpc>
                <a:spcPct val="90000"/>
              </a:lnSpc>
              <a:spcBef>
                <a:spcPct val="20000"/>
              </a:spcBef>
              <a:spcAft>
                <a:spcPts val="600"/>
              </a:spcAft>
              <a:buSzPct val="92000"/>
              <a:buFont typeface="Wingdings 2" panose="05020102010507070707" pitchFamily="18" charset="2"/>
              <a:buChar char=""/>
            </a:pPr>
            <a:r>
              <a:rPr lang="en-US" sz="1600" b="1" dirty="0" err="1"/>
              <a:t>Deriva</a:t>
            </a:r>
            <a:r>
              <a:rPr lang="en-US" sz="1600" b="1" dirty="0"/>
              <a:t> por </a:t>
            </a:r>
            <a:r>
              <a:rPr lang="en-US" sz="1600" b="1" dirty="0" err="1"/>
              <a:t>envejecimiento</a:t>
            </a:r>
            <a:r>
              <a:rPr lang="en-US" sz="1600" b="1" dirty="0"/>
              <a:t>: </a:t>
            </a:r>
            <a:r>
              <a:rPr lang="en-US" sz="1600" dirty="0"/>
              <a:t>El </a:t>
            </a:r>
            <a:r>
              <a:rPr lang="en-US" sz="1600" dirty="0" err="1"/>
              <a:t>envejecimiento</a:t>
            </a:r>
            <a:r>
              <a:rPr lang="en-US" sz="1600" dirty="0"/>
              <a:t> </a:t>
            </a:r>
            <a:r>
              <a:rPr lang="en-US" sz="1600" dirty="0" err="1"/>
              <a:t>también</a:t>
            </a:r>
            <a:r>
              <a:rPr lang="en-US" sz="1600" dirty="0"/>
              <a:t> altera los </a:t>
            </a:r>
            <a:r>
              <a:rPr lang="en-US" sz="1600" dirty="0" err="1"/>
              <a:t>valores</a:t>
            </a:r>
            <a:r>
              <a:rPr lang="en-US" sz="1600" dirty="0"/>
              <a:t> </a:t>
            </a:r>
            <a:r>
              <a:rPr lang="en-US" sz="1600" dirty="0" err="1"/>
              <a:t>especificados</a:t>
            </a:r>
            <a:r>
              <a:rPr lang="en-US" sz="1600" dirty="0"/>
              <a:t>.</a:t>
            </a:r>
          </a:p>
          <a:p>
            <a:pPr algn="just" defTabSz="457200">
              <a:lnSpc>
                <a:spcPct val="90000"/>
              </a:lnSpc>
              <a:spcBef>
                <a:spcPct val="20000"/>
              </a:spcBef>
              <a:spcAft>
                <a:spcPts val="600"/>
              </a:spcAft>
              <a:buSzPct val="92000"/>
              <a:buFont typeface="Wingdings 2" panose="05020102010507070707" pitchFamily="18" charset="2"/>
              <a:buChar char=""/>
            </a:pPr>
            <a:endParaRPr lang="en-US" sz="1600" dirty="0"/>
          </a:p>
        </p:txBody>
      </p:sp>
      <p:pic>
        <p:nvPicPr>
          <p:cNvPr id="2" name="Imagen 1">
            <a:extLst>
              <a:ext uri="{FF2B5EF4-FFF2-40B4-BE49-F238E27FC236}">
                <a16:creationId xmlns:a16="http://schemas.microsoft.com/office/drawing/2014/main" id="{D9FBC998-62A2-4B49-8AE1-A3D91A4917A3}"/>
              </a:ext>
            </a:extLst>
          </p:cNvPr>
          <p:cNvPicPr>
            <a:picLocks noChangeAspect="1"/>
          </p:cNvPicPr>
          <p:nvPr/>
        </p:nvPicPr>
        <p:blipFill>
          <a:blip r:embed="rId3"/>
          <a:stretch>
            <a:fillRect/>
          </a:stretch>
        </p:blipFill>
        <p:spPr>
          <a:xfrm>
            <a:off x="294525" y="3209586"/>
            <a:ext cx="2832353" cy="1591014"/>
          </a:xfrm>
          <a:prstGeom prst="rect">
            <a:avLst/>
          </a:prstGeom>
        </p:spPr>
      </p:pic>
    </p:spTree>
    <p:extLst>
      <p:ext uri="{BB962C8B-B14F-4D97-AF65-F5344CB8AC3E}">
        <p14:creationId xmlns:p14="http://schemas.microsoft.com/office/powerpoint/2010/main" val="1490722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E9A20E-05BE-474D-85FD-11BAA4B1199B}"/>
              </a:ext>
            </a:extLst>
          </p:cNvPr>
          <p:cNvSpPr>
            <a:spLocks noGrp="1"/>
          </p:cNvSpPr>
          <p:nvPr>
            <p:ph type="title"/>
          </p:nvPr>
        </p:nvSpPr>
        <p:spPr/>
        <p:txBody>
          <a:bodyPr/>
          <a:lstStyle/>
          <a:p>
            <a:r>
              <a:rPr lang="es-MX" dirty="0">
                <a:solidFill>
                  <a:schemeClr val="accent1">
                    <a:lumMod val="60000"/>
                    <a:lumOff val="40000"/>
                  </a:schemeClr>
                </a:solidFill>
              </a:rPr>
              <a:t>Tabla comparativa de convertidores D/A</a:t>
            </a:r>
          </a:p>
        </p:txBody>
      </p:sp>
      <p:graphicFrame>
        <p:nvGraphicFramePr>
          <p:cNvPr id="4" name="Tabla 3">
            <a:extLst>
              <a:ext uri="{FF2B5EF4-FFF2-40B4-BE49-F238E27FC236}">
                <a16:creationId xmlns:a16="http://schemas.microsoft.com/office/drawing/2014/main" id="{0C7D61B2-857E-4893-8CAB-9D1D2A537B89}"/>
              </a:ext>
            </a:extLst>
          </p:cNvPr>
          <p:cNvGraphicFramePr>
            <a:graphicFrameLocks noGrp="1"/>
          </p:cNvGraphicFramePr>
          <p:nvPr>
            <p:extLst/>
          </p:nvPr>
        </p:nvGraphicFramePr>
        <p:xfrm>
          <a:off x="311700" y="1017725"/>
          <a:ext cx="8520600" cy="3873600"/>
        </p:xfrm>
        <a:graphic>
          <a:graphicData uri="http://schemas.openxmlformats.org/drawingml/2006/table">
            <a:tbl>
              <a:tblPr firstRow="1" bandRow="1">
                <a:tableStyleId>{5C22544A-7EE6-4342-B048-85BDC9FD1C3A}</a:tableStyleId>
              </a:tblPr>
              <a:tblGrid>
                <a:gridCol w="2840200">
                  <a:extLst>
                    <a:ext uri="{9D8B030D-6E8A-4147-A177-3AD203B41FA5}">
                      <a16:colId xmlns:a16="http://schemas.microsoft.com/office/drawing/2014/main" val="1590031959"/>
                    </a:ext>
                  </a:extLst>
                </a:gridCol>
                <a:gridCol w="2840200">
                  <a:extLst>
                    <a:ext uri="{9D8B030D-6E8A-4147-A177-3AD203B41FA5}">
                      <a16:colId xmlns:a16="http://schemas.microsoft.com/office/drawing/2014/main" val="1761081183"/>
                    </a:ext>
                  </a:extLst>
                </a:gridCol>
                <a:gridCol w="2840200">
                  <a:extLst>
                    <a:ext uri="{9D8B030D-6E8A-4147-A177-3AD203B41FA5}">
                      <a16:colId xmlns:a16="http://schemas.microsoft.com/office/drawing/2014/main" val="1756957272"/>
                    </a:ext>
                  </a:extLst>
                </a:gridCol>
              </a:tblGrid>
              <a:tr h="1016880">
                <a:tc>
                  <a:txBody>
                    <a:bodyPr/>
                    <a:lstStyle/>
                    <a:p>
                      <a:pPr algn="ctr"/>
                      <a:r>
                        <a:rPr lang="es-MX" sz="2400" dirty="0"/>
                        <a:t>TIPO DE CONVERTIDOR</a:t>
                      </a:r>
                    </a:p>
                  </a:txBody>
                  <a:tcPr/>
                </a:tc>
                <a:tc>
                  <a:txBody>
                    <a:bodyPr/>
                    <a:lstStyle/>
                    <a:p>
                      <a:pPr algn="ctr"/>
                      <a:r>
                        <a:rPr lang="es-MX" sz="2400" dirty="0"/>
                        <a:t>PRECISIÓN (LSB)</a:t>
                      </a:r>
                    </a:p>
                  </a:txBody>
                  <a:tcPr/>
                </a:tc>
                <a:tc>
                  <a:txBody>
                    <a:bodyPr/>
                    <a:lstStyle/>
                    <a:p>
                      <a:pPr algn="ctr"/>
                      <a:r>
                        <a:rPr lang="es-MX" sz="2400" dirty="0"/>
                        <a:t>VELOCIDAD (ORIENTATIVA)</a:t>
                      </a:r>
                    </a:p>
                  </a:txBody>
                  <a:tcPr/>
                </a:tc>
                <a:extLst>
                  <a:ext uri="{0D108BD9-81ED-4DB2-BD59-A6C34878D82A}">
                    <a16:rowId xmlns:a16="http://schemas.microsoft.com/office/drawing/2014/main" val="3032666813"/>
                  </a:ext>
                </a:extLst>
              </a:tr>
              <a:tr h="1016880">
                <a:tc>
                  <a:txBody>
                    <a:bodyPr/>
                    <a:lstStyle/>
                    <a:p>
                      <a:pPr algn="ctr"/>
                      <a:r>
                        <a:rPr lang="es-MX" sz="2400" dirty="0"/>
                        <a:t>RESISTENCIAS PONDERADAS</a:t>
                      </a:r>
                    </a:p>
                  </a:txBody>
                  <a:tcPr/>
                </a:tc>
                <a:tc>
                  <a:txBody>
                    <a:bodyPr/>
                    <a:lstStyle/>
                    <a:p>
                      <a:pPr algn="ctr"/>
                      <a:r>
                        <a:rPr lang="es-MX" sz="2400" dirty="0"/>
                        <a:t>BAJA</a:t>
                      </a:r>
                    </a:p>
                  </a:txBody>
                  <a:tcPr/>
                </a:tc>
                <a:tc>
                  <a:txBody>
                    <a:bodyPr/>
                    <a:lstStyle/>
                    <a:p>
                      <a:pPr algn="ctr"/>
                      <a:r>
                        <a:rPr lang="es-MX" sz="2400" dirty="0"/>
                        <a:t>10 </a:t>
                      </a:r>
                      <a:r>
                        <a:rPr lang="es-MX" sz="2400" dirty="0" err="1"/>
                        <a:t>ns</a:t>
                      </a:r>
                      <a:endParaRPr lang="es-MX" sz="2400" dirty="0"/>
                    </a:p>
                  </a:txBody>
                  <a:tcPr/>
                </a:tc>
                <a:extLst>
                  <a:ext uri="{0D108BD9-81ED-4DB2-BD59-A6C34878D82A}">
                    <a16:rowId xmlns:a16="http://schemas.microsoft.com/office/drawing/2014/main" val="935476635"/>
                  </a:ext>
                </a:extLst>
              </a:tr>
              <a:tr h="1016880">
                <a:tc>
                  <a:txBody>
                    <a:bodyPr/>
                    <a:lstStyle/>
                    <a:p>
                      <a:pPr algn="ctr"/>
                      <a:r>
                        <a:rPr lang="es-MX" sz="2400" dirty="0"/>
                        <a:t>R-2R , MUX ANALÓGICO</a:t>
                      </a:r>
                    </a:p>
                  </a:txBody>
                  <a:tcPr/>
                </a:tc>
                <a:tc>
                  <a:txBody>
                    <a:bodyPr/>
                    <a:lstStyle/>
                    <a:p>
                      <a:pPr algn="ctr"/>
                      <a:r>
                        <a:rPr lang="es-MX" sz="2400" dirty="0"/>
                        <a:t>ALTA</a:t>
                      </a:r>
                    </a:p>
                  </a:txBody>
                  <a:tcPr/>
                </a:tc>
                <a:tc>
                  <a:txBody>
                    <a:bodyPr/>
                    <a:lstStyle/>
                    <a:p>
                      <a:pPr algn="ctr"/>
                      <a:r>
                        <a:rPr lang="es-MX" sz="2400" dirty="0"/>
                        <a:t>100 </a:t>
                      </a:r>
                      <a:r>
                        <a:rPr lang="es-MX" sz="2400" dirty="0" err="1"/>
                        <a:t>ns</a:t>
                      </a:r>
                      <a:endParaRPr lang="es-MX" sz="2400" dirty="0"/>
                    </a:p>
                  </a:txBody>
                  <a:tcPr/>
                </a:tc>
                <a:extLst>
                  <a:ext uri="{0D108BD9-81ED-4DB2-BD59-A6C34878D82A}">
                    <a16:rowId xmlns:a16="http://schemas.microsoft.com/office/drawing/2014/main" val="172073914"/>
                  </a:ext>
                </a:extLst>
              </a:tr>
              <a:tr h="749820">
                <a:tc>
                  <a:txBody>
                    <a:bodyPr/>
                    <a:lstStyle/>
                    <a:p>
                      <a:pPr algn="ctr"/>
                      <a:r>
                        <a:rPr lang="es-MX" sz="2400" dirty="0"/>
                        <a:t>MÉTODOS INDIRECTOS</a:t>
                      </a:r>
                    </a:p>
                  </a:txBody>
                  <a:tcPr/>
                </a:tc>
                <a:tc>
                  <a:txBody>
                    <a:bodyPr/>
                    <a:lstStyle/>
                    <a:p>
                      <a:pPr algn="ctr"/>
                      <a:r>
                        <a:rPr lang="es-MX" sz="2400" dirty="0"/>
                        <a:t>MEDIA-ALTA</a:t>
                      </a:r>
                    </a:p>
                  </a:txBody>
                  <a:tcPr/>
                </a:tc>
                <a:tc>
                  <a:txBody>
                    <a:bodyPr/>
                    <a:lstStyle/>
                    <a:p>
                      <a:pPr algn="ctr"/>
                      <a:r>
                        <a:rPr lang="es-MX" sz="2400" dirty="0"/>
                        <a:t>1 ms</a:t>
                      </a:r>
                    </a:p>
                  </a:txBody>
                  <a:tcPr/>
                </a:tc>
                <a:extLst>
                  <a:ext uri="{0D108BD9-81ED-4DB2-BD59-A6C34878D82A}">
                    <a16:rowId xmlns:a16="http://schemas.microsoft.com/office/drawing/2014/main" val="2136126336"/>
                  </a:ext>
                </a:extLst>
              </a:tr>
            </a:tbl>
          </a:graphicData>
        </a:graphic>
      </p:graphicFrame>
    </p:spTree>
    <p:extLst>
      <p:ext uri="{BB962C8B-B14F-4D97-AF65-F5344CB8AC3E}">
        <p14:creationId xmlns:p14="http://schemas.microsoft.com/office/powerpoint/2010/main" val="1298220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B388A7-0F4A-4DB9-A81B-F24B1054A2BA}"/>
              </a:ext>
            </a:extLst>
          </p:cNvPr>
          <p:cNvSpPr>
            <a:spLocks noGrp="1"/>
          </p:cNvSpPr>
          <p:nvPr>
            <p:ph type="title"/>
          </p:nvPr>
        </p:nvSpPr>
        <p:spPr/>
        <p:txBody>
          <a:bodyPr/>
          <a:lstStyle/>
          <a:p>
            <a:r>
              <a:rPr lang="es-MX" dirty="0">
                <a:solidFill>
                  <a:schemeClr val="accent1">
                    <a:lumMod val="60000"/>
                    <a:lumOff val="40000"/>
                  </a:schemeClr>
                </a:solidFill>
              </a:rPr>
              <a:t>aplicaciones</a:t>
            </a:r>
          </a:p>
        </p:txBody>
      </p:sp>
      <p:sp>
        <p:nvSpPr>
          <p:cNvPr id="3" name="Marcador de texto 2">
            <a:extLst>
              <a:ext uri="{FF2B5EF4-FFF2-40B4-BE49-F238E27FC236}">
                <a16:creationId xmlns:a16="http://schemas.microsoft.com/office/drawing/2014/main" id="{C1D1E136-B0FC-4B20-AB7B-B0571E82D9A3}"/>
              </a:ext>
            </a:extLst>
          </p:cNvPr>
          <p:cNvSpPr>
            <a:spLocks noGrp="1"/>
          </p:cNvSpPr>
          <p:nvPr>
            <p:ph type="body" idx="1"/>
          </p:nvPr>
        </p:nvSpPr>
        <p:spPr/>
        <p:txBody>
          <a:bodyPr>
            <a:normAutofit/>
          </a:bodyPr>
          <a:lstStyle/>
          <a:p>
            <a:pPr marL="114300" indent="0" algn="just">
              <a:buNone/>
            </a:pPr>
            <a:r>
              <a:rPr lang="es-MX" sz="1800" dirty="0"/>
              <a:t>Las aplicaciones más significativas del DAC son:</a:t>
            </a:r>
          </a:p>
          <a:p>
            <a:pPr algn="just"/>
            <a:r>
              <a:rPr lang="es-MX" sz="1800" b="1" dirty="0"/>
              <a:t>En instrumentación y control automático</a:t>
            </a:r>
            <a:r>
              <a:rPr lang="es-MX" sz="1800" dirty="0"/>
              <a:t>, son la base para implementar diferentes tipos de convertidores analógico digitales, así mismo, permiten obtener, de un instrumento digital, una salida analógica para propósitos de </a:t>
            </a:r>
            <a:r>
              <a:rPr lang="es-MX" sz="1800" dirty="0" err="1"/>
              <a:t>graficación</a:t>
            </a:r>
            <a:r>
              <a:rPr lang="es-MX" sz="1800" dirty="0"/>
              <a:t>, indicación o monitoreo, alarma, etc.</a:t>
            </a:r>
          </a:p>
          <a:p>
            <a:pPr algn="just"/>
            <a:r>
              <a:rPr lang="es-MX" sz="1800" b="1" dirty="0"/>
              <a:t>El control por computadora de procesos o en la experimentación</a:t>
            </a:r>
            <a:r>
              <a:rPr lang="es-MX" sz="1800" dirty="0"/>
              <a:t>, se requiere de una interface que transfiera las instrucciones digitales de la computadora al lenguaje de los actuadores del proceso que normalmente es analógico.</a:t>
            </a:r>
          </a:p>
          <a:p>
            <a:pPr algn="just"/>
            <a:r>
              <a:rPr lang="es-MX" sz="1800" b="1" dirty="0"/>
              <a:t>En comunicaciones</a:t>
            </a:r>
            <a:r>
              <a:rPr lang="es-MX" sz="1800" dirty="0"/>
              <a:t>, especialmente en cuanto se refiere a telemetría o transmisión de datos, se traduce la información de los transductores de forma analógica original, a una señal digital, la cual resulta más adecuada para la transmisión. </a:t>
            </a:r>
          </a:p>
        </p:txBody>
      </p:sp>
    </p:spTree>
    <p:extLst>
      <p:ext uri="{BB962C8B-B14F-4D97-AF65-F5344CB8AC3E}">
        <p14:creationId xmlns:p14="http://schemas.microsoft.com/office/powerpoint/2010/main" val="1547086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Definición:</a:t>
            </a:r>
            <a:endParaRPr dirty="0"/>
          </a:p>
        </p:txBody>
      </p:sp>
      <p:sp>
        <p:nvSpPr>
          <p:cNvPr id="66" name="Google Shape;66;p14"/>
          <p:cNvSpPr txBox="1">
            <a:spLocks noGrp="1"/>
          </p:cNvSpPr>
          <p:nvPr>
            <p:ph type="body" idx="1"/>
          </p:nvPr>
        </p:nvSpPr>
        <p:spPr>
          <a:xfrm>
            <a:off x="311700" y="513471"/>
            <a:ext cx="8520600" cy="4055404"/>
          </a:xfrm>
          <a:prstGeom prst="rect">
            <a:avLst/>
          </a:prstGeom>
        </p:spPr>
        <p:txBody>
          <a:bodyPr spcFirstLastPara="1" wrap="square" lIns="91425" tIns="91425" rIns="91425" bIns="91425" anchor="t" anchorCtr="0">
            <a:noAutofit/>
          </a:bodyPr>
          <a:lstStyle/>
          <a:p>
            <a:pPr marL="342900" algn="just"/>
            <a:r>
              <a:rPr lang="es" sz="2400" dirty="0"/>
              <a:t>Un convertidor Digital-Analógico (DAC), es un elemento que recibe información de entrada digital, en forma de una palabra de “n” bits, y la transforma a una señal analógica, cada una de las combinaciones binarias de entrada es convertida en niveles lógicos de tensión de salida.</a:t>
            </a:r>
            <a:endParaRPr sz="2400" dirty="0"/>
          </a:p>
          <a:p>
            <a:pPr marL="342900" algn="just">
              <a:spcBef>
                <a:spcPts val="1600"/>
              </a:spcBef>
            </a:pPr>
            <a:r>
              <a:rPr lang="es" sz="2400" dirty="0"/>
              <a:t>El propósito fundamental de cualquier convertidor D/A es proporcionar una salida análoga con una exactitud la cual sea representativa de la palabra digital aplicada.</a:t>
            </a:r>
            <a:endParaRPr sz="2400" dirty="0"/>
          </a:p>
          <a:p>
            <a:pPr marL="342900" algn="just">
              <a:spcBef>
                <a:spcPts val="1600"/>
              </a:spcBef>
              <a:spcAft>
                <a:spcPts val="1600"/>
              </a:spcAft>
            </a:pPr>
            <a:r>
              <a:rPr lang="es" sz="2400" dirty="0"/>
              <a:t>Un </a:t>
            </a:r>
            <a:r>
              <a:rPr lang="es-MX" sz="2400" dirty="0"/>
              <a:t>convertidor </a:t>
            </a:r>
            <a:r>
              <a:rPr lang="es" sz="2400" dirty="0"/>
              <a:t>D/A es un dispositivo capaz de generar un voltaje o corriente a su salida, proporcional a un valor digital dado.</a:t>
            </a: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3A6773-A657-49D2-B32D-3E1403A746FA}"/>
              </a:ext>
            </a:extLst>
          </p:cNvPr>
          <p:cNvSpPr>
            <a:spLocks noGrp="1"/>
          </p:cNvSpPr>
          <p:nvPr>
            <p:ph type="title"/>
          </p:nvPr>
        </p:nvSpPr>
        <p:spPr/>
        <p:txBody>
          <a:bodyPr/>
          <a:lstStyle/>
          <a:p>
            <a:r>
              <a:rPr lang="es-MX" dirty="0">
                <a:solidFill>
                  <a:schemeClr val="accent1">
                    <a:lumMod val="60000"/>
                    <a:lumOff val="40000"/>
                  </a:schemeClr>
                </a:solidFill>
              </a:rPr>
              <a:t>conclusiones</a:t>
            </a:r>
          </a:p>
        </p:txBody>
      </p:sp>
      <p:sp>
        <p:nvSpPr>
          <p:cNvPr id="3" name="Marcador de texto 2">
            <a:extLst>
              <a:ext uri="{FF2B5EF4-FFF2-40B4-BE49-F238E27FC236}">
                <a16:creationId xmlns:a16="http://schemas.microsoft.com/office/drawing/2014/main" id="{5B3CD8B6-6780-4E2E-9953-3C3E1A90A7B1}"/>
              </a:ext>
            </a:extLst>
          </p:cNvPr>
          <p:cNvSpPr>
            <a:spLocks noGrp="1"/>
          </p:cNvSpPr>
          <p:nvPr>
            <p:ph type="body" idx="1"/>
          </p:nvPr>
        </p:nvSpPr>
        <p:spPr>
          <a:xfrm>
            <a:off x="311700" y="1152474"/>
            <a:ext cx="8520600" cy="3991025"/>
          </a:xfrm>
        </p:spPr>
        <p:txBody>
          <a:bodyPr>
            <a:normAutofit/>
          </a:bodyPr>
          <a:lstStyle/>
          <a:p>
            <a:pPr algn="just">
              <a:lnSpc>
                <a:spcPct val="150000"/>
              </a:lnSpc>
            </a:pPr>
            <a:r>
              <a:rPr lang="es-MX" sz="1800" dirty="0"/>
              <a:t>Los sistemas ADC y DAC son necesarios cuando se realiza procesamiento digital de señales, permiten el nexo entre ambos espacios, del mundo real y el digital.</a:t>
            </a:r>
          </a:p>
          <a:p>
            <a:pPr marL="114300" indent="0" algn="just">
              <a:lnSpc>
                <a:spcPct val="150000"/>
              </a:lnSpc>
              <a:buNone/>
            </a:pPr>
            <a:endParaRPr lang="es-MX" sz="1800" dirty="0"/>
          </a:p>
          <a:p>
            <a:pPr algn="just">
              <a:lnSpc>
                <a:spcPct val="150000"/>
              </a:lnSpc>
            </a:pPr>
            <a:r>
              <a:rPr lang="es-MX" sz="1800" dirty="0"/>
              <a:t>Para obtener un buen funcionamiento de cada convertidor, es importante destacar los parámetros que aporta el fabricante de cada dispositivo y las condiciones de trabajo en que fueron medidas.</a:t>
            </a:r>
          </a:p>
          <a:p>
            <a:pPr marL="114300" indent="0" algn="just">
              <a:lnSpc>
                <a:spcPct val="150000"/>
              </a:lnSpc>
              <a:buNone/>
            </a:pPr>
            <a:endParaRPr lang="es-MX" sz="1800" dirty="0"/>
          </a:p>
          <a:p>
            <a:pPr algn="just">
              <a:lnSpc>
                <a:spcPct val="150000"/>
              </a:lnSpc>
            </a:pPr>
            <a:r>
              <a:rPr lang="es-MX" sz="1800" dirty="0"/>
              <a:t>Son muy utilizados en sistemas de instrumentación y adquisición de datos.</a:t>
            </a:r>
          </a:p>
        </p:txBody>
      </p:sp>
    </p:spTree>
    <p:extLst>
      <p:ext uri="{BB962C8B-B14F-4D97-AF65-F5344CB8AC3E}">
        <p14:creationId xmlns:p14="http://schemas.microsoft.com/office/powerpoint/2010/main" val="2946774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42900"/>
            <a:ext cx="2777490" cy="712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340232"/>
            <a:ext cx="2777490" cy="7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2314323"/>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49DC0F7B-EA19-435F-BA38-A576FE1A6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523F451-F10A-4328-8198-58E5C6166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9654" y="550600"/>
            <a:ext cx="5623962" cy="425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98747B62-96CD-47D9-8BE6-F87A6142D810}"/>
              </a:ext>
            </a:extLst>
          </p:cNvPr>
          <p:cNvSpPr>
            <a:spLocks noGrp="1"/>
          </p:cNvSpPr>
          <p:nvPr>
            <p:ph type="title"/>
          </p:nvPr>
        </p:nvSpPr>
        <p:spPr>
          <a:xfrm>
            <a:off x="3409384" y="680361"/>
            <a:ext cx="5098956" cy="1127337"/>
          </a:xfrm>
        </p:spPr>
        <p:txBody>
          <a:bodyPr vert="horz" lIns="91440" tIns="45720" rIns="91440" bIns="45720" rtlCol="0" anchor="b">
            <a:normAutofit fontScale="90000"/>
          </a:bodyPr>
          <a:lstStyle/>
          <a:p>
            <a:pPr defTabSz="457200">
              <a:lnSpc>
                <a:spcPct val="90000"/>
              </a:lnSpc>
              <a:spcBef>
                <a:spcPct val="0"/>
              </a:spcBef>
            </a:pPr>
            <a:r>
              <a:rPr lang="en-US" sz="2800" dirty="0">
                <a:solidFill>
                  <a:srgbClr val="FFFFFF"/>
                </a:solidFill>
              </a:rPr>
              <a:t>*</a:t>
            </a:r>
            <a:r>
              <a:rPr lang="en-US" sz="2800" dirty="0" err="1">
                <a:solidFill>
                  <a:srgbClr val="FFFFFF"/>
                </a:solidFill>
              </a:rPr>
              <a:t>Convertidor</a:t>
            </a:r>
            <a:r>
              <a:rPr lang="en-US" sz="2800" dirty="0">
                <a:solidFill>
                  <a:srgbClr val="FFFFFF"/>
                </a:solidFill>
              </a:rPr>
              <a:t> D/A con multiplexor </a:t>
            </a:r>
            <a:r>
              <a:rPr lang="en-US" sz="2800" dirty="0" err="1">
                <a:solidFill>
                  <a:srgbClr val="FFFFFF"/>
                </a:solidFill>
              </a:rPr>
              <a:t>analógico</a:t>
            </a:r>
            <a:r>
              <a:rPr lang="en-US" sz="2800" dirty="0">
                <a:solidFill>
                  <a:srgbClr val="FFFFFF"/>
                </a:solidFill>
              </a:rPr>
              <a:t> y red lineal.*</a:t>
            </a:r>
          </a:p>
        </p:txBody>
      </p:sp>
      <p:grpSp>
        <p:nvGrpSpPr>
          <p:cNvPr id="21" name="Group 20">
            <a:extLst>
              <a:ext uri="{FF2B5EF4-FFF2-40B4-BE49-F238E27FC236}">
                <a16:creationId xmlns:a16="http://schemas.microsoft.com/office/drawing/2014/main" id="{BDAE63F2-766D-44DB-AAC5-B4B4F123BB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4900" y="340232"/>
            <a:ext cx="8474200" cy="73915"/>
            <a:chOff x="446534" y="453643"/>
            <a:chExt cx="11298933" cy="98554"/>
          </a:xfrm>
        </p:grpSpPr>
        <p:sp>
          <p:nvSpPr>
            <p:cNvPr id="22" name="Rectangle 21">
              <a:extLst>
                <a:ext uri="{FF2B5EF4-FFF2-40B4-BE49-F238E27FC236}">
                  <a16:creationId xmlns:a16="http://schemas.microsoft.com/office/drawing/2014/main" id="{E7293047-1267-4462-B411-F1045BED6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651A4987-1513-4534-8894-FD82F7CDF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49D1510-6EE8-4974-892D-67ECDC560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4" name="Imagen 3">
            <a:extLst>
              <a:ext uri="{FF2B5EF4-FFF2-40B4-BE49-F238E27FC236}">
                <a16:creationId xmlns:a16="http://schemas.microsoft.com/office/drawing/2014/main" id="{FFD51199-E996-4142-8C49-EA485624DBED}"/>
              </a:ext>
            </a:extLst>
          </p:cNvPr>
          <p:cNvPicPr>
            <a:picLocks noChangeAspect="1"/>
          </p:cNvPicPr>
          <p:nvPr/>
        </p:nvPicPr>
        <p:blipFill rotWithShape="1">
          <a:blip r:embed="rId2"/>
          <a:srcRect l="5376" r="887" b="-2"/>
          <a:stretch/>
        </p:blipFill>
        <p:spPr>
          <a:xfrm>
            <a:off x="358629" y="542924"/>
            <a:ext cx="2753760" cy="4257676"/>
          </a:xfrm>
          <a:prstGeom prst="rect">
            <a:avLst/>
          </a:prstGeom>
        </p:spPr>
      </p:pic>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6820EF19-1007-4F50-AFCA-27DE15C43B17}"/>
                  </a:ext>
                </a:extLst>
              </p:cNvPr>
              <p:cNvSpPr>
                <a:spLocks noGrp="1"/>
              </p:cNvSpPr>
              <p:nvPr>
                <p:ph type="body" idx="1"/>
              </p:nvPr>
            </p:nvSpPr>
            <p:spPr>
              <a:xfrm>
                <a:off x="3284806" y="1937459"/>
                <a:ext cx="5444197" cy="2999594"/>
              </a:xfrm>
            </p:spPr>
            <p:txBody>
              <a:bodyPr>
                <a:normAutofit/>
              </a:bodyPr>
              <a:lstStyle/>
              <a:p>
                <a:r>
                  <a:rPr lang="es-MX" b="1" dirty="0">
                    <a:solidFill>
                      <a:schemeClr val="bg1"/>
                    </a:solidFill>
                  </a:rPr>
                  <a:t>Inconvenientes: </a:t>
                </a:r>
              </a:p>
              <a:p>
                <a:pPr lvl="1">
                  <a:lnSpc>
                    <a:spcPts val="1440"/>
                  </a:lnSpc>
                  <a:spcBef>
                    <a:spcPts val="0"/>
                  </a:spcBef>
                </a:pPr>
                <a:r>
                  <a:rPr lang="es-MX" dirty="0">
                    <a:solidFill>
                      <a:schemeClr val="bg1"/>
                    </a:solidFill>
                  </a:rPr>
                  <a:t>Gran número de resistencias, y multiplexor complejo </a:t>
                </a:r>
              </a:p>
              <a:p>
                <a:pPr>
                  <a:lnSpc>
                    <a:spcPts val="1620"/>
                  </a:lnSpc>
                </a:pPr>
                <a:r>
                  <a:rPr lang="es-MX" b="1" dirty="0">
                    <a:solidFill>
                      <a:schemeClr val="bg1"/>
                    </a:solidFill>
                  </a:rPr>
                  <a:t>Ejemplo para 8 bits: </a:t>
                </a:r>
              </a:p>
              <a:p>
                <a:pPr lvl="1">
                  <a:lnSpc>
                    <a:spcPts val="1440"/>
                  </a:lnSpc>
                  <a:spcBef>
                    <a:spcPts val="0"/>
                  </a:spcBef>
                </a:pPr>
                <a:r>
                  <a:rPr lang="es-MX" dirty="0">
                    <a:solidFill>
                      <a:schemeClr val="bg1"/>
                    </a:solidFill>
                  </a:rPr>
                  <a:t>256 resistencias y un MDX con 256 entradas.</a:t>
                </a:r>
              </a:p>
              <a:p>
                <a:pPr lvl="1">
                  <a:lnSpc>
                    <a:spcPts val="1440"/>
                  </a:lnSpc>
                  <a:spcBef>
                    <a:spcPts val="0"/>
                  </a:spcBef>
                </a:pPr>
                <a:endParaRPr lang="es-MX" dirty="0">
                  <a:solidFill>
                    <a:schemeClr val="bg1"/>
                  </a:solidFill>
                </a:endParaRPr>
              </a:p>
              <a:p>
                <a:pPr marL="114300" indent="0" algn="ctr">
                  <a:buNone/>
                </a:pPr>
                <a:r>
                  <a:rPr lang="es-MX" sz="4000" dirty="0">
                    <a:solidFill>
                      <a:schemeClr val="bg1"/>
                    </a:solidFill>
                  </a:rPr>
                  <a:t> </a:t>
                </a:r>
                <a14:m>
                  <m:oMath xmlns:m="http://schemas.openxmlformats.org/officeDocument/2006/math">
                    <m:sSub>
                      <m:sSubPr>
                        <m:ctrlPr>
                          <a:rPr lang="es-MX" sz="4000" i="1" smtClean="0">
                            <a:solidFill>
                              <a:schemeClr val="bg1"/>
                            </a:solidFill>
                            <a:latin typeface="Cambria Math" panose="02040503050406030204" pitchFamily="18" charset="0"/>
                          </a:rPr>
                        </m:ctrlPr>
                      </m:sSubPr>
                      <m:e>
                        <m:r>
                          <a:rPr lang="es-MX" sz="4000" b="0" i="1" smtClean="0">
                            <a:solidFill>
                              <a:schemeClr val="bg1"/>
                            </a:solidFill>
                            <a:latin typeface="Cambria Math" panose="02040503050406030204" pitchFamily="18" charset="0"/>
                          </a:rPr>
                          <m:t>𝑉</m:t>
                        </m:r>
                      </m:e>
                      <m:sub>
                        <m:r>
                          <a:rPr lang="es-MX" sz="4000" b="0" i="1" smtClean="0">
                            <a:solidFill>
                              <a:schemeClr val="bg1"/>
                            </a:solidFill>
                            <a:latin typeface="Cambria Math" panose="02040503050406030204" pitchFamily="18" charset="0"/>
                          </a:rPr>
                          <m:t>0</m:t>
                        </m:r>
                      </m:sub>
                    </m:sSub>
                    <m:r>
                      <a:rPr lang="es-MX" sz="4000" b="0" i="1" smtClean="0">
                        <a:solidFill>
                          <a:schemeClr val="bg1"/>
                        </a:solidFill>
                        <a:latin typeface="Cambria Math" panose="02040503050406030204" pitchFamily="18" charset="0"/>
                      </a:rPr>
                      <m:t>=</m:t>
                    </m:r>
                    <m:f>
                      <m:fPr>
                        <m:ctrlPr>
                          <a:rPr lang="es-MX" sz="4000" b="0" i="1" smtClean="0">
                            <a:solidFill>
                              <a:schemeClr val="bg1"/>
                            </a:solidFill>
                            <a:latin typeface="Cambria Math" panose="02040503050406030204" pitchFamily="18" charset="0"/>
                          </a:rPr>
                        </m:ctrlPr>
                      </m:fPr>
                      <m:num>
                        <m:r>
                          <a:rPr lang="es-MX" sz="4000" b="0" i="1" smtClean="0">
                            <a:solidFill>
                              <a:schemeClr val="bg1"/>
                            </a:solidFill>
                            <a:latin typeface="Cambria Math" panose="02040503050406030204" pitchFamily="18" charset="0"/>
                          </a:rPr>
                          <m:t>𝑛</m:t>
                        </m:r>
                        <m:r>
                          <a:rPr lang="es-MX" sz="4000" b="0" i="1" smtClean="0">
                            <a:solidFill>
                              <a:schemeClr val="bg1"/>
                            </a:solidFill>
                            <a:latin typeface="Cambria Math" panose="02040503050406030204" pitchFamily="18" charset="0"/>
                            <a:ea typeface="Cambria Math" panose="02040503050406030204" pitchFamily="18" charset="0"/>
                          </a:rPr>
                          <m:t>∙</m:t>
                        </m:r>
                        <m:sSub>
                          <m:sSubPr>
                            <m:ctrlPr>
                              <a:rPr lang="es-MX" sz="4000" b="0" i="1" smtClean="0">
                                <a:solidFill>
                                  <a:schemeClr val="bg1"/>
                                </a:solidFill>
                                <a:latin typeface="Cambria Math" panose="02040503050406030204" pitchFamily="18" charset="0"/>
                              </a:rPr>
                            </m:ctrlPr>
                          </m:sSubPr>
                          <m:e>
                            <m:r>
                              <a:rPr lang="es-MX" sz="4000" b="0" i="1" smtClean="0">
                                <a:solidFill>
                                  <a:schemeClr val="bg1"/>
                                </a:solidFill>
                                <a:latin typeface="Cambria Math" panose="02040503050406030204" pitchFamily="18" charset="0"/>
                              </a:rPr>
                              <m:t>𝑉</m:t>
                            </m:r>
                          </m:e>
                          <m:sub>
                            <m:r>
                              <a:rPr lang="es-MX" sz="4000" b="0" i="1" smtClean="0">
                                <a:solidFill>
                                  <a:schemeClr val="bg1"/>
                                </a:solidFill>
                                <a:latin typeface="Cambria Math" panose="02040503050406030204" pitchFamily="18" charset="0"/>
                              </a:rPr>
                              <m:t>𝑟𝑒𝑓</m:t>
                            </m:r>
                          </m:sub>
                        </m:sSub>
                      </m:num>
                      <m:den>
                        <m:sSup>
                          <m:sSupPr>
                            <m:ctrlPr>
                              <a:rPr lang="es-MX" sz="4000" b="0" i="1" smtClean="0">
                                <a:solidFill>
                                  <a:schemeClr val="bg1"/>
                                </a:solidFill>
                                <a:latin typeface="Cambria Math" panose="02040503050406030204" pitchFamily="18" charset="0"/>
                              </a:rPr>
                            </m:ctrlPr>
                          </m:sSupPr>
                          <m:e>
                            <m:r>
                              <a:rPr lang="es-MX" sz="4000" b="0" i="1" smtClean="0">
                                <a:solidFill>
                                  <a:schemeClr val="bg1"/>
                                </a:solidFill>
                                <a:latin typeface="Cambria Math" panose="02040503050406030204" pitchFamily="18" charset="0"/>
                              </a:rPr>
                              <m:t>2</m:t>
                            </m:r>
                          </m:e>
                          <m:sup>
                            <m:r>
                              <a:rPr lang="es-MX" sz="4000" b="0" i="1" smtClean="0">
                                <a:solidFill>
                                  <a:schemeClr val="bg1"/>
                                </a:solidFill>
                                <a:latin typeface="Cambria Math" panose="02040503050406030204" pitchFamily="18" charset="0"/>
                              </a:rPr>
                              <m:t>𝑁</m:t>
                            </m:r>
                          </m:sup>
                        </m:sSup>
                      </m:den>
                    </m:f>
                  </m:oMath>
                </a14:m>
                <a:endParaRPr lang="es-MX" dirty="0">
                  <a:solidFill>
                    <a:schemeClr val="bg1"/>
                  </a:solidFill>
                </a:endParaRPr>
              </a:p>
              <a:p>
                <a:endParaRPr lang="es-MX" dirty="0">
                  <a:solidFill>
                    <a:schemeClr val="bg1"/>
                  </a:solidFill>
                </a:endParaRPr>
              </a:p>
              <a:p>
                <a:r>
                  <a:rPr lang="es-MX" dirty="0">
                    <a:solidFill>
                      <a:schemeClr val="bg1"/>
                    </a:solidFill>
                  </a:rPr>
                  <a:t>N indica el número de bits (3 en este ejemplo). </a:t>
                </a:r>
              </a:p>
              <a:p>
                <a:r>
                  <a:rPr lang="es-MX" dirty="0">
                    <a:solidFill>
                      <a:schemeClr val="bg1"/>
                    </a:solidFill>
                  </a:rPr>
                  <a:t>n es el valor numérico de entrada (D2 D1 D0)</a:t>
                </a:r>
              </a:p>
            </p:txBody>
          </p:sp>
        </mc:Choice>
        <mc:Fallback xmlns="">
          <p:sp>
            <p:nvSpPr>
              <p:cNvPr id="3" name="Marcador de texto 2">
                <a:extLst>
                  <a:ext uri="{FF2B5EF4-FFF2-40B4-BE49-F238E27FC236}">
                    <a16:creationId xmlns:a16="http://schemas.microsoft.com/office/drawing/2014/main" id="{6820EF19-1007-4F50-AFCA-27DE15C43B17}"/>
                  </a:ext>
                </a:extLst>
              </p:cNvPr>
              <p:cNvSpPr>
                <a:spLocks noGrp="1" noRot="1" noChangeAspect="1" noMove="1" noResize="1" noEditPoints="1" noAdjustHandles="1" noChangeArrowheads="1" noChangeShapeType="1" noTextEdit="1"/>
              </p:cNvSpPr>
              <p:nvPr>
                <p:ph type="body" idx="1"/>
              </p:nvPr>
            </p:nvSpPr>
            <p:spPr>
              <a:xfrm>
                <a:off x="3284806" y="1937459"/>
                <a:ext cx="5444197" cy="2999594"/>
              </a:xfrm>
              <a:blipFill>
                <a:blip r:embed="rId3"/>
                <a:stretch>
                  <a:fillRect t="-203"/>
                </a:stretch>
              </a:blipFill>
            </p:spPr>
            <p:txBody>
              <a:bodyPr/>
              <a:lstStyle/>
              <a:p>
                <a:r>
                  <a:rPr lang="es-MX">
                    <a:noFill/>
                  </a:rPr>
                  <a:t> </a:t>
                </a:r>
              </a:p>
            </p:txBody>
          </p:sp>
        </mc:Fallback>
      </mc:AlternateContent>
    </p:spTree>
    <p:extLst>
      <p:ext uri="{BB962C8B-B14F-4D97-AF65-F5344CB8AC3E}">
        <p14:creationId xmlns:p14="http://schemas.microsoft.com/office/powerpoint/2010/main" val="335864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1EB241-0852-428A-8A50-67737CA93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42900"/>
            <a:ext cx="2777490" cy="712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23EDC2-E1E5-4C5D-9C74-714516AF5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340232"/>
            <a:ext cx="2777490" cy="7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2781548-0E4F-4401-A909-82EDF50DB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61FDE54-4204-4D08-A7FE-3ADFDAE64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460805"/>
            <a:ext cx="8482004" cy="8919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3AB084A1-F3A2-4BF8-BB6A-E677B5BD7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480"/>
            <a:ext cx="9143999" cy="4732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0965C0-22E8-4A47-9A17-4E6078D00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2" y="478630"/>
            <a:ext cx="2778993" cy="432196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4719469-718C-44AB-B81B-7B3602D30A17}"/>
              </a:ext>
            </a:extLst>
          </p:cNvPr>
          <p:cNvSpPr>
            <a:spLocks noGrp="1"/>
          </p:cNvSpPr>
          <p:nvPr>
            <p:ph type="title"/>
          </p:nvPr>
        </p:nvSpPr>
        <p:spPr>
          <a:xfrm>
            <a:off x="602391" y="906888"/>
            <a:ext cx="2316892" cy="3550812"/>
          </a:xfrm>
        </p:spPr>
        <p:txBody>
          <a:bodyPr vert="horz" lIns="91440" tIns="45720" rIns="91440" bIns="45720" rtlCol="0" anchor="ctr">
            <a:normAutofit/>
          </a:bodyPr>
          <a:lstStyle/>
          <a:p>
            <a:pPr defTabSz="457200">
              <a:spcBef>
                <a:spcPct val="0"/>
              </a:spcBef>
            </a:pPr>
            <a:r>
              <a:rPr lang="en-US" sz="2800"/>
              <a:t>DAC con red R-2R utilizando el método de suma de tensiones</a:t>
            </a:r>
          </a:p>
        </p:txBody>
      </p:sp>
      <p:sp>
        <p:nvSpPr>
          <p:cNvPr id="22" name="Rectangle 21">
            <a:extLst>
              <a:ext uri="{FF2B5EF4-FFF2-40B4-BE49-F238E27FC236}">
                <a16:creationId xmlns:a16="http://schemas.microsoft.com/office/drawing/2014/main" id="{03D63C01-EC27-44CF-85D4-0C65696F1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42900"/>
            <a:ext cx="2777490" cy="712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7B57BCC7-232D-4B6C-920B-D0696A3C8B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8E8CD9E-3CE2-487B-AA8E-6E386CD19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340232"/>
            <a:ext cx="2777490" cy="7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4" name="Imagen 3" descr="Imagen que contiene objeto&#10;&#10;Descripción generada automáticamente">
            <a:extLst>
              <a:ext uri="{FF2B5EF4-FFF2-40B4-BE49-F238E27FC236}">
                <a16:creationId xmlns:a16="http://schemas.microsoft.com/office/drawing/2014/main" id="{9B64D3B6-8F01-44A2-A002-6C7E13F4AF1E}"/>
              </a:ext>
            </a:extLst>
          </p:cNvPr>
          <p:cNvPicPr>
            <a:picLocks noChangeAspect="1"/>
          </p:cNvPicPr>
          <p:nvPr/>
        </p:nvPicPr>
        <p:blipFill>
          <a:blip r:embed="rId2"/>
          <a:stretch>
            <a:fillRect/>
          </a:stretch>
        </p:blipFill>
        <p:spPr>
          <a:xfrm>
            <a:off x="3197654" y="661402"/>
            <a:ext cx="2761208" cy="1380603"/>
          </a:xfrm>
          <a:prstGeom prst="rect">
            <a:avLst/>
          </a:prstGeom>
        </p:spPr>
      </p:pic>
      <p:sp>
        <p:nvSpPr>
          <p:cNvPr id="28" name="Rectangle 27">
            <a:extLst>
              <a:ext uri="{FF2B5EF4-FFF2-40B4-BE49-F238E27FC236}">
                <a16:creationId xmlns:a16="http://schemas.microsoft.com/office/drawing/2014/main" id="{E8F42A1F-0F67-4856-AEB3-D2AC390D2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3942" y="490666"/>
            <a:ext cx="2777158" cy="1828383"/>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magen que contiene objeto&#10;&#10;Descripción generada automáticamente">
            <a:extLst>
              <a:ext uri="{FF2B5EF4-FFF2-40B4-BE49-F238E27FC236}">
                <a16:creationId xmlns:a16="http://schemas.microsoft.com/office/drawing/2014/main" id="{FABC5F85-AC44-4176-A2E3-27042CFC126E}"/>
              </a:ext>
            </a:extLst>
          </p:cNvPr>
          <p:cNvPicPr>
            <a:picLocks noChangeAspect="1"/>
          </p:cNvPicPr>
          <p:nvPr/>
        </p:nvPicPr>
        <p:blipFill>
          <a:blip r:embed="rId3"/>
          <a:stretch>
            <a:fillRect/>
          </a:stretch>
        </p:blipFill>
        <p:spPr>
          <a:xfrm>
            <a:off x="6045272" y="754055"/>
            <a:ext cx="2763006" cy="1257167"/>
          </a:xfrm>
          <a:prstGeom prst="rect">
            <a:avLst/>
          </a:prstGeom>
        </p:spPr>
      </p:pic>
      <p:sp>
        <p:nvSpPr>
          <p:cNvPr id="30" name="Rectangle 29">
            <a:extLst>
              <a:ext uri="{FF2B5EF4-FFF2-40B4-BE49-F238E27FC236}">
                <a16:creationId xmlns:a16="http://schemas.microsoft.com/office/drawing/2014/main" id="{E18DC9CC-CE0B-48A6-8164-0D10E9E6C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179" y="490666"/>
            <a:ext cx="2777158" cy="1828383"/>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texto 2">
            <a:extLst>
              <a:ext uri="{FF2B5EF4-FFF2-40B4-BE49-F238E27FC236}">
                <a16:creationId xmlns:a16="http://schemas.microsoft.com/office/drawing/2014/main" id="{CD7209C2-60E1-46EB-9325-C08D7C9945F0}"/>
              </a:ext>
            </a:extLst>
          </p:cNvPr>
          <p:cNvSpPr>
            <a:spLocks noGrp="1"/>
          </p:cNvSpPr>
          <p:nvPr>
            <p:ph type="body" idx="1"/>
          </p:nvPr>
        </p:nvSpPr>
        <p:spPr>
          <a:xfrm>
            <a:off x="3421402" y="2568971"/>
            <a:ext cx="5148116" cy="2100358"/>
          </a:xfrm>
        </p:spPr>
        <p:txBody>
          <a:bodyPr vert="horz" lIns="91440" tIns="45720" rIns="91440" bIns="45720" rtlCol="0" anchor="ctr">
            <a:normAutofit/>
          </a:bodyPr>
          <a:lstStyle/>
          <a:p>
            <a:pPr defTabSz="457200">
              <a:spcBef>
                <a:spcPct val="20000"/>
              </a:spcBef>
              <a:spcAft>
                <a:spcPts val="600"/>
              </a:spcAft>
              <a:buSzPct val="92000"/>
              <a:buFont typeface="Wingdings 2" panose="05020102010507070707" pitchFamily="18" charset="2"/>
              <a:buChar char=""/>
            </a:pPr>
            <a:r>
              <a:rPr lang="es-MX" sz="2400" dirty="0"/>
              <a:t>El DAC se puede representar de la siguiente forma, donde los generadores Vo, V1, etc. sustituyen a los conmutadores.</a:t>
            </a:r>
            <a:endParaRPr lang="en-US" sz="2400" dirty="0"/>
          </a:p>
        </p:txBody>
      </p:sp>
    </p:spTree>
    <p:extLst>
      <p:ext uri="{BB962C8B-B14F-4D97-AF65-F5344CB8AC3E}">
        <p14:creationId xmlns:p14="http://schemas.microsoft.com/office/powerpoint/2010/main" val="1670633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o 8">
            <a:extLst>
              <a:ext uri="{FF2B5EF4-FFF2-40B4-BE49-F238E27FC236}">
                <a16:creationId xmlns:a16="http://schemas.microsoft.com/office/drawing/2014/main" id="{720F116E-4573-4FDF-9734-1CA950EF7685}"/>
              </a:ext>
            </a:extLst>
          </p:cNvPr>
          <p:cNvGrpSpPr/>
          <p:nvPr/>
        </p:nvGrpSpPr>
        <p:grpSpPr>
          <a:xfrm>
            <a:off x="100460" y="520418"/>
            <a:ext cx="8943080" cy="1815192"/>
            <a:chOff x="100460" y="520418"/>
            <a:chExt cx="8943080" cy="1815192"/>
          </a:xfrm>
        </p:grpSpPr>
        <p:pic>
          <p:nvPicPr>
            <p:cNvPr id="4" name="Imagen 3">
              <a:extLst>
                <a:ext uri="{FF2B5EF4-FFF2-40B4-BE49-F238E27FC236}">
                  <a16:creationId xmlns:a16="http://schemas.microsoft.com/office/drawing/2014/main" id="{0157C4F4-7450-4E81-9F4E-3582F5CAD92B}"/>
                </a:ext>
              </a:extLst>
            </p:cNvPr>
            <p:cNvPicPr>
              <a:picLocks noChangeAspect="1"/>
            </p:cNvPicPr>
            <p:nvPr/>
          </p:nvPicPr>
          <p:blipFill>
            <a:blip r:embed="rId2"/>
            <a:stretch>
              <a:fillRect/>
            </a:stretch>
          </p:blipFill>
          <p:spPr>
            <a:xfrm>
              <a:off x="100460" y="520418"/>
              <a:ext cx="4195770" cy="1815192"/>
            </a:xfrm>
            <a:prstGeom prst="rect">
              <a:avLst/>
            </a:prstGeom>
          </p:spPr>
        </p:pic>
        <p:pic>
          <p:nvPicPr>
            <p:cNvPr id="5" name="Imagen 4">
              <a:extLst>
                <a:ext uri="{FF2B5EF4-FFF2-40B4-BE49-F238E27FC236}">
                  <a16:creationId xmlns:a16="http://schemas.microsoft.com/office/drawing/2014/main" id="{6D8D8343-9B2E-410B-BF85-E11C890B5C72}"/>
                </a:ext>
              </a:extLst>
            </p:cNvPr>
            <p:cNvPicPr>
              <a:picLocks noChangeAspect="1"/>
            </p:cNvPicPr>
            <p:nvPr/>
          </p:nvPicPr>
          <p:blipFill>
            <a:blip r:embed="rId3"/>
            <a:stretch>
              <a:fillRect/>
            </a:stretch>
          </p:blipFill>
          <p:spPr>
            <a:xfrm>
              <a:off x="4392853" y="520418"/>
              <a:ext cx="4650687" cy="1815192"/>
            </a:xfrm>
            <a:prstGeom prst="rect">
              <a:avLst/>
            </a:prstGeom>
          </p:spPr>
        </p:pic>
      </p:grpSp>
      <p:grpSp>
        <p:nvGrpSpPr>
          <p:cNvPr id="11" name="Grupo 10">
            <a:extLst>
              <a:ext uri="{FF2B5EF4-FFF2-40B4-BE49-F238E27FC236}">
                <a16:creationId xmlns:a16="http://schemas.microsoft.com/office/drawing/2014/main" id="{F236C364-FDE7-495D-8A71-A99D67341287}"/>
              </a:ext>
            </a:extLst>
          </p:cNvPr>
          <p:cNvGrpSpPr/>
          <p:nvPr/>
        </p:nvGrpSpPr>
        <p:grpSpPr>
          <a:xfrm>
            <a:off x="100459" y="2526926"/>
            <a:ext cx="8943081" cy="1617543"/>
            <a:chOff x="100459" y="3364575"/>
            <a:chExt cx="8943081" cy="1617543"/>
          </a:xfrm>
        </p:grpSpPr>
        <p:pic>
          <p:nvPicPr>
            <p:cNvPr id="6" name="Imagen 5">
              <a:extLst>
                <a:ext uri="{FF2B5EF4-FFF2-40B4-BE49-F238E27FC236}">
                  <a16:creationId xmlns:a16="http://schemas.microsoft.com/office/drawing/2014/main" id="{ED9B1931-83FE-4229-A5CE-74FDAB583790}"/>
                </a:ext>
              </a:extLst>
            </p:cNvPr>
            <p:cNvPicPr>
              <a:picLocks noChangeAspect="1"/>
            </p:cNvPicPr>
            <p:nvPr/>
          </p:nvPicPr>
          <p:blipFill>
            <a:blip r:embed="rId4"/>
            <a:stretch>
              <a:fillRect/>
            </a:stretch>
          </p:blipFill>
          <p:spPr>
            <a:xfrm>
              <a:off x="100459" y="3364576"/>
              <a:ext cx="5368522" cy="1617542"/>
            </a:xfrm>
            <a:prstGeom prst="rect">
              <a:avLst/>
            </a:prstGeom>
          </p:spPr>
        </p:pic>
        <p:pic>
          <p:nvPicPr>
            <p:cNvPr id="7" name="Imagen 6">
              <a:extLst>
                <a:ext uri="{FF2B5EF4-FFF2-40B4-BE49-F238E27FC236}">
                  <a16:creationId xmlns:a16="http://schemas.microsoft.com/office/drawing/2014/main" id="{75016B85-566C-45C8-AC62-05FB5DCE649E}"/>
                </a:ext>
              </a:extLst>
            </p:cNvPr>
            <p:cNvPicPr>
              <a:picLocks noChangeAspect="1"/>
            </p:cNvPicPr>
            <p:nvPr/>
          </p:nvPicPr>
          <p:blipFill>
            <a:blip r:embed="rId5"/>
            <a:stretch>
              <a:fillRect/>
            </a:stretch>
          </p:blipFill>
          <p:spPr>
            <a:xfrm>
              <a:off x="5421085" y="3364575"/>
              <a:ext cx="3622455" cy="1617542"/>
            </a:xfrm>
            <a:prstGeom prst="rect">
              <a:avLst/>
            </a:prstGeom>
          </p:spPr>
        </p:pic>
      </p:grpSp>
      <p:sp>
        <p:nvSpPr>
          <p:cNvPr id="8" name="CuadroTexto 7">
            <a:extLst>
              <a:ext uri="{FF2B5EF4-FFF2-40B4-BE49-F238E27FC236}">
                <a16:creationId xmlns:a16="http://schemas.microsoft.com/office/drawing/2014/main" id="{12BAB749-849C-4E64-8A02-A1646C91B0BC}"/>
              </a:ext>
            </a:extLst>
          </p:cNvPr>
          <p:cNvSpPr txBox="1"/>
          <p:nvPr/>
        </p:nvSpPr>
        <p:spPr>
          <a:xfrm>
            <a:off x="100459" y="4335786"/>
            <a:ext cx="8943081" cy="646331"/>
          </a:xfrm>
          <a:prstGeom prst="rect">
            <a:avLst/>
          </a:prstGeom>
          <a:noFill/>
        </p:spPr>
        <p:txBody>
          <a:bodyPr wrap="square" rtlCol="0">
            <a:spAutoFit/>
          </a:bodyPr>
          <a:lstStyle/>
          <a:p>
            <a:pPr algn="ctr"/>
            <a:r>
              <a:rPr lang="es-MX" sz="1200" dirty="0"/>
              <a:t>El bloque de la izquierda se puede simplificar utilizando Thévenin, quedando como el central. A continuación se añade la siguiente R en serie.</a:t>
            </a:r>
          </a:p>
          <a:p>
            <a:pPr algn="ctr"/>
            <a:endParaRPr lang="es-MX" sz="1200" dirty="0"/>
          </a:p>
          <a:p>
            <a:pPr algn="ctr"/>
            <a:r>
              <a:rPr lang="es-MX" sz="1200" dirty="0"/>
              <a:t> Finalmente, se obtiene la expresión de la tensión de salida en función de los valores de V0, V1, V2 y V3.</a:t>
            </a:r>
          </a:p>
        </p:txBody>
      </p:sp>
    </p:spTree>
    <p:extLst>
      <p:ext uri="{BB962C8B-B14F-4D97-AF65-F5344CB8AC3E}">
        <p14:creationId xmlns:p14="http://schemas.microsoft.com/office/powerpoint/2010/main" val="2050842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42900"/>
            <a:ext cx="2777490" cy="712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340232"/>
            <a:ext cx="2777490" cy="7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460805"/>
            <a:ext cx="8482004" cy="8919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1BA8A98B-3D83-4831-BE66-7BC51DCEE8B1}"/>
              </a:ext>
            </a:extLst>
          </p:cNvPr>
          <p:cNvSpPr>
            <a:spLocks noGrp="1"/>
          </p:cNvSpPr>
          <p:nvPr>
            <p:ph type="title"/>
          </p:nvPr>
        </p:nvSpPr>
        <p:spPr>
          <a:xfrm>
            <a:off x="435894" y="526617"/>
            <a:ext cx="8272212" cy="760350"/>
          </a:xfrm>
        </p:spPr>
        <p:txBody>
          <a:bodyPr vert="horz" lIns="91440" tIns="45720" rIns="91440" bIns="45720" rtlCol="0" anchor="b">
            <a:normAutofit/>
          </a:bodyPr>
          <a:lstStyle/>
          <a:p>
            <a:pPr defTabSz="457200">
              <a:lnSpc>
                <a:spcPct val="90000"/>
              </a:lnSpc>
              <a:spcBef>
                <a:spcPct val="0"/>
              </a:spcBef>
            </a:pPr>
            <a:r>
              <a:rPr lang="en-US" sz="2400" dirty="0"/>
              <a:t>*</a:t>
            </a:r>
            <a:r>
              <a:rPr lang="en-US" sz="2400" dirty="0" err="1"/>
              <a:t>Convertidor</a:t>
            </a:r>
            <a:r>
              <a:rPr lang="en-US" sz="2400" dirty="0"/>
              <a:t> D/A con red R-2R </a:t>
            </a:r>
            <a:r>
              <a:rPr lang="en-US" sz="2400" dirty="0" err="1"/>
              <a:t>en</a:t>
            </a:r>
            <a:r>
              <a:rPr lang="en-US" sz="2400" dirty="0"/>
              <a:t> el modo de </a:t>
            </a:r>
            <a:r>
              <a:rPr lang="en-US" sz="2400" dirty="0" err="1"/>
              <a:t>suma</a:t>
            </a:r>
            <a:r>
              <a:rPr lang="en-US" sz="2400" dirty="0"/>
              <a:t> de Corrientes*</a:t>
            </a:r>
          </a:p>
        </p:txBody>
      </p:sp>
      <p:sp>
        <p:nvSpPr>
          <p:cNvPr id="17" name="Rectangle 16">
            <a:extLst>
              <a:ext uri="{FF2B5EF4-FFF2-40B4-BE49-F238E27FC236}">
                <a16:creationId xmlns:a16="http://schemas.microsoft.com/office/drawing/2014/main" id="{2E32075D-9299-4657-87D7-B9987B7FD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899" y="1635372"/>
            <a:ext cx="4053480" cy="3034262"/>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0F343AF7-9BA9-4FAD-909A-B5DBEB2D7036}"/>
              </a:ext>
            </a:extLst>
          </p:cNvPr>
          <p:cNvPicPr>
            <a:picLocks noChangeAspect="1"/>
          </p:cNvPicPr>
          <p:nvPr/>
        </p:nvPicPr>
        <p:blipFill rotWithShape="1">
          <a:blip r:embed="rId2"/>
          <a:srcRect l="14728" r="22377" b="-1"/>
          <a:stretch/>
        </p:blipFill>
        <p:spPr>
          <a:xfrm>
            <a:off x="492918" y="1770792"/>
            <a:ext cx="3721894" cy="2736914"/>
          </a:xfrm>
          <a:prstGeom prst="rect">
            <a:avLst/>
          </a:prstGeom>
        </p:spPr>
      </p:pic>
      <p:pic>
        <p:nvPicPr>
          <p:cNvPr id="5" name="Imagen 4">
            <a:extLst>
              <a:ext uri="{FF2B5EF4-FFF2-40B4-BE49-F238E27FC236}">
                <a16:creationId xmlns:a16="http://schemas.microsoft.com/office/drawing/2014/main" id="{540DC823-BD15-47B0-9F87-6B9AC7B3952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40000"/>
                    </a14:imgEffect>
                  </a14:imgLayer>
                </a14:imgProps>
              </a:ext>
            </a:extLst>
          </a:blip>
          <a:stretch>
            <a:fillRect/>
          </a:stretch>
        </p:blipFill>
        <p:spPr>
          <a:xfrm>
            <a:off x="5386994" y="2482820"/>
            <a:ext cx="2900665" cy="1160265"/>
          </a:xfrm>
          <a:prstGeom prst="rect">
            <a:avLst/>
          </a:prstGeom>
        </p:spPr>
      </p:pic>
    </p:spTree>
    <p:extLst>
      <p:ext uri="{BB962C8B-B14F-4D97-AF65-F5344CB8AC3E}">
        <p14:creationId xmlns:p14="http://schemas.microsoft.com/office/powerpoint/2010/main" val="3413259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74BE82-4093-4E91-918D-D02D10969BBB}"/>
              </a:ext>
            </a:extLst>
          </p:cNvPr>
          <p:cNvSpPr>
            <a:spLocks noGrp="1"/>
          </p:cNvSpPr>
          <p:nvPr>
            <p:ph type="title"/>
          </p:nvPr>
        </p:nvSpPr>
        <p:spPr/>
        <p:txBody>
          <a:bodyPr/>
          <a:lstStyle/>
          <a:p>
            <a:r>
              <a:rPr lang="es-MX" dirty="0">
                <a:solidFill>
                  <a:schemeClr val="accent1">
                    <a:lumMod val="60000"/>
                    <a:lumOff val="40000"/>
                  </a:schemeClr>
                </a:solidFill>
              </a:rPr>
              <a:t>referencias</a:t>
            </a:r>
          </a:p>
        </p:txBody>
      </p:sp>
      <p:sp>
        <p:nvSpPr>
          <p:cNvPr id="3" name="Marcador de texto 2">
            <a:extLst>
              <a:ext uri="{FF2B5EF4-FFF2-40B4-BE49-F238E27FC236}">
                <a16:creationId xmlns:a16="http://schemas.microsoft.com/office/drawing/2014/main" id="{7DA28473-1264-4725-BB95-37C5BC281432}"/>
              </a:ext>
            </a:extLst>
          </p:cNvPr>
          <p:cNvSpPr>
            <a:spLocks noGrp="1"/>
          </p:cNvSpPr>
          <p:nvPr>
            <p:ph type="body" idx="1"/>
          </p:nvPr>
        </p:nvSpPr>
        <p:spPr/>
        <p:txBody>
          <a:bodyPr/>
          <a:lstStyle/>
          <a:p>
            <a:r>
              <a:rPr lang="es-MX" dirty="0">
                <a:hlinkClick r:id="rId2"/>
              </a:rPr>
              <a:t>https://es.wikipedia.org/wiki/</a:t>
            </a:r>
            <a:r>
              <a:rPr lang="es-MX" dirty="0" err="1">
                <a:hlinkClick r:id="rId2"/>
              </a:rPr>
              <a:t>Conversor_de_señal_digital_a_analógica</a:t>
            </a:r>
            <a:endParaRPr lang="es-MX" dirty="0"/>
          </a:p>
          <a:p>
            <a:r>
              <a:rPr lang="es-MX" dirty="0">
                <a:hlinkClick r:id="rId3"/>
              </a:rPr>
              <a:t>http://ario.webs.uvigo.es/docencia/sad/SADGRADO_2.pdf</a:t>
            </a:r>
            <a:endParaRPr lang="es-MX" dirty="0"/>
          </a:p>
          <a:p>
            <a:r>
              <a:rPr lang="es-MX" dirty="0">
                <a:hlinkClick r:id="rId4"/>
              </a:rPr>
              <a:t>https://www.monografias.com/trabajos96/conversores-digitales-analogicos-y-conversores-analogicos-digitales/conversores-digitales-analogicos-y-conversores-analogicos-digitales.shtml</a:t>
            </a:r>
            <a:endParaRPr lang="es-MX" dirty="0"/>
          </a:p>
          <a:p>
            <a:r>
              <a:rPr lang="es-MX" dirty="0">
                <a:hlinkClick r:id="rId5"/>
              </a:rPr>
              <a:t>https://www.academia.edu/13456174/Unidad_3_Convertidores_Principios_eléctricos_y_Aplicaciones_digitales</a:t>
            </a:r>
            <a:endParaRPr lang="es-MX" dirty="0"/>
          </a:p>
        </p:txBody>
      </p:sp>
    </p:spTree>
    <p:extLst>
      <p:ext uri="{BB962C8B-B14F-4D97-AF65-F5344CB8AC3E}">
        <p14:creationId xmlns:p14="http://schemas.microsoft.com/office/powerpoint/2010/main" val="12889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A15F1C-6F57-4D9E-9FDB-FB5619C930A5}"/>
              </a:ext>
            </a:extLst>
          </p:cNvPr>
          <p:cNvSpPr>
            <a:spLocks noGrp="1"/>
          </p:cNvSpPr>
          <p:nvPr>
            <p:ph type="title"/>
          </p:nvPr>
        </p:nvSpPr>
        <p:spPr/>
        <p:txBody>
          <a:bodyPr/>
          <a:lstStyle/>
          <a:p>
            <a:r>
              <a:rPr lang="es-MX" dirty="0">
                <a:solidFill>
                  <a:schemeClr val="accent1">
                    <a:lumMod val="60000"/>
                    <a:lumOff val="40000"/>
                  </a:schemeClr>
                </a:solidFill>
              </a:rPr>
              <a:t>Características básicas de un convertidor d/A</a:t>
            </a:r>
          </a:p>
        </p:txBody>
      </p:sp>
      <p:sp>
        <p:nvSpPr>
          <p:cNvPr id="3" name="Marcador de texto 2">
            <a:extLst>
              <a:ext uri="{FF2B5EF4-FFF2-40B4-BE49-F238E27FC236}">
                <a16:creationId xmlns:a16="http://schemas.microsoft.com/office/drawing/2014/main" id="{1C56BF45-8CD4-467D-831F-7BBA1C89E892}"/>
              </a:ext>
            </a:extLst>
          </p:cNvPr>
          <p:cNvSpPr>
            <a:spLocks noGrp="1"/>
          </p:cNvSpPr>
          <p:nvPr>
            <p:ph type="body" idx="1"/>
          </p:nvPr>
        </p:nvSpPr>
        <p:spPr>
          <a:xfrm>
            <a:off x="311700" y="1152475"/>
            <a:ext cx="8520600" cy="3904860"/>
          </a:xfrm>
        </p:spPr>
        <p:txBody>
          <a:bodyPr>
            <a:normAutofit/>
          </a:bodyPr>
          <a:lstStyle/>
          <a:p>
            <a:pPr>
              <a:lnSpc>
                <a:spcPct val="150000"/>
              </a:lnSpc>
            </a:pPr>
            <a:r>
              <a:rPr lang="es-MX" sz="2000" dirty="0"/>
              <a:t>Su resolución depende del numero de bits de entrada del convertidor.</a:t>
            </a:r>
          </a:p>
          <a:p>
            <a:pPr>
              <a:lnSpc>
                <a:spcPct val="150000"/>
              </a:lnSpc>
            </a:pPr>
            <a:r>
              <a:rPr lang="es-MX" sz="2000" dirty="0"/>
              <a:t>Posibilidad de conversión unipolar o bipolar.</a:t>
            </a:r>
          </a:p>
          <a:p>
            <a:pPr>
              <a:lnSpc>
                <a:spcPct val="150000"/>
              </a:lnSpc>
            </a:pPr>
            <a:r>
              <a:rPr lang="es-MX" sz="2000" dirty="0"/>
              <a:t>Generalmente operan con código binario natural o con el decimal codificado en binario (BCD).</a:t>
            </a:r>
          </a:p>
          <a:p>
            <a:pPr>
              <a:lnSpc>
                <a:spcPct val="150000"/>
              </a:lnSpc>
            </a:pPr>
            <a:r>
              <a:rPr lang="es-MX" sz="2000" dirty="0"/>
              <a:t>Cuentan con tiempo de conversión, y es el tiempo que necesitan para efectuar el máximo cambio de su tensión con un error mínimo en su resolución.</a:t>
            </a:r>
          </a:p>
          <a:p>
            <a:pPr>
              <a:lnSpc>
                <a:spcPct val="150000"/>
              </a:lnSpc>
            </a:pPr>
            <a:r>
              <a:rPr lang="es-MX" sz="2000" dirty="0"/>
              <a:t>Cuentan con tensión de referencia, y ésta puede ser interna o externa.</a:t>
            </a:r>
          </a:p>
          <a:p>
            <a:pPr>
              <a:lnSpc>
                <a:spcPct val="150000"/>
              </a:lnSpc>
            </a:pPr>
            <a:endParaRPr lang="es-MX" sz="2000" dirty="0"/>
          </a:p>
        </p:txBody>
      </p:sp>
    </p:spTree>
    <p:extLst>
      <p:ext uri="{BB962C8B-B14F-4D97-AF65-F5344CB8AC3E}">
        <p14:creationId xmlns:p14="http://schemas.microsoft.com/office/powerpoint/2010/main" val="387626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5"/>
        <p:cNvGrpSpPr/>
        <p:nvPr/>
      </p:nvGrpSpPr>
      <p:grpSpPr>
        <a:xfrm>
          <a:off x="0" y="0"/>
          <a:ext cx="0" cy="0"/>
          <a:chOff x="0" y="0"/>
          <a:chExt cx="0" cy="0"/>
        </a:xfrm>
      </p:grpSpPr>
      <p:sp>
        <p:nvSpPr>
          <p:cNvPr id="82" name="Rectangle 81">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42900"/>
            <a:ext cx="2777490" cy="712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340232"/>
            <a:ext cx="2777490" cy="7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85">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460805"/>
            <a:ext cx="8482004" cy="8919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90" name="Rectangle 8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804"/>
            <a:ext cx="9144000" cy="4682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2" y="460805"/>
            <a:ext cx="2780608" cy="420882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CuadroTexto 1">
            <a:extLst>
              <a:ext uri="{FF2B5EF4-FFF2-40B4-BE49-F238E27FC236}">
                <a16:creationId xmlns:a16="http://schemas.microsoft.com/office/drawing/2014/main" id="{AB543E08-50F8-4C26-920C-153F793A1B0A}"/>
              </a:ext>
            </a:extLst>
          </p:cNvPr>
          <p:cNvSpPr txBox="1"/>
          <p:nvPr/>
        </p:nvSpPr>
        <p:spPr>
          <a:xfrm>
            <a:off x="450941" y="526617"/>
            <a:ext cx="2557337" cy="760350"/>
          </a:xfrm>
          <a:prstGeom prst="rect">
            <a:avLst/>
          </a:prstGeom>
        </p:spPr>
        <p:txBody>
          <a:bodyPr vert="horz" lIns="91440" tIns="45720" rIns="91440" bIns="45720" rtlCol="0" anchor="b">
            <a:normAutofit/>
          </a:bodyPr>
          <a:lstStyle/>
          <a:p>
            <a:pPr>
              <a:spcBef>
                <a:spcPct val="0"/>
              </a:spcBef>
              <a:spcAft>
                <a:spcPts val="600"/>
              </a:spcAft>
            </a:pPr>
            <a:r>
              <a:rPr lang="en-US" sz="2800" cap="all">
                <a:solidFill>
                  <a:schemeClr val="bg1"/>
                </a:solidFill>
                <a:latin typeface="+mj-lt"/>
                <a:ea typeface="+mj-ea"/>
                <a:cs typeface="+mj-cs"/>
              </a:rPr>
              <a:t>ESTRUCTURA</a:t>
            </a:r>
          </a:p>
        </p:txBody>
      </p:sp>
      <p:sp>
        <p:nvSpPr>
          <p:cNvPr id="19" name="Google Shape;83;p17">
            <a:extLst>
              <a:ext uri="{FF2B5EF4-FFF2-40B4-BE49-F238E27FC236}">
                <a16:creationId xmlns:a16="http://schemas.microsoft.com/office/drawing/2014/main" id="{1C850ED4-E0BD-40C0-B6C0-02DD8ECBF91B}"/>
              </a:ext>
            </a:extLst>
          </p:cNvPr>
          <p:cNvSpPr txBox="1">
            <a:spLocks noGrp="1"/>
          </p:cNvSpPr>
          <p:nvPr>
            <p:ph type="body" idx="1"/>
          </p:nvPr>
        </p:nvSpPr>
        <p:spPr>
          <a:xfrm>
            <a:off x="450941" y="1286967"/>
            <a:ext cx="2557336" cy="3429323"/>
          </a:xfrm>
          <a:prstGeom prst="rect">
            <a:avLst/>
          </a:prstGeom>
        </p:spPr>
        <p:txBody>
          <a:bodyPr spcFirstLastPara="1" vert="horz" lIns="91440" tIns="45720" rIns="91440" bIns="45720" rtlCol="0" anchor="ctr" anchorCtr="0">
            <a:normAutofit lnSpcReduction="10000"/>
          </a:bodyPr>
          <a:lstStyle/>
          <a:p>
            <a:pPr marL="0" lvl="0" indent="0" algn="just" defTabSz="457200">
              <a:spcBef>
                <a:spcPct val="20000"/>
              </a:spcBef>
              <a:spcAft>
                <a:spcPts val="600"/>
              </a:spcAft>
              <a:buSzPct val="92000"/>
              <a:buFont typeface="Wingdings 2" panose="05020102010507070707" pitchFamily="18" charset="2"/>
              <a:buChar char=""/>
            </a:pPr>
            <a:r>
              <a:rPr lang="en-US" sz="1400" dirty="0">
                <a:solidFill>
                  <a:schemeClr val="bg1"/>
                </a:solidFill>
              </a:rPr>
              <a:t>El primer </a:t>
            </a:r>
            <a:r>
              <a:rPr lang="en-US" sz="1400" dirty="0" err="1">
                <a:solidFill>
                  <a:schemeClr val="bg1"/>
                </a:solidFill>
              </a:rPr>
              <a:t>bloque</a:t>
            </a:r>
            <a:r>
              <a:rPr lang="en-US" sz="1400" dirty="0">
                <a:solidFill>
                  <a:schemeClr val="bg1"/>
                </a:solidFill>
              </a:rPr>
              <a:t> </a:t>
            </a:r>
            <a:r>
              <a:rPr lang="en-US" sz="1400" dirty="0" err="1">
                <a:solidFill>
                  <a:schemeClr val="bg1"/>
                </a:solidFill>
              </a:rPr>
              <a:t>denominado</a:t>
            </a:r>
            <a:r>
              <a:rPr lang="en-US" sz="1400" dirty="0">
                <a:solidFill>
                  <a:schemeClr val="bg1"/>
                </a:solidFill>
              </a:rPr>
              <a:t> </a:t>
            </a:r>
            <a:r>
              <a:rPr lang="en-US" sz="1400" dirty="0" err="1">
                <a:solidFill>
                  <a:schemeClr val="bg1"/>
                </a:solidFill>
              </a:rPr>
              <a:t>registro</a:t>
            </a:r>
            <a:r>
              <a:rPr lang="en-US" sz="1400" dirty="0">
                <a:solidFill>
                  <a:schemeClr val="bg1"/>
                </a:solidFill>
              </a:rPr>
              <a:t>, </a:t>
            </a:r>
            <a:r>
              <a:rPr lang="en-US" sz="1400" dirty="0" err="1">
                <a:solidFill>
                  <a:schemeClr val="bg1"/>
                </a:solidFill>
              </a:rPr>
              <a:t>almacena</a:t>
            </a:r>
            <a:r>
              <a:rPr lang="en-US" sz="1400" dirty="0">
                <a:solidFill>
                  <a:schemeClr val="bg1"/>
                </a:solidFill>
              </a:rPr>
              <a:t> la </a:t>
            </a:r>
            <a:r>
              <a:rPr lang="en-US" sz="1400" dirty="0" err="1">
                <a:solidFill>
                  <a:schemeClr val="bg1"/>
                </a:solidFill>
              </a:rPr>
              <a:t>información</a:t>
            </a:r>
            <a:r>
              <a:rPr lang="en-US" sz="1400" dirty="0">
                <a:solidFill>
                  <a:schemeClr val="bg1"/>
                </a:solidFill>
              </a:rPr>
              <a:t> </a:t>
            </a:r>
            <a:r>
              <a:rPr lang="en-US" sz="1400" dirty="0" err="1">
                <a:solidFill>
                  <a:schemeClr val="bg1"/>
                </a:solidFill>
              </a:rPr>
              <a:t>durante</a:t>
            </a:r>
            <a:r>
              <a:rPr lang="en-US" sz="1400" dirty="0">
                <a:solidFill>
                  <a:schemeClr val="bg1"/>
                </a:solidFill>
              </a:rPr>
              <a:t> el </a:t>
            </a:r>
            <a:r>
              <a:rPr lang="en-US" sz="1400" dirty="0" err="1">
                <a:solidFill>
                  <a:schemeClr val="bg1"/>
                </a:solidFill>
              </a:rPr>
              <a:t>tiempo</a:t>
            </a:r>
            <a:r>
              <a:rPr lang="en-US" sz="1400" dirty="0">
                <a:solidFill>
                  <a:schemeClr val="bg1"/>
                </a:solidFill>
              </a:rPr>
              <a:t> </a:t>
            </a:r>
            <a:r>
              <a:rPr lang="en-US" sz="1400" dirty="0" err="1">
                <a:solidFill>
                  <a:schemeClr val="bg1"/>
                </a:solidFill>
              </a:rPr>
              <a:t>necesario</a:t>
            </a:r>
            <a:r>
              <a:rPr lang="en-US" sz="1400" dirty="0">
                <a:solidFill>
                  <a:schemeClr val="bg1"/>
                </a:solidFill>
              </a:rPr>
              <a:t> para la </a:t>
            </a:r>
            <a:r>
              <a:rPr lang="en-US" sz="1400" dirty="0" err="1">
                <a:solidFill>
                  <a:schemeClr val="bg1"/>
                </a:solidFill>
              </a:rPr>
              <a:t>conversión</a:t>
            </a:r>
            <a:r>
              <a:rPr lang="en-US" sz="1400" dirty="0">
                <a:solidFill>
                  <a:schemeClr val="bg1"/>
                </a:solidFill>
              </a:rPr>
              <a:t>, </a:t>
            </a:r>
            <a:r>
              <a:rPr lang="en-US" sz="1400" dirty="0" err="1">
                <a:solidFill>
                  <a:schemeClr val="bg1"/>
                </a:solidFill>
              </a:rPr>
              <a:t>quedando</a:t>
            </a:r>
            <a:r>
              <a:rPr lang="en-US" sz="1400" dirty="0">
                <a:solidFill>
                  <a:schemeClr val="bg1"/>
                </a:solidFill>
              </a:rPr>
              <a:t> </a:t>
            </a:r>
            <a:r>
              <a:rPr lang="en-US" sz="1400" dirty="0" err="1">
                <a:solidFill>
                  <a:schemeClr val="bg1"/>
                </a:solidFill>
              </a:rPr>
              <a:t>libres</a:t>
            </a:r>
            <a:r>
              <a:rPr lang="en-US" sz="1400" dirty="0">
                <a:solidFill>
                  <a:schemeClr val="bg1"/>
                </a:solidFill>
              </a:rPr>
              <a:t> las </a:t>
            </a:r>
            <a:r>
              <a:rPr lang="en-US" sz="1400" dirty="0" err="1">
                <a:solidFill>
                  <a:schemeClr val="bg1"/>
                </a:solidFill>
              </a:rPr>
              <a:t>lineas</a:t>
            </a:r>
            <a:r>
              <a:rPr lang="en-US" sz="1400" dirty="0">
                <a:solidFill>
                  <a:schemeClr val="bg1"/>
                </a:solidFill>
              </a:rPr>
              <a:t> de </a:t>
            </a:r>
            <a:r>
              <a:rPr lang="en-US" sz="1400" dirty="0" err="1">
                <a:solidFill>
                  <a:schemeClr val="bg1"/>
                </a:solidFill>
              </a:rPr>
              <a:t>comunicación</a:t>
            </a:r>
            <a:r>
              <a:rPr lang="en-US" sz="1400" dirty="0">
                <a:solidFill>
                  <a:schemeClr val="bg1"/>
                </a:solidFill>
              </a:rPr>
              <a:t>. Si la </a:t>
            </a:r>
            <a:r>
              <a:rPr lang="en-US" sz="1400" dirty="0" err="1">
                <a:solidFill>
                  <a:schemeClr val="bg1"/>
                </a:solidFill>
              </a:rPr>
              <a:t>información</a:t>
            </a:r>
            <a:r>
              <a:rPr lang="en-US" sz="1400" dirty="0">
                <a:solidFill>
                  <a:schemeClr val="bg1"/>
                </a:solidFill>
              </a:rPr>
              <a:t> </a:t>
            </a:r>
            <a:r>
              <a:rPr lang="en-US" sz="1400" dirty="0" err="1">
                <a:solidFill>
                  <a:schemeClr val="bg1"/>
                </a:solidFill>
              </a:rPr>
              <a:t>viene</a:t>
            </a:r>
            <a:r>
              <a:rPr lang="en-US" sz="1400" dirty="0">
                <a:solidFill>
                  <a:schemeClr val="bg1"/>
                </a:solidFill>
              </a:rPr>
              <a:t> </a:t>
            </a:r>
            <a:r>
              <a:rPr lang="en-US" sz="1400" dirty="0" err="1">
                <a:solidFill>
                  <a:schemeClr val="bg1"/>
                </a:solidFill>
              </a:rPr>
              <a:t>en</a:t>
            </a:r>
            <a:r>
              <a:rPr lang="en-US" sz="1400" dirty="0">
                <a:solidFill>
                  <a:schemeClr val="bg1"/>
                </a:solidFill>
              </a:rPr>
              <a:t> </a:t>
            </a:r>
            <a:r>
              <a:rPr lang="en-US" sz="1400" dirty="0" err="1">
                <a:solidFill>
                  <a:schemeClr val="bg1"/>
                </a:solidFill>
              </a:rPr>
              <a:t>serie</a:t>
            </a:r>
            <a:r>
              <a:rPr lang="en-US" sz="1400" dirty="0">
                <a:solidFill>
                  <a:schemeClr val="bg1"/>
                </a:solidFill>
              </a:rPr>
              <a:t>, los </a:t>
            </a:r>
            <a:r>
              <a:rPr lang="en-US" sz="1400" dirty="0" err="1">
                <a:solidFill>
                  <a:schemeClr val="bg1"/>
                </a:solidFill>
              </a:rPr>
              <a:t>registros</a:t>
            </a:r>
            <a:r>
              <a:rPr lang="en-US" sz="1400" dirty="0">
                <a:solidFill>
                  <a:schemeClr val="bg1"/>
                </a:solidFill>
              </a:rPr>
              <a:t> </a:t>
            </a:r>
            <a:r>
              <a:rPr lang="en-US" sz="1400" dirty="0" err="1">
                <a:solidFill>
                  <a:schemeClr val="bg1"/>
                </a:solidFill>
              </a:rPr>
              <a:t>además</a:t>
            </a:r>
            <a:r>
              <a:rPr lang="en-US" sz="1400" dirty="0">
                <a:solidFill>
                  <a:schemeClr val="bg1"/>
                </a:solidFill>
              </a:rPr>
              <a:t> </a:t>
            </a:r>
            <a:r>
              <a:rPr lang="en-US" sz="1400" dirty="0" err="1">
                <a:solidFill>
                  <a:schemeClr val="bg1"/>
                </a:solidFill>
              </a:rPr>
              <a:t>llevan</a:t>
            </a:r>
            <a:r>
              <a:rPr lang="en-US" sz="1400" dirty="0">
                <a:solidFill>
                  <a:schemeClr val="bg1"/>
                </a:solidFill>
              </a:rPr>
              <a:t> a </a:t>
            </a:r>
            <a:r>
              <a:rPr lang="en-US" sz="1400" dirty="0" err="1">
                <a:solidFill>
                  <a:schemeClr val="bg1"/>
                </a:solidFill>
              </a:rPr>
              <a:t>cabo</a:t>
            </a:r>
            <a:r>
              <a:rPr lang="en-US" sz="1400" dirty="0">
                <a:solidFill>
                  <a:schemeClr val="bg1"/>
                </a:solidFill>
              </a:rPr>
              <a:t> la </a:t>
            </a:r>
            <a:r>
              <a:rPr lang="en-US" sz="1400" dirty="0" err="1">
                <a:solidFill>
                  <a:schemeClr val="bg1"/>
                </a:solidFill>
              </a:rPr>
              <a:t>conversión</a:t>
            </a:r>
            <a:r>
              <a:rPr lang="en-US" sz="1400" dirty="0">
                <a:solidFill>
                  <a:schemeClr val="bg1"/>
                </a:solidFill>
              </a:rPr>
              <a:t> </a:t>
            </a:r>
            <a:r>
              <a:rPr lang="en-US" sz="1400" dirty="0" err="1">
                <a:solidFill>
                  <a:schemeClr val="bg1"/>
                </a:solidFill>
              </a:rPr>
              <a:t>serie-paralelo</a:t>
            </a:r>
            <a:r>
              <a:rPr lang="en-US" sz="1400" dirty="0">
                <a:solidFill>
                  <a:schemeClr val="bg1"/>
                </a:solidFill>
              </a:rPr>
              <a:t>. </a:t>
            </a:r>
          </a:p>
          <a:p>
            <a:pPr marL="0" lvl="0" indent="0" algn="just" defTabSz="457200">
              <a:spcBef>
                <a:spcPct val="20000"/>
              </a:spcBef>
              <a:spcAft>
                <a:spcPts val="600"/>
              </a:spcAft>
              <a:buSzPct val="92000"/>
              <a:buFont typeface="Wingdings 2" panose="05020102010507070707" pitchFamily="18" charset="2"/>
              <a:buChar char=""/>
            </a:pPr>
            <a:r>
              <a:rPr lang="en-US" sz="1400" dirty="0">
                <a:solidFill>
                  <a:schemeClr val="bg1"/>
                </a:solidFill>
              </a:rPr>
              <a:t>El </a:t>
            </a:r>
            <a:r>
              <a:rPr lang="en-US" sz="1400" dirty="0" err="1">
                <a:solidFill>
                  <a:schemeClr val="bg1"/>
                </a:solidFill>
              </a:rPr>
              <a:t>segundo</a:t>
            </a:r>
            <a:r>
              <a:rPr lang="en-US" sz="1400" dirty="0">
                <a:solidFill>
                  <a:schemeClr val="bg1"/>
                </a:solidFill>
              </a:rPr>
              <a:t> </a:t>
            </a:r>
            <a:r>
              <a:rPr lang="en-US" sz="1400" dirty="0" err="1">
                <a:solidFill>
                  <a:schemeClr val="bg1"/>
                </a:solidFill>
              </a:rPr>
              <a:t>bloque</a:t>
            </a:r>
            <a:r>
              <a:rPr lang="en-US" sz="1400" dirty="0">
                <a:solidFill>
                  <a:schemeClr val="bg1"/>
                </a:solidFill>
              </a:rPr>
              <a:t>, lo </a:t>
            </a:r>
            <a:r>
              <a:rPr lang="en-US" sz="1400" dirty="0" err="1">
                <a:solidFill>
                  <a:schemeClr val="bg1"/>
                </a:solidFill>
              </a:rPr>
              <a:t>constituyen</a:t>
            </a:r>
            <a:r>
              <a:rPr lang="en-US" sz="1400" dirty="0">
                <a:solidFill>
                  <a:schemeClr val="bg1"/>
                </a:solidFill>
              </a:rPr>
              <a:t> los </a:t>
            </a:r>
            <a:r>
              <a:rPr lang="en-US" sz="1400" dirty="0" err="1">
                <a:solidFill>
                  <a:schemeClr val="bg1"/>
                </a:solidFill>
              </a:rPr>
              <a:t>denominados</a:t>
            </a:r>
            <a:r>
              <a:rPr lang="en-US" sz="1400" dirty="0">
                <a:solidFill>
                  <a:schemeClr val="bg1"/>
                </a:solidFill>
              </a:rPr>
              <a:t> </a:t>
            </a:r>
            <a:r>
              <a:rPr lang="en-US" sz="1400" dirty="0" err="1">
                <a:solidFill>
                  <a:schemeClr val="bg1"/>
                </a:solidFill>
              </a:rPr>
              <a:t>conmutadores</a:t>
            </a:r>
            <a:r>
              <a:rPr lang="en-US" sz="1400" dirty="0">
                <a:solidFill>
                  <a:schemeClr val="bg1"/>
                </a:solidFill>
              </a:rPr>
              <a:t> </a:t>
            </a:r>
            <a:r>
              <a:rPr lang="en-US" sz="1400" dirty="0" err="1">
                <a:solidFill>
                  <a:schemeClr val="bg1"/>
                </a:solidFill>
              </a:rPr>
              <a:t>electrónicos</a:t>
            </a:r>
            <a:r>
              <a:rPr lang="en-US" sz="1400" dirty="0">
                <a:solidFill>
                  <a:schemeClr val="bg1"/>
                </a:solidFill>
              </a:rPr>
              <a:t>, </a:t>
            </a:r>
            <a:r>
              <a:rPr lang="en-US" sz="1400" dirty="0" err="1">
                <a:solidFill>
                  <a:schemeClr val="bg1"/>
                </a:solidFill>
              </a:rPr>
              <a:t>cuya</a:t>
            </a:r>
            <a:r>
              <a:rPr lang="en-US" sz="1400" dirty="0">
                <a:solidFill>
                  <a:schemeClr val="bg1"/>
                </a:solidFill>
              </a:rPr>
              <a:t> </a:t>
            </a:r>
            <a:r>
              <a:rPr lang="en-US" sz="1400" dirty="0" err="1">
                <a:solidFill>
                  <a:schemeClr val="bg1"/>
                </a:solidFill>
              </a:rPr>
              <a:t>misión</a:t>
            </a:r>
            <a:r>
              <a:rPr lang="en-US" sz="1400" dirty="0">
                <a:solidFill>
                  <a:schemeClr val="bg1"/>
                </a:solidFill>
              </a:rPr>
              <a:t> </a:t>
            </a:r>
            <a:r>
              <a:rPr lang="en-US" sz="1400" dirty="0" err="1">
                <a:solidFill>
                  <a:schemeClr val="bg1"/>
                </a:solidFill>
              </a:rPr>
              <a:t>consiste</a:t>
            </a:r>
            <a:r>
              <a:rPr lang="en-US" sz="1400" dirty="0">
                <a:solidFill>
                  <a:schemeClr val="bg1"/>
                </a:solidFill>
              </a:rPr>
              <a:t> </a:t>
            </a:r>
            <a:r>
              <a:rPr lang="en-US" sz="1400" dirty="0" err="1">
                <a:solidFill>
                  <a:schemeClr val="bg1"/>
                </a:solidFill>
              </a:rPr>
              <a:t>en</a:t>
            </a:r>
            <a:r>
              <a:rPr lang="en-US" sz="1400" dirty="0">
                <a:solidFill>
                  <a:schemeClr val="bg1"/>
                </a:solidFill>
              </a:rPr>
              <a:t> </a:t>
            </a:r>
            <a:r>
              <a:rPr lang="en-US" sz="1400" dirty="0" err="1">
                <a:solidFill>
                  <a:schemeClr val="bg1"/>
                </a:solidFill>
              </a:rPr>
              <a:t>conectar</a:t>
            </a:r>
            <a:r>
              <a:rPr lang="en-US" sz="1400" dirty="0">
                <a:solidFill>
                  <a:schemeClr val="bg1"/>
                </a:solidFill>
              </a:rPr>
              <a:t> una </a:t>
            </a:r>
            <a:r>
              <a:rPr lang="en-US" sz="1400" dirty="0" err="1">
                <a:solidFill>
                  <a:schemeClr val="bg1"/>
                </a:solidFill>
              </a:rPr>
              <a:t>resistencia</a:t>
            </a:r>
            <a:r>
              <a:rPr lang="en-US" sz="1400" dirty="0">
                <a:solidFill>
                  <a:schemeClr val="bg1"/>
                </a:solidFill>
              </a:rPr>
              <a:t> a la </a:t>
            </a:r>
            <a:r>
              <a:rPr lang="en-US" sz="1400" dirty="0" err="1">
                <a:solidFill>
                  <a:schemeClr val="bg1"/>
                </a:solidFill>
              </a:rPr>
              <a:t>tensión</a:t>
            </a:r>
            <a:r>
              <a:rPr lang="en-US" sz="1400" dirty="0">
                <a:solidFill>
                  <a:schemeClr val="bg1"/>
                </a:solidFill>
              </a:rPr>
              <a:t> de </a:t>
            </a:r>
            <a:r>
              <a:rPr lang="en-US" sz="1400" dirty="0" err="1">
                <a:solidFill>
                  <a:schemeClr val="bg1"/>
                </a:solidFill>
              </a:rPr>
              <a:t>referencia</a:t>
            </a:r>
            <a:r>
              <a:rPr lang="en-US" sz="1400" dirty="0">
                <a:solidFill>
                  <a:schemeClr val="bg1"/>
                </a:solidFill>
              </a:rPr>
              <a:t>, o bien, </a:t>
            </a:r>
            <a:r>
              <a:rPr lang="en-US" sz="1400" dirty="0" err="1">
                <a:solidFill>
                  <a:schemeClr val="bg1"/>
                </a:solidFill>
              </a:rPr>
              <a:t>derivarla</a:t>
            </a:r>
            <a:r>
              <a:rPr lang="en-US" sz="1400" dirty="0">
                <a:solidFill>
                  <a:schemeClr val="bg1"/>
                </a:solidFill>
              </a:rPr>
              <a:t> a tierra.</a:t>
            </a:r>
          </a:p>
        </p:txBody>
      </p:sp>
      <p:pic>
        <p:nvPicPr>
          <p:cNvPr id="77" name="Google Shape;77;p16"/>
          <p:cNvPicPr preferRelativeResize="0"/>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231549" y="1449715"/>
            <a:ext cx="5882141" cy="2482164"/>
          </a:xfrm>
          <a:prstGeom prst="rect">
            <a:avLst/>
          </a:prstGeom>
          <a:noFill/>
        </p:spPr>
      </p:pic>
    </p:spTree>
    <p:extLst>
      <p:ext uri="{BB962C8B-B14F-4D97-AF65-F5344CB8AC3E}">
        <p14:creationId xmlns:p14="http://schemas.microsoft.com/office/powerpoint/2010/main" val="224293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FC255-C814-40FB-B09E-04B0C433D8DB}"/>
              </a:ext>
            </a:extLst>
          </p:cNvPr>
          <p:cNvSpPr>
            <a:spLocks noGrp="1"/>
          </p:cNvSpPr>
          <p:nvPr>
            <p:ph type="title"/>
          </p:nvPr>
        </p:nvSpPr>
        <p:spPr>
          <a:xfrm>
            <a:off x="353903" y="61775"/>
            <a:ext cx="7432565" cy="251326"/>
          </a:xfrm>
        </p:spPr>
        <p:txBody>
          <a:bodyPr>
            <a:noAutofit/>
          </a:bodyPr>
          <a:lstStyle/>
          <a:p>
            <a:r>
              <a:rPr lang="es-MX" sz="1100" dirty="0">
                <a:solidFill>
                  <a:schemeClr val="accent1">
                    <a:lumMod val="60000"/>
                    <a:lumOff val="40000"/>
                  </a:schemeClr>
                </a:solidFill>
              </a:rPr>
              <a:t>CLASIFICACIÓN DE los convertidores d/a</a:t>
            </a:r>
          </a:p>
        </p:txBody>
      </p:sp>
      <p:graphicFrame>
        <p:nvGraphicFramePr>
          <p:cNvPr id="6" name="Diagrama 5">
            <a:extLst>
              <a:ext uri="{FF2B5EF4-FFF2-40B4-BE49-F238E27FC236}">
                <a16:creationId xmlns:a16="http://schemas.microsoft.com/office/drawing/2014/main" id="{A16D788E-F027-469E-90A5-92723DE05443}"/>
              </a:ext>
            </a:extLst>
          </p:cNvPr>
          <p:cNvGraphicFramePr/>
          <p:nvPr>
            <p:extLst>
              <p:ext uri="{D42A27DB-BD31-4B8C-83A1-F6EECF244321}">
                <p14:modId xmlns:p14="http://schemas.microsoft.com/office/powerpoint/2010/main" val="55037270"/>
              </p:ext>
            </p:extLst>
          </p:nvPr>
        </p:nvGraphicFramePr>
        <p:xfrm>
          <a:off x="1722982" y="443132"/>
          <a:ext cx="5698036" cy="4638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0482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a 3">
            <a:extLst>
              <a:ext uri="{FF2B5EF4-FFF2-40B4-BE49-F238E27FC236}">
                <a16:creationId xmlns:a16="http://schemas.microsoft.com/office/drawing/2014/main" id="{D268FB41-35FB-4183-A687-B955DC600C0C}"/>
              </a:ext>
            </a:extLst>
          </p:cNvPr>
          <p:cNvGraphicFramePr/>
          <p:nvPr>
            <p:extLst>
              <p:ext uri="{D42A27DB-BD31-4B8C-83A1-F6EECF244321}">
                <p14:modId xmlns:p14="http://schemas.microsoft.com/office/powerpoint/2010/main" val="627486526"/>
              </p:ext>
            </p:extLst>
          </p:nvPr>
        </p:nvGraphicFramePr>
        <p:xfrm>
          <a:off x="1324707" y="443132"/>
          <a:ext cx="6494585" cy="4628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93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D6982F-96F2-4AE2-88F6-943AB64D56F5}"/>
              </a:ext>
            </a:extLst>
          </p:cNvPr>
          <p:cNvSpPr>
            <a:spLocks noGrp="1"/>
          </p:cNvSpPr>
          <p:nvPr>
            <p:ph type="title"/>
          </p:nvPr>
        </p:nvSpPr>
        <p:spPr/>
        <p:txBody>
          <a:bodyPr/>
          <a:lstStyle/>
          <a:p>
            <a:r>
              <a:rPr lang="es-MX" dirty="0">
                <a:solidFill>
                  <a:schemeClr val="accent1">
                    <a:lumMod val="60000"/>
                    <a:lumOff val="40000"/>
                  </a:schemeClr>
                </a:solidFill>
              </a:rPr>
              <a:t>Tipos de convertidores</a:t>
            </a:r>
          </a:p>
        </p:txBody>
      </p:sp>
      <p:sp>
        <p:nvSpPr>
          <p:cNvPr id="3" name="Marcador de texto 2">
            <a:extLst>
              <a:ext uri="{FF2B5EF4-FFF2-40B4-BE49-F238E27FC236}">
                <a16:creationId xmlns:a16="http://schemas.microsoft.com/office/drawing/2014/main" id="{496B38FA-D1FC-4EFB-A94C-01897127E2FA}"/>
              </a:ext>
            </a:extLst>
          </p:cNvPr>
          <p:cNvSpPr>
            <a:spLocks noGrp="1"/>
          </p:cNvSpPr>
          <p:nvPr>
            <p:ph type="body" idx="1"/>
          </p:nvPr>
        </p:nvSpPr>
        <p:spPr/>
        <p:txBody>
          <a:bodyPr/>
          <a:lstStyle/>
          <a:p>
            <a:r>
              <a:rPr lang="es-MX" dirty="0"/>
              <a:t>Convertidor D/A con resistencia ponderada</a:t>
            </a:r>
          </a:p>
          <a:p>
            <a:r>
              <a:rPr lang="es-MX" dirty="0"/>
              <a:t>Convertidor D/A con red R-2R en escalera</a:t>
            </a:r>
          </a:p>
          <a:p>
            <a:r>
              <a:rPr lang="es-MX" dirty="0"/>
              <a:t>Convertidor D/A con escalera invertida</a:t>
            </a:r>
          </a:p>
        </p:txBody>
      </p:sp>
      <p:pic>
        <p:nvPicPr>
          <p:cNvPr id="4" name="Imagen 3">
            <a:extLst>
              <a:ext uri="{FF2B5EF4-FFF2-40B4-BE49-F238E27FC236}">
                <a16:creationId xmlns:a16="http://schemas.microsoft.com/office/drawing/2014/main" id="{FF35355D-2AD0-4EE0-ADC0-D496084EC55D}"/>
              </a:ext>
            </a:extLst>
          </p:cNvPr>
          <p:cNvPicPr>
            <a:picLocks noChangeAspect="1"/>
          </p:cNvPicPr>
          <p:nvPr/>
        </p:nvPicPr>
        <p:blipFill>
          <a:blip r:embed="rId2"/>
          <a:stretch>
            <a:fillRect/>
          </a:stretch>
        </p:blipFill>
        <p:spPr>
          <a:xfrm>
            <a:off x="5815537" y="1152475"/>
            <a:ext cx="3016763" cy="1650405"/>
          </a:xfrm>
          <a:prstGeom prst="rect">
            <a:avLst/>
          </a:prstGeom>
        </p:spPr>
      </p:pic>
      <p:pic>
        <p:nvPicPr>
          <p:cNvPr id="5" name="Imagen 4">
            <a:extLst>
              <a:ext uri="{FF2B5EF4-FFF2-40B4-BE49-F238E27FC236}">
                <a16:creationId xmlns:a16="http://schemas.microsoft.com/office/drawing/2014/main" id="{A1969D55-CF10-43FB-A180-8F057FF78862}"/>
              </a:ext>
            </a:extLst>
          </p:cNvPr>
          <p:cNvPicPr>
            <a:picLocks noChangeAspect="1"/>
          </p:cNvPicPr>
          <p:nvPr/>
        </p:nvPicPr>
        <p:blipFill>
          <a:blip r:embed="rId3"/>
          <a:stretch>
            <a:fillRect/>
          </a:stretch>
        </p:blipFill>
        <p:spPr>
          <a:xfrm>
            <a:off x="4054874" y="3048071"/>
            <a:ext cx="2868864" cy="1707772"/>
          </a:xfrm>
          <a:prstGeom prst="rect">
            <a:avLst/>
          </a:prstGeom>
        </p:spPr>
      </p:pic>
      <p:pic>
        <p:nvPicPr>
          <p:cNvPr id="6" name="Imagen 5">
            <a:extLst>
              <a:ext uri="{FF2B5EF4-FFF2-40B4-BE49-F238E27FC236}">
                <a16:creationId xmlns:a16="http://schemas.microsoft.com/office/drawing/2014/main" id="{FCBBA108-5464-498C-BCE3-92CE36326033}"/>
              </a:ext>
            </a:extLst>
          </p:cNvPr>
          <p:cNvPicPr>
            <a:picLocks noChangeAspect="1"/>
          </p:cNvPicPr>
          <p:nvPr/>
        </p:nvPicPr>
        <p:blipFill>
          <a:blip r:embed="rId4"/>
          <a:stretch>
            <a:fillRect/>
          </a:stretch>
        </p:blipFill>
        <p:spPr>
          <a:xfrm>
            <a:off x="311700" y="2674210"/>
            <a:ext cx="2868865" cy="2118983"/>
          </a:xfrm>
          <a:prstGeom prst="rect">
            <a:avLst/>
          </a:prstGeom>
        </p:spPr>
      </p:pic>
      <p:cxnSp>
        <p:nvCxnSpPr>
          <p:cNvPr id="8" name="Conector: curvado 7">
            <a:extLst>
              <a:ext uri="{FF2B5EF4-FFF2-40B4-BE49-F238E27FC236}">
                <a16:creationId xmlns:a16="http://schemas.microsoft.com/office/drawing/2014/main" id="{86A512E9-E6EC-48DE-84C5-25F61E5E0DEC}"/>
              </a:ext>
            </a:extLst>
          </p:cNvPr>
          <p:cNvCxnSpPr>
            <a:endCxn id="4" idx="1"/>
          </p:cNvCxnSpPr>
          <p:nvPr/>
        </p:nvCxnSpPr>
        <p:spPr>
          <a:xfrm>
            <a:off x="3988800" y="1375200"/>
            <a:ext cx="1826737" cy="602478"/>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Conector: curvado 14">
            <a:extLst>
              <a:ext uri="{FF2B5EF4-FFF2-40B4-BE49-F238E27FC236}">
                <a16:creationId xmlns:a16="http://schemas.microsoft.com/office/drawing/2014/main" id="{451A13BB-52B2-4A9D-8A53-8DD78E4A1E19}"/>
              </a:ext>
            </a:extLst>
          </p:cNvPr>
          <p:cNvCxnSpPr>
            <a:endCxn id="6" idx="3"/>
          </p:cNvCxnSpPr>
          <p:nvPr/>
        </p:nvCxnSpPr>
        <p:spPr>
          <a:xfrm rot="5400000">
            <a:off x="2439488" y="2529658"/>
            <a:ext cx="1945122" cy="462967"/>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Conector: curvado 16">
            <a:extLst>
              <a:ext uri="{FF2B5EF4-FFF2-40B4-BE49-F238E27FC236}">
                <a16:creationId xmlns:a16="http://schemas.microsoft.com/office/drawing/2014/main" id="{0949724A-3FF0-45F8-8E9F-BD654CB8FC2D}"/>
              </a:ext>
            </a:extLst>
          </p:cNvPr>
          <p:cNvCxnSpPr>
            <a:endCxn id="5" idx="0"/>
          </p:cNvCxnSpPr>
          <p:nvPr/>
        </p:nvCxnSpPr>
        <p:spPr>
          <a:xfrm>
            <a:off x="3868615" y="1568548"/>
            <a:ext cx="1620691" cy="1479523"/>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18713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42900"/>
            <a:ext cx="2777490" cy="712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340232"/>
            <a:ext cx="2777490" cy="739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460805"/>
            <a:ext cx="8482004" cy="8919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FD04A52F-B2C0-4A07-AE1E-C78EA182D5D7}"/>
              </a:ext>
            </a:extLst>
          </p:cNvPr>
          <p:cNvSpPr>
            <a:spLocks noGrp="1"/>
          </p:cNvSpPr>
          <p:nvPr>
            <p:ph type="title"/>
          </p:nvPr>
        </p:nvSpPr>
        <p:spPr>
          <a:xfrm>
            <a:off x="435894" y="526617"/>
            <a:ext cx="8272212" cy="760350"/>
          </a:xfrm>
        </p:spPr>
        <p:txBody>
          <a:bodyPr vert="horz" lIns="91440" tIns="45720" rIns="91440" bIns="45720" rtlCol="0" anchor="b">
            <a:normAutofit/>
          </a:bodyPr>
          <a:lstStyle/>
          <a:p>
            <a:pPr defTabSz="457200">
              <a:lnSpc>
                <a:spcPct val="90000"/>
              </a:lnSpc>
              <a:spcBef>
                <a:spcPct val="0"/>
              </a:spcBef>
            </a:pPr>
            <a:r>
              <a:rPr lang="en-US" sz="2400" dirty="0" err="1"/>
              <a:t>Convertidor</a:t>
            </a:r>
            <a:r>
              <a:rPr lang="en-US" sz="2400" dirty="0"/>
              <a:t> D/A con </a:t>
            </a:r>
            <a:r>
              <a:rPr lang="en-US" sz="2400" dirty="0" err="1"/>
              <a:t>resistencias</a:t>
            </a:r>
            <a:r>
              <a:rPr lang="en-US" sz="2400" dirty="0"/>
              <a:t> </a:t>
            </a:r>
            <a:r>
              <a:rPr lang="en-US" sz="2400" dirty="0" err="1"/>
              <a:t>ponderadas</a:t>
            </a:r>
            <a:endParaRPr lang="en-US" sz="2400" dirty="0"/>
          </a:p>
        </p:txBody>
      </p:sp>
      <p:sp>
        <p:nvSpPr>
          <p:cNvPr id="17" name="Rectangle 16">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899" y="1635372"/>
            <a:ext cx="4053480" cy="3034262"/>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magen que contiene texto, mapa&#10;&#10;Descripción generada automáticamente">
            <a:extLst>
              <a:ext uri="{FF2B5EF4-FFF2-40B4-BE49-F238E27FC236}">
                <a16:creationId xmlns:a16="http://schemas.microsoft.com/office/drawing/2014/main" id="{3E353DB2-DD6B-4C39-ABF7-A83E007EEC7D}"/>
              </a:ext>
            </a:extLst>
          </p:cNvPr>
          <p:cNvPicPr>
            <a:picLocks noChangeAspect="1"/>
          </p:cNvPicPr>
          <p:nvPr/>
        </p:nvPicPr>
        <p:blipFill>
          <a:blip r:embed="rId2"/>
          <a:stretch>
            <a:fillRect/>
          </a:stretch>
        </p:blipFill>
        <p:spPr>
          <a:xfrm>
            <a:off x="492918" y="2120380"/>
            <a:ext cx="3721894" cy="2037737"/>
          </a:xfrm>
          <a:prstGeom prst="rect">
            <a:avLst/>
          </a:prstGeom>
        </p:spPr>
      </p:pic>
      <p:sp>
        <p:nvSpPr>
          <p:cNvPr id="3" name="Marcador de texto 2">
            <a:extLst>
              <a:ext uri="{FF2B5EF4-FFF2-40B4-BE49-F238E27FC236}">
                <a16:creationId xmlns:a16="http://schemas.microsoft.com/office/drawing/2014/main" id="{65481DD7-DDB4-45BC-B287-6BFD7E336060}"/>
              </a:ext>
            </a:extLst>
          </p:cNvPr>
          <p:cNvSpPr>
            <a:spLocks noGrp="1"/>
          </p:cNvSpPr>
          <p:nvPr>
            <p:ph type="body" idx="1"/>
          </p:nvPr>
        </p:nvSpPr>
        <p:spPr>
          <a:xfrm>
            <a:off x="4459459" y="1418590"/>
            <a:ext cx="4248646" cy="3251044"/>
          </a:xfrm>
        </p:spPr>
        <p:txBody>
          <a:bodyPr vert="horz" lIns="91440" tIns="45720" rIns="91440" bIns="45720" rtlCol="0" anchor="ctr">
            <a:normAutofit/>
          </a:bodyPr>
          <a:lstStyle/>
          <a:p>
            <a:pPr algn="just" defTabSz="457200">
              <a:spcBef>
                <a:spcPct val="20000"/>
              </a:spcBef>
              <a:spcAft>
                <a:spcPts val="600"/>
              </a:spcAft>
              <a:buSzPct val="92000"/>
              <a:buFont typeface="Wingdings 2" panose="05020102010507070707" pitchFamily="18" charset="2"/>
              <a:buChar char=""/>
            </a:pPr>
            <a:r>
              <a:rPr lang="en-US" sz="1800" dirty="0"/>
              <a:t>La red de </a:t>
            </a:r>
            <a:r>
              <a:rPr lang="en-US" sz="1800" dirty="0" err="1"/>
              <a:t>resistencias</a:t>
            </a:r>
            <a:r>
              <a:rPr lang="en-US" sz="1800" dirty="0"/>
              <a:t> </a:t>
            </a:r>
            <a:r>
              <a:rPr lang="en-US" sz="1800" dirty="0" err="1"/>
              <a:t>está</a:t>
            </a:r>
            <a:r>
              <a:rPr lang="en-US" sz="1800" dirty="0"/>
              <a:t> </a:t>
            </a:r>
            <a:r>
              <a:rPr lang="en-US" sz="1800" dirty="0" err="1"/>
              <a:t>formada</a:t>
            </a:r>
            <a:r>
              <a:rPr lang="en-US" sz="1800" dirty="0"/>
              <a:t> por un conjunto de </a:t>
            </a:r>
            <a:r>
              <a:rPr lang="en-US" sz="1800" dirty="0" err="1"/>
              <a:t>valores</a:t>
            </a:r>
            <a:r>
              <a:rPr lang="en-US" sz="1800" dirty="0"/>
              <a:t> que se </a:t>
            </a:r>
            <a:r>
              <a:rPr lang="en-US" sz="1800" dirty="0" err="1"/>
              <a:t>obtienen</a:t>
            </a:r>
            <a:r>
              <a:rPr lang="en-US" sz="1800" dirty="0"/>
              <a:t> a </a:t>
            </a:r>
            <a:r>
              <a:rPr lang="en-US" sz="1800" dirty="0" err="1"/>
              <a:t>partir</a:t>
            </a:r>
            <a:r>
              <a:rPr lang="en-US" sz="1800" dirty="0"/>
              <a:t> de una de </a:t>
            </a:r>
            <a:r>
              <a:rPr lang="en-US" sz="1800" dirty="0" err="1"/>
              <a:t>ellas</a:t>
            </a:r>
            <a:r>
              <a:rPr lang="en-US" sz="1800" dirty="0"/>
              <a:t>, R, </a:t>
            </a:r>
            <a:r>
              <a:rPr lang="en-US" sz="1800" dirty="0" err="1"/>
              <a:t>dividiéndolas</a:t>
            </a:r>
            <a:r>
              <a:rPr lang="en-US" sz="1800" dirty="0"/>
              <a:t> </a:t>
            </a:r>
            <a:r>
              <a:rPr lang="en-US" sz="1800" dirty="0" err="1"/>
              <a:t>sucesivamente</a:t>
            </a:r>
            <a:r>
              <a:rPr lang="en-US" sz="1800" dirty="0"/>
              <a:t> por </a:t>
            </a:r>
            <a:r>
              <a:rPr lang="en-US" sz="1800" dirty="0" err="1"/>
              <a:t>potencias</a:t>
            </a:r>
            <a:r>
              <a:rPr lang="en-US" sz="1800" dirty="0"/>
              <a:t> </a:t>
            </a:r>
            <a:r>
              <a:rPr lang="en-US" sz="1800" dirty="0" err="1"/>
              <a:t>crecientes</a:t>
            </a:r>
            <a:r>
              <a:rPr lang="en-US" sz="1800" dirty="0"/>
              <a:t> de 2. </a:t>
            </a:r>
            <a:r>
              <a:rPr lang="en-US" sz="1800" dirty="0" err="1"/>
              <a:t>Todas</a:t>
            </a:r>
            <a:r>
              <a:rPr lang="en-US" sz="1800" dirty="0"/>
              <a:t> las </a:t>
            </a:r>
            <a:r>
              <a:rPr lang="en-US" sz="1800" dirty="0" err="1"/>
              <a:t>resistencias</a:t>
            </a:r>
            <a:r>
              <a:rPr lang="en-US" sz="1800" dirty="0"/>
              <a:t> se </a:t>
            </a:r>
            <a:r>
              <a:rPr lang="en-US" sz="1800" dirty="0" err="1"/>
              <a:t>conectan</a:t>
            </a:r>
            <a:r>
              <a:rPr lang="en-US" sz="1800" dirty="0"/>
              <a:t> a la entrada de un </a:t>
            </a:r>
            <a:r>
              <a:rPr lang="en-US" sz="1800" dirty="0" err="1"/>
              <a:t>amplificador</a:t>
            </a:r>
            <a:r>
              <a:rPr lang="en-US" sz="1800" dirty="0"/>
              <a:t> </a:t>
            </a:r>
            <a:r>
              <a:rPr lang="en-US" sz="1800" dirty="0" err="1"/>
              <a:t>operacional</a:t>
            </a:r>
            <a:r>
              <a:rPr lang="en-US" sz="1800" dirty="0"/>
              <a:t>, </a:t>
            </a:r>
            <a:r>
              <a:rPr lang="en-US" sz="1800" dirty="0" err="1"/>
              <a:t>conectado</a:t>
            </a:r>
            <a:r>
              <a:rPr lang="en-US" sz="1800" dirty="0"/>
              <a:t> </a:t>
            </a:r>
            <a:r>
              <a:rPr lang="en-US" sz="1800" dirty="0" err="1"/>
              <a:t>en</a:t>
            </a:r>
            <a:r>
              <a:rPr lang="en-US" sz="1800" dirty="0"/>
              <a:t> modo </a:t>
            </a:r>
            <a:r>
              <a:rPr lang="en-US" sz="1800" dirty="0" err="1"/>
              <a:t>sumador</a:t>
            </a:r>
            <a:r>
              <a:rPr lang="en-US" sz="1800" dirty="0"/>
              <a:t>. </a:t>
            </a:r>
          </a:p>
        </p:txBody>
      </p:sp>
    </p:spTree>
    <p:extLst>
      <p:ext uri="{BB962C8B-B14F-4D97-AF65-F5344CB8AC3E}">
        <p14:creationId xmlns:p14="http://schemas.microsoft.com/office/powerpoint/2010/main" val="343677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000" dirty="0"/>
              <a:t>La tensión de salida del amplificador operacional será: </a:t>
            </a:r>
            <a:endParaRPr sz="2000" dirty="0"/>
          </a:p>
          <a:p>
            <a:pPr marL="0" lvl="0" indent="0" algn="l" rtl="0">
              <a:spcBef>
                <a:spcPts val="1600"/>
              </a:spcBef>
              <a:spcAft>
                <a:spcPts val="0"/>
              </a:spcAft>
              <a:buNone/>
            </a:pPr>
            <a:endParaRPr sz="2000" dirty="0"/>
          </a:p>
          <a:p>
            <a:pPr marL="0" lvl="0" indent="0" algn="l" rtl="0">
              <a:spcBef>
                <a:spcPts val="1600"/>
              </a:spcBef>
              <a:spcAft>
                <a:spcPts val="0"/>
              </a:spcAft>
              <a:buNone/>
            </a:pPr>
            <a:r>
              <a:rPr lang="es" sz="2000" dirty="0"/>
              <a:t>Donde Si  tomará el valor 0  ó 1, según sea el valor del bit correspondiente.</a:t>
            </a:r>
            <a:endParaRPr sz="2000" dirty="0"/>
          </a:p>
          <a:p>
            <a:pPr marL="0" lvl="0" indent="0" algn="l" rtl="0">
              <a:spcBef>
                <a:spcPts val="1600"/>
              </a:spcBef>
              <a:spcAft>
                <a:spcPts val="1600"/>
              </a:spcAft>
              <a:buNone/>
            </a:pPr>
            <a:r>
              <a:rPr lang="es" sz="2000" dirty="0"/>
              <a:t>La exactitud de este sencillo convertidor, depende de la precisión de las resistencias, siendo además necesario que el valor de dichas resistencias no varíe con la temperatura. Un grave problema de este convertidor es tener que disponer de un gran número de resistencias de mucha precisión, que además deberán tener valores bastantes elevados</a:t>
            </a:r>
            <a:endParaRPr sz="2000" dirty="0"/>
          </a:p>
        </p:txBody>
      </p:sp>
      <p:pic>
        <p:nvPicPr>
          <p:cNvPr id="108" name="Google Shape;108;p21"/>
          <p:cNvPicPr preferRelativeResize="0"/>
          <p:nvPr/>
        </p:nvPicPr>
        <p:blipFill>
          <a:blip r:embed="rId3">
            <a:alphaModFix/>
          </a:blip>
          <a:stretch>
            <a:fillRect/>
          </a:stretch>
        </p:blipFill>
        <p:spPr>
          <a:xfrm>
            <a:off x="1513920" y="1668273"/>
            <a:ext cx="6116160" cy="505186"/>
          </a:xfrm>
          <a:prstGeom prst="rect">
            <a:avLst/>
          </a:prstGeom>
          <a:noFill/>
          <a:ln>
            <a:noFill/>
          </a:ln>
        </p:spPr>
      </p:pic>
    </p:spTree>
    <p:extLst>
      <p:ext uri="{BB962C8B-B14F-4D97-AF65-F5344CB8AC3E}">
        <p14:creationId xmlns:p14="http://schemas.microsoft.com/office/powerpoint/2010/main" val="840202445"/>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2094</Words>
  <Application>Microsoft Office PowerPoint</Application>
  <PresentationFormat>Presentación en pantalla (16:9)</PresentationFormat>
  <Paragraphs>149</Paragraphs>
  <Slides>25</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Cambria Math</vt:lpstr>
      <vt:lpstr>Gill Sans MT</vt:lpstr>
      <vt:lpstr>Arial</vt:lpstr>
      <vt:lpstr>Wingdings 2</vt:lpstr>
      <vt:lpstr>Dividendo</vt:lpstr>
      <vt:lpstr>Convertidor Digital-Analógico</vt:lpstr>
      <vt:lpstr>Definición:</vt:lpstr>
      <vt:lpstr>Características básicas de un convertidor d/A</vt:lpstr>
      <vt:lpstr>Presentación de PowerPoint</vt:lpstr>
      <vt:lpstr>CLASIFICACIÓN DE los convertidores d/a</vt:lpstr>
      <vt:lpstr>Presentación de PowerPoint</vt:lpstr>
      <vt:lpstr>Tipos de convertidores</vt:lpstr>
      <vt:lpstr>Convertidor D/A con resistencias ponderadas</vt:lpstr>
      <vt:lpstr>Presentación de PowerPoint</vt:lpstr>
      <vt:lpstr>Presentación de PowerPoint</vt:lpstr>
      <vt:lpstr>Convertidor D/A con Red R-2R en Escalera</vt:lpstr>
      <vt:lpstr>Ventajas y desventajas</vt:lpstr>
      <vt:lpstr>Conversores D/A con Escalera Invertida</vt:lpstr>
      <vt:lpstr>VEntajas</vt:lpstr>
      <vt:lpstr>Errores que COMUNMENTE se producen en el funcionamiento de un CONVERTIDOR D/A</vt:lpstr>
      <vt:lpstr>Variaciones de los tipos de convertidores D/A</vt:lpstr>
      <vt:lpstr>Especificaciones de los conversores D/A</vt:lpstr>
      <vt:lpstr>Tabla comparativa de convertidores D/A</vt:lpstr>
      <vt:lpstr>aplicaciones</vt:lpstr>
      <vt:lpstr>conclusiones</vt:lpstr>
      <vt:lpstr>*Convertidor D/A con multiplexor analógico y red lineal.*</vt:lpstr>
      <vt:lpstr>DAC con red R-2R utilizando el método de suma de tensiones</vt:lpstr>
      <vt:lpstr>Presentación de PowerPoint</vt:lpstr>
      <vt:lpstr>*Convertidor D/A con red R-2R en el modo de suma de Corrientes*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Convertidor Digital-Analógico</dc:title>
  <dc:creator>Jorge Eduardo Castro Cruces</dc:creator>
  <cp:lastModifiedBy>Jorge Eduardo Castro Cruces</cp:lastModifiedBy>
  <cp:revision>9</cp:revision>
  <dcterms:created xsi:type="dcterms:W3CDTF">2019-05-09T09:07:10Z</dcterms:created>
  <dcterms:modified xsi:type="dcterms:W3CDTF">2019-05-09T12:33:45Z</dcterms:modified>
</cp:coreProperties>
</file>