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ea617bc5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ea617bc5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ea617bc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ea617bc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ea617bc56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ea617bc56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ea617bc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ea617bc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ea617bc56_1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ea617bc56_1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ea617bc56_1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ea617bc56_1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4bd9c9b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4bd9c9b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ea617bc5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ea617bc5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ea617bc5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ea617bc5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ea617bc56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ea617bc56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ea617bc56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ea617bc56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ea617bc56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ea617bc56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bd9c9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bd9c9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bd9c9b2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bd9c9b2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ea617b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ea617b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ignaciogil.eu/textos/pes/Modulo3_Modelo_Negocio.pdf" TargetMode="External"/><Relationship Id="rId4" Type="http://schemas.openxmlformats.org/officeDocument/2006/relationships/hyperlink" Target="https://multimedia2.coev.com/pdfs/301012.pdf" TargetMode="External"/><Relationship Id="rId9" Type="http://schemas.openxmlformats.org/officeDocument/2006/relationships/hyperlink" Target="https://www.priceintelligently.com/blog/bid/179336/razor-blades-what-they-can-teach-you-about-value-based-pricing" TargetMode="External"/><Relationship Id="rId5" Type="http://schemas.openxmlformats.org/officeDocument/2006/relationships/hyperlink" Target="https://innokabi.com/metodo-lean-startup/" TargetMode="External"/><Relationship Id="rId6" Type="http://schemas.openxmlformats.org/officeDocument/2006/relationships/hyperlink" Target="https://oniad.com/tv/be-productive-my-friend/modelo-negocio-cebo-anzuelo/" TargetMode="External"/><Relationship Id="rId7" Type="http://schemas.openxmlformats.org/officeDocument/2006/relationships/hyperlink" Target="https://businessmodelanalyst.com/razor-and-blade-business-model/" TargetMode="External"/><Relationship Id="rId8" Type="http://schemas.openxmlformats.org/officeDocument/2006/relationships/hyperlink" Target="https://javiermegias.com/blog/2012/10/modelos-de-negocio-de-cebo-y-anzuelo-bait-hoo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73683" y="27360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Equipo 3</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4743175" y="2326200"/>
            <a:ext cx="3452100" cy="1457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 sz="2800"/>
              <a:t>Modelos:</a:t>
            </a:r>
            <a:endParaRPr sz="2800"/>
          </a:p>
          <a:p>
            <a:pPr indent="-406400" lvl="0" marL="457200" rtl="0" algn="l">
              <a:spcBef>
                <a:spcPts val="0"/>
              </a:spcBef>
              <a:spcAft>
                <a:spcPts val="0"/>
              </a:spcAft>
              <a:buSzPts val="2800"/>
              <a:buChar char="➔"/>
            </a:pPr>
            <a:r>
              <a:rPr lang="es" sz="2800"/>
              <a:t>Lean Startup.</a:t>
            </a:r>
            <a:endParaRPr sz="2800"/>
          </a:p>
          <a:p>
            <a:pPr indent="-406400" lvl="0" marL="457200" rtl="0" algn="l">
              <a:spcBef>
                <a:spcPts val="0"/>
              </a:spcBef>
              <a:spcAft>
                <a:spcPts val="0"/>
              </a:spcAft>
              <a:buSzPts val="2800"/>
              <a:buChar char="➔"/>
            </a:pPr>
            <a:r>
              <a:rPr lang="es" sz="2800"/>
              <a:t>Cebo y anzuelo</a:t>
            </a:r>
            <a:endParaRPr sz="2800"/>
          </a:p>
        </p:txBody>
      </p:sp>
      <p:sp>
        <p:nvSpPr>
          <p:cNvPr id="87" name="Google Shape;87;p13"/>
          <p:cNvSpPr txBox="1"/>
          <p:nvPr>
            <p:ph idx="1" type="subTitle"/>
          </p:nvPr>
        </p:nvSpPr>
        <p:spPr>
          <a:xfrm>
            <a:off x="204800" y="1718550"/>
            <a:ext cx="4647300" cy="185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Arial"/>
              <a:buChar char="●"/>
            </a:pPr>
            <a:r>
              <a:rPr lang="es" sz="1500">
                <a:solidFill>
                  <a:srgbClr val="FFFFFF"/>
                </a:solidFill>
                <a:latin typeface="Arial"/>
                <a:ea typeface="Arial"/>
                <a:cs typeface="Arial"/>
                <a:sym typeface="Arial"/>
              </a:rPr>
              <a:t>Castro Santamaria Aarón Pedro</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s" sz="1500">
                <a:solidFill>
                  <a:srgbClr val="FFFFFF"/>
                </a:solidFill>
                <a:latin typeface="Arial"/>
                <a:ea typeface="Arial"/>
                <a:cs typeface="Arial"/>
                <a:sym typeface="Arial"/>
              </a:rPr>
              <a:t>Cerna González Alan Baruch</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s" sz="1500">
                <a:solidFill>
                  <a:srgbClr val="FFFFFF"/>
                </a:solidFill>
                <a:latin typeface="Arial"/>
                <a:ea typeface="Arial"/>
                <a:cs typeface="Arial"/>
                <a:sym typeface="Arial"/>
              </a:rPr>
              <a:t>Flores Mañon Yair Tadeo</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s" sz="1500">
                <a:solidFill>
                  <a:srgbClr val="FFFFFF"/>
                </a:solidFill>
                <a:latin typeface="Arial"/>
                <a:ea typeface="Arial"/>
                <a:cs typeface="Arial"/>
                <a:sym typeface="Arial"/>
              </a:rPr>
              <a:t>Rodríguez Alamilla Mirelle Guadalupe</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s" sz="1500">
                <a:solidFill>
                  <a:srgbClr val="FFFFFF"/>
                </a:solidFill>
                <a:latin typeface="Arial"/>
                <a:ea typeface="Arial"/>
                <a:cs typeface="Arial"/>
                <a:sym typeface="Arial"/>
              </a:rPr>
              <a:t>Rivera Ortiz Jesus</a:t>
            </a:r>
            <a:endParaRPr sz="1500">
              <a:solidFill>
                <a:srgbClr val="FFFFFF"/>
              </a:solidFill>
              <a:latin typeface="Arial"/>
              <a:ea typeface="Arial"/>
              <a:cs typeface="Arial"/>
              <a:sym typeface="Arial"/>
            </a:endParaRPr>
          </a:p>
          <a:p>
            <a:pPr indent="-323850" lvl="0" marL="457200" rtl="0" algn="l">
              <a:spcBef>
                <a:spcPts val="0"/>
              </a:spcBef>
              <a:spcAft>
                <a:spcPts val="0"/>
              </a:spcAft>
              <a:buClr>
                <a:srgbClr val="FFFFFF"/>
              </a:buClr>
              <a:buSzPts val="1500"/>
              <a:buFont typeface="Arial"/>
              <a:buChar char="●"/>
            </a:pPr>
            <a:r>
              <a:rPr lang="es" sz="1500">
                <a:solidFill>
                  <a:srgbClr val="FFFFFF"/>
                </a:solidFill>
                <a:latin typeface="Arial"/>
                <a:ea typeface="Arial"/>
                <a:cs typeface="Arial"/>
                <a:sym typeface="Arial"/>
              </a:rPr>
              <a:t>Vazquez Martinez Jesus Eduardo</a:t>
            </a:r>
            <a:endParaRPr sz="1500">
              <a:solidFill>
                <a:srgbClr val="FFFFFF"/>
              </a:solidFill>
              <a:latin typeface="Arial"/>
              <a:ea typeface="Arial"/>
              <a:cs typeface="Arial"/>
              <a:sym typeface="Arial"/>
            </a:endParaRPr>
          </a:p>
          <a:p>
            <a:pPr indent="0" lvl="0" marL="4572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r>
              <a:rPr lang="es"/>
              <a:t>Cómo</a:t>
            </a:r>
            <a:r>
              <a:rPr lang="es"/>
              <a:t> funciona este modelo?</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clave de este </a:t>
            </a:r>
            <a:r>
              <a:rPr lang="es"/>
              <a:t>modelo</a:t>
            </a:r>
            <a:r>
              <a:rPr lang="es"/>
              <a:t> son los beneficios recurrentes que un cliente cautivo deja, ya que el producto se vende con un </a:t>
            </a:r>
            <a:r>
              <a:rPr lang="es"/>
              <a:t>margen</a:t>
            </a:r>
            <a:r>
              <a:rPr lang="es"/>
              <a:t> pequeño que puede llegar a tener </a:t>
            </a:r>
            <a:r>
              <a:rPr lang="es"/>
              <a:t>pérdidas</a:t>
            </a:r>
            <a:r>
              <a:rPr lang="es"/>
              <a:t> pero que </a:t>
            </a:r>
            <a:r>
              <a:rPr lang="es"/>
              <a:t>a través</a:t>
            </a:r>
            <a:r>
              <a:rPr lang="es"/>
              <a:t> de los repuesto y consumibles se recupere la inversión ya que estos tienen un </a:t>
            </a:r>
            <a:r>
              <a:rPr lang="es"/>
              <a:t>margen</a:t>
            </a:r>
            <a:r>
              <a:rPr lang="es"/>
              <a:t> mucho más alto.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Tradicional</a:t>
            </a:r>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a:t>
            </a:r>
            <a:r>
              <a:rPr lang="es"/>
              <a:t> clave es que el producto cebo sea atractivo y muy barato (incluso gratis) y la sensación de coste se difiera en el tiempo. Es decir, en lugar de que el cliente pague una cantidad alta al principio, se le ofrece un producto no muy caro inicialmente pero que le incentiva a una compra recurrente de precio medio lo que hace que sienta que adquiere una ganga.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Inverso</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 caso especial de los productos de cebo y anzuelo, se trata de modelos en los que el costo de adquisición inicial es alto, pero que se ve “amortiguado” por un coste de consumibles inferiores al resto de opciones.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95025" y="98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del modelo tradicional.</a:t>
            </a:r>
            <a:endParaRPr/>
          </a:p>
        </p:txBody>
      </p:sp>
      <p:pic>
        <p:nvPicPr>
          <p:cNvPr id="166" name="Google Shape;166;p25"/>
          <p:cNvPicPr preferRelativeResize="0"/>
          <p:nvPr/>
        </p:nvPicPr>
        <p:blipFill>
          <a:blip r:embed="rId3">
            <a:alphaModFix/>
          </a:blip>
          <a:stretch>
            <a:fillRect/>
          </a:stretch>
        </p:blipFill>
        <p:spPr>
          <a:xfrm>
            <a:off x="987125" y="1560453"/>
            <a:ext cx="3466626" cy="2022585"/>
          </a:xfrm>
          <a:prstGeom prst="rect">
            <a:avLst/>
          </a:prstGeom>
          <a:noFill/>
          <a:ln>
            <a:noFill/>
          </a:ln>
        </p:spPr>
      </p:pic>
      <p:pic>
        <p:nvPicPr>
          <p:cNvPr id="167" name="Google Shape;167;p25"/>
          <p:cNvPicPr preferRelativeResize="0"/>
          <p:nvPr/>
        </p:nvPicPr>
        <p:blipFill>
          <a:blip r:embed="rId4">
            <a:alphaModFix/>
          </a:blip>
          <a:stretch>
            <a:fillRect/>
          </a:stretch>
        </p:blipFill>
        <p:spPr>
          <a:xfrm>
            <a:off x="5167700" y="1322450"/>
            <a:ext cx="3282700" cy="2498600"/>
          </a:xfrm>
          <a:prstGeom prst="rect">
            <a:avLst/>
          </a:prstGeom>
          <a:noFill/>
          <a:ln>
            <a:noFill/>
          </a:ln>
        </p:spPr>
      </p:pic>
      <p:sp>
        <p:nvSpPr>
          <p:cNvPr id="168" name="Google Shape;168;p25"/>
          <p:cNvSpPr txBox="1"/>
          <p:nvPr/>
        </p:nvSpPr>
        <p:spPr>
          <a:xfrm>
            <a:off x="395025" y="4052825"/>
            <a:ext cx="8428500" cy="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rPr>
              <a:t>Un ejemplo sería los rastrillos de cartucho recargable, el precio del producto es de $255.00 pesos pero sus repuestos están en $1,401.00 </a:t>
            </a:r>
            <a:r>
              <a:rPr lang="es" sz="1800">
                <a:solidFill>
                  <a:schemeClr val="dk2"/>
                </a:solidFill>
              </a:rPr>
              <a:t>pesos</a:t>
            </a:r>
            <a:r>
              <a:rPr lang="es" sz="1800">
                <a:solidFill>
                  <a:schemeClr val="dk2"/>
                </a:solidFill>
              </a:rPr>
              <a:t> (14 piezas).</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347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del modelo inverso</a:t>
            </a:r>
            <a:endParaRPr/>
          </a:p>
        </p:txBody>
      </p:sp>
      <p:sp>
        <p:nvSpPr>
          <p:cNvPr id="174" name="Google Shape;174;p26"/>
          <p:cNvSpPr txBox="1"/>
          <p:nvPr>
            <p:ph idx="1" type="body"/>
          </p:nvPr>
        </p:nvSpPr>
        <p:spPr>
          <a:xfrm>
            <a:off x="311700" y="3763825"/>
            <a:ext cx="8520600" cy="103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latin typeface="Arial"/>
                <a:ea typeface="Arial"/>
                <a:cs typeface="Arial"/>
                <a:sym typeface="Arial"/>
              </a:rPr>
              <a:t>El ejemplo más conocido es el del iPod de Apple, que aunque obligaba a un desembolso inicial alto por contrapartida permitía comprar canciones individuales, mucho más baratas que un álbum completo.</a:t>
            </a:r>
            <a:endParaRPr/>
          </a:p>
        </p:txBody>
      </p:sp>
      <p:pic>
        <p:nvPicPr>
          <p:cNvPr id="175" name="Google Shape;175;p26"/>
          <p:cNvPicPr preferRelativeResize="0"/>
          <p:nvPr/>
        </p:nvPicPr>
        <p:blipFill>
          <a:blip r:embed="rId3">
            <a:alphaModFix/>
          </a:blip>
          <a:stretch>
            <a:fillRect/>
          </a:stretch>
        </p:blipFill>
        <p:spPr>
          <a:xfrm>
            <a:off x="2416438" y="1072150"/>
            <a:ext cx="4311124" cy="253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81" name="Google Shape;181;p27"/>
          <p:cNvSpPr txBox="1"/>
          <p:nvPr>
            <p:ph type="title"/>
          </p:nvPr>
        </p:nvSpPr>
        <p:spPr>
          <a:xfrm>
            <a:off x="4482075"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
            </a:r>
            <a:r>
              <a:rPr lang="es"/>
              <a:t>esventajas</a:t>
            </a:r>
            <a:endParaRPr/>
          </a:p>
        </p:txBody>
      </p:sp>
      <p:sp>
        <p:nvSpPr>
          <p:cNvPr id="182" name="Google Shape;182;p27"/>
          <p:cNvSpPr txBox="1"/>
          <p:nvPr>
            <p:ph idx="1" type="body"/>
          </p:nvPr>
        </p:nvSpPr>
        <p:spPr>
          <a:xfrm>
            <a:off x="4482075" y="1152475"/>
            <a:ext cx="3742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600"/>
              <a:t>Vender unidades de cebo sin lograr ventas de repuestos o consumiciones.</a:t>
            </a:r>
            <a:endParaRPr sz="1600"/>
          </a:p>
          <a:p>
            <a:pPr indent="0" lvl="0" marL="0" rtl="0" algn="l">
              <a:lnSpc>
                <a:spcPct val="100000"/>
              </a:lnSpc>
              <a:spcBef>
                <a:spcPts val="1600"/>
              </a:spcBef>
              <a:spcAft>
                <a:spcPts val="1600"/>
              </a:spcAft>
              <a:buNone/>
            </a:pPr>
            <a:r>
              <a:rPr lang="es" sz="1600"/>
              <a:t>También existe el problema de que un competidor puede producir repuestos o consumiciones compatibles y apropiarse de las ganancias de la venta del cebo.</a:t>
            </a:r>
            <a:endParaRPr sz="1600"/>
          </a:p>
        </p:txBody>
      </p:sp>
      <p:sp>
        <p:nvSpPr>
          <p:cNvPr id="183" name="Google Shape;183;p27"/>
          <p:cNvSpPr txBox="1"/>
          <p:nvPr>
            <p:ph idx="1" type="body"/>
          </p:nvPr>
        </p:nvSpPr>
        <p:spPr>
          <a:xfrm>
            <a:off x="311700" y="1208075"/>
            <a:ext cx="3742500" cy="272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600"/>
              <a:t>Se busca la fidelización del cliente, es decir, intentar entablar una relación larga entre  la empresa y el cliente.</a:t>
            </a:r>
            <a:endParaRPr sz="1600"/>
          </a:p>
          <a:p>
            <a:pPr indent="0" lvl="0" marL="0" rtl="0" algn="l">
              <a:lnSpc>
                <a:spcPct val="100000"/>
              </a:lnSpc>
              <a:spcBef>
                <a:spcPts val="1600"/>
              </a:spcBef>
              <a:spcAft>
                <a:spcPts val="0"/>
              </a:spcAft>
              <a:buClr>
                <a:schemeClr val="dk1"/>
              </a:buClr>
              <a:buSzPts val="1100"/>
              <a:buFont typeface="Arial"/>
              <a:buNone/>
            </a:pPr>
            <a:r>
              <a:rPr lang="es" sz="1600"/>
              <a:t>Rentabilidad a largo plazo ya que a corto plazo obtienes pérdidas debido a que el precio del producto es barato pero con el consumible recuperas el valor del producto y obtiene beneficio</a:t>
            </a:r>
            <a:endParaRPr sz="1600"/>
          </a:p>
          <a:p>
            <a:pPr indent="0" lvl="0" marL="0" rtl="0" algn="l">
              <a:lnSpc>
                <a:spcPct val="100000"/>
              </a:lnSpc>
              <a:spcBef>
                <a:spcPts val="1600"/>
              </a:spcBef>
              <a:spcAft>
                <a:spcPts val="1600"/>
              </a:spcAft>
              <a:buNone/>
            </a:pPr>
            <a:r>
              <a:t/>
            </a:r>
            <a:endParaRPr sz="1600">
              <a:solidFill>
                <a:srgbClr val="33333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89" name="Google Shape;189;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Gil, I. &amp; Conesa, P. (2017). </a:t>
            </a:r>
            <a:r>
              <a:rPr i="1" lang="es" sz="1100">
                <a:solidFill>
                  <a:srgbClr val="000000"/>
                </a:solidFill>
                <a:latin typeface="Arial"/>
                <a:ea typeface="Arial"/>
                <a:cs typeface="Arial"/>
                <a:sym typeface="Arial"/>
              </a:rPr>
              <a:t>TEMA 3 MODELOS DE NEGOCIO. </a:t>
            </a:r>
            <a:r>
              <a:rPr lang="es" sz="1100">
                <a:solidFill>
                  <a:srgbClr val="000000"/>
                </a:solidFill>
                <a:latin typeface="Arial"/>
                <a:ea typeface="Arial"/>
                <a:cs typeface="Arial"/>
                <a:sym typeface="Arial"/>
              </a:rPr>
              <a:t>Recuperado el 23 de octubre de 2020, de  </a:t>
            </a:r>
            <a:r>
              <a:rPr lang="es" sz="1100" u="sng">
                <a:solidFill>
                  <a:srgbClr val="1155CC"/>
                </a:solidFill>
                <a:latin typeface="Arial"/>
                <a:ea typeface="Arial"/>
                <a:cs typeface="Arial"/>
                <a:sym typeface="Arial"/>
                <a:hlinkClick r:id="rId3">
                  <a:extLst>
                    <a:ext uri="{A12FA001-AC4F-418D-AE19-62706E023703}">
                      <ahyp:hlinkClr val="tx"/>
                    </a:ext>
                  </a:extLst>
                </a:hlinkClick>
              </a:rPr>
              <a:t>http://ignaciogil.eu/textos/pes/Modulo3_Modelo_Negocio.pdf</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i="1" lang="es" sz="1100">
                <a:solidFill>
                  <a:srgbClr val="000000"/>
                </a:solidFill>
                <a:latin typeface="Arial"/>
                <a:ea typeface="Arial"/>
                <a:cs typeface="Arial"/>
                <a:sym typeface="Arial"/>
              </a:rPr>
              <a:t>Innovar en Modelos de Negocios. </a:t>
            </a:r>
            <a:r>
              <a:rPr lang="es" sz="1100">
                <a:solidFill>
                  <a:srgbClr val="000000"/>
                </a:solidFill>
                <a:latin typeface="Arial"/>
                <a:ea typeface="Arial"/>
                <a:cs typeface="Arial"/>
                <a:sym typeface="Arial"/>
              </a:rPr>
              <a:t>(2012). Recuperado el 23 de octubre de 2020, de </a:t>
            </a:r>
            <a:r>
              <a:rPr lang="es" sz="1100" u="sng">
                <a:solidFill>
                  <a:srgbClr val="1155CC"/>
                </a:solidFill>
                <a:latin typeface="Arial"/>
                <a:ea typeface="Arial"/>
                <a:cs typeface="Arial"/>
                <a:sym typeface="Arial"/>
                <a:hlinkClick r:id="rId4">
                  <a:extLst>
                    <a:ext uri="{A12FA001-AC4F-418D-AE19-62706E023703}">
                      <ahyp:hlinkClr val="tx"/>
                    </a:ext>
                  </a:extLst>
                </a:hlinkClick>
              </a:rPr>
              <a:t>https://multimedia2.coev.com/pdfs/301012.pdf</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Prim, A. (s.f.). </a:t>
            </a:r>
            <a:r>
              <a:rPr i="1" lang="es" sz="1100">
                <a:solidFill>
                  <a:srgbClr val="000000"/>
                </a:solidFill>
                <a:latin typeface="Arial"/>
                <a:ea typeface="Arial"/>
                <a:cs typeface="Arial"/>
                <a:sym typeface="Arial"/>
              </a:rPr>
              <a:t>La metodología Lean StartUp. Qué es y cómo te ayuda a emprender.</a:t>
            </a:r>
            <a:r>
              <a:rPr lang="es" sz="1100">
                <a:solidFill>
                  <a:srgbClr val="000000"/>
                </a:solidFill>
                <a:latin typeface="Arial"/>
                <a:ea typeface="Arial"/>
                <a:cs typeface="Arial"/>
                <a:sym typeface="Arial"/>
              </a:rPr>
              <a:t> Recuperado el 23 de octubre de 2020, de </a:t>
            </a:r>
            <a:r>
              <a:rPr lang="es" sz="1100" u="sng">
                <a:solidFill>
                  <a:srgbClr val="1155CC"/>
                </a:solidFill>
                <a:latin typeface="Arial"/>
                <a:ea typeface="Arial"/>
                <a:cs typeface="Arial"/>
                <a:sym typeface="Arial"/>
                <a:hlinkClick r:id="rId5">
                  <a:extLst>
                    <a:ext uri="{A12FA001-AC4F-418D-AE19-62706E023703}">
                      <ahyp:hlinkClr val="tx"/>
                    </a:ext>
                  </a:extLst>
                </a:hlinkClick>
              </a:rPr>
              <a:t>https://innokabi.com/metodo-lean-startup/</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ONiAd. (s.f.). </a:t>
            </a:r>
            <a:r>
              <a:rPr i="1" lang="es" sz="1100">
                <a:solidFill>
                  <a:srgbClr val="000000"/>
                </a:solidFill>
                <a:latin typeface="Arial"/>
                <a:ea typeface="Arial"/>
                <a:cs typeface="Arial"/>
                <a:sym typeface="Arial"/>
              </a:rPr>
              <a:t>Modelo de negocio cebo y anzuelo — Qué es, ventajas y ejemplos. </a:t>
            </a:r>
            <a:r>
              <a:rPr lang="es" sz="1100">
                <a:solidFill>
                  <a:srgbClr val="000000"/>
                </a:solidFill>
                <a:latin typeface="Arial"/>
                <a:ea typeface="Arial"/>
                <a:cs typeface="Arial"/>
                <a:sym typeface="Arial"/>
              </a:rPr>
              <a:t>Recuperado el 23 de octubre de 2020, de </a:t>
            </a:r>
            <a:r>
              <a:rPr lang="es" sz="1100" u="sng">
                <a:solidFill>
                  <a:srgbClr val="1155CC"/>
                </a:solidFill>
                <a:latin typeface="Arial"/>
                <a:ea typeface="Arial"/>
                <a:cs typeface="Arial"/>
                <a:sym typeface="Arial"/>
                <a:hlinkClick r:id="rId6">
                  <a:extLst>
                    <a:ext uri="{A12FA001-AC4F-418D-AE19-62706E023703}">
                      <ahyp:hlinkClr val="tx"/>
                    </a:ext>
                  </a:extLst>
                </a:hlinkClick>
              </a:rPr>
              <a:t>https://oniad.com/tv/be-productive-my-friend/modelo-negocio-cebo-anzuelo/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Pereira, D. (2020). </a:t>
            </a:r>
            <a:r>
              <a:rPr i="1" lang="es" sz="1100">
                <a:solidFill>
                  <a:srgbClr val="000000"/>
                </a:solidFill>
                <a:latin typeface="Arial"/>
                <a:ea typeface="Arial"/>
                <a:cs typeface="Arial"/>
                <a:sym typeface="Arial"/>
              </a:rPr>
              <a:t>Razor and Blade Business Model. </a:t>
            </a:r>
            <a:r>
              <a:rPr lang="es" sz="1100">
                <a:solidFill>
                  <a:srgbClr val="000000"/>
                </a:solidFill>
                <a:latin typeface="Arial"/>
                <a:ea typeface="Arial"/>
                <a:cs typeface="Arial"/>
                <a:sym typeface="Arial"/>
              </a:rPr>
              <a:t>Recuperado el 23 de octubre de 2020, de </a:t>
            </a:r>
            <a:r>
              <a:rPr lang="es" sz="1100" u="sng">
                <a:solidFill>
                  <a:srgbClr val="1155CC"/>
                </a:solidFill>
                <a:latin typeface="Arial"/>
                <a:ea typeface="Arial"/>
                <a:cs typeface="Arial"/>
                <a:sym typeface="Arial"/>
                <a:hlinkClick r:id="rId7">
                  <a:extLst>
                    <a:ext uri="{A12FA001-AC4F-418D-AE19-62706E023703}">
                      <ahyp:hlinkClr val="tx"/>
                    </a:ext>
                  </a:extLst>
                </a:hlinkClick>
              </a:rPr>
              <a:t>https://businessmodelanalyst.com/razor-and-blade-business-model/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Megias, J. (2012). </a:t>
            </a:r>
            <a:r>
              <a:rPr i="1" lang="es" sz="1100">
                <a:solidFill>
                  <a:srgbClr val="000000"/>
                </a:solidFill>
                <a:latin typeface="Arial"/>
                <a:ea typeface="Arial"/>
                <a:cs typeface="Arial"/>
                <a:sym typeface="Arial"/>
              </a:rPr>
              <a:t>MODELOS DE NEGOCIO DE CEBO Y ANZUELO.</a:t>
            </a:r>
            <a:r>
              <a:rPr lang="es" sz="1100">
                <a:solidFill>
                  <a:srgbClr val="000000"/>
                </a:solidFill>
                <a:latin typeface="Arial"/>
                <a:ea typeface="Arial"/>
                <a:cs typeface="Arial"/>
                <a:sym typeface="Arial"/>
              </a:rPr>
              <a:t> Recuperado el 23 de octubre de 2020, de  </a:t>
            </a:r>
            <a:r>
              <a:rPr lang="es" sz="1100" u="sng">
                <a:solidFill>
                  <a:srgbClr val="1155CC"/>
                </a:solidFill>
                <a:latin typeface="Arial"/>
                <a:ea typeface="Arial"/>
                <a:cs typeface="Arial"/>
                <a:sym typeface="Arial"/>
                <a:hlinkClick r:id="rId8">
                  <a:extLst>
                    <a:ext uri="{A12FA001-AC4F-418D-AE19-62706E023703}">
                      <ahyp:hlinkClr val="tx"/>
                    </a:ext>
                  </a:extLst>
                </a:hlinkClick>
              </a:rPr>
              <a:t>https://javiermegias.com/blog/2012/10/modelos-de-negocio-de-cebo-y-anzuelo-bait-hook/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Yu, E. (2020). </a:t>
            </a:r>
            <a:r>
              <a:rPr i="1" lang="es" sz="1100">
                <a:solidFill>
                  <a:srgbClr val="000000"/>
                </a:solidFill>
                <a:latin typeface="Arial"/>
                <a:ea typeface="Arial"/>
                <a:cs typeface="Arial"/>
                <a:sym typeface="Arial"/>
              </a:rPr>
              <a:t>RAZOR BLADES: WHAT THEY CAN TEACH YOU ABOUT VALUE BASED PRICING. </a:t>
            </a:r>
            <a:r>
              <a:rPr lang="es" sz="1100">
                <a:solidFill>
                  <a:srgbClr val="000000"/>
                </a:solidFill>
                <a:latin typeface="Arial"/>
                <a:ea typeface="Arial"/>
                <a:cs typeface="Arial"/>
                <a:sym typeface="Arial"/>
              </a:rPr>
              <a:t>Recuperado el 23 de octubre de 2020, de  </a:t>
            </a:r>
            <a:r>
              <a:rPr lang="es" sz="1100" u="sng">
                <a:solidFill>
                  <a:srgbClr val="1155CC"/>
                </a:solidFill>
                <a:latin typeface="Arial"/>
                <a:ea typeface="Arial"/>
                <a:cs typeface="Arial"/>
                <a:sym typeface="Arial"/>
                <a:hlinkClick r:id="rId9">
                  <a:extLst>
                    <a:ext uri="{A12FA001-AC4F-418D-AE19-62706E023703}">
                      <ahyp:hlinkClr val="tx"/>
                    </a:ext>
                  </a:extLst>
                </a:hlinkClick>
              </a:rPr>
              <a:t>https://www.priceintelligently.com/blog/bid/179336/razor-blades-what-they-can-teach-you-about-value-based-pricing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45025"/>
            <a:ext cx="85206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Lean Startup</a:t>
            </a:r>
            <a:endParaRPr b="1" sz="1500"/>
          </a:p>
        </p:txBody>
      </p:sp>
      <p:sp>
        <p:nvSpPr>
          <p:cNvPr id="93" name="Google Shape;93;p14"/>
          <p:cNvSpPr txBox="1"/>
          <p:nvPr>
            <p:ph idx="1" type="body"/>
          </p:nvPr>
        </p:nvSpPr>
        <p:spPr>
          <a:xfrm>
            <a:off x="311700" y="1388225"/>
            <a:ext cx="42603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Todo parte de una idea esencial que es la siguiente: quien válida es siempre el mercado.</a:t>
            </a:r>
            <a:endParaRPr/>
          </a:p>
          <a:p>
            <a:pPr indent="0" lvl="0" marL="0" rtl="0" algn="l">
              <a:spcBef>
                <a:spcPts val="1600"/>
              </a:spcBef>
              <a:spcAft>
                <a:spcPts val="0"/>
              </a:spcAft>
              <a:buNone/>
            </a:pPr>
            <a:r>
              <a:rPr lang="es"/>
              <a:t>El modelo Lean StartUp se basa principalmente en 3 pilares para su correcta realización o desempeño.</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4724400" y="1246625"/>
            <a:ext cx="3152775" cy="332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Pilar 1: Creación</a:t>
            </a:r>
            <a:endParaRPr/>
          </a:p>
        </p:txBody>
      </p:sp>
      <p:sp>
        <p:nvSpPr>
          <p:cNvPr id="100" name="Google Shape;100;p15"/>
          <p:cNvSpPr txBox="1"/>
          <p:nvPr>
            <p:ph idx="1" type="body"/>
          </p:nvPr>
        </p:nvSpPr>
        <p:spPr>
          <a:xfrm>
            <a:off x="311700" y="1152475"/>
            <a:ext cx="78813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Aún n</a:t>
            </a:r>
            <a:r>
              <a:rPr lang="es"/>
              <a:t>o se tienen los suficientes datos de mercado como para crear un producto completamente ajustado a las necesidades del potencial cliente.</a:t>
            </a:r>
            <a:endParaRPr/>
          </a:p>
          <a:p>
            <a:pPr indent="0" lvl="0" marL="0" rtl="0" algn="just">
              <a:spcBef>
                <a:spcPts val="0"/>
              </a:spcBef>
              <a:spcAft>
                <a:spcPts val="0"/>
              </a:spcAft>
              <a:buNone/>
            </a:pPr>
            <a:r>
              <a:t/>
            </a:r>
            <a:endParaRPr/>
          </a:p>
          <a:p>
            <a:pPr indent="-342900" lvl="0" marL="457200" rtl="0" algn="just">
              <a:spcBef>
                <a:spcPts val="0"/>
              </a:spcBef>
              <a:spcAft>
                <a:spcPts val="0"/>
              </a:spcAft>
              <a:buSzPts val="1800"/>
              <a:buChar char="➔"/>
            </a:pPr>
            <a:r>
              <a:rPr lang="es"/>
              <a:t>Lo ideal es crear el producto mínimo viable (MVP, en sus siglas en inglés), con las características suficientes para dar a conocer el producto en el mercado.</a:t>
            </a:r>
            <a:endParaRPr/>
          </a:p>
          <a:p>
            <a:pPr indent="0" lvl="0" marL="0" rtl="0" algn="just">
              <a:spcBef>
                <a:spcPts val="0"/>
              </a:spcBef>
              <a:spcAft>
                <a:spcPts val="0"/>
              </a:spcAft>
              <a:buNone/>
            </a:pPr>
            <a:r>
              <a:t/>
            </a:r>
            <a:endParaRPr/>
          </a:p>
          <a:p>
            <a:pPr indent="-342900" lvl="0" marL="457200" rtl="0" algn="just">
              <a:spcBef>
                <a:spcPts val="0"/>
              </a:spcBef>
              <a:spcAft>
                <a:spcPts val="0"/>
              </a:spcAft>
              <a:buSzPts val="1800"/>
              <a:buChar char="➔"/>
            </a:pPr>
            <a:r>
              <a:rPr lang="es"/>
              <a:t>El MVP sirve para empezar a recopilar datos, conocer qué mejoras poner en marcha y crear el consumidor tipo.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Pilar 2: Medición.</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Es importante desarrollar un método de medición fiable y eficaz midiendo las necesidades de los potenciales clientes.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s"/>
              <a:t>Tener claro con lo que se cuenta y lo que se espera dentro de la empresa es un paso fundamental para empezar.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s"/>
              <a:t>Conociendo a la propia empresa y lo que esperan y quieren los clientes se puede llegar a elaborar el producto final</a:t>
            </a:r>
            <a:r>
              <a:rPr lang="es"/>
              <a:t> que definitivamente llegará al mercado.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Pilar 3: Aprendizaje.</a:t>
            </a:r>
            <a:endParaRPr/>
          </a:p>
        </p:txBody>
      </p:sp>
      <p:sp>
        <p:nvSpPr>
          <p:cNvPr id="112" name="Google Shape;112;p17"/>
          <p:cNvSpPr txBox="1"/>
          <p:nvPr>
            <p:ph idx="1" type="body"/>
          </p:nvPr>
        </p:nvSpPr>
        <p:spPr>
          <a:xfrm>
            <a:off x="311700" y="1205050"/>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s"/>
              <a:t>El tercer eje de la metodología Lean Startup es que la empresa aprenda de los datos recopilados y del propio producto creado.</a:t>
            </a:r>
            <a:endParaRPr/>
          </a:p>
          <a:p>
            <a:pPr indent="0" lvl="0" marL="0" marR="0" rtl="0" algn="l">
              <a:lnSpc>
                <a:spcPct val="115000"/>
              </a:lnSpc>
              <a:spcBef>
                <a:spcPts val="1600"/>
              </a:spcBef>
              <a:spcAft>
                <a:spcPts val="0"/>
              </a:spcAft>
              <a:buNone/>
            </a:pPr>
            <a:r>
              <a:t/>
            </a:r>
            <a:endParaRPr/>
          </a:p>
          <a:p>
            <a:pPr indent="-342900" lvl="0" marL="457200" marR="0" rtl="0" algn="l">
              <a:lnSpc>
                <a:spcPct val="115000"/>
              </a:lnSpc>
              <a:spcBef>
                <a:spcPts val="1600"/>
              </a:spcBef>
              <a:spcAft>
                <a:spcPts val="0"/>
              </a:spcAft>
              <a:buSzPts val="1800"/>
              <a:buChar char="➔"/>
            </a:pPr>
            <a:r>
              <a:rPr lang="es"/>
              <a:t>Aprender en carne propia de la experiencia de haber creado el producto y de conocer las necesidades del mercado.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funciona este modelo?</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clave de este modelo son los beneficios recurrentes que un cliente cautivo deja, ya que el producto se vende con un margen pequeño que puede llegar a tener pérdidas pero que a través de los repuesto y consumibles se recupere la inversión ya que estos tienen un margen mucho más alto.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24" name="Google Shape;124;p19"/>
          <p:cNvSpPr txBox="1"/>
          <p:nvPr>
            <p:ph type="title"/>
          </p:nvPr>
        </p:nvSpPr>
        <p:spPr>
          <a:xfrm>
            <a:off x="4482075"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Desventajas</a:t>
            </a:r>
            <a:endParaRPr/>
          </a:p>
        </p:txBody>
      </p:sp>
      <p:sp>
        <p:nvSpPr>
          <p:cNvPr id="125" name="Google Shape;125;p19"/>
          <p:cNvSpPr txBox="1"/>
          <p:nvPr>
            <p:ph idx="1" type="body"/>
          </p:nvPr>
        </p:nvSpPr>
        <p:spPr>
          <a:xfrm>
            <a:off x="4482075" y="1152475"/>
            <a:ext cx="37425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s" sz="1600"/>
              <a:t>Puede hacernos creer que una mala idea puede pivotar infinitas veces hasta dar con el producto correcto</a:t>
            </a:r>
            <a:endParaRPr sz="1600"/>
          </a:p>
          <a:p>
            <a:pPr indent="-330200" lvl="0" marL="457200" rtl="0" algn="l">
              <a:lnSpc>
                <a:spcPct val="100000"/>
              </a:lnSpc>
              <a:spcBef>
                <a:spcPts val="0"/>
              </a:spcBef>
              <a:spcAft>
                <a:spcPts val="0"/>
              </a:spcAft>
              <a:buSzPts val="1600"/>
              <a:buChar char="●"/>
            </a:pPr>
            <a:r>
              <a:rPr lang="es" sz="1600"/>
              <a:t>Nos puede invitar a lanzar una idea de negocio sin tener en cuenta el mercado</a:t>
            </a:r>
            <a:endParaRPr sz="1600"/>
          </a:p>
        </p:txBody>
      </p:sp>
      <p:sp>
        <p:nvSpPr>
          <p:cNvPr id="126" name="Google Shape;126;p19"/>
          <p:cNvSpPr txBox="1"/>
          <p:nvPr>
            <p:ph idx="1" type="body"/>
          </p:nvPr>
        </p:nvSpPr>
        <p:spPr>
          <a:xfrm>
            <a:off x="311700" y="1208075"/>
            <a:ext cx="3742500" cy="2725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s" sz="1600"/>
              <a:t>Se adapta a las necesidades del cliente en un mundo cada vez más cambiante</a:t>
            </a:r>
            <a:endParaRPr sz="1600"/>
          </a:p>
          <a:p>
            <a:pPr indent="-330200" lvl="0" marL="457200" rtl="0" algn="l">
              <a:lnSpc>
                <a:spcPct val="100000"/>
              </a:lnSpc>
              <a:spcBef>
                <a:spcPts val="0"/>
              </a:spcBef>
              <a:spcAft>
                <a:spcPts val="0"/>
              </a:spcAft>
              <a:buSzPts val="1600"/>
              <a:buChar char="●"/>
            </a:pPr>
            <a:r>
              <a:rPr lang="es" sz="1600"/>
              <a:t>Favorece el trabajo en equipo</a:t>
            </a:r>
            <a:endParaRPr sz="1600"/>
          </a:p>
          <a:p>
            <a:pPr indent="-330200" lvl="0" marL="457200" rtl="0" algn="l">
              <a:lnSpc>
                <a:spcPct val="100000"/>
              </a:lnSpc>
              <a:spcBef>
                <a:spcPts val="0"/>
              </a:spcBef>
              <a:spcAft>
                <a:spcPts val="0"/>
              </a:spcAft>
              <a:buSzPts val="1600"/>
              <a:buChar char="●"/>
            </a:pPr>
            <a:r>
              <a:rPr lang="es" sz="1600"/>
              <a:t>Nos permite reaccionar rápidamente si la idea original fracasa</a:t>
            </a:r>
            <a:endParaRPr sz="1600"/>
          </a:p>
          <a:p>
            <a:pPr indent="0" lvl="0" marL="0" rtl="0" algn="l">
              <a:lnSpc>
                <a:spcPct val="100000"/>
              </a:lnSpc>
              <a:spcBef>
                <a:spcPts val="1600"/>
              </a:spcBef>
              <a:spcAft>
                <a:spcPts val="1600"/>
              </a:spcAft>
              <a:buNone/>
            </a:pPr>
            <a:r>
              <a:t/>
            </a:r>
            <a:endParaRPr sz="160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Ejemplos</a:t>
            </a:r>
            <a:endParaRPr/>
          </a:p>
        </p:txBody>
      </p:sp>
      <p:pic>
        <p:nvPicPr>
          <p:cNvPr id="132" name="Google Shape;132;p20"/>
          <p:cNvPicPr preferRelativeResize="0"/>
          <p:nvPr/>
        </p:nvPicPr>
        <p:blipFill>
          <a:blip r:embed="rId3">
            <a:alphaModFix/>
          </a:blip>
          <a:stretch>
            <a:fillRect/>
          </a:stretch>
        </p:blipFill>
        <p:spPr>
          <a:xfrm>
            <a:off x="678425" y="1082525"/>
            <a:ext cx="2875446" cy="1136975"/>
          </a:xfrm>
          <a:prstGeom prst="rect">
            <a:avLst/>
          </a:prstGeom>
          <a:noFill/>
          <a:ln>
            <a:noFill/>
          </a:ln>
        </p:spPr>
      </p:pic>
      <p:pic>
        <p:nvPicPr>
          <p:cNvPr id="133" name="Google Shape;133;p20"/>
          <p:cNvPicPr preferRelativeResize="0"/>
          <p:nvPr/>
        </p:nvPicPr>
        <p:blipFill>
          <a:blip r:embed="rId4">
            <a:alphaModFix/>
          </a:blip>
          <a:stretch>
            <a:fillRect/>
          </a:stretch>
        </p:blipFill>
        <p:spPr>
          <a:xfrm>
            <a:off x="311700" y="2156050"/>
            <a:ext cx="3833986" cy="1136975"/>
          </a:xfrm>
          <a:prstGeom prst="rect">
            <a:avLst/>
          </a:prstGeom>
          <a:noFill/>
          <a:ln>
            <a:noFill/>
          </a:ln>
        </p:spPr>
      </p:pic>
      <p:pic>
        <p:nvPicPr>
          <p:cNvPr id="134" name="Google Shape;134;p20"/>
          <p:cNvPicPr preferRelativeResize="0"/>
          <p:nvPr/>
        </p:nvPicPr>
        <p:blipFill>
          <a:blip r:embed="rId5">
            <a:alphaModFix/>
          </a:blip>
          <a:stretch>
            <a:fillRect/>
          </a:stretch>
        </p:blipFill>
        <p:spPr>
          <a:xfrm>
            <a:off x="311700" y="3380699"/>
            <a:ext cx="3833975" cy="1021241"/>
          </a:xfrm>
          <a:prstGeom prst="rect">
            <a:avLst/>
          </a:prstGeom>
          <a:noFill/>
          <a:ln>
            <a:noFill/>
          </a:ln>
        </p:spPr>
      </p:pic>
      <p:pic>
        <p:nvPicPr>
          <p:cNvPr id="135" name="Google Shape;135;p20"/>
          <p:cNvPicPr preferRelativeResize="0"/>
          <p:nvPr/>
        </p:nvPicPr>
        <p:blipFill>
          <a:blip r:embed="rId6">
            <a:alphaModFix/>
          </a:blip>
          <a:stretch>
            <a:fillRect/>
          </a:stretch>
        </p:blipFill>
        <p:spPr>
          <a:xfrm>
            <a:off x="5185049" y="1326049"/>
            <a:ext cx="3236975" cy="946200"/>
          </a:xfrm>
          <a:prstGeom prst="rect">
            <a:avLst/>
          </a:prstGeom>
          <a:noFill/>
          <a:ln>
            <a:noFill/>
          </a:ln>
        </p:spPr>
      </p:pic>
      <p:pic>
        <p:nvPicPr>
          <p:cNvPr id="136" name="Google Shape;136;p20"/>
          <p:cNvPicPr preferRelativeResize="0"/>
          <p:nvPr/>
        </p:nvPicPr>
        <p:blipFill>
          <a:blip r:embed="rId7">
            <a:alphaModFix/>
          </a:blip>
          <a:stretch>
            <a:fillRect/>
          </a:stretch>
        </p:blipFill>
        <p:spPr>
          <a:xfrm>
            <a:off x="5185053" y="2414900"/>
            <a:ext cx="3502439" cy="102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9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Cebo y Anzuelo</a:t>
            </a:r>
            <a:endParaRPr b="1"/>
          </a:p>
          <a:p>
            <a:pPr indent="0" lvl="0" marL="0" rtl="0" algn="ctr">
              <a:spcBef>
                <a:spcPts val="0"/>
              </a:spcBef>
              <a:spcAft>
                <a:spcPts val="0"/>
              </a:spcAft>
              <a:buNone/>
            </a:pPr>
            <a:r>
              <a:rPr b="1" lang="es" sz="1500"/>
              <a:t>(cuchilla y maquinilla)</a:t>
            </a:r>
            <a:endParaRPr b="1" sz="1500"/>
          </a:p>
        </p:txBody>
      </p:sp>
      <p:sp>
        <p:nvSpPr>
          <p:cNvPr id="142" name="Google Shape;142;p21"/>
          <p:cNvSpPr txBox="1"/>
          <p:nvPr>
            <p:ph idx="1" type="body"/>
          </p:nvPr>
        </p:nvSpPr>
        <p:spPr>
          <a:xfrm>
            <a:off x="311700" y="1388225"/>
            <a:ext cx="8520600" cy="118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Consiste en ofrecer un producto básico a un precio muy bajo, a menudo con pérdidas (el cebo) y entonces cobrar precios excesivos por los recambios, repuestos, consumibles o servicios donde el margen es bastante más alto.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