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3.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57" r:id="rId4"/>
    <p:sldId id="258" r:id="rId5"/>
    <p:sldId id="259" r:id="rId6"/>
    <p:sldId id="263" r:id="rId7"/>
    <p:sldId id="260"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BD11C8-B269-19D9-B870-378F57A28512}" v="12" dt="2021-03-10T04:28:22.790"/>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4" autoAdjust="0"/>
    <p:restoredTop sz="94660"/>
  </p:normalViewPr>
  <p:slideViewPr>
    <p:cSldViewPr snapToGrid="0">
      <p:cViewPr varScale="1">
        <p:scale>
          <a:sx n="72" d="100"/>
          <a:sy n="72" d="100"/>
        </p:scale>
        <p:origin x="53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17"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customXml" Target="../customXml/item1.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B61BEF0D-F0BB-DE4B-95CE-6DB70DBA9567}" type="datetimeFigureOut">
              <a:rPr lang="en-US" dirty="0"/>
              <a:pPr/>
              <a:t>3/9/2021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3/9/2021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3/9/2021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3/9/2021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sites.google.com/site/intelisoft2016/metodo-incremental" TargetMode="External"/><Relationship Id="rId2" Type="http://schemas.openxmlformats.org/officeDocument/2006/relationships/hyperlink" Target="https://www.obsbusiness.school/blog/caracteristicas-y-fases-del-modelo-incremental"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6584B6-9134-47AB-BD64-A244BE86A5F7}"/>
              </a:ext>
            </a:extLst>
          </p:cNvPr>
          <p:cNvSpPr>
            <a:spLocks noGrp="1"/>
          </p:cNvSpPr>
          <p:nvPr>
            <p:ph type="ctrTitle"/>
          </p:nvPr>
        </p:nvSpPr>
        <p:spPr>
          <a:xfrm>
            <a:off x="459746" y="2815626"/>
            <a:ext cx="8001000" cy="848139"/>
          </a:xfrm>
        </p:spPr>
        <p:txBody>
          <a:bodyPr/>
          <a:lstStyle/>
          <a:p>
            <a:r>
              <a:rPr lang="es-MX" dirty="0"/>
              <a:t>modelo incremental</a:t>
            </a:r>
          </a:p>
        </p:txBody>
      </p:sp>
      <p:sp>
        <p:nvSpPr>
          <p:cNvPr id="3" name="Subtítulo 2">
            <a:extLst>
              <a:ext uri="{FF2B5EF4-FFF2-40B4-BE49-F238E27FC236}">
                <a16:creationId xmlns:a16="http://schemas.microsoft.com/office/drawing/2014/main" id="{E24C8BFE-1E0B-41E4-B3EF-A25FC9F1B261}"/>
              </a:ext>
            </a:extLst>
          </p:cNvPr>
          <p:cNvSpPr>
            <a:spLocks noGrp="1"/>
          </p:cNvSpPr>
          <p:nvPr>
            <p:ph type="subTitle" idx="1"/>
          </p:nvPr>
        </p:nvSpPr>
        <p:spPr>
          <a:xfrm>
            <a:off x="684212" y="3843867"/>
            <a:ext cx="6400800" cy="2770646"/>
          </a:xfrm>
        </p:spPr>
        <p:txBody>
          <a:bodyPr>
            <a:normAutofit fontScale="92500" lnSpcReduction="10000"/>
          </a:bodyPr>
          <a:lstStyle/>
          <a:p>
            <a:r>
              <a:rPr lang="es-MX" sz="2400" dirty="0">
                <a:solidFill>
                  <a:schemeClr val="bg1"/>
                </a:solidFill>
              </a:rPr>
              <a:t>Cano Rodriguez Adriana</a:t>
            </a:r>
          </a:p>
          <a:p>
            <a:r>
              <a:rPr lang="es-MX" sz="2400" dirty="0">
                <a:solidFill>
                  <a:schemeClr val="bg1"/>
                </a:solidFill>
              </a:rPr>
              <a:t>Rodriguez Zarco Jorge Ivan</a:t>
            </a:r>
          </a:p>
          <a:p>
            <a:endParaRPr lang="es-MX" sz="2400" dirty="0">
              <a:solidFill>
                <a:schemeClr val="bg1"/>
              </a:solidFill>
            </a:endParaRPr>
          </a:p>
          <a:p>
            <a:r>
              <a:rPr lang="es-MX" sz="2400" dirty="0">
                <a:solidFill>
                  <a:schemeClr val="bg1"/>
                </a:solidFill>
              </a:rPr>
              <a:t>Profesora: Laura Méndez Segundo</a:t>
            </a:r>
          </a:p>
          <a:p>
            <a:endParaRPr lang="es-MX" sz="2400" dirty="0">
              <a:solidFill>
                <a:schemeClr val="bg1"/>
              </a:solidFill>
            </a:endParaRPr>
          </a:p>
          <a:p>
            <a:r>
              <a:rPr lang="es-MX" sz="2200" dirty="0">
                <a:solidFill>
                  <a:schemeClr val="bg1"/>
                </a:solidFill>
              </a:rPr>
              <a:t>07/03/2021</a:t>
            </a:r>
          </a:p>
        </p:txBody>
      </p:sp>
      <p:sp>
        <p:nvSpPr>
          <p:cNvPr id="4" name="CuadroTexto 3">
            <a:extLst>
              <a:ext uri="{FF2B5EF4-FFF2-40B4-BE49-F238E27FC236}">
                <a16:creationId xmlns:a16="http://schemas.microsoft.com/office/drawing/2014/main" id="{A615CF84-A225-43B8-8F19-B128307D42DE}"/>
              </a:ext>
            </a:extLst>
          </p:cNvPr>
          <p:cNvSpPr txBox="1"/>
          <p:nvPr/>
        </p:nvSpPr>
        <p:spPr>
          <a:xfrm>
            <a:off x="11131826" y="6029738"/>
            <a:ext cx="543339" cy="584775"/>
          </a:xfrm>
          <a:prstGeom prst="rect">
            <a:avLst/>
          </a:prstGeom>
          <a:noFill/>
        </p:spPr>
        <p:txBody>
          <a:bodyPr wrap="square" rtlCol="0">
            <a:spAutoFit/>
          </a:bodyPr>
          <a:lstStyle/>
          <a:p>
            <a:r>
              <a:rPr lang="es-MX" sz="3200" dirty="0"/>
              <a:t>1</a:t>
            </a:r>
          </a:p>
        </p:txBody>
      </p:sp>
      <p:pic>
        <p:nvPicPr>
          <p:cNvPr id="6" name="Imagen 5">
            <a:extLst>
              <a:ext uri="{FF2B5EF4-FFF2-40B4-BE49-F238E27FC236}">
                <a16:creationId xmlns:a16="http://schemas.microsoft.com/office/drawing/2014/main" id="{6B536134-5C2B-4D5E-A3D4-C18A4276FCF3}"/>
              </a:ext>
            </a:extLst>
          </p:cNvPr>
          <p:cNvPicPr>
            <a:picLocks noChangeAspect="1"/>
          </p:cNvPicPr>
          <p:nvPr/>
        </p:nvPicPr>
        <p:blipFill>
          <a:blip r:embed="rId2"/>
          <a:stretch>
            <a:fillRect/>
          </a:stretch>
        </p:blipFill>
        <p:spPr>
          <a:xfrm>
            <a:off x="-223679" y="366643"/>
            <a:ext cx="2828499" cy="2008235"/>
          </a:xfrm>
          <a:prstGeom prst="rect">
            <a:avLst/>
          </a:prstGeom>
        </p:spPr>
      </p:pic>
      <p:pic>
        <p:nvPicPr>
          <p:cNvPr id="8" name="Imagen 7">
            <a:extLst>
              <a:ext uri="{FF2B5EF4-FFF2-40B4-BE49-F238E27FC236}">
                <a16:creationId xmlns:a16="http://schemas.microsoft.com/office/drawing/2014/main" id="{69A59585-1549-4165-BD59-4430FCD4360C}"/>
              </a:ext>
            </a:extLst>
          </p:cNvPr>
          <p:cNvPicPr>
            <a:picLocks noChangeAspect="1"/>
          </p:cNvPicPr>
          <p:nvPr/>
        </p:nvPicPr>
        <p:blipFill>
          <a:blip r:embed="rId3"/>
          <a:stretch>
            <a:fillRect/>
          </a:stretch>
        </p:blipFill>
        <p:spPr>
          <a:xfrm>
            <a:off x="8460746" y="366643"/>
            <a:ext cx="2953457" cy="2254548"/>
          </a:xfrm>
          <a:prstGeom prst="rect">
            <a:avLst/>
          </a:prstGeom>
        </p:spPr>
      </p:pic>
    </p:spTree>
    <p:extLst>
      <p:ext uri="{BB962C8B-B14F-4D97-AF65-F5344CB8AC3E}">
        <p14:creationId xmlns:p14="http://schemas.microsoft.com/office/powerpoint/2010/main" val="1535308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CF6EF4-9ABB-467C-A027-A9B449AAF673}"/>
              </a:ext>
            </a:extLst>
          </p:cNvPr>
          <p:cNvSpPr>
            <a:spLocks noGrp="1"/>
          </p:cNvSpPr>
          <p:nvPr>
            <p:ph type="ctrTitle"/>
          </p:nvPr>
        </p:nvSpPr>
        <p:spPr>
          <a:xfrm>
            <a:off x="3911841" y="333030"/>
            <a:ext cx="4501563" cy="954157"/>
          </a:xfrm>
        </p:spPr>
        <p:txBody>
          <a:bodyPr>
            <a:normAutofit/>
          </a:bodyPr>
          <a:lstStyle/>
          <a:p>
            <a:r>
              <a:rPr lang="es-MX" dirty="0"/>
              <a:t>Contenido</a:t>
            </a:r>
          </a:p>
        </p:txBody>
      </p:sp>
      <p:sp>
        <p:nvSpPr>
          <p:cNvPr id="3" name="Subtítulo 2">
            <a:extLst>
              <a:ext uri="{FF2B5EF4-FFF2-40B4-BE49-F238E27FC236}">
                <a16:creationId xmlns:a16="http://schemas.microsoft.com/office/drawing/2014/main" id="{3E719509-13DE-4473-A00C-208B50AA18AD}"/>
              </a:ext>
            </a:extLst>
          </p:cNvPr>
          <p:cNvSpPr>
            <a:spLocks noGrp="1"/>
          </p:cNvSpPr>
          <p:nvPr>
            <p:ph type="subTitle" idx="1"/>
          </p:nvPr>
        </p:nvSpPr>
        <p:spPr>
          <a:xfrm>
            <a:off x="1205947" y="1687926"/>
            <a:ext cx="5411788" cy="4359965"/>
          </a:xfrm>
        </p:spPr>
        <p:txBody>
          <a:bodyPr>
            <a:normAutofit lnSpcReduction="10000"/>
          </a:bodyPr>
          <a:lstStyle/>
          <a:p>
            <a:r>
              <a:rPr lang="es-ES" sz="3200" dirty="0">
                <a:solidFill>
                  <a:schemeClr val="bg1"/>
                </a:solidFill>
                <a:latin typeface="Raleway"/>
              </a:rPr>
              <a:t>1- ¿Qué es?</a:t>
            </a:r>
          </a:p>
          <a:p>
            <a:endParaRPr lang="es-ES" sz="3200" dirty="0">
              <a:solidFill>
                <a:schemeClr val="bg1"/>
              </a:solidFill>
              <a:latin typeface="Raleway"/>
            </a:endParaRPr>
          </a:p>
          <a:p>
            <a:r>
              <a:rPr lang="es-ES" sz="3200" dirty="0">
                <a:solidFill>
                  <a:schemeClr val="bg1"/>
                </a:solidFill>
                <a:latin typeface="Raleway"/>
              </a:rPr>
              <a:t>2.- Características</a:t>
            </a:r>
          </a:p>
          <a:p>
            <a:endParaRPr lang="es-ES" sz="3200" dirty="0">
              <a:solidFill>
                <a:schemeClr val="bg1"/>
              </a:solidFill>
              <a:latin typeface="Raleway"/>
            </a:endParaRPr>
          </a:p>
          <a:p>
            <a:r>
              <a:rPr lang="es-ES" sz="3200" dirty="0">
                <a:solidFill>
                  <a:schemeClr val="bg1"/>
                </a:solidFill>
                <a:latin typeface="Raleway"/>
              </a:rPr>
              <a:t>3.- Fases de la metodología</a:t>
            </a:r>
          </a:p>
          <a:p>
            <a:endParaRPr lang="es-ES" sz="3200" dirty="0">
              <a:solidFill>
                <a:schemeClr val="bg1"/>
              </a:solidFill>
              <a:latin typeface="Raleway"/>
            </a:endParaRPr>
          </a:p>
          <a:p>
            <a:r>
              <a:rPr lang="es-ES" sz="3200" dirty="0">
                <a:solidFill>
                  <a:schemeClr val="bg1"/>
                </a:solidFill>
                <a:latin typeface="Raleway"/>
              </a:rPr>
              <a:t>4.- Ventajas y desventajas</a:t>
            </a:r>
            <a:endParaRPr lang="es-MX" sz="3200" dirty="0">
              <a:solidFill>
                <a:schemeClr val="bg1"/>
              </a:solidFill>
            </a:endParaRPr>
          </a:p>
        </p:txBody>
      </p:sp>
      <p:sp>
        <p:nvSpPr>
          <p:cNvPr id="6" name="CuadroTexto 5">
            <a:extLst>
              <a:ext uri="{FF2B5EF4-FFF2-40B4-BE49-F238E27FC236}">
                <a16:creationId xmlns:a16="http://schemas.microsoft.com/office/drawing/2014/main" id="{4DE5C57F-F264-4603-BB18-EA73C6BD92BD}"/>
              </a:ext>
            </a:extLst>
          </p:cNvPr>
          <p:cNvSpPr txBox="1"/>
          <p:nvPr/>
        </p:nvSpPr>
        <p:spPr>
          <a:xfrm>
            <a:off x="11131826" y="6029738"/>
            <a:ext cx="543339" cy="584775"/>
          </a:xfrm>
          <a:prstGeom prst="rect">
            <a:avLst/>
          </a:prstGeom>
          <a:noFill/>
        </p:spPr>
        <p:txBody>
          <a:bodyPr wrap="square" rtlCol="0">
            <a:spAutoFit/>
          </a:bodyPr>
          <a:lstStyle/>
          <a:p>
            <a:r>
              <a:rPr lang="es-MX" sz="3200" dirty="0"/>
              <a:t>2</a:t>
            </a:r>
          </a:p>
        </p:txBody>
      </p:sp>
      <p:pic>
        <p:nvPicPr>
          <p:cNvPr id="7" name="Imagen 6">
            <a:extLst>
              <a:ext uri="{FF2B5EF4-FFF2-40B4-BE49-F238E27FC236}">
                <a16:creationId xmlns:a16="http://schemas.microsoft.com/office/drawing/2014/main" id="{303863FA-B04B-4A7C-8718-EBD9402B7D1F}"/>
              </a:ext>
            </a:extLst>
          </p:cNvPr>
          <p:cNvPicPr>
            <a:picLocks noChangeAspect="1"/>
          </p:cNvPicPr>
          <p:nvPr/>
        </p:nvPicPr>
        <p:blipFill>
          <a:blip r:embed="rId2"/>
          <a:stretch>
            <a:fillRect/>
          </a:stretch>
        </p:blipFill>
        <p:spPr>
          <a:xfrm>
            <a:off x="8048971" y="1674674"/>
            <a:ext cx="2937082" cy="2937082"/>
          </a:xfrm>
          <a:prstGeom prst="rect">
            <a:avLst/>
          </a:prstGeom>
        </p:spPr>
      </p:pic>
    </p:spTree>
    <p:extLst>
      <p:ext uri="{BB962C8B-B14F-4D97-AF65-F5344CB8AC3E}">
        <p14:creationId xmlns:p14="http://schemas.microsoft.com/office/powerpoint/2010/main" val="1737911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CF6EF4-9ABB-467C-A027-A9B449AAF673}"/>
              </a:ext>
            </a:extLst>
          </p:cNvPr>
          <p:cNvSpPr>
            <a:spLocks noGrp="1"/>
          </p:cNvSpPr>
          <p:nvPr>
            <p:ph type="ctrTitle"/>
          </p:nvPr>
        </p:nvSpPr>
        <p:spPr>
          <a:xfrm>
            <a:off x="4496662" y="477078"/>
            <a:ext cx="3198675" cy="954157"/>
          </a:xfrm>
        </p:spPr>
        <p:txBody>
          <a:bodyPr/>
          <a:lstStyle/>
          <a:p>
            <a:r>
              <a:rPr lang="es-MX" dirty="0"/>
              <a:t>¿Qué es?</a:t>
            </a:r>
          </a:p>
        </p:txBody>
      </p:sp>
      <p:sp>
        <p:nvSpPr>
          <p:cNvPr id="3" name="Subtítulo 2">
            <a:extLst>
              <a:ext uri="{FF2B5EF4-FFF2-40B4-BE49-F238E27FC236}">
                <a16:creationId xmlns:a16="http://schemas.microsoft.com/office/drawing/2014/main" id="{3E719509-13DE-4473-A00C-208B50AA18AD}"/>
              </a:ext>
            </a:extLst>
          </p:cNvPr>
          <p:cNvSpPr>
            <a:spLocks noGrp="1"/>
          </p:cNvSpPr>
          <p:nvPr>
            <p:ph type="subTitle" idx="1"/>
          </p:nvPr>
        </p:nvSpPr>
        <p:spPr>
          <a:xfrm>
            <a:off x="684212" y="1881809"/>
            <a:ext cx="5411788" cy="3909391"/>
          </a:xfrm>
        </p:spPr>
        <p:txBody>
          <a:bodyPr>
            <a:normAutofit fontScale="92500" lnSpcReduction="10000"/>
          </a:bodyPr>
          <a:lstStyle/>
          <a:p>
            <a:r>
              <a:rPr lang="es-ES" sz="3200" dirty="0">
                <a:solidFill>
                  <a:schemeClr val="bg1"/>
                </a:solidFill>
                <a:latin typeface="Raleway"/>
              </a:rPr>
              <a:t>Es el ciclo </a:t>
            </a:r>
            <a:r>
              <a:rPr lang="es-ES" sz="3200" b="0" i="0" dirty="0">
                <a:solidFill>
                  <a:schemeClr val="bg1"/>
                </a:solidFill>
                <a:effectLst/>
                <a:latin typeface="Raleway"/>
              </a:rPr>
              <a:t>de vida de desarrollo software en el cual un proyecto es descompuesto en una serie de incrementos, cada uno de los cuales suministra una porción de la funcionalidad respecto de la totalidad de los requisitos del proyecto.</a:t>
            </a:r>
            <a:endParaRPr lang="es-MX" sz="3200" dirty="0">
              <a:solidFill>
                <a:schemeClr val="bg1"/>
              </a:solidFill>
            </a:endParaRPr>
          </a:p>
        </p:txBody>
      </p:sp>
      <p:pic>
        <p:nvPicPr>
          <p:cNvPr id="5" name="Imagen 4">
            <a:extLst>
              <a:ext uri="{FF2B5EF4-FFF2-40B4-BE49-F238E27FC236}">
                <a16:creationId xmlns:a16="http://schemas.microsoft.com/office/drawing/2014/main" id="{F7E4BEE9-1BB6-46C1-91B6-E2566E82F11E}"/>
              </a:ext>
            </a:extLst>
          </p:cNvPr>
          <p:cNvPicPr>
            <a:picLocks noChangeAspect="1"/>
          </p:cNvPicPr>
          <p:nvPr/>
        </p:nvPicPr>
        <p:blipFill rotWithShape="1">
          <a:blip r:embed="rId2"/>
          <a:srcRect l="9131" t="10048" r="8696" b="15556"/>
          <a:stretch/>
        </p:blipFill>
        <p:spPr>
          <a:xfrm>
            <a:off x="6718851" y="2398807"/>
            <a:ext cx="4996071" cy="3392393"/>
          </a:xfrm>
          <a:prstGeom prst="rect">
            <a:avLst/>
          </a:prstGeom>
        </p:spPr>
      </p:pic>
      <p:sp>
        <p:nvSpPr>
          <p:cNvPr id="6" name="CuadroTexto 5">
            <a:extLst>
              <a:ext uri="{FF2B5EF4-FFF2-40B4-BE49-F238E27FC236}">
                <a16:creationId xmlns:a16="http://schemas.microsoft.com/office/drawing/2014/main" id="{4DE5C57F-F264-4603-BB18-EA73C6BD92BD}"/>
              </a:ext>
            </a:extLst>
          </p:cNvPr>
          <p:cNvSpPr txBox="1"/>
          <p:nvPr/>
        </p:nvSpPr>
        <p:spPr>
          <a:xfrm>
            <a:off x="11131826" y="6029738"/>
            <a:ext cx="543339" cy="584775"/>
          </a:xfrm>
          <a:prstGeom prst="rect">
            <a:avLst/>
          </a:prstGeom>
          <a:noFill/>
        </p:spPr>
        <p:txBody>
          <a:bodyPr wrap="square" rtlCol="0">
            <a:spAutoFit/>
          </a:bodyPr>
          <a:lstStyle/>
          <a:p>
            <a:r>
              <a:rPr lang="es-MX" sz="3200" dirty="0"/>
              <a:t>3</a:t>
            </a:r>
          </a:p>
        </p:txBody>
      </p:sp>
    </p:spTree>
    <p:extLst>
      <p:ext uri="{BB962C8B-B14F-4D97-AF65-F5344CB8AC3E}">
        <p14:creationId xmlns:p14="http://schemas.microsoft.com/office/powerpoint/2010/main" val="2486451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CF6EF4-9ABB-467C-A027-A9B449AAF673}"/>
              </a:ext>
            </a:extLst>
          </p:cNvPr>
          <p:cNvSpPr>
            <a:spLocks noGrp="1"/>
          </p:cNvSpPr>
          <p:nvPr>
            <p:ph type="ctrTitle"/>
          </p:nvPr>
        </p:nvSpPr>
        <p:spPr>
          <a:xfrm>
            <a:off x="582370" y="251791"/>
            <a:ext cx="6604484" cy="1046922"/>
          </a:xfrm>
        </p:spPr>
        <p:txBody>
          <a:bodyPr/>
          <a:lstStyle/>
          <a:p>
            <a:r>
              <a:rPr lang="es-MX" dirty="0"/>
              <a:t>Características</a:t>
            </a:r>
          </a:p>
        </p:txBody>
      </p:sp>
      <p:sp>
        <p:nvSpPr>
          <p:cNvPr id="3" name="Subtítulo 2">
            <a:extLst>
              <a:ext uri="{FF2B5EF4-FFF2-40B4-BE49-F238E27FC236}">
                <a16:creationId xmlns:a16="http://schemas.microsoft.com/office/drawing/2014/main" id="{3E719509-13DE-4473-A00C-208B50AA18AD}"/>
              </a:ext>
            </a:extLst>
          </p:cNvPr>
          <p:cNvSpPr>
            <a:spLocks noGrp="1"/>
          </p:cNvSpPr>
          <p:nvPr>
            <p:ph type="subTitle" idx="1"/>
          </p:nvPr>
        </p:nvSpPr>
        <p:spPr>
          <a:xfrm>
            <a:off x="582370" y="1402153"/>
            <a:ext cx="11371091" cy="2706020"/>
          </a:xfrm>
        </p:spPr>
        <p:txBody>
          <a:bodyPr>
            <a:normAutofit fontScale="25000" lnSpcReduction="20000"/>
          </a:bodyPr>
          <a:lstStyle/>
          <a:p>
            <a:pPr algn="l">
              <a:buFont typeface="Arial" panose="020B0604020202020204" pitchFamily="34" charset="0"/>
              <a:buChar char="•"/>
            </a:pPr>
            <a:r>
              <a:rPr lang="es-ES" sz="12800" b="0" i="0" dirty="0">
                <a:solidFill>
                  <a:srgbClr val="1A1A1A"/>
                </a:solidFill>
                <a:effectLst/>
                <a:latin typeface="Assistant"/>
              </a:rPr>
              <a:t>Los incrementos son pequeños.</a:t>
            </a:r>
          </a:p>
          <a:p>
            <a:pPr algn="l">
              <a:buFont typeface="Arial" panose="020B0604020202020204" pitchFamily="34" charset="0"/>
              <a:buChar char="•"/>
            </a:pPr>
            <a:r>
              <a:rPr lang="es-ES" sz="12800" b="0" i="0" dirty="0">
                <a:solidFill>
                  <a:srgbClr val="1A1A1A"/>
                </a:solidFill>
                <a:effectLst/>
                <a:latin typeface="Assistant"/>
              </a:rPr>
              <a:t>Permite una fácil administración de las tareas en cada iteración.</a:t>
            </a:r>
          </a:p>
          <a:p>
            <a:pPr algn="l">
              <a:buFont typeface="Arial" panose="020B0604020202020204" pitchFamily="34" charset="0"/>
              <a:buChar char="•"/>
            </a:pPr>
            <a:r>
              <a:rPr lang="es-ES" sz="12800" b="0" i="0" dirty="0">
                <a:solidFill>
                  <a:srgbClr val="1A1A1A"/>
                </a:solidFill>
                <a:effectLst/>
                <a:latin typeface="Assistant"/>
              </a:rPr>
              <a:t>La inversión se materializa a corto plazo.</a:t>
            </a:r>
          </a:p>
          <a:p>
            <a:pPr algn="l">
              <a:buFont typeface="Arial" panose="020B0604020202020204" pitchFamily="34" charset="0"/>
              <a:buChar char="•"/>
            </a:pPr>
            <a:r>
              <a:rPr lang="es-ES" sz="12800" b="0" i="0" dirty="0">
                <a:solidFill>
                  <a:srgbClr val="1A1A1A"/>
                </a:solidFill>
                <a:effectLst/>
                <a:latin typeface="Assistant"/>
              </a:rPr>
              <a:t>Es un modelo propicio a cambios o modificaciones.</a:t>
            </a:r>
          </a:p>
          <a:p>
            <a:pPr algn="l">
              <a:buFont typeface="Arial" panose="020B0604020202020204" pitchFamily="34" charset="0"/>
              <a:buChar char="•"/>
            </a:pPr>
            <a:r>
              <a:rPr lang="es-ES" sz="12800" b="0" i="0" dirty="0">
                <a:solidFill>
                  <a:srgbClr val="1A1A1A"/>
                </a:solidFill>
                <a:effectLst/>
                <a:latin typeface="Assistant"/>
              </a:rPr>
              <a:t>Se adapta a las necesidades que surjan.</a:t>
            </a:r>
          </a:p>
          <a:p>
            <a:endParaRPr lang="es-MX" dirty="0"/>
          </a:p>
        </p:txBody>
      </p:sp>
      <p:pic>
        <p:nvPicPr>
          <p:cNvPr id="5" name="Imagen 4">
            <a:extLst>
              <a:ext uri="{FF2B5EF4-FFF2-40B4-BE49-F238E27FC236}">
                <a16:creationId xmlns:a16="http://schemas.microsoft.com/office/drawing/2014/main" id="{D887340B-F659-477F-98CD-461792AEFF18}"/>
              </a:ext>
            </a:extLst>
          </p:cNvPr>
          <p:cNvPicPr>
            <a:picLocks noChangeAspect="1"/>
          </p:cNvPicPr>
          <p:nvPr/>
        </p:nvPicPr>
        <p:blipFill>
          <a:blip r:embed="rId2"/>
          <a:stretch>
            <a:fillRect/>
          </a:stretch>
        </p:blipFill>
        <p:spPr>
          <a:xfrm>
            <a:off x="2190826" y="4643553"/>
            <a:ext cx="7793004" cy="2067933"/>
          </a:xfrm>
          <a:prstGeom prst="rect">
            <a:avLst/>
          </a:prstGeom>
        </p:spPr>
      </p:pic>
      <p:sp>
        <p:nvSpPr>
          <p:cNvPr id="6" name="CuadroTexto 5">
            <a:extLst>
              <a:ext uri="{FF2B5EF4-FFF2-40B4-BE49-F238E27FC236}">
                <a16:creationId xmlns:a16="http://schemas.microsoft.com/office/drawing/2014/main" id="{6DC000B1-668F-4DBA-8BD1-E7752D7E3BC6}"/>
              </a:ext>
            </a:extLst>
          </p:cNvPr>
          <p:cNvSpPr txBox="1"/>
          <p:nvPr/>
        </p:nvSpPr>
        <p:spPr>
          <a:xfrm>
            <a:off x="11131826" y="6029738"/>
            <a:ext cx="543339" cy="584775"/>
          </a:xfrm>
          <a:prstGeom prst="rect">
            <a:avLst/>
          </a:prstGeom>
          <a:noFill/>
        </p:spPr>
        <p:txBody>
          <a:bodyPr wrap="square" rtlCol="0">
            <a:spAutoFit/>
          </a:bodyPr>
          <a:lstStyle/>
          <a:p>
            <a:r>
              <a:rPr lang="es-MX" sz="3200" dirty="0"/>
              <a:t>4</a:t>
            </a:r>
          </a:p>
        </p:txBody>
      </p:sp>
    </p:spTree>
    <p:extLst>
      <p:ext uri="{BB962C8B-B14F-4D97-AF65-F5344CB8AC3E}">
        <p14:creationId xmlns:p14="http://schemas.microsoft.com/office/powerpoint/2010/main" val="2153653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B9C322-8167-42BA-8696-358689D7AA5B}"/>
              </a:ext>
            </a:extLst>
          </p:cNvPr>
          <p:cNvSpPr>
            <a:spLocks noGrp="1"/>
          </p:cNvSpPr>
          <p:nvPr>
            <p:ph type="ctrTitle"/>
          </p:nvPr>
        </p:nvSpPr>
        <p:spPr>
          <a:xfrm>
            <a:off x="1678488" y="298174"/>
            <a:ext cx="8835024" cy="768626"/>
          </a:xfrm>
        </p:spPr>
        <p:txBody>
          <a:bodyPr>
            <a:normAutofit/>
          </a:bodyPr>
          <a:lstStyle/>
          <a:p>
            <a:pPr algn="ctr"/>
            <a:r>
              <a:rPr lang="es-MX" sz="4400" dirty="0"/>
              <a:t>Fases de la metodología</a:t>
            </a:r>
          </a:p>
        </p:txBody>
      </p:sp>
      <p:sp>
        <p:nvSpPr>
          <p:cNvPr id="3" name="Subtítulo 2">
            <a:extLst>
              <a:ext uri="{FF2B5EF4-FFF2-40B4-BE49-F238E27FC236}">
                <a16:creationId xmlns:a16="http://schemas.microsoft.com/office/drawing/2014/main" id="{9CC4DC60-26E8-4B17-B46E-4E93A7E77B0D}"/>
              </a:ext>
            </a:extLst>
          </p:cNvPr>
          <p:cNvSpPr>
            <a:spLocks noGrp="1"/>
          </p:cNvSpPr>
          <p:nvPr>
            <p:ph type="subTitle" idx="1"/>
          </p:nvPr>
        </p:nvSpPr>
        <p:spPr>
          <a:xfrm>
            <a:off x="251791" y="1166190"/>
            <a:ext cx="11661913" cy="5691809"/>
          </a:xfrm>
        </p:spPr>
        <p:txBody>
          <a:bodyPr>
            <a:normAutofit lnSpcReduction="10000"/>
          </a:bodyPr>
          <a:lstStyle/>
          <a:p>
            <a:r>
              <a:rPr lang="es-ES" sz="2400" dirty="0">
                <a:solidFill>
                  <a:schemeClr val="tx1"/>
                </a:solidFill>
              </a:rPr>
              <a:t>- Requerimientos</a:t>
            </a:r>
            <a:r>
              <a:rPr lang="es-ES" sz="2400" dirty="0">
                <a:solidFill>
                  <a:schemeClr val="bg1"/>
                </a:solidFill>
              </a:rPr>
              <a:t>: Identificar Objetivos del proyecto.</a:t>
            </a:r>
          </a:p>
          <a:p>
            <a:r>
              <a:rPr lang="es-ES" sz="2400" dirty="0">
                <a:solidFill>
                  <a:schemeClr val="tx1"/>
                </a:solidFill>
              </a:rPr>
              <a:t>- Definición de las tareas y las iteraciones</a:t>
            </a:r>
            <a:r>
              <a:rPr lang="es-ES" sz="2400" dirty="0">
                <a:solidFill>
                  <a:schemeClr val="bg1"/>
                </a:solidFill>
              </a:rPr>
              <a:t>: Hacer una lista de tareas y agruparlas en las iteraciones. </a:t>
            </a:r>
          </a:p>
          <a:p>
            <a:r>
              <a:rPr lang="es-ES" sz="2400" dirty="0">
                <a:solidFill>
                  <a:schemeClr val="tx1"/>
                </a:solidFill>
              </a:rPr>
              <a:t>- Diseño de los incrementos</a:t>
            </a:r>
            <a:r>
              <a:rPr lang="es-ES" sz="2400" dirty="0">
                <a:solidFill>
                  <a:schemeClr val="bg1"/>
                </a:solidFill>
              </a:rPr>
              <a:t>: Definir cuál será la evolución del producto en cada una de ellas. </a:t>
            </a:r>
          </a:p>
          <a:p>
            <a:r>
              <a:rPr lang="es-ES" sz="2400" dirty="0">
                <a:solidFill>
                  <a:schemeClr val="tx1"/>
                </a:solidFill>
              </a:rPr>
              <a:t>- Desarrollo del incremento</a:t>
            </a:r>
            <a:r>
              <a:rPr lang="es-ES" sz="2400" dirty="0">
                <a:solidFill>
                  <a:schemeClr val="bg1"/>
                </a:solidFill>
              </a:rPr>
              <a:t>: Se desarrollan los incrementos establecidos en la etapa anterior.</a:t>
            </a:r>
          </a:p>
          <a:p>
            <a:r>
              <a:rPr lang="es-ES" sz="2400" dirty="0">
                <a:solidFill>
                  <a:schemeClr val="tx1"/>
                </a:solidFill>
              </a:rPr>
              <a:t>- Validación de incrementos</a:t>
            </a:r>
            <a:r>
              <a:rPr lang="es-ES" sz="2400" dirty="0">
                <a:solidFill>
                  <a:schemeClr val="bg1"/>
                </a:solidFill>
              </a:rPr>
              <a:t>: Los responsables de la gestión del proyecto deben dar por buenos los incrementos desarrollados. </a:t>
            </a:r>
          </a:p>
          <a:p>
            <a:r>
              <a:rPr lang="es-ES" sz="2400" dirty="0">
                <a:solidFill>
                  <a:schemeClr val="tx1"/>
                </a:solidFill>
              </a:rPr>
              <a:t>- Integración de incrementos</a:t>
            </a:r>
            <a:r>
              <a:rPr lang="es-ES" sz="2400" dirty="0">
                <a:solidFill>
                  <a:schemeClr val="bg1"/>
                </a:solidFill>
              </a:rPr>
              <a:t>: una vez validados, los incrementos dan forma a la evolución del proyecto. </a:t>
            </a:r>
          </a:p>
          <a:p>
            <a:r>
              <a:rPr lang="es-ES" sz="2400" dirty="0">
                <a:solidFill>
                  <a:schemeClr val="tx1"/>
                </a:solidFill>
              </a:rPr>
              <a:t>- Entrega del producto</a:t>
            </a:r>
            <a:r>
              <a:rPr lang="es-ES" sz="2400" dirty="0">
                <a:solidFill>
                  <a:schemeClr val="bg1"/>
                </a:solidFill>
              </a:rPr>
              <a:t>: cuando el producto ha sido validado y cumple los objetivos iniciales, se procede a su entrega final.</a:t>
            </a:r>
            <a:endParaRPr lang="es-MX" sz="2400" dirty="0">
              <a:solidFill>
                <a:schemeClr val="bg1"/>
              </a:solidFill>
            </a:endParaRPr>
          </a:p>
        </p:txBody>
      </p:sp>
      <p:sp>
        <p:nvSpPr>
          <p:cNvPr id="6" name="CuadroTexto 5">
            <a:extLst>
              <a:ext uri="{FF2B5EF4-FFF2-40B4-BE49-F238E27FC236}">
                <a16:creationId xmlns:a16="http://schemas.microsoft.com/office/drawing/2014/main" id="{96BEC3C4-7580-4F7B-97FA-940B5EADD3CC}"/>
              </a:ext>
            </a:extLst>
          </p:cNvPr>
          <p:cNvSpPr txBox="1"/>
          <p:nvPr/>
        </p:nvSpPr>
        <p:spPr>
          <a:xfrm>
            <a:off x="11131826" y="6029738"/>
            <a:ext cx="543339" cy="584775"/>
          </a:xfrm>
          <a:prstGeom prst="rect">
            <a:avLst/>
          </a:prstGeom>
          <a:noFill/>
        </p:spPr>
        <p:txBody>
          <a:bodyPr wrap="square" rtlCol="0">
            <a:spAutoFit/>
          </a:bodyPr>
          <a:lstStyle/>
          <a:p>
            <a:r>
              <a:rPr lang="es-MX" sz="3200" dirty="0"/>
              <a:t>5</a:t>
            </a:r>
          </a:p>
        </p:txBody>
      </p:sp>
    </p:spTree>
    <p:extLst>
      <p:ext uri="{BB962C8B-B14F-4D97-AF65-F5344CB8AC3E}">
        <p14:creationId xmlns:p14="http://schemas.microsoft.com/office/powerpoint/2010/main" val="775176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B9C322-8167-42BA-8696-358689D7AA5B}"/>
              </a:ext>
            </a:extLst>
          </p:cNvPr>
          <p:cNvSpPr>
            <a:spLocks noGrp="1"/>
          </p:cNvSpPr>
          <p:nvPr>
            <p:ph type="ctrTitle"/>
          </p:nvPr>
        </p:nvSpPr>
        <p:spPr>
          <a:xfrm>
            <a:off x="1678488" y="298174"/>
            <a:ext cx="8835024" cy="768626"/>
          </a:xfrm>
        </p:spPr>
        <p:txBody>
          <a:bodyPr>
            <a:normAutofit/>
          </a:bodyPr>
          <a:lstStyle/>
          <a:p>
            <a:pPr algn="ctr"/>
            <a:r>
              <a:rPr lang="es-MX" sz="4400" dirty="0"/>
              <a:t>Fases de la metodología</a:t>
            </a:r>
          </a:p>
        </p:txBody>
      </p:sp>
      <p:pic>
        <p:nvPicPr>
          <p:cNvPr id="7" name="Imagen 6">
            <a:extLst>
              <a:ext uri="{FF2B5EF4-FFF2-40B4-BE49-F238E27FC236}">
                <a16:creationId xmlns:a16="http://schemas.microsoft.com/office/drawing/2014/main" id="{34C5AFF3-21ED-47B6-9DD4-35E55927AE1E}"/>
              </a:ext>
            </a:extLst>
          </p:cNvPr>
          <p:cNvPicPr>
            <a:picLocks noChangeAspect="1"/>
          </p:cNvPicPr>
          <p:nvPr/>
        </p:nvPicPr>
        <p:blipFill>
          <a:blip r:embed="rId2"/>
          <a:stretch>
            <a:fillRect/>
          </a:stretch>
        </p:blipFill>
        <p:spPr>
          <a:xfrm>
            <a:off x="2312504" y="1066800"/>
            <a:ext cx="7566991" cy="5675243"/>
          </a:xfrm>
          <a:prstGeom prst="rect">
            <a:avLst/>
          </a:prstGeom>
        </p:spPr>
      </p:pic>
      <p:sp>
        <p:nvSpPr>
          <p:cNvPr id="8" name="CuadroTexto 7">
            <a:extLst>
              <a:ext uri="{FF2B5EF4-FFF2-40B4-BE49-F238E27FC236}">
                <a16:creationId xmlns:a16="http://schemas.microsoft.com/office/drawing/2014/main" id="{9C424E87-B062-4DC4-8EA9-A54DDF60B184}"/>
              </a:ext>
            </a:extLst>
          </p:cNvPr>
          <p:cNvSpPr txBox="1"/>
          <p:nvPr/>
        </p:nvSpPr>
        <p:spPr>
          <a:xfrm>
            <a:off x="11131826" y="6029738"/>
            <a:ext cx="543339" cy="584775"/>
          </a:xfrm>
          <a:prstGeom prst="rect">
            <a:avLst/>
          </a:prstGeom>
          <a:noFill/>
        </p:spPr>
        <p:txBody>
          <a:bodyPr wrap="square" rtlCol="0">
            <a:spAutoFit/>
          </a:bodyPr>
          <a:lstStyle/>
          <a:p>
            <a:r>
              <a:rPr lang="es-MX" sz="3200" dirty="0"/>
              <a:t>6</a:t>
            </a:r>
          </a:p>
        </p:txBody>
      </p:sp>
    </p:spTree>
    <p:extLst>
      <p:ext uri="{BB962C8B-B14F-4D97-AF65-F5344CB8AC3E}">
        <p14:creationId xmlns:p14="http://schemas.microsoft.com/office/powerpoint/2010/main" val="2318481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B9C322-8167-42BA-8696-358689D7AA5B}"/>
              </a:ext>
            </a:extLst>
          </p:cNvPr>
          <p:cNvSpPr>
            <a:spLocks noGrp="1"/>
          </p:cNvSpPr>
          <p:nvPr>
            <p:ph type="ctrTitle"/>
          </p:nvPr>
        </p:nvSpPr>
        <p:spPr>
          <a:xfrm>
            <a:off x="2284412" y="172278"/>
            <a:ext cx="8001000" cy="1007165"/>
          </a:xfrm>
        </p:spPr>
        <p:txBody>
          <a:bodyPr/>
          <a:lstStyle/>
          <a:p>
            <a:r>
              <a:rPr lang="es-MX" dirty="0"/>
              <a:t>Ventajas y desventajas</a:t>
            </a:r>
          </a:p>
        </p:txBody>
      </p:sp>
      <p:graphicFrame>
        <p:nvGraphicFramePr>
          <p:cNvPr id="4" name="Tabla 4">
            <a:extLst>
              <a:ext uri="{FF2B5EF4-FFF2-40B4-BE49-F238E27FC236}">
                <a16:creationId xmlns:a16="http://schemas.microsoft.com/office/drawing/2014/main" id="{FCEA92D0-EE02-49F8-A5E0-D198D45F95CE}"/>
              </a:ext>
            </a:extLst>
          </p:cNvPr>
          <p:cNvGraphicFramePr>
            <a:graphicFrameLocks noGrp="1"/>
          </p:cNvGraphicFramePr>
          <p:nvPr>
            <p:extLst>
              <p:ext uri="{D42A27DB-BD31-4B8C-83A1-F6EECF244321}">
                <p14:modId xmlns:p14="http://schemas.microsoft.com/office/powerpoint/2010/main" val="2947680536"/>
              </p:ext>
            </p:extLst>
          </p:nvPr>
        </p:nvGraphicFramePr>
        <p:xfrm>
          <a:off x="1272209" y="1395527"/>
          <a:ext cx="9541566" cy="4925762"/>
        </p:xfrm>
        <a:graphic>
          <a:graphicData uri="http://schemas.openxmlformats.org/drawingml/2006/table">
            <a:tbl>
              <a:tblPr firstRow="1" bandRow="1">
                <a:tableStyleId>{5C22544A-7EE6-4342-B048-85BDC9FD1C3A}</a:tableStyleId>
              </a:tblPr>
              <a:tblGrid>
                <a:gridCol w="4770783">
                  <a:extLst>
                    <a:ext uri="{9D8B030D-6E8A-4147-A177-3AD203B41FA5}">
                      <a16:colId xmlns:a16="http://schemas.microsoft.com/office/drawing/2014/main" val="2250953819"/>
                    </a:ext>
                  </a:extLst>
                </a:gridCol>
                <a:gridCol w="4770783">
                  <a:extLst>
                    <a:ext uri="{9D8B030D-6E8A-4147-A177-3AD203B41FA5}">
                      <a16:colId xmlns:a16="http://schemas.microsoft.com/office/drawing/2014/main" val="1893731154"/>
                    </a:ext>
                  </a:extLst>
                </a:gridCol>
              </a:tblGrid>
              <a:tr h="482918">
                <a:tc>
                  <a:txBody>
                    <a:bodyPr/>
                    <a:lstStyle/>
                    <a:p>
                      <a:r>
                        <a:rPr lang="es-MX" sz="2400" dirty="0"/>
                        <a:t>Ventajas</a:t>
                      </a:r>
                    </a:p>
                  </a:txBody>
                  <a:tcPr/>
                </a:tc>
                <a:tc>
                  <a:txBody>
                    <a:bodyPr/>
                    <a:lstStyle/>
                    <a:p>
                      <a:r>
                        <a:rPr lang="es-MX" sz="2400" dirty="0"/>
                        <a:t>Desventajas</a:t>
                      </a:r>
                    </a:p>
                  </a:txBody>
                  <a:tcPr/>
                </a:tc>
                <a:extLst>
                  <a:ext uri="{0D108BD9-81ED-4DB2-BD59-A6C34878D82A}">
                    <a16:rowId xmlns:a16="http://schemas.microsoft.com/office/drawing/2014/main" val="1673175479"/>
                  </a:ext>
                </a:extLst>
              </a:tr>
              <a:tr h="740474">
                <a:tc>
                  <a:txBody>
                    <a:bodyPr/>
                    <a:lstStyle/>
                    <a:p>
                      <a:r>
                        <a:rPr lang="es-MX" sz="2000" dirty="0"/>
                        <a:t>- Se reduce el tiempo de desarrollo inicial</a:t>
                      </a:r>
                    </a:p>
                  </a:txBody>
                  <a:tcPr/>
                </a:tc>
                <a:tc>
                  <a:txBody>
                    <a:bodyPr/>
                    <a:lstStyle/>
                    <a:p>
                      <a:r>
                        <a:rPr lang="es-MX" sz="2000" dirty="0"/>
                        <a:t>- No recomendable para sistemas que funcionan como un todo</a:t>
                      </a:r>
                    </a:p>
                  </a:txBody>
                  <a:tcPr/>
                </a:tc>
                <a:extLst>
                  <a:ext uri="{0D108BD9-81ED-4DB2-BD59-A6C34878D82A}">
                    <a16:rowId xmlns:a16="http://schemas.microsoft.com/office/drawing/2014/main" val="1780761603"/>
                  </a:ext>
                </a:extLst>
              </a:tr>
              <a:tr h="740474">
                <a:tc>
                  <a:txBody>
                    <a:bodyPr/>
                    <a:lstStyle/>
                    <a:p>
                      <a:r>
                        <a:rPr lang="es-MX" sz="2000" dirty="0"/>
                        <a:t>- Se realizan entregas tempranas</a:t>
                      </a:r>
                    </a:p>
                  </a:txBody>
                  <a:tcPr/>
                </a:tc>
                <a:tc>
                  <a:txBody>
                    <a:bodyPr/>
                    <a:lstStyle/>
                    <a:p>
                      <a:r>
                        <a:rPr lang="es-MX" sz="2000" dirty="0"/>
                        <a:t>- Tampoco para sistemas de tiempo real o de alta seguridad</a:t>
                      </a:r>
                    </a:p>
                  </a:txBody>
                  <a:tcPr/>
                </a:tc>
                <a:extLst>
                  <a:ext uri="{0D108BD9-81ED-4DB2-BD59-A6C34878D82A}">
                    <a16:rowId xmlns:a16="http://schemas.microsoft.com/office/drawing/2014/main" val="4013392582"/>
                  </a:ext>
                </a:extLst>
              </a:tr>
              <a:tr h="740474">
                <a:tc>
                  <a:txBody>
                    <a:bodyPr/>
                    <a:lstStyle/>
                    <a:p>
                      <a:r>
                        <a:rPr lang="es-MX" sz="2000" dirty="0"/>
                        <a:t>- Permite entregar un producto </a:t>
                      </a:r>
                      <a:r>
                        <a:rPr lang="es-MX" sz="2000"/>
                        <a:t>más</a:t>
                      </a:r>
                      <a:r>
                        <a:rPr lang="es-MX" sz="2000" dirty="0"/>
                        <a:t> rápido</a:t>
                      </a:r>
                    </a:p>
                  </a:txBody>
                  <a:tcPr/>
                </a:tc>
                <a:tc>
                  <a:txBody>
                    <a:bodyPr/>
                    <a:lstStyle/>
                    <a:p>
                      <a:r>
                        <a:rPr lang="es-MX" sz="2000" dirty="0"/>
                        <a:t>- Requiere de mucha planeación</a:t>
                      </a:r>
                    </a:p>
                  </a:txBody>
                  <a:tcPr/>
                </a:tc>
                <a:extLst>
                  <a:ext uri="{0D108BD9-81ED-4DB2-BD59-A6C34878D82A}">
                    <a16:rowId xmlns:a16="http://schemas.microsoft.com/office/drawing/2014/main" val="3974203015"/>
                  </a:ext>
                </a:extLst>
              </a:tr>
              <a:tr h="740474">
                <a:tc>
                  <a:txBody>
                    <a:bodyPr/>
                    <a:lstStyle/>
                    <a:p>
                      <a:r>
                        <a:rPr lang="es-MX" sz="2000" dirty="0"/>
                        <a:t>- Resulta </a:t>
                      </a:r>
                      <a:r>
                        <a:rPr lang="es-MX" sz="2000"/>
                        <a:t>más</a:t>
                      </a:r>
                      <a:r>
                        <a:rPr lang="es-MX" sz="2000" dirty="0"/>
                        <a:t> sencillo realizar cambios</a:t>
                      </a:r>
                    </a:p>
                  </a:txBody>
                  <a:tcPr/>
                </a:tc>
                <a:tc>
                  <a:txBody>
                    <a:bodyPr/>
                    <a:lstStyle/>
                    <a:p>
                      <a:r>
                        <a:rPr lang="es-MX" sz="2000" dirty="0"/>
                        <a:t>- Requiere tener metas claras y bien establecidas</a:t>
                      </a:r>
                    </a:p>
                  </a:txBody>
                  <a:tcPr/>
                </a:tc>
                <a:extLst>
                  <a:ext uri="{0D108BD9-81ED-4DB2-BD59-A6C34878D82A}">
                    <a16:rowId xmlns:a16="http://schemas.microsoft.com/office/drawing/2014/main" val="216775383"/>
                  </a:ext>
                </a:extLst>
              </a:tr>
              <a:tr h="740474">
                <a:tc>
                  <a:txBody>
                    <a:bodyPr/>
                    <a:lstStyle/>
                    <a:p>
                      <a:r>
                        <a:rPr lang="es-MX" sz="2000" dirty="0"/>
                        <a:t>- Es más fácil probar y depurar una iteración</a:t>
                      </a:r>
                    </a:p>
                  </a:txBody>
                  <a:tcPr/>
                </a:tc>
                <a:tc>
                  <a:txBody>
                    <a:bodyPr/>
                    <a:lstStyle/>
                    <a:p>
                      <a:r>
                        <a:rPr lang="es-MX" sz="2000"/>
                        <a:t>- No puede haber superposición de </a:t>
                      </a:r>
                      <a:r>
                        <a:rPr lang="es-MX" sz="2000" dirty="0"/>
                        <a:t>iteraciones</a:t>
                      </a:r>
                    </a:p>
                  </a:txBody>
                  <a:tcPr/>
                </a:tc>
                <a:extLst>
                  <a:ext uri="{0D108BD9-81ED-4DB2-BD59-A6C34878D82A}">
                    <a16:rowId xmlns:a16="http://schemas.microsoft.com/office/drawing/2014/main" val="1448542092"/>
                  </a:ext>
                </a:extLst>
              </a:tr>
              <a:tr h="740474">
                <a:tc>
                  <a:txBody>
                    <a:bodyPr/>
                    <a:lstStyle/>
                    <a:p>
                      <a:r>
                        <a:rPr lang="es-MX" sz="2000" dirty="0"/>
                        <a:t>- Es más fácil gestionar riesgos</a:t>
                      </a:r>
                    </a:p>
                  </a:txBody>
                  <a:tcPr/>
                </a:tc>
                <a:tc>
                  <a:txBody>
                    <a:bodyPr/>
                    <a:lstStyle/>
                    <a:p>
                      <a:r>
                        <a:rPr lang="es-MX" sz="2000" dirty="0"/>
                        <a:t>- Pueden surgir problemas con respecto a la arquitectura</a:t>
                      </a:r>
                    </a:p>
                  </a:txBody>
                  <a:tcPr/>
                </a:tc>
                <a:extLst>
                  <a:ext uri="{0D108BD9-81ED-4DB2-BD59-A6C34878D82A}">
                    <a16:rowId xmlns:a16="http://schemas.microsoft.com/office/drawing/2014/main" val="2686364860"/>
                  </a:ext>
                </a:extLst>
              </a:tr>
            </a:tbl>
          </a:graphicData>
        </a:graphic>
      </p:graphicFrame>
      <p:sp>
        <p:nvSpPr>
          <p:cNvPr id="5" name="CuadroTexto 4">
            <a:extLst>
              <a:ext uri="{FF2B5EF4-FFF2-40B4-BE49-F238E27FC236}">
                <a16:creationId xmlns:a16="http://schemas.microsoft.com/office/drawing/2014/main" id="{F2DE3966-C272-47AD-953B-2A1006DE5867}"/>
              </a:ext>
            </a:extLst>
          </p:cNvPr>
          <p:cNvSpPr txBox="1"/>
          <p:nvPr/>
        </p:nvSpPr>
        <p:spPr>
          <a:xfrm>
            <a:off x="11131826" y="6029738"/>
            <a:ext cx="543339" cy="584775"/>
          </a:xfrm>
          <a:prstGeom prst="rect">
            <a:avLst/>
          </a:prstGeom>
          <a:noFill/>
        </p:spPr>
        <p:txBody>
          <a:bodyPr wrap="square" rtlCol="0">
            <a:spAutoFit/>
          </a:bodyPr>
          <a:lstStyle/>
          <a:p>
            <a:r>
              <a:rPr lang="es-MX" sz="3200" dirty="0"/>
              <a:t>7</a:t>
            </a:r>
          </a:p>
        </p:txBody>
      </p:sp>
    </p:spTree>
    <p:extLst>
      <p:ext uri="{BB962C8B-B14F-4D97-AF65-F5344CB8AC3E}">
        <p14:creationId xmlns:p14="http://schemas.microsoft.com/office/powerpoint/2010/main" val="1006815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B9C322-8167-42BA-8696-358689D7AA5B}"/>
              </a:ext>
            </a:extLst>
          </p:cNvPr>
          <p:cNvSpPr>
            <a:spLocks noGrp="1"/>
          </p:cNvSpPr>
          <p:nvPr>
            <p:ph type="ctrTitle"/>
          </p:nvPr>
        </p:nvSpPr>
        <p:spPr>
          <a:xfrm>
            <a:off x="4019584" y="490330"/>
            <a:ext cx="4152832" cy="967409"/>
          </a:xfrm>
        </p:spPr>
        <p:txBody>
          <a:bodyPr/>
          <a:lstStyle/>
          <a:p>
            <a:r>
              <a:rPr lang="es-MX" dirty="0"/>
              <a:t>Referencias</a:t>
            </a:r>
          </a:p>
        </p:txBody>
      </p:sp>
      <p:sp>
        <p:nvSpPr>
          <p:cNvPr id="3" name="Subtítulo 2">
            <a:extLst>
              <a:ext uri="{FF2B5EF4-FFF2-40B4-BE49-F238E27FC236}">
                <a16:creationId xmlns:a16="http://schemas.microsoft.com/office/drawing/2014/main" id="{9CC4DC60-26E8-4B17-B46E-4E93A7E77B0D}"/>
              </a:ext>
            </a:extLst>
          </p:cNvPr>
          <p:cNvSpPr>
            <a:spLocks noGrp="1"/>
          </p:cNvSpPr>
          <p:nvPr>
            <p:ph type="subTitle" idx="1"/>
          </p:nvPr>
        </p:nvSpPr>
        <p:spPr>
          <a:xfrm>
            <a:off x="684212" y="1457739"/>
            <a:ext cx="11507788" cy="4333461"/>
          </a:xfrm>
        </p:spPr>
        <p:txBody>
          <a:bodyPr/>
          <a:lstStyle/>
          <a:p>
            <a:r>
              <a:rPr lang="es-ES" sz="2400" dirty="0">
                <a:solidFill>
                  <a:schemeClr val="bg1"/>
                </a:solidFill>
                <a:effectLst/>
                <a:latin typeface="Times New Roman" panose="02020603050405020304" pitchFamily="18" charset="0"/>
              </a:rPr>
              <a:t>1.- Pérez, A. (2021, 28 enero). </a:t>
            </a:r>
            <a:r>
              <a:rPr lang="es-ES" sz="2400" i="1" dirty="0">
                <a:solidFill>
                  <a:schemeClr val="bg1"/>
                </a:solidFill>
                <a:effectLst/>
                <a:latin typeface="Times New Roman" panose="02020603050405020304" pitchFamily="18" charset="0"/>
              </a:rPr>
              <a:t>Características y fases del modelo incremental</a:t>
            </a:r>
            <a:r>
              <a:rPr lang="es-ES" sz="2400" dirty="0">
                <a:solidFill>
                  <a:schemeClr val="bg1"/>
                </a:solidFill>
                <a:effectLst/>
                <a:latin typeface="Times New Roman" panose="02020603050405020304" pitchFamily="18" charset="0"/>
              </a:rPr>
              <a:t>. OBS Business </a:t>
            </a:r>
            <a:r>
              <a:rPr lang="es-ES" sz="2400" dirty="0" err="1">
                <a:solidFill>
                  <a:schemeClr val="bg1"/>
                </a:solidFill>
                <a:effectLst/>
                <a:latin typeface="Times New Roman" panose="02020603050405020304" pitchFamily="18" charset="0"/>
              </a:rPr>
              <a:t>School</a:t>
            </a:r>
            <a:r>
              <a:rPr lang="es-ES" sz="2400" dirty="0">
                <a:solidFill>
                  <a:schemeClr val="bg1"/>
                </a:solidFill>
                <a:effectLst/>
                <a:latin typeface="Times New Roman" panose="02020603050405020304" pitchFamily="18" charset="0"/>
              </a:rPr>
              <a:t>. </a:t>
            </a:r>
            <a:r>
              <a:rPr lang="es-ES" sz="2400" dirty="0">
                <a:solidFill>
                  <a:schemeClr val="bg1"/>
                </a:solidFill>
                <a:effectLst/>
                <a:latin typeface="Times New Roman" panose="02020603050405020304" pitchFamily="18" charset="0"/>
                <a:hlinkClick r:id="rId2">
                  <a:extLst>
                    <a:ext uri="{A12FA001-AC4F-418D-AE19-62706E023703}">
                      <ahyp:hlinkClr xmlns:ahyp="http://schemas.microsoft.com/office/drawing/2018/hyperlinkcolor" val="tx"/>
                    </a:ext>
                  </a:extLst>
                </a:hlinkClick>
              </a:rPr>
              <a:t>https://www.obsbusiness.school/blog/caracteristicas-y-fases-del-modelo-incremental</a:t>
            </a:r>
            <a:endParaRPr lang="es-ES" sz="2400" dirty="0">
              <a:solidFill>
                <a:schemeClr val="bg1"/>
              </a:solidFill>
              <a:effectLst/>
              <a:latin typeface="Times New Roman" panose="02020603050405020304" pitchFamily="18" charset="0"/>
            </a:endParaRPr>
          </a:p>
          <a:p>
            <a:r>
              <a:rPr lang="es-ES" sz="2400" dirty="0">
                <a:solidFill>
                  <a:schemeClr val="bg1"/>
                </a:solidFill>
                <a:effectLst/>
                <a:latin typeface="Times New Roman" panose="02020603050405020304" pitchFamily="18" charset="0"/>
              </a:rPr>
              <a:t>2.- </a:t>
            </a:r>
            <a:r>
              <a:rPr lang="es-MX" sz="2400" i="1" dirty="0">
                <a:solidFill>
                  <a:schemeClr val="bg1"/>
                </a:solidFill>
                <a:effectLst/>
                <a:latin typeface="Times New Roman" panose="02020603050405020304" pitchFamily="18" charset="0"/>
              </a:rPr>
              <a:t>Modelo Incremental</a:t>
            </a:r>
            <a:r>
              <a:rPr lang="es-MX" sz="2400" dirty="0">
                <a:solidFill>
                  <a:schemeClr val="bg1"/>
                </a:solidFill>
                <a:effectLst/>
                <a:latin typeface="Times New Roman" panose="02020603050405020304" pitchFamily="18" charset="0"/>
              </a:rPr>
              <a:t>. (2017). </a:t>
            </a:r>
            <a:r>
              <a:rPr lang="es-MX" sz="2400" dirty="0" err="1">
                <a:solidFill>
                  <a:schemeClr val="bg1"/>
                </a:solidFill>
                <a:effectLst/>
                <a:latin typeface="Times New Roman" panose="02020603050405020304" pitchFamily="18" charset="0"/>
              </a:rPr>
              <a:t>isw</a:t>
            </a:r>
            <a:r>
              <a:rPr lang="es-MX" sz="2400" dirty="0">
                <a:solidFill>
                  <a:schemeClr val="bg1"/>
                </a:solidFill>
                <a:effectLst/>
                <a:latin typeface="Times New Roman" panose="02020603050405020304" pitchFamily="18" charset="0"/>
              </a:rPr>
              <a:t> industrial. </a:t>
            </a:r>
            <a:br>
              <a:rPr lang="es-MX" sz="2400" dirty="0">
                <a:solidFill>
                  <a:schemeClr val="bg1"/>
                </a:solidFill>
                <a:effectLst/>
                <a:latin typeface="Times New Roman" panose="02020603050405020304" pitchFamily="18" charset="0"/>
              </a:rPr>
            </a:br>
            <a:r>
              <a:rPr lang="es-MX" sz="2400" u="sng" dirty="0">
                <a:solidFill>
                  <a:schemeClr val="bg1"/>
                </a:solidFill>
                <a:effectLst/>
                <a:latin typeface="Times New Roman" panose="02020603050405020304" pitchFamily="18" charset="0"/>
              </a:rPr>
              <a:t>http://isw-udistrital.blogspot.com/2012/09/ingenieria-de-software-i.html</a:t>
            </a:r>
          </a:p>
          <a:p>
            <a:r>
              <a:rPr lang="es-ES" sz="2400" dirty="0">
                <a:solidFill>
                  <a:schemeClr val="bg1"/>
                </a:solidFill>
                <a:effectLst/>
                <a:latin typeface="Times New Roman" panose="02020603050405020304" pitchFamily="18" charset="0"/>
              </a:rPr>
              <a:t>3.- </a:t>
            </a:r>
            <a:r>
              <a:rPr lang="es-MX" sz="2400" i="1" dirty="0">
                <a:solidFill>
                  <a:schemeClr val="bg1"/>
                </a:solidFill>
                <a:effectLst/>
                <a:latin typeface="Times New Roman" panose="02020603050405020304" pitchFamily="18" charset="0"/>
              </a:rPr>
              <a:t>Método Incremental - </a:t>
            </a:r>
            <a:r>
              <a:rPr lang="es-MX" sz="2400" i="1" dirty="0" err="1">
                <a:solidFill>
                  <a:schemeClr val="bg1"/>
                </a:solidFill>
                <a:effectLst/>
                <a:latin typeface="Times New Roman" panose="02020603050405020304" pitchFamily="18" charset="0"/>
              </a:rPr>
              <a:t>intelisoft</a:t>
            </a:r>
            <a:r>
              <a:rPr lang="es-MX" sz="2400" dirty="0">
                <a:solidFill>
                  <a:schemeClr val="bg1"/>
                </a:solidFill>
                <a:effectLst/>
                <a:latin typeface="Times New Roman" panose="02020603050405020304" pitchFamily="18" charset="0"/>
              </a:rPr>
              <a:t>. (2016). </a:t>
            </a:r>
            <a:r>
              <a:rPr lang="es-MX" sz="2400" dirty="0" err="1">
                <a:solidFill>
                  <a:schemeClr val="bg1"/>
                </a:solidFill>
                <a:effectLst/>
                <a:latin typeface="Times New Roman" panose="02020603050405020304" pitchFamily="18" charset="0"/>
              </a:rPr>
              <a:t>Intelisoft</a:t>
            </a:r>
            <a:r>
              <a:rPr lang="es-MX" sz="2400" dirty="0">
                <a:solidFill>
                  <a:schemeClr val="bg1"/>
                </a:solidFill>
                <a:effectLst/>
                <a:latin typeface="Times New Roman" panose="02020603050405020304" pitchFamily="18" charset="0"/>
              </a:rPr>
              <a:t>. </a:t>
            </a:r>
            <a:br>
              <a:rPr lang="es-MX" sz="2400" dirty="0">
                <a:solidFill>
                  <a:schemeClr val="bg1"/>
                </a:solidFill>
                <a:effectLst/>
                <a:latin typeface="Times New Roman" panose="02020603050405020304" pitchFamily="18" charset="0"/>
              </a:rPr>
            </a:br>
            <a:r>
              <a:rPr lang="es-MX" sz="2400" dirty="0">
                <a:solidFill>
                  <a:schemeClr val="bg1"/>
                </a:solidFill>
                <a:effectLst/>
                <a:latin typeface="Times New Roman" panose="02020603050405020304" pitchFamily="18" charset="0"/>
                <a:hlinkClick r:id="rId3">
                  <a:extLst>
                    <a:ext uri="{A12FA001-AC4F-418D-AE19-62706E023703}">
                      <ahyp:hlinkClr xmlns:ahyp="http://schemas.microsoft.com/office/drawing/2018/hyperlinkcolor" val="tx"/>
                    </a:ext>
                  </a:extLst>
                </a:hlinkClick>
              </a:rPr>
              <a:t>https://sites.google.com/site/intelisoft2016/metodo-incremental</a:t>
            </a:r>
            <a:endParaRPr lang="es-MX" sz="2400" dirty="0">
              <a:solidFill>
                <a:schemeClr val="bg1"/>
              </a:solidFill>
              <a:effectLst/>
              <a:latin typeface="Times New Roman" panose="02020603050405020304" pitchFamily="18" charset="0"/>
            </a:endParaRPr>
          </a:p>
          <a:p>
            <a:r>
              <a:rPr lang="es-MX" sz="2400" dirty="0">
                <a:solidFill>
                  <a:schemeClr val="bg1"/>
                </a:solidFill>
                <a:latin typeface="Times New Roman" panose="02020603050405020304" pitchFamily="18" charset="0"/>
              </a:rPr>
              <a:t>4.- </a:t>
            </a:r>
            <a:r>
              <a:rPr lang="es-MX" sz="2400" dirty="0">
                <a:solidFill>
                  <a:schemeClr val="bg1"/>
                </a:solidFill>
                <a:effectLst/>
                <a:latin typeface="Times New Roman" panose="02020603050405020304" pitchFamily="18" charset="0"/>
              </a:rPr>
              <a:t>Calero, W., &amp; Perfil, V. T. M. (2018, 8 octubre). </a:t>
            </a:r>
            <a:r>
              <a:rPr lang="es-MX" sz="2400" i="1" dirty="0">
                <a:solidFill>
                  <a:schemeClr val="bg1"/>
                </a:solidFill>
                <a:effectLst/>
                <a:latin typeface="Times New Roman" panose="02020603050405020304" pitchFamily="18" charset="0"/>
              </a:rPr>
              <a:t>Modelo Incremental</a:t>
            </a:r>
            <a:r>
              <a:rPr lang="es-MX" sz="2400" dirty="0">
                <a:solidFill>
                  <a:schemeClr val="bg1"/>
                </a:solidFill>
                <a:effectLst/>
                <a:latin typeface="Times New Roman" panose="02020603050405020304" pitchFamily="18" charset="0"/>
              </a:rPr>
              <a:t>. </a:t>
            </a:r>
            <a:r>
              <a:rPr lang="es-MX" sz="2400" dirty="0" err="1">
                <a:solidFill>
                  <a:schemeClr val="bg1"/>
                </a:solidFill>
                <a:effectLst/>
                <a:latin typeface="Times New Roman" panose="02020603050405020304" pitchFamily="18" charset="0"/>
              </a:rPr>
              <a:t>ingenieraupoliana</a:t>
            </a:r>
            <a:r>
              <a:rPr lang="es-MX" sz="2400" dirty="0">
                <a:solidFill>
                  <a:schemeClr val="bg1"/>
                </a:solidFill>
                <a:effectLst/>
                <a:latin typeface="Times New Roman" panose="02020603050405020304" pitchFamily="18" charset="0"/>
              </a:rPr>
              <a:t>. </a:t>
            </a:r>
            <a:r>
              <a:rPr lang="es-MX" sz="2400" u="sng" dirty="0">
                <a:solidFill>
                  <a:schemeClr val="bg1"/>
                </a:solidFill>
                <a:effectLst/>
                <a:latin typeface="Times New Roman" panose="02020603050405020304" pitchFamily="18" charset="0"/>
              </a:rPr>
              <a:t>http://ingenieraupoliana.blogspot.com/2010/10/modelo-incremental.html</a:t>
            </a:r>
          </a:p>
          <a:p>
            <a:endParaRPr lang="es-MX" sz="1800" dirty="0">
              <a:effectLst/>
              <a:latin typeface="Times New Roman" panose="02020603050405020304" pitchFamily="18" charset="0"/>
            </a:endParaRPr>
          </a:p>
          <a:p>
            <a:endParaRPr lang="es-ES" sz="1800" dirty="0">
              <a:solidFill>
                <a:schemeClr val="bg1"/>
              </a:solidFill>
              <a:effectLst/>
              <a:latin typeface="Times New Roman" panose="02020603050405020304" pitchFamily="18" charset="0"/>
            </a:endParaRPr>
          </a:p>
          <a:p>
            <a:endParaRPr lang="es-MX" dirty="0"/>
          </a:p>
        </p:txBody>
      </p:sp>
      <p:sp>
        <p:nvSpPr>
          <p:cNvPr id="4" name="CuadroTexto 3">
            <a:extLst>
              <a:ext uri="{FF2B5EF4-FFF2-40B4-BE49-F238E27FC236}">
                <a16:creationId xmlns:a16="http://schemas.microsoft.com/office/drawing/2014/main" id="{A7CDDE52-1881-400B-9150-38E88039477D}"/>
              </a:ext>
            </a:extLst>
          </p:cNvPr>
          <p:cNvSpPr txBox="1"/>
          <p:nvPr/>
        </p:nvSpPr>
        <p:spPr>
          <a:xfrm>
            <a:off x="11131826" y="6029738"/>
            <a:ext cx="543339" cy="584775"/>
          </a:xfrm>
          <a:prstGeom prst="rect">
            <a:avLst/>
          </a:prstGeom>
          <a:noFill/>
        </p:spPr>
        <p:txBody>
          <a:bodyPr wrap="square" rtlCol="0">
            <a:spAutoFit/>
          </a:bodyPr>
          <a:lstStyle/>
          <a:p>
            <a:r>
              <a:rPr lang="es-MX" sz="3200" dirty="0"/>
              <a:t>8</a:t>
            </a:r>
          </a:p>
        </p:txBody>
      </p:sp>
    </p:spTree>
    <p:extLst>
      <p:ext uri="{BB962C8B-B14F-4D97-AF65-F5344CB8AC3E}">
        <p14:creationId xmlns:p14="http://schemas.microsoft.com/office/powerpoint/2010/main" val="1346011928"/>
      </p:ext>
    </p:extLst>
  </p:cSld>
  <p:clrMapOvr>
    <a:masterClrMapping/>
  </p:clrMapOvr>
</p:sld>
</file>

<file path=ppt/theme/theme1.xml><?xml version="1.0" encoding="utf-8"?>
<a:theme xmlns:a="http://schemas.openxmlformats.org/drawingml/2006/main" name="Sector">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04C39FBA2764644B84D53ABBF8D89565" ma:contentTypeVersion="2" ma:contentTypeDescription="Crear nuevo documento." ma:contentTypeScope="" ma:versionID="4c8706d29343f1505e045dcfeeab4780">
  <xsd:schema xmlns:xsd="http://www.w3.org/2001/XMLSchema" xmlns:xs="http://www.w3.org/2001/XMLSchema" xmlns:p="http://schemas.microsoft.com/office/2006/metadata/properties" xmlns:ns2="b1baac16-36de-4474-af50-0d1d800061d4" targetNamespace="http://schemas.microsoft.com/office/2006/metadata/properties" ma:root="true" ma:fieldsID="b80215a4878f5a1d9fa9656a1ac6751f" ns2:_="">
    <xsd:import namespace="b1baac16-36de-4474-af50-0d1d800061d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baac16-36de-4474-af50-0d1d800061d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9E6CB41-A159-40CC-AE24-461202B85884}"/>
</file>

<file path=customXml/itemProps2.xml><?xml version="1.0" encoding="utf-8"?>
<ds:datastoreItem xmlns:ds="http://schemas.openxmlformats.org/officeDocument/2006/customXml" ds:itemID="{24104D68-B5FA-404D-90D6-9C914AE35402}"/>
</file>

<file path=customXml/itemProps3.xml><?xml version="1.0" encoding="utf-8"?>
<ds:datastoreItem xmlns:ds="http://schemas.openxmlformats.org/officeDocument/2006/customXml" ds:itemID="{A7C9C3EC-6B02-45DB-BAB0-952E91F18478}"/>
</file>

<file path=docProps/app.xml><?xml version="1.0" encoding="utf-8"?>
<Properties xmlns="http://schemas.openxmlformats.org/officeDocument/2006/extended-properties" xmlns:vt="http://schemas.openxmlformats.org/officeDocument/2006/docPropsVTypes">
  <Template>Slice</Template>
  <TotalTime>82</TotalTime>
  <Words>484</Words>
  <Application>Microsoft Office PowerPoint</Application>
  <PresentationFormat>Widescreen</PresentationFormat>
  <Paragraphs>61</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Sector</vt:lpstr>
      <vt:lpstr>modelo incremental</vt:lpstr>
      <vt:lpstr>Contenido</vt:lpstr>
      <vt:lpstr>¿Qué es?</vt:lpstr>
      <vt:lpstr>Características</vt:lpstr>
      <vt:lpstr>Fases de la metodología</vt:lpstr>
      <vt:lpstr>Fases de la metodología</vt:lpstr>
      <vt:lpstr>Ventajas y desventajas</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Metodología incremental</dc:title>
  <dc:creator>Jorge Ivan Rodriguez Zarco</dc:creator>
  <cp:lastModifiedBy>Jorge Ivan Rodriguez Zarco</cp:lastModifiedBy>
  <cp:revision>12</cp:revision>
  <dcterms:created xsi:type="dcterms:W3CDTF">2021-03-07T20:33:30Z</dcterms:created>
  <dcterms:modified xsi:type="dcterms:W3CDTF">2021-03-10T04:37:08Z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0x01010004C39FBA2764644B84D53ABBF8D89565</vt:lpwstr>
  </property>
</Properties>
</file>