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Montserrat-bold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34" Type="http://schemas.openxmlformats.org/officeDocument/2006/relationships/customXml" Target="../customXml/item2.xml"/><Relationship Id="rId25" Type="http://schemas.openxmlformats.org/officeDocument/2006/relationships/font" Target="fonts/Montserrat-regular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Lato-regular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Lato-boldItalic.fntdata"/><Relationship Id="rId23" Type="http://schemas.openxmlformats.org/officeDocument/2006/relationships/slide" Target="slides/slide18.xml"/><Relationship Id="rId28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Lato-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Montserrat-italic.fntdata"/><Relationship Id="rId30" Type="http://schemas.openxmlformats.org/officeDocument/2006/relationships/font" Target="fonts/Lato-bold.fntdata"/><Relationship Id="rId14" Type="http://schemas.openxmlformats.org/officeDocument/2006/relationships/slide" Target="slides/slide9.xml"/><Relationship Id="rId35" Type="http://schemas.openxmlformats.org/officeDocument/2006/relationships/customXml" Target="../customXml/item3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abd6f21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abd6f21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abd6f21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abd6f21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6c0cd47f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6c0cd47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6c0cd47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6c0cd47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6c0cd47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6c0cd47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c0cd47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c0cd47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6cd932d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6cd932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cd932d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cd932d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6cd932d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6cd932d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6cd932d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6cd932d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cd932da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cd932da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abd6f21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abd6f21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abd6f21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abd6f21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abd6f21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abd6f21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abd6f21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abd6f21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abd6f21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abd6f21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abd6f21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abd6f21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6abd6f21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6abd6f21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unidad2ingesoftware.blogspot.com/2019/10/ventajas-y-desventajas-del-modelo-rup.html" TargetMode="External"/><Relationship Id="rId4" Type="http://schemas.openxmlformats.org/officeDocument/2006/relationships/hyperlink" Target="https://cgrw01.cgr.go.cr/rup/RUP.es/LargeProjects/core.base_rup/guidances/supportingmaterials/introduction_to_rup.html" TargetMode="External"/><Relationship Id="rId5" Type="http://schemas.openxmlformats.org/officeDocument/2006/relationships/hyperlink" Target="http://ima.udg.edu/~sellares/EINF-ES2/Present1011/MetodoPesadesRUP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33"/>
              <a:t>Rational Unified Process</a:t>
            </a:r>
            <a:endParaRPr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74000"/>
            <a:ext cx="34707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Bernal Ramirez Andre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Covarrubias Sanchez Daniel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Jiménez</a:t>
            </a:r>
            <a:r>
              <a:rPr lang="es" sz="1100"/>
              <a:t> Vargas Carlos Alexis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43900" y="542250"/>
            <a:ext cx="4587000" cy="21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Iteraciones de la fase de </a:t>
            </a:r>
            <a:r>
              <a:rPr lang="es" sz="1400">
                <a:solidFill>
                  <a:srgbClr val="FFFFFF"/>
                </a:solidFill>
              </a:rPr>
              <a:t>elaboración</a:t>
            </a:r>
            <a:r>
              <a:rPr lang="es" sz="1400">
                <a:solidFill>
                  <a:srgbClr val="FFFFFF"/>
                </a:solidFill>
              </a:rPr>
              <a:t>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 sz="1400">
                <a:solidFill>
                  <a:srgbClr val="FFFFFF"/>
                </a:solidFill>
              </a:rPr>
              <a:t>Modelo de negocios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 sz="1400">
                <a:solidFill>
                  <a:srgbClr val="FFFFFF"/>
                </a:solidFill>
              </a:rPr>
              <a:t>Análisis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 sz="1400">
                <a:solidFill>
                  <a:srgbClr val="FFFFFF"/>
                </a:solidFill>
              </a:rPr>
              <a:t>Diseño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 sz="1400">
                <a:solidFill>
                  <a:srgbClr val="FFFFFF"/>
                </a:solidFill>
              </a:rPr>
              <a:t>F</a:t>
            </a:r>
            <a:r>
              <a:rPr lang="es" sz="1400">
                <a:solidFill>
                  <a:srgbClr val="FFFFFF"/>
                </a:solidFill>
              </a:rPr>
              <a:t>lujos de trabajo de requerimientos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788" y="2571750"/>
            <a:ext cx="3319222" cy="18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23850" y="866775"/>
            <a:ext cx="4587000" cy="4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Iteraciones de las fases de Inicio y Elaboración se enfocan en: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s" sz="1800">
                <a:solidFill>
                  <a:srgbClr val="FFFFFF"/>
                </a:solidFill>
              </a:rPr>
              <a:t>Comprensión del problema</a:t>
            </a:r>
            <a:r>
              <a:rPr lang="es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Tecnología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La delimitación del ámbito del proyecto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La eliminación de los riesgos críticos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653450"/>
            <a:ext cx="70389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Fase de Desarrollo: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347625" y="1694400"/>
            <a:ext cx="65559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función de esta fase es completar la funcionalidad del sistema, se clarifican los requisitos pendientes, se administran los cambios de acuerdo a las evaluaciones realizadas por los usuarios, y se realizan las mejoras para el proyecto.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36350" y="740100"/>
            <a:ext cx="40569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la fase de construcción, el desarrollo físico del software se inicia, códigos de producción, pruebas alfa. pruebas beta se llevaron a cabo al inicio de la fase de transición.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debe aceptar las pruebas, procesos estables y de prueba, y el código del sistema son «línea de base».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955" y="1364812"/>
            <a:ext cx="2817697" cy="21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653450"/>
            <a:ext cx="70389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Fase de Transición: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4050" y="1550175"/>
            <a:ext cx="65559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Fase de cierre, el propósito es asegurar que le software esté disponible para los usuarios finales, se ajustan los errores y defectos encontrados en las pruebas de aceptación, se capacitan a los usuarios y se provee el soporte necesario.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077700" y="740100"/>
            <a:ext cx="43308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esta fase es la entrega de software, que se lleva a cabo el plan de despliegue y entrega, el seguimiento y la calidad del software. </a:t>
            </a:r>
            <a:b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Productos (lanzamientos, las versiones) se van a entregar, y coloque la satisfacción del cliente. Esta etapa también se lleva a cabo la formación de los usuarios.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500" y="1285875"/>
            <a:ext cx="3429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590775" y="1462850"/>
            <a:ext cx="512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el proceso de desarrollo más general de los existentes actualmente.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una forma disciplinada de asignar tareas y responsabilidades en una empresa de desarrollo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Mantenimiento más sencillo y modificaciones locales.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Reutilización</a:t>
            </a:r>
            <a:endParaRPr sz="1800"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725" y="15649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Desventajas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538425" y="1554475"/>
            <a:ext cx="472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Por el grado de complejidad puede ser no muy adecuado.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Es posible que no se puedan cubrir los costos de dedicación del equipo de profesionales necesarios.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Método pesado.</a:t>
            </a:r>
            <a:endParaRPr sz="1600"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475" y="1364838"/>
            <a:ext cx="2689700" cy="24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¿Cuándo ocuparlo?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Se </a:t>
            </a:r>
            <a:r>
              <a:rPr lang="es" sz="1600"/>
              <a:t>puede</a:t>
            </a:r>
            <a:r>
              <a:rPr lang="es" sz="1600"/>
              <a:t> utilizar desde el principio de un nuevo proyecto de software y se puede seguir utilizando en futuros proyectos relacionado al mismo.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Ciclo vital del proyecto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Propósitos empresariales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Tamaño del esfuerzo de desarrollo de software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i="1" lang="es"/>
              <a:t>Metodologia RUP - Metodoss</a:t>
            </a:r>
            <a:br>
              <a:rPr b="1" i="1" lang="es"/>
            </a:br>
            <a:r>
              <a:rPr lang="es" sz="1100"/>
              <a:t>https://metodoss.com/metodologia-rup/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i="1" lang="es"/>
              <a:t>Ventajas y desventajas del modelo RUP - </a:t>
            </a:r>
            <a:r>
              <a:rPr b="1" i="1" lang="es"/>
              <a:t>Ingeniería</a:t>
            </a:r>
            <a:r>
              <a:rPr b="1" i="1" lang="es"/>
              <a:t> de Software</a:t>
            </a:r>
            <a:br>
              <a:rPr b="1" i="1" lang="es"/>
            </a:br>
            <a:r>
              <a:rPr lang="es" sz="1100">
                <a:uFill>
                  <a:noFill/>
                </a:uFill>
                <a:hlinkClick r:id="rId3"/>
              </a:rPr>
              <a:t>https://unidad2ingesoftware.blogspot.com/2019/10/ventajas-y-desventajas-del-modelo-rup.html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i="1" lang="es"/>
              <a:t>Introducción a RUP</a:t>
            </a:r>
            <a:br>
              <a:rPr b="1" i="1" lang="es"/>
            </a:br>
            <a:r>
              <a:rPr lang="es" sz="1100">
                <a:uFill>
                  <a:noFill/>
                </a:uFill>
                <a:hlinkClick r:id="rId4"/>
              </a:rPr>
              <a:t>https://cgrw01.cgr.go.cr/rup/RUP.es/LargeProjects/core.base_rup/guidances/supportingmaterials/introduction_to_rup.html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200"/>
              <a:t>RUP</a:t>
            </a:r>
            <a:br>
              <a:rPr lang="es" sz="1100"/>
            </a:br>
            <a:r>
              <a:rPr lang="es" sz="1100">
                <a:uFill>
                  <a:noFill/>
                </a:uFill>
                <a:hlinkClick r:id="rId5"/>
              </a:rPr>
              <a:t>MetodoPesadesRUP.pdf (udg.edu)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89350" y="72672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920"/>
              <a:t>Proceso Unificado Racional </a:t>
            </a:r>
            <a:endParaRPr b="1"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920"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s" sz="1920"/>
              <a:t>Proceso de desarrollo de software </a:t>
            </a:r>
            <a:endParaRPr sz="1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s" sz="1920"/>
              <a:t>UML</a:t>
            </a:r>
            <a:endParaRPr sz="19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s" sz="1920"/>
              <a:t>Metodología estándar </a:t>
            </a:r>
            <a:endParaRPr sz="192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300" y="1372850"/>
            <a:ext cx="25146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75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</a:rPr>
              <a:t>Fase de inicio o de requisitos:</a:t>
            </a: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339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Definir y acordar el alcance del proyecto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Identificar los riesgos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Proponer una visión muy general de la arquitectura de software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Producir el plan de las fases</a:t>
            </a:r>
            <a:r>
              <a:rPr lang="e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75" y="2046363"/>
            <a:ext cx="3930325" cy="1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278500" y="569475"/>
            <a:ext cx="45870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</a:rPr>
              <a:t>Iteraciones </a:t>
            </a:r>
            <a:r>
              <a:rPr lang="es" sz="1900">
                <a:solidFill>
                  <a:srgbClr val="FFFFFF"/>
                </a:solidFill>
              </a:rPr>
              <a:t>-&gt; mayor énfasis en: </a:t>
            </a:r>
            <a:endParaRPr sz="19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s" sz="1600">
                <a:solidFill>
                  <a:srgbClr val="FFFFFF"/>
                </a:solidFill>
              </a:rPr>
              <a:t>Actividades modelado del negocio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s" sz="1600">
                <a:solidFill>
                  <a:srgbClr val="FFFFFF"/>
                </a:solidFill>
              </a:rPr>
              <a:t>Requisitos. </a:t>
            </a:r>
            <a:endParaRPr b="1" sz="3400">
              <a:solidFill>
                <a:srgbClr val="FFFFFF"/>
              </a:solidFill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825" y="2269088"/>
            <a:ext cx="3428350" cy="229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317550" y="872650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Los Casos de Uso</a:t>
            </a:r>
            <a:r>
              <a:rPr lang="es" sz="1800">
                <a:solidFill>
                  <a:srgbClr val="FFFFFF"/>
                </a:solidFill>
              </a:rPr>
              <a:t> </a:t>
            </a:r>
            <a:r>
              <a:rPr lang="es" sz="1500">
                <a:solidFill>
                  <a:srgbClr val="FFFFFF"/>
                </a:solidFill>
              </a:rPr>
              <a:t>son una técnica de captura de requisitos que fuerza a pensar en términos de importancia para el usuario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1317550" y="2571750"/>
            <a:ext cx="3036300" cy="14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Representan los requisitos funcionales</a:t>
            </a:r>
            <a:r>
              <a:rPr lang="e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del sistema.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Proporcionan un</a:t>
            </a:r>
            <a:r>
              <a:rPr b="1" lang="e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plan a seguir 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850" y="1540038"/>
            <a:ext cx="3930324" cy="20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347625" y="831675"/>
            <a:ext cx="70389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Fase de Elaboración: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093000" y="1694400"/>
            <a:ext cx="43179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647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seleccionan los casos de uso.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647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define la</a:t>
            </a:r>
            <a:r>
              <a:rPr lang="e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arquitectura base</a:t>
            </a:r>
            <a:endParaRPr b="1"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6470"/>
              <a:buFont typeface="Montserrat"/>
              <a:buChar char="●"/>
            </a:pP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realiza </a:t>
            </a:r>
            <a:r>
              <a:rPr b="1"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especificación de los casos de uso</a:t>
            </a:r>
            <a:r>
              <a:rPr lang="es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seleccionados 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825" y="990600"/>
            <a:ext cx="26955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33875" y="563850"/>
            <a:ext cx="4587000" cy="30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FFFFFF"/>
                </a:solidFill>
              </a:rPr>
              <a:t>La arquitectura de un sistema</a:t>
            </a:r>
            <a:r>
              <a:rPr lang="es" sz="1700">
                <a:solidFill>
                  <a:srgbClr val="FFFFFF"/>
                </a:solidFill>
              </a:rPr>
              <a:t> </a:t>
            </a:r>
            <a:r>
              <a:rPr lang="es" sz="1500">
                <a:solidFill>
                  <a:srgbClr val="FFFFFF"/>
                </a:solidFill>
              </a:rPr>
              <a:t>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</a:rPr>
              <a:t>Organización o estructura de partes relevantes 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</a:rPr>
              <a:t>Visión común entre involucrados 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</a:rPr>
              <a:t>Perspectiva clara del sistema completo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75" y="3199500"/>
            <a:ext cx="50768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783725" y="741950"/>
            <a:ext cx="4587000" cy="17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RUP  sigue la estrategia de </a:t>
            </a:r>
            <a:r>
              <a:rPr b="1" i="1" lang="es" sz="1800">
                <a:solidFill>
                  <a:srgbClr val="FFFFFF"/>
                </a:solidFill>
              </a:rPr>
              <a:t>un proceso iterativo e incremental</a:t>
            </a:r>
            <a:r>
              <a:rPr b="1" lang="es" sz="1800">
                <a:solidFill>
                  <a:srgbClr val="FFFFFF"/>
                </a:solidFill>
              </a:rPr>
              <a:t> </a:t>
            </a:r>
            <a:endParaRPr sz="31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025" y="2336100"/>
            <a:ext cx="2290400" cy="22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67500" y="1466875"/>
            <a:ext cx="33045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Consta de secuencias de iteraciones.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Aborda una parte de la funcionalidad total</a:t>
            </a:r>
            <a:endParaRPr sz="3100">
              <a:solidFill>
                <a:srgbClr val="FFFFFF"/>
              </a:solidFill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825" y="1466863"/>
            <a:ext cx="3134825" cy="23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C39FBA2764644B84D53ABBF8D89565" ma:contentTypeVersion="3" ma:contentTypeDescription="Crear nuevo documento." ma:contentTypeScope="" ma:versionID="0295b03f130fef18c4f7b08eaeab325f">
  <xsd:schema xmlns:xsd="http://www.w3.org/2001/XMLSchema" xmlns:xs="http://www.w3.org/2001/XMLSchema" xmlns:p="http://schemas.microsoft.com/office/2006/metadata/properties" xmlns:ns2="b1baac16-36de-4474-af50-0d1d800061d4" targetNamespace="http://schemas.microsoft.com/office/2006/metadata/properties" ma:root="true" ma:fieldsID="9eebb7d52b90e04a7e76f067f6200e4b" ns2:_="">
    <xsd:import namespace="b1baac16-36de-4474-af50-0d1d80006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aac16-36de-4474-af50-0d1d80006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541996-05CF-4D3F-AC26-C9BE945E4324}"/>
</file>

<file path=customXml/itemProps2.xml><?xml version="1.0" encoding="utf-8"?>
<ds:datastoreItem xmlns:ds="http://schemas.openxmlformats.org/officeDocument/2006/customXml" ds:itemID="{A5E4C9CB-3D44-4DB3-AA36-35EA4DFB39C9}"/>
</file>

<file path=customXml/itemProps3.xml><?xml version="1.0" encoding="utf-8"?>
<ds:datastoreItem xmlns:ds="http://schemas.openxmlformats.org/officeDocument/2006/customXml" ds:itemID="{3A8B6AF6-1531-46EE-84F9-E82AADF32A0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0x01010004C39FBA2764644B84D53ABBF8D89565</vt:lpwstr>
  </property>
</Properties>
</file>