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i.com/ryyutemqk5go/ingenieria-de-software-modelo-en-v/" TargetMode="External"/><Relationship Id="rId2" Type="http://schemas.openxmlformats.org/officeDocument/2006/relationships/hyperlink" Target="https://ingsoftware.weebly.com/ciclo-de-vida-en-v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C102F-1208-4056-A9C9-A050743B9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0060" y="1341669"/>
            <a:ext cx="6035341" cy="4394988"/>
          </a:xfrm>
        </p:spPr>
        <p:txBody>
          <a:bodyPr/>
          <a:lstStyle/>
          <a:p>
            <a:r>
              <a:rPr lang="es-MX" dirty="0"/>
              <a:t>Modelo en 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E397CD-1B61-401B-AEA9-32C4D9CE2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r"/>
            <a:r>
              <a:rPr lang="es-MX" dirty="0"/>
              <a:t>Integrantes:                       Trejo López </a:t>
            </a:r>
            <a:r>
              <a:rPr lang="es-MX" dirty="0" err="1"/>
              <a:t>Nacxit</a:t>
            </a:r>
            <a:r>
              <a:rPr lang="es-MX" dirty="0"/>
              <a:t> </a:t>
            </a:r>
            <a:r>
              <a:rPr lang="es-MX" dirty="0" err="1"/>
              <a:t>Cotuha</a:t>
            </a:r>
            <a:endParaRPr lang="es-MX" dirty="0"/>
          </a:p>
          <a:p>
            <a:pPr algn="r"/>
            <a:r>
              <a:rPr lang="es-MX" dirty="0"/>
              <a:t>Salazar Pérez </a:t>
            </a:r>
            <a:r>
              <a:rPr lang="es-MX" dirty="0" err="1"/>
              <a:t>yhoselin</a:t>
            </a:r>
            <a:r>
              <a:rPr lang="es-MX" dirty="0"/>
              <a:t> Guadalupe</a:t>
            </a:r>
          </a:p>
          <a:p>
            <a:pPr algn="r"/>
            <a:r>
              <a:rPr lang="es-MX" dirty="0"/>
              <a:t>Guerrero Añiel Alejandro</a:t>
            </a:r>
          </a:p>
        </p:txBody>
      </p:sp>
    </p:spTree>
    <p:extLst>
      <p:ext uri="{BB962C8B-B14F-4D97-AF65-F5344CB8AC3E}">
        <p14:creationId xmlns:p14="http://schemas.microsoft.com/office/powerpoint/2010/main" val="73072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14585E-940D-4DC5-95DB-43D66584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585" y="3137375"/>
            <a:ext cx="4882422" cy="1492132"/>
          </a:xfrm>
        </p:spPr>
        <p:txBody>
          <a:bodyPr>
            <a:normAutofit/>
          </a:bodyPr>
          <a:lstStyle/>
          <a:p>
            <a:r>
              <a:rPr lang="es-MX" dirty="0"/>
              <a:t>CUESTIONARIO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3074" name="Picture 2" descr="KAHOOT SOBRE LOS ECOSISTEMAS - El Rincón de Francés">
            <a:extLst>
              <a:ext uri="{FF2B5EF4-FFF2-40B4-BE49-F238E27FC236}">
                <a16:creationId xmlns:a16="http://schemas.microsoft.com/office/drawing/2014/main" id="{1C0739BA-37F2-4577-8484-0FED4A4B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9261" y="2572676"/>
            <a:ext cx="3217333" cy="131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63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7D7FB-DF5C-4B9A-B8A1-62AC0686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Modelo en v para el desarrollo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9720E-03EA-4C14-A564-42F4D316C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470484"/>
            <a:ext cx="4567596" cy="2727158"/>
          </a:xfrm>
        </p:spPr>
        <p:txBody>
          <a:bodyPr>
            <a:normAutofit fontScale="85000" lnSpcReduction="10000"/>
          </a:bodyPr>
          <a:lstStyle/>
          <a:p>
            <a:r>
              <a:rPr lang="es-MX" dirty="0"/>
              <a:t>Propuesto por Alan Davis a principios de los 90. 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Se basa en el </a:t>
            </a:r>
            <a:r>
              <a:rPr lang="es-MX" i="1" dirty="0"/>
              <a:t>modelo en cascada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b="1" dirty="0"/>
              <a:t>Mejora: </a:t>
            </a:r>
            <a:r>
              <a:rPr lang="es-MX" dirty="0"/>
              <a:t>procurar </a:t>
            </a:r>
            <a:r>
              <a:rPr lang="es-MX" dirty="0">
                <a:highlight>
                  <a:srgbClr val="FFFF00"/>
                </a:highlight>
              </a:rPr>
              <a:t>actividades</a:t>
            </a:r>
            <a:r>
              <a:rPr lang="es-MX" dirty="0"/>
              <a:t> de </a:t>
            </a:r>
            <a:r>
              <a:rPr lang="es-MX" dirty="0">
                <a:highlight>
                  <a:srgbClr val="FFFF00"/>
                </a:highlight>
              </a:rPr>
              <a:t>prueba</a:t>
            </a:r>
            <a:r>
              <a:rPr lang="es-MX" dirty="0"/>
              <a:t> más efectivas y productivas, mediante </a:t>
            </a:r>
            <a:r>
              <a:rPr lang="es-MX" dirty="0">
                <a:highlight>
                  <a:srgbClr val="FFFF00"/>
                </a:highlight>
              </a:rPr>
              <a:t>validaciones</a:t>
            </a:r>
            <a:r>
              <a:rPr lang="es-MX" dirty="0"/>
              <a:t> en medida que avanza el proyecto.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DB2034-E878-4C53-BC71-A76F24197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915" y="2470484"/>
            <a:ext cx="3152274" cy="315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0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910D5-2A15-4A11-B9E8-BB2A82BA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39AD8-8BE4-407B-A256-F8454B94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642" y="2286001"/>
            <a:ext cx="4708358" cy="4371473"/>
          </a:xfrm>
        </p:spPr>
        <p:txBody>
          <a:bodyPr/>
          <a:lstStyle/>
          <a:p>
            <a:r>
              <a:rPr lang="es-MX" dirty="0"/>
              <a:t>Relación entre </a:t>
            </a:r>
            <a:r>
              <a:rPr lang="es-MX" i="1" dirty="0"/>
              <a:t>acciones</a:t>
            </a:r>
            <a:r>
              <a:rPr lang="es-MX" dirty="0"/>
              <a:t> de </a:t>
            </a:r>
            <a:r>
              <a:rPr lang="es-MX" i="1" dirty="0"/>
              <a:t>aseguramiento </a:t>
            </a:r>
            <a:r>
              <a:rPr lang="es-MX" dirty="0"/>
              <a:t>de</a:t>
            </a:r>
            <a:r>
              <a:rPr lang="es-MX" i="1" dirty="0"/>
              <a:t> calidad</a:t>
            </a:r>
            <a:r>
              <a:rPr lang="es-MX" dirty="0"/>
              <a:t> y  las de </a:t>
            </a:r>
            <a:r>
              <a:rPr lang="es-MX" dirty="0">
                <a:highlight>
                  <a:srgbClr val="FFFF00"/>
                </a:highlight>
              </a:rPr>
              <a:t>comunicación, modelado y construcción temprana.</a:t>
            </a:r>
          </a:p>
          <a:p>
            <a:pPr marL="0" indent="0">
              <a:buNone/>
            </a:pPr>
            <a:endParaRPr lang="es-MX" dirty="0">
              <a:highlight>
                <a:srgbClr val="FFFF00"/>
              </a:highlight>
            </a:endParaRPr>
          </a:p>
          <a:p>
            <a:r>
              <a:rPr lang="es-MX" dirty="0"/>
              <a:t>A medida que el </a:t>
            </a:r>
            <a:r>
              <a:rPr lang="es-MX" b="1" dirty="0"/>
              <a:t>proyecto avanza hacia abajo </a:t>
            </a:r>
            <a:r>
              <a:rPr lang="es-MX" dirty="0"/>
              <a:t>del lado izquierdo, los </a:t>
            </a:r>
            <a:r>
              <a:rPr lang="es-MX" i="1" dirty="0"/>
              <a:t>requerimientos básicos </a:t>
            </a:r>
            <a:r>
              <a:rPr lang="es-MX" dirty="0">
                <a:highlight>
                  <a:srgbClr val="FFFF00"/>
                </a:highlight>
              </a:rPr>
              <a:t>mejoran</a:t>
            </a:r>
            <a:r>
              <a:rPr lang="es-MX" dirty="0"/>
              <a:t> hacia representaciones técnicas cada vez más detalladas del problema y de su solución.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DE4B82-0281-4C6C-BE40-DA6284F8A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66" t="27333" r="75526" b="27334"/>
          <a:stretch/>
        </p:blipFill>
        <p:spPr>
          <a:xfrm>
            <a:off x="2262330" y="1425338"/>
            <a:ext cx="2813750" cy="505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9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BD0E3-94AD-4720-A591-45536E2E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EECEF6-2126-4B93-B9EF-8E5DD011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314933" cy="4189614"/>
          </a:xfrm>
        </p:spPr>
        <p:txBody>
          <a:bodyPr/>
          <a:lstStyle/>
          <a:p>
            <a:r>
              <a:rPr lang="es-MX" dirty="0"/>
              <a:t>Una vez </a:t>
            </a:r>
            <a:r>
              <a:rPr lang="es-MX" i="1" dirty="0"/>
              <a:t>generado el código</a:t>
            </a:r>
            <a:r>
              <a:rPr lang="es-MX" dirty="0"/>
              <a:t>,  el equipo </a:t>
            </a:r>
            <a:r>
              <a:rPr lang="es-MX" b="1" dirty="0"/>
              <a:t>sube por </a:t>
            </a:r>
            <a:r>
              <a:rPr lang="es-MX" dirty="0"/>
              <a:t>el </a:t>
            </a:r>
            <a:r>
              <a:rPr lang="es-MX" b="1" dirty="0"/>
              <a:t>lado derecho de </a:t>
            </a:r>
            <a:r>
              <a:rPr lang="es-MX" dirty="0"/>
              <a:t>la </a:t>
            </a:r>
            <a:r>
              <a:rPr lang="es-MX" b="1" dirty="0"/>
              <a:t>V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Se ejecuta una </a:t>
            </a:r>
            <a:r>
              <a:rPr lang="es-MX" dirty="0">
                <a:highlight>
                  <a:srgbClr val="FFFF00"/>
                </a:highlight>
              </a:rPr>
              <a:t>serie de pruebas </a:t>
            </a:r>
            <a:r>
              <a:rPr lang="es-MX" dirty="0"/>
              <a:t>(acciones para asegurar calidad), </a:t>
            </a:r>
            <a:r>
              <a:rPr lang="es-MX" i="1" dirty="0"/>
              <a:t>validando los modelos creados </a:t>
            </a:r>
            <a:r>
              <a:rPr lang="es-MX" dirty="0"/>
              <a:t>cuando el equipo fue hacia abajo por el lado izquierdo de la V.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0B8449-0D11-4285-BC67-76D842121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32" t="23391" r="61447" b="22807"/>
          <a:stretch/>
        </p:blipFill>
        <p:spPr>
          <a:xfrm>
            <a:off x="7299157" y="1352748"/>
            <a:ext cx="2695074" cy="512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0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45FA4-4BAF-4061-BD86-4A1E9546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588" y="382385"/>
            <a:ext cx="7178843" cy="1492132"/>
          </a:xfrm>
        </p:spPr>
        <p:txBody>
          <a:bodyPr/>
          <a:lstStyle/>
          <a:p>
            <a:pPr algn="ctr"/>
            <a:r>
              <a:rPr lang="es-MX" dirty="0"/>
              <a:t>analogía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86B9C-9833-46EA-9F68-4D6B9CEB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157" y="1395662"/>
            <a:ext cx="7507705" cy="5245769"/>
          </a:xfrm>
        </p:spPr>
        <p:txBody>
          <a:bodyPr>
            <a:norm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No hay diferencias </a:t>
            </a:r>
            <a:r>
              <a:rPr lang="es-MX" dirty="0"/>
              <a:t>fundamentales entre ciclo de vida clásico y el modelo en V.</a:t>
            </a:r>
          </a:p>
          <a:p>
            <a:r>
              <a:rPr lang="es-MX" i="1" dirty="0"/>
              <a:t>Modelo</a:t>
            </a:r>
            <a:r>
              <a:rPr lang="es-MX" dirty="0"/>
              <a:t> </a:t>
            </a:r>
            <a:r>
              <a:rPr lang="es-MX" i="1" dirty="0"/>
              <a:t>en V</a:t>
            </a:r>
            <a:r>
              <a:rPr lang="es-MX" dirty="0"/>
              <a:t> proporciona </a:t>
            </a:r>
            <a:r>
              <a:rPr lang="es-MX" dirty="0">
                <a:highlight>
                  <a:srgbClr val="FFFF00"/>
                </a:highlight>
              </a:rPr>
              <a:t>acciones</a:t>
            </a:r>
            <a:r>
              <a:rPr lang="es-MX" dirty="0"/>
              <a:t> de </a:t>
            </a:r>
            <a:r>
              <a:rPr lang="es-MX" dirty="0">
                <a:highlight>
                  <a:srgbClr val="FFFF00"/>
                </a:highlight>
              </a:rPr>
              <a:t>verificación</a:t>
            </a:r>
            <a:r>
              <a:rPr lang="es-MX" dirty="0"/>
              <a:t> y </a:t>
            </a:r>
            <a:r>
              <a:rPr lang="es-MX" dirty="0">
                <a:highlight>
                  <a:srgbClr val="FFFF00"/>
                </a:highlight>
              </a:rPr>
              <a:t>validación</a:t>
            </a:r>
            <a:r>
              <a:rPr lang="es-MX" dirty="0"/>
              <a:t> al trabajo de ingeniería social.</a:t>
            </a:r>
          </a:p>
          <a:p>
            <a:r>
              <a:rPr lang="es-MX" b="1" dirty="0"/>
              <a:t>Modelo de cascada: </a:t>
            </a:r>
            <a:r>
              <a:rPr lang="es-MX" dirty="0"/>
              <a:t>Paradigma más antiguo en ingeniería de software.</a:t>
            </a:r>
          </a:p>
          <a:p>
            <a:r>
              <a:rPr lang="es-MX" dirty="0"/>
              <a:t>Problemas del Modelo en Cascada: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Es raro que </a:t>
            </a:r>
            <a:r>
              <a:rPr lang="es-MX" i="1" dirty="0"/>
              <a:t>proyectos reales </a:t>
            </a:r>
            <a:r>
              <a:rPr lang="es-MX" dirty="0"/>
              <a:t>sigan </a:t>
            </a:r>
            <a:r>
              <a:rPr lang="es-MX" u="sng" dirty="0"/>
              <a:t>flujo secuencial</a:t>
            </a:r>
            <a:r>
              <a:rPr lang="es-MX" dirty="0"/>
              <a:t>, ya que los cambios generan confusión conforme el equipo del proyecto avanza.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Es difícil que el </a:t>
            </a:r>
            <a:r>
              <a:rPr lang="es-MX" u="sng" dirty="0"/>
              <a:t>cliente enuncie </a:t>
            </a:r>
            <a:r>
              <a:rPr lang="es-MX" dirty="0"/>
              <a:t>todos los </a:t>
            </a:r>
            <a:r>
              <a:rPr lang="es-MX" dirty="0">
                <a:highlight>
                  <a:srgbClr val="FFFF00"/>
                </a:highlight>
              </a:rPr>
              <a:t>requerimientos</a:t>
            </a:r>
            <a:r>
              <a:rPr lang="es-MX" dirty="0"/>
              <a:t> de forma explícita.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No se dispondrá de versión funcional del programa hasta que proyecto esté muy avanzado.</a:t>
            </a:r>
          </a:p>
          <a:p>
            <a:endParaRPr lang="es-MX" dirty="0"/>
          </a:p>
        </p:txBody>
      </p:sp>
      <p:pic>
        <p:nvPicPr>
          <p:cNvPr id="1026" name="Picture 2" descr="Desarrollo de software con cascada - Software para pymes">
            <a:extLst>
              <a:ext uri="{FF2B5EF4-FFF2-40B4-BE49-F238E27FC236}">
                <a16:creationId xmlns:a16="http://schemas.microsoft.com/office/drawing/2014/main" id="{36C2D002-BC30-449A-B895-40C116B23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840" y="3740818"/>
            <a:ext cx="3082317" cy="225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C3A412A-6290-45ED-8364-515079D4CF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87" t="24328" r="58684" b="20351"/>
          <a:stretch/>
        </p:blipFill>
        <p:spPr>
          <a:xfrm>
            <a:off x="1090862" y="382385"/>
            <a:ext cx="3160295" cy="309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2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3C010-196E-4DC3-B57C-68D96BF2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MX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697CE3-8624-4770-B0E4-9CEF820D9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984274" cy="3593591"/>
          </a:xfrm>
        </p:spPr>
        <p:txBody>
          <a:bodyPr>
            <a:normAutofit/>
          </a:bodyPr>
          <a:lstStyle/>
          <a:p>
            <a:r>
              <a:rPr lang="es-ES" dirty="0"/>
              <a:t>La relación entre las etapas de desarrollo y los distintos tipos de pruebas facilitan la localización de fallos.</a:t>
            </a:r>
          </a:p>
          <a:p>
            <a:r>
              <a:rPr lang="es-ES" dirty="0"/>
              <a:t>Es un modelo sencillo y de fácil aprendizaje.</a:t>
            </a:r>
          </a:p>
          <a:p>
            <a:r>
              <a:rPr lang="es-ES" dirty="0"/>
              <a:t>Hace explícito parte de la iteración y trabajo que hay que revisar.</a:t>
            </a:r>
          </a:p>
          <a:p>
            <a:r>
              <a:rPr lang="es-ES" dirty="0"/>
              <a:t>Especifica bien los roles de los distintos tipos de pruebas a realizar.</a:t>
            </a:r>
          </a:p>
        </p:txBody>
      </p:sp>
      <p:pic>
        <p:nvPicPr>
          <p:cNvPr id="2050" name="Picture 2" descr="Blog Adecco | Orienta tu Búsqueda de Empleo¿Cuáles son los ingredientes de  un buen empleo? | Adecco Blog">
            <a:extLst>
              <a:ext uri="{FF2B5EF4-FFF2-40B4-BE49-F238E27FC236}">
                <a16:creationId xmlns:a16="http://schemas.microsoft.com/office/drawing/2014/main" id="{C023E45A-DD67-4E0B-B26D-10C22408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992" y="3257038"/>
            <a:ext cx="3902582" cy="16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32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1A6A0-611A-4A0C-8353-2EB4E0CA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s-MX"/>
              <a:t>DESVENTAJAS</a:t>
            </a:r>
            <a:endParaRPr lang="es-MX" dirty="0"/>
          </a:p>
        </p:txBody>
      </p:sp>
      <p:pic>
        <p:nvPicPr>
          <p:cNvPr id="1028" name="Picture 4" descr="Angry Customer Stock Illustrations – 2,447 Angry Customer Stock  Illustrations, Vectors &amp; Clipart - Dreamstime">
            <a:extLst>
              <a:ext uri="{FF2B5EF4-FFF2-40B4-BE49-F238E27FC236}">
                <a16:creationId xmlns:a16="http://schemas.microsoft.com/office/drawing/2014/main" id="{F0E37A74-4C56-4D71-B75F-18A91C06C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r="-2" b="-2"/>
          <a:stretch/>
        </p:blipFill>
        <p:spPr bwMode="auto">
          <a:xfrm>
            <a:off x="1705868" y="2286001"/>
            <a:ext cx="2963605" cy="296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41D252-A905-4979-BF71-2FB60AA0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804" y="2286001"/>
            <a:ext cx="6054195" cy="3593591"/>
          </a:xfrm>
        </p:spPr>
        <p:txBody>
          <a:bodyPr>
            <a:normAutofit/>
          </a:bodyPr>
          <a:lstStyle/>
          <a:p>
            <a:r>
              <a:rPr lang="es-ES" dirty="0"/>
              <a:t>Es difícil que el cliente exponga explícitamente todos los requisitos.</a:t>
            </a:r>
          </a:p>
          <a:p>
            <a:r>
              <a:rPr lang="es-ES" dirty="0"/>
              <a:t>El cliente debe tener paciencia pues obtendrá el producto al final del ciclo de vida.</a:t>
            </a:r>
          </a:p>
          <a:p>
            <a:r>
              <a:rPr lang="es-ES" dirty="0"/>
              <a:t>Las pruebas pueden ser caras y, a veces, no lo suficientemente efectivas.</a:t>
            </a:r>
          </a:p>
          <a:p>
            <a:r>
              <a:rPr lang="es-ES" dirty="0"/>
              <a:t>El producto final obtenido puede que no refleje todos los requisitos del usuario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64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7FEB9-D358-4567-A993-CB270874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60B01-69C0-4F7A-AAA4-E4E1B85C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1463840"/>
            <a:ext cx="3384490" cy="5332615"/>
          </a:xfrm>
        </p:spPr>
        <p:txBody>
          <a:bodyPr>
            <a:norm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Hoy en día</a:t>
            </a:r>
            <a:r>
              <a:rPr lang="es-MX" dirty="0"/>
              <a:t>, el </a:t>
            </a:r>
            <a:r>
              <a:rPr lang="es-MX" i="1" dirty="0"/>
              <a:t>trabajo de software</a:t>
            </a:r>
            <a:r>
              <a:rPr lang="es-MX" dirty="0"/>
              <a:t> es </a:t>
            </a:r>
            <a:r>
              <a:rPr lang="es-MX" dirty="0">
                <a:highlight>
                  <a:srgbClr val="FFFF00"/>
                </a:highlight>
              </a:rPr>
              <a:t>acelerado</a:t>
            </a:r>
            <a:r>
              <a:rPr lang="es-MX" dirty="0"/>
              <a:t> y está </a:t>
            </a:r>
            <a:r>
              <a:rPr lang="es-MX" b="1" dirty="0"/>
              <a:t>sujeto a </a:t>
            </a:r>
            <a:r>
              <a:rPr lang="es-MX" dirty="0"/>
              <a:t>una </a:t>
            </a:r>
            <a:r>
              <a:rPr lang="es-MX" u="sng" dirty="0"/>
              <a:t>corriente sin fin de cambios </a:t>
            </a:r>
            <a:r>
              <a:rPr lang="es-MX" dirty="0"/>
              <a:t>(en las características, funciones y contenido de información). El </a:t>
            </a:r>
            <a:r>
              <a:rPr lang="es-MX" i="1" dirty="0"/>
              <a:t>modelo de </a:t>
            </a:r>
            <a:r>
              <a:rPr lang="es-MX" dirty="0"/>
              <a:t>la </a:t>
            </a:r>
            <a:r>
              <a:rPr lang="es-MX" i="1" dirty="0"/>
              <a:t>cascada</a:t>
            </a:r>
            <a:r>
              <a:rPr lang="es-MX" dirty="0"/>
              <a:t> suele ser </a:t>
            </a:r>
            <a:r>
              <a:rPr lang="es-MX" dirty="0">
                <a:highlight>
                  <a:srgbClr val="FFFF00"/>
                </a:highlight>
              </a:rPr>
              <a:t>inapropiado</a:t>
            </a:r>
            <a:r>
              <a:rPr lang="es-MX" dirty="0"/>
              <a:t> para ese tipo de labor. No obstante, sirve como un </a:t>
            </a:r>
            <a:r>
              <a:rPr lang="es-MX" i="1" dirty="0"/>
              <a:t>modelo de proceso útil </a:t>
            </a:r>
            <a:r>
              <a:rPr lang="es-MX" dirty="0"/>
              <a:t>en situaciones en las que los </a:t>
            </a:r>
            <a:r>
              <a:rPr lang="es-MX" i="1" dirty="0"/>
              <a:t>requerimientos</a:t>
            </a:r>
            <a:r>
              <a:rPr lang="es-MX" dirty="0"/>
              <a:t> son </a:t>
            </a:r>
            <a:r>
              <a:rPr lang="es-MX" i="1" dirty="0"/>
              <a:t>fijos</a:t>
            </a:r>
            <a:r>
              <a:rPr lang="es-MX" dirty="0"/>
              <a:t> y el </a:t>
            </a:r>
            <a:r>
              <a:rPr lang="es-MX" u="sng" dirty="0"/>
              <a:t>trabajo avanza </a:t>
            </a:r>
            <a:r>
              <a:rPr lang="es-MX" dirty="0"/>
              <a:t>en </a:t>
            </a:r>
            <a:r>
              <a:rPr lang="es-MX" u="sng" dirty="0"/>
              <a:t>forma lineal </a:t>
            </a:r>
            <a:r>
              <a:rPr lang="es-MX" dirty="0"/>
              <a:t>hacia el final.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615EB8-1447-4C35-8F1F-41A58DA1A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35" t="18471" r="24794" b="17676"/>
          <a:stretch/>
        </p:blipFill>
        <p:spPr>
          <a:xfrm>
            <a:off x="6096000" y="1127794"/>
            <a:ext cx="5083729" cy="54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76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7FEB9-D358-4567-A993-CB270874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60B01-69C0-4F7A-AAA4-E4E1B85C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3840"/>
            <a:ext cx="10178322" cy="2127499"/>
          </a:xfrm>
        </p:spPr>
        <p:txBody>
          <a:bodyPr>
            <a:normAutofit fontScale="92500" lnSpcReduction="10000"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Pressman S.. (2010). </a:t>
            </a:r>
            <a:r>
              <a:rPr lang="es-E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Capitulo 2 Modelos de proceso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Ingeniería de Software. Enfoque práctico(pp.34-35). New York: McGraw-Hill.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Ciclo de vida en V. marzo 7, 2021, de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Weebly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Sitio web: 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https://ingsoftware.weebly.com/ciclo-de-vida-en-v.html</a:t>
            </a:r>
            <a:endParaRPr lang="es-E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s-E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Jimenez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 &amp; Contreras, N.. (2015). </a:t>
            </a:r>
            <a:r>
              <a:rPr lang="es-E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Ingeniería de Software - Modelo en V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marzo 6, 2021, de Prezi Sitio web: 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https://prezi.com/ryyutemqk5go/ingenieria-de-software-modelo-en-v/</a:t>
            </a:r>
            <a:r>
              <a:rPr lang="es-E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6850044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C39FBA2764644B84D53ABBF8D89565" ma:contentTypeVersion="2" ma:contentTypeDescription="Crear nuevo documento." ma:contentTypeScope="" ma:versionID="4c8706d29343f1505e045dcfeeab4780">
  <xsd:schema xmlns:xsd="http://www.w3.org/2001/XMLSchema" xmlns:xs="http://www.w3.org/2001/XMLSchema" xmlns:p="http://schemas.microsoft.com/office/2006/metadata/properties" xmlns:ns2="b1baac16-36de-4474-af50-0d1d800061d4" targetNamespace="http://schemas.microsoft.com/office/2006/metadata/properties" ma:root="true" ma:fieldsID="b80215a4878f5a1d9fa9656a1ac6751f" ns2:_="">
    <xsd:import namespace="b1baac16-36de-4474-af50-0d1d80006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aac16-36de-4474-af50-0d1d800061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EF826E-7241-41B1-9271-E0AAE1652471}"/>
</file>

<file path=customXml/itemProps2.xml><?xml version="1.0" encoding="utf-8"?>
<ds:datastoreItem xmlns:ds="http://schemas.openxmlformats.org/officeDocument/2006/customXml" ds:itemID="{5A636A66-1051-4109-AC23-2ED1E3A6BE2D}"/>
</file>

<file path=customXml/itemProps3.xml><?xml version="1.0" encoding="utf-8"?>
<ds:datastoreItem xmlns:ds="http://schemas.openxmlformats.org/officeDocument/2006/customXml" ds:itemID="{19E6B4F1-3982-4C11-BAB6-7CE8CF340A51}"/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259</TotalTime>
  <Words>541</Words>
  <Application>Microsoft Office PowerPoint</Application>
  <PresentationFormat>Panorámica</PresentationFormat>
  <Paragraphs>43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Impact</vt:lpstr>
      <vt:lpstr>Times New Roman</vt:lpstr>
      <vt:lpstr>Distintivo</vt:lpstr>
      <vt:lpstr>Modelo en v</vt:lpstr>
      <vt:lpstr>Modelo en v para el desarrollo de software</vt:lpstr>
      <vt:lpstr>características</vt:lpstr>
      <vt:lpstr>características</vt:lpstr>
      <vt:lpstr>analogía</vt:lpstr>
      <vt:lpstr>VENTAJAS</vt:lpstr>
      <vt:lpstr>DESVENTAJAS</vt:lpstr>
      <vt:lpstr>conclusión</vt:lpstr>
      <vt:lpstr>REFERENCIAS</vt:lpstr>
      <vt:lpstr>CUESTIONARIO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 v</dc:title>
  <dc:creator>Alejandro Guerrero</dc:creator>
  <cp:lastModifiedBy>Yhoselin Salazar P.</cp:lastModifiedBy>
  <cp:revision>7</cp:revision>
  <dcterms:created xsi:type="dcterms:W3CDTF">2021-03-09T07:40:07Z</dcterms:created>
  <dcterms:modified xsi:type="dcterms:W3CDTF">2021-03-10T03:30:39Z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0x01010004C39FBA2764644B84D53ABBF8D89565</vt:lpwstr>
  </property>
</Properties>
</file>