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Carlos Raymundo Vega Gloria"/>
  <p:cmAuthor clrIdx="1" id="1" initials="" lastIdx="2" name="Saul Torr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Montserrat-regular.fntdata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Raleway-regular.fntdata"/><Relationship Id="rId21" Type="http://schemas.openxmlformats.org/officeDocument/2006/relationships/font" Target="fonts/Raleway-boldItalic.fntdata"/><Relationship Id="rId3" Type="http://schemas.openxmlformats.org/officeDocument/2006/relationships/presProps" Target="presProps.xml"/><Relationship Id="rId25" Type="http://schemas.openxmlformats.org/officeDocument/2006/relationships/font" Target="fonts/Lato-boldItalic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font" Target="fonts/Raleway-italic.fntdata"/><Relationship Id="rId2" Type="http://schemas.openxmlformats.org/officeDocument/2006/relationships/viewProps" Target="viewProps.xml"/><Relationship Id="rId2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24" Type="http://schemas.openxmlformats.org/officeDocument/2006/relationships/font" Target="fonts/Lato-italic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customXml" Target="../customXml/item3.xml"/><Relationship Id="rId23" Type="http://schemas.openxmlformats.org/officeDocument/2006/relationships/font" Target="fonts/Lato-bold.fntdata"/><Relationship Id="rId28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font" Target="fonts/Raleway-bold.fntdata"/><Relationship Id="rId31" Type="http://schemas.openxmlformats.org/officeDocument/2006/relationships/customXml" Target="../customXml/item2.xml"/><Relationship Id="rId22" Type="http://schemas.openxmlformats.org/officeDocument/2006/relationships/font" Target="fonts/Lato-regular.fntdata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7" Type="http://schemas.openxmlformats.org/officeDocument/2006/relationships/font" Target="fonts/Montserrat-bold.fntdata"/><Relationship Id="rId14" Type="http://schemas.openxmlformats.org/officeDocument/2006/relationships/slide" Target="slides/slide8.xml"/><Relationship Id="rId30" Type="http://schemas.openxmlformats.org/officeDocument/2006/relationships/customXml" Target="../customXml/item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3-09T03:16:54.985">
    <p:pos x="55" y="1093"/>
    <p:text>Aquí se definen los pasos a seguir para reducir los riesgos, así como también, se plantean estrategias alternativas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3-09T03:28:30.834">
    <p:pos x="6000" y="0"/>
    <p:text>Se puede decir que en este paso se crean prototipos hasta llegar a la ultima vuelta/iteracion del modelo en espiral. Que es cuando ya se tiene el proyecto final.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03-09T03:33:11.525">
    <p:pos x="6000" y="0"/>
    <p:text>Es decir, se realiza la determinación de los nuevos objetivos (modificaciones), se vuelve a realizar un análisis de riesgo, al prototipo que se tenia se le agregan las modificaciones creando así un prototipo mas completo y el cliente lo vuelve a evaluar.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1-03-09T03:45:03.886">
    <p:pos x="6000" y="0"/>
    <p:text>Como se observa en la imagen, en cada iteracion aumenta su amplitud radial, es decir, que en cada iteracion se van construyendo versiones sucesivas del software cada vez mas completas.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1-03-09T05:01:45.028">
    <p:pos x="6000" y="0"/>
    <p:text>El modelo de desarrollo en espiral se utiliza a menudo para proyectos más grandes que están sujetos a riesgos. Dado que estos riesgos tienen un impacto monetario directo, el control de los presupuestos de los clientes y de las empresas promotoras es fundamental. El modelo en espiral se utiliza especialmente en los nuevos entornos técnicos, ya que éstos suponen un riesgo.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1-03-09T05:03:03.886">
    <p:pos x="6000" y="0"/>
    <p:text>Los conflictos entre los requisitos de un software y su diseño se evitan eficazmente mediante el enfoque cíclico, ya que los requisitos pueden comprobarse constantemente y, si es necesario, modificarse.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3156bb15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3156bb15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33156bb15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33156bb15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6.xml"/><Relationship Id="rId4" Type="http://schemas.openxmlformats.org/officeDocument/2006/relationships/image" Target="../media/image12.jp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5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Espiral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Torres Uraga Saul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Vazquez Villeda Juan Alberto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Vega Gloria Carlos Raymundo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 rotWithShape="1">
          <a:blip r:embed="rId4">
            <a:alphaModFix/>
          </a:blip>
          <a:srcRect b="15074" l="0" r="0" t="0"/>
          <a:stretch/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4294967295" type="body"/>
          </p:nvPr>
        </p:nvSpPr>
        <p:spPr>
          <a:xfrm>
            <a:off x="420900" y="955625"/>
            <a:ext cx="3486000" cy="3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AutoNum type="arabicPeriod"/>
            </a:pPr>
            <a:r>
              <a:rPr b="1" lang="es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La duración de la ejecución no es concreta.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AutoNum type="arabicPeriod"/>
            </a:pPr>
            <a:r>
              <a:rPr b="1" lang="es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Fallos en el análisis de riesgos podría influir negativamente a todo el proyecto.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solidFill>
                <a:schemeClr val="accent5"/>
              </a:solidFill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497" y="-3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188" y="152400"/>
            <a:ext cx="493563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 rot="-3008998">
            <a:off x="-284967" y="2102212"/>
            <a:ext cx="2672835" cy="939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Cascada</a:t>
            </a:r>
            <a:endParaRPr b="1" sz="4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 rot="-3009032">
            <a:off x="6580857" y="2102215"/>
            <a:ext cx="3008087" cy="939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Prototipo</a:t>
            </a:r>
            <a:endParaRPr b="1" sz="4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El desarrollo en espiral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2037425"/>
            <a:ext cx="5197200" cy="25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Fue definido por primera vez por Barry Boehm en 1986, utilizado generalmente en la 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ingeniería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 de software.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475" y="891475"/>
            <a:ext cx="3106225" cy="31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650" y="2126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2057875" y="17542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1234450" y="957750"/>
            <a:ext cx="35790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"/>
              <a:buChar char="➔"/>
            </a:pPr>
            <a:r>
              <a:rPr b="1" lang="es" sz="1700">
                <a:latin typeface="Raleway"/>
                <a:ea typeface="Raleway"/>
                <a:cs typeface="Raleway"/>
                <a:sym typeface="Raleway"/>
              </a:rPr>
              <a:t>Las actividades de este modelo se conforman en una espiral, en la que cada bucle representa un conjunto de actividades. 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700"/>
              <a:buFont typeface="Raleway"/>
              <a:buChar char="➔"/>
            </a:pPr>
            <a:r>
              <a:rPr b="1" lang="es" sz="1700">
                <a:latin typeface="Raleway"/>
                <a:ea typeface="Raleway"/>
                <a:cs typeface="Raleway"/>
                <a:sym typeface="Raleway"/>
              </a:rPr>
              <a:t>Las actividades no </a:t>
            </a:r>
            <a:r>
              <a:rPr b="1" lang="es" sz="1700">
                <a:latin typeface="Raleway"/>
                <a:ea typeface="Raleway"/>
                <a:cs typeface="Raleway"/>
                <a:sym typeface="Raleway"/>
              </a:rPr>
              <a:t>están</a:t>
            </a:r>
            <a:r>
              <a:rPr b="1" lang="es" sz="1700">
                <a:latin typeface="Raleway"/>
                <a:ea typeface="Raleway"/>
                <a:cs typeface="Raleway"/>
                <a:sym typeface="Raleway"/>
              </a:rPr>
              <a:t> fijadas a ninguna prioridad, si no que las </a:t>
            </a:r>
            <a:r>
              <a:rPr b="1" lang="es" sz="1700">
                <a:latin typeface="Raleway"/>
                <a:ea typeface="Raleway"/>
                <a:cs typeface="Raleway"/>
                <a:sym typeface="Raleway"/>
              </a:rPr>
              <a:t>siguientes</a:t>
            </a:r>
            <a:r>
              <a:rPr b="1" lang="es" sz="1700">
                <a:latin typeface="Raleway"/>
                <a:ea typeface="Raleway"/>
                <a:cs typeface="Raleway"/>
                <a:sym typeface="Raleway"/>
              </a:rPr>
              <a:t> se eligen en </a:t>
            </a:r>
            <a:r>
              <a:rPr b="1" lang="es" sz="1700">
                <a:latin typeface="Raleway"/>
                <a:ea typeface="Raleway"/>
                <a:cs typeface="Raleway"/>
                <a:sym typeface="Raleway"/>
              </a:rPr>
              <a:t>función</a:t>
            </a:r>
            <a:r>
              <a:rPr b="1" lang="es" sz="1700">
                <a:latin typeface="Raleway"/>
                <a:ea typeface="Raleway"/>
                <a:cs typeface="Raleway"/>
                <a:sym typeface="Raleway"/>
              </a:rPr>
              <a:t> del </a:t>
            </a:r>
            <a:r>
              <a:rPr b="1" lang="es" sz="1700">
                <a:latin typeface="Raleway"/>
                <a:ea typeface="Raleway"/>
                <a:cs typeface="Raleway"/>
                <a:sym typeface="Raleway"/>
              </a:rPr>
              <a:t>análisis</a:t>
            </a:r>
            <a:r>
              <a:rPr b="1" lang="es" sz="1700">
                <a:latin typeface="Raleway"/>
                <a:ea typeface="Raleway"/>
                <a:cs typeface="Raleway"/>
                <a:sym typeface="Raleway"/>
              </a:rPr>
              <a:t> de riesgo, comenzando por el bucle anterior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13213" r="14064" t="0"/>
          <a:stretch/>
        </p:blipFill>
        <p:spPr>
          <a:xfrm>
            <a:off x="5682825" y="1171100"/>
            <a:ext cx="2856375" cy="26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195600" y="654000"/>
            <a:ext cx="4570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Determinar o fijar los objetivos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definen los objetivos </a:t>
            </a: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específicos para posteriormente identificar las limitaciones del proceso y del sistema.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50" y="590275"/>
            <a:ext cx="3890800" cy="38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7675" y="1735975"/>
            <a:ext cx="45702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Análisis</a:t>
            </a:r>
            <a:r>
              <a:rPr lang="e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 riesgo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efectúa un análisis detallado para cada uno de los riesgos identificados del proyecto.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250" y="1782300"/>
            <a:ext cx="4207126" cy="2059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0" y="1293725"/>
            <a:ext cx="4570200" cy="26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Ingeniería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●"/>
            </a:pPr>
            <a:r>
              <a:rPr lang="es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 implementan los pasos a seguir en la resolucion de riesgos identificados.</a:t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●"/>
            </a:pPr>
            <a:r>
              <a:rPr lang="es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Desarrollo del producto hasta el siguiente nivel.</a:t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800" y="0"/>
            <a:ext cx="4570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97350"/>
            <a:ext cx="4604149" cy="26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01875" y="8187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</a:rPr>
              <a:t>Evaluación del cliente</a:t>
            </a:r>
            <a:endParaRPr sz="3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El cliente valora los resultados obtenidos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Si es necesario o el cliente lo requiere, se realiza de nuevo el proceso del modelo en espiral.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13213" r="14064" t="0"/>
          <a:stretch/>
        </p:blipFill>
        <p:spPr>
          <a:xfrm>
            <a:off x="2123125" y="532500"/>
            <a:ext cx="4416000" cy="40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3712" l="0" r="0" t="3712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654000"/>
            <a:ext cx="91440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AutoNum type="arabicPeriod"/>
            </a:pPr>
            <a:r>
              <a:rPr lang="es" sz="2400">
                <a:solidFill>
                  <a:srgbClr val="00000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Los factores de riesgo son reducidos.</a:t>
            </a:r>
            <a:endParaRPr sz="2400">
              <a:solidFill>
                <a:srgbClr val="000000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AutoNum type="arabicPeriod"/>
            </a:pPr>
            <a:r>
              <a:rPr lang="es" sz="2400">
                <a:solidFill>
                  <a:srgbClr val="00000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El desarrollo es iterativo y se pueden incorporar funcionalidades progresivamente.</a:t>
            </a:r>
            <a:endParaRPr sz="2400">
              <a:solidFill>
                <a:srgbClr val="000000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C39FBA2764644B84D53ABBF8D89565" ma:contentTypeVersion="2" ma:contentTypeDescription="Crear nuevo documento." ma:contentTypeScope="" ma:versionID="4c8706d29343f1505e045dcfeeab4780">
  <xsd:schema xmlns:xsd="http://www.w3.org/2001/XMLSchema" xmlns:xs="http://www.w3.org/2001/XMLSchema" xmlns:p="http://schemas.microsoft.com/office/2006/metadata/properties" xmlns:ns2="b1baac16-36de-4474-af50-0d1d800061d4" targetNamespace="http://schemas.microsoft.com/office/2006/metadata/properties" ma:root="true" ma:fieldsID="b80215a4878f5a1d9fa9656a1ac6751f" ns2:_="">
    <xsd:import namespace="b1baac16-36de-4474-af50-0d1d800061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aac16-36de-4474-af50-0d1d80006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F06C72-9738-4BC1-9548-1B9F2C775082}"/>
</file>

<file path=customXml/itemProps2.xml><?xml version="1.0" encoding="utf-8"?>
<ds:datastoreItem xmlns:ds="http://schemas.openxmlformats.org/officeDocument/2006/customXml" ds:itemID="{71DB6892-EB2B-431F-96C8-9F6C78343A3B}"/>
</file>

<file path=customXml/itemProps3.xml><?xml version="1.0" encoding="utf-8"?>
<ds:datastoreItem xmlns:ds="http://schemas.openxmlformats.org/officeDocument/2006/customXml" ds:itemID="{23454EB3-8DCA-4B48-A2AD-8F35D63447E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0x01010004C39FBA2764644B84D53ABBF8D89565</vt:lpwstr>
  </property>
</Properties>
</file>