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0"/>
  </p:notesMasterIdLst>
  <p:sldIdLst>
    <p:sldId id="256" r:id="rId2"/>
    <p:sldId id="287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9" r:id="rId12"/>
    <p:sldId id="270" r:id="rId13"/>
    <p:sldId id="271" r:id="rId14"/>
    <p:sldId id="274" r:id="rId15"/>
    <p:sldId id="281" r:id="rId16"/>
    <p:sldId id="284" r:id="rId17"/>
    <p:sldId id="286" r:id="rId18"/>
    <p:sldId id="285" r:id="rId19"/>
  </p:sldIdLst>
  <p:sldSz cx="9144000" cy="5143500" type="screen16x9"/>
  <p:notesSz cx="6858000" cy="9144000"/>
  <p:embeddedFontLst>
    <p:embeddedFont>
      <p:font typeface="Lexend Deca" panose="020B0604020202020204" charset="0"/>
      <p:regular r:id="rId21"/>
    </p:embeddedFont>
    <p:embeddedFont>
      <p:font typeface="Muli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172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7d827fff65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7d827fff65_2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710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16"/>
          <p:cNvGrpSpPr/>
          <p:nvPr/>
        </p:nvGrpSpPr>
        <p:grpSpPr>
          <a:xfrm>
            <a:off x="287286" y="3438065"/>
            <a:ext cx="847926" cy="856372"/>
            <a:chOff x="-1042825" y="1873925"/>
            <a:chExt cx="948675" cy="958125"/>
          </a:xfrm>
        </p:grpSpPr>
        <p:sp>
          <p:nvSpPr>
            <p:cNvPr id="324" name="Google Shape;324;p16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" name="Google Shape;340;p16"/>
          <p:cNvSpPr/>
          <p:nvPr/>
        </p:nvSpPr>
        <p:spPr>
          <a:xfrm>
            <a:off x="0" y="4605650"/>
            <a:ext cx="537900" cy="53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16"/>
          <p:cNvSpPr txBox="1">
            <a:spLocks noGrp="1"/>
          </p:cNvSpPr>
          <p:nvPr>
            <p:ph type="title" idx="2" hasCustomPrompt="1"/>
          </p:nvPr>
        </p:nvSpPr>
        <p:spPr>
          <a:xfrm>
            <a:off x="729052" y="1511425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3" name="Google Shape;343;p16"/>
          <p:cNvSpPr txBox="1">
            <a:spLocks noGrp="1"/>
          </p:cNvSpPr>
          <p:nvPr>
            <p:ph type="subTitle" idx="1"/>
          </p:nvPr>
        </p:nvSpPr>
        <p:spPr>
          <a:xfrm>
            <a:off x="1039725" y="1807525"/>
            <a:ext cx="18561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4" name="Google Shape;344;p16"/>
          <p:cNvSpPr txBox="1">
            <a:spLocks noGrp="1"/>
          </p:cNvSpPr>
          <p:nvPr>
            <p:ph type="subTitle" idx="3"/>
          </p:nvPr>
        </p:nvSpPr>
        <p:spPr>
          <a:xfrm>
            <a:off x="1039725" y="2154925"/>
            <a:ext cx="18561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6"/>
          <p:cNvSpPr txBox="1">
            <a:spLocks noGrp="1"/>
          </p:cNvSpPr>
          <p:nvPr>
            <p:ph type="subTitle" idx="4"/>
          </p:nvPr>
        </p:nvSpPr>
        <p:spPr>
          <a:xfrm>
            <a:off x="3652150" y="1807525"/>
            <a:ext cx="18561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6" name="Google Shape;346;p16"/>
          <p:cNvSpPr txBox="1">
            <a:spLocks noGrp="1"/>
          </p:cNvSpPr>
          <p:nvPr>
            <p:ph type="subTitle" idx="5"/>
          </p:nvPr>
        </p:nvSpPr>
        <p:spPr>
          <a:xfrm>
            <a:off x="3652150" y="2154925"/>
            <a:ext cx="18561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6"/>
          <p:cNvSpPr txBox="1">
            <a:spLocks noGrp="1"/>
          </p:cNvSpPr>
          <p:nvPr>
            <p:ph type="title" idx="6" hasCustomPrompt="1"/>
          </p:nvPr>
        </p:nvSpPr>
        <p:spPr>
          <a:xfrm>
            <a:off x="3341727" y="1511425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8" name="Google Shape;348;p16"/>
          <p:cNvSpPr txBox="1">
            <a:spLocks noGrp="1"/>
          </p:cNvSpPr>
          <p:nvPr>
            <p:ph type="subTitle" idx="7"/>
          </p:nvPr>
        </p:nvSpPr>
        <p:spPr>
          <a:xfrm>
            <a:off x="6260975" y="1807525"/>
            <a:ext cx="18561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9" name="Google Shape;349;p16"/>
          <p:cNvSpPr txBox="1">
            <a:spLocks noGrp="1"/>
          </p:cNvSpPr>
          <p:nvPr>
            <p:ph type="subTitle" idx="8"/>
          </p:nvPr>
        </p:nvSpPr>
        <p:spPr>
          <a:xfrm>
            <a:off x="6260975" y="2154925"/>
            <a:ext cx="18561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16"/>
          <p:cNvSpPr txBox="1">
            <a:spLocks noGrp="1"/>
          </p:cNvSpPr>
          <p:nvPr>
            <p:ph type="title" idx="9" hasCustomPrompt="1"/>
          </p:nvPr>
        </p:nvSpPr>
        <p:spPr>
          <a:xfrm>
            <a:off x="5950552" y="1511425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1" name="Google Shape;351;p16"/>
          <p:cNvSpPr txBox="1">
            <a:spLocks noGrp="1"/>
          </p:cNvSpPr>
          <p:nvPr>
            <p:ph type="subTitle" idx="13"/>
          </p:nvPr>
        </p:nvSpPr>
        <p:spPr>
          <a:xfrm>
            <a:off x="1039725" y="3770100"/>
            <a:ext cx="18561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6"/>
          <p:cNvSpPr txBox="1">
            <a:spLocks noGrp="1"/>
          </p:cNvSpPr>
          <p:nvPr>
            <p:ph type="subTitle" idx="14"/>
          </p:nvPr>
        </p:nvSpPr>
        <p:spPr>
          <a:xfrm>
            <a:off x="1039725" y="3422700"/>
            <a:ext cx="18561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53" name="Google Shape;353;p16"/>
          <p:cNvSpPr txBox="1">
            <a:spLocks noGrp="1"/>
          </p:cNvSpPr>
          <p:nvPr>
            <p:ph type="title" idx="15" hasCustomPrompt="1"/>
          </p:nvPr>
        </p:nvSpPr>
        <p:spPr>
          <a:xfrm>
            <a:off x="729052" y="3126600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4" name="Google Shape;354;p16"/>
          <p:cNvSpPr txBox="1">
            <a:spLocks noGrp="1"/>
          </p:cNvSpPr>
          <p:nvPr>
            <p:ph type="subTitle" idx="16"/>
          </p:nvPr>
        </p:nvSpPr>
        <p:spPr>
          <a:xfrm>
            <a:off x="3652150" y="3422700"/>
            <a:ext cx="18561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55" name="Google Shape;355;p16"/>
          <p:cNvSpPr txBox="1">
            <a:spLocks noGrp="1"/>
          </p:cNvSpPr>
          <p:nvPr>
            <p:ph type="subTitle" idx="17"/>
          </p:nvPr>
        </p:nvSpPr>
        <p:spPr>
          <a:xfrm>
            <a:off x="3652150" y="3770100"/>
            <a:ext cx="18561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16"/>
          <p:cNvSpPr txBox="1">
            <a:spLocks noGrp="1"/>
          </p:cNvSpPr>
          <p:nvPr>
            <p:ph type="title" idx="18" hasCustomPrompt="1"/>
          </p:nvPr>
        </p:nvSpPr>
        <p:spPr>
          <a:xfrm>
            <a:off x="3341727" y="3126600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7" name="Google Shape;357;p16"/>
          <p:cNvSpPr txBox="1">
            <a:spLocks noGrp="1"/>
          </p:cNvSpPr>
          <p:nvPr>
            <p:ph type="subTitle" idx="19"/>
          </p:nvPr>
        </p:nvSpPr>
        <p:spPr>
          <a:xfrm>
            <a:off x="6260975" y="3422700"/>
            <a:ext cx="18561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58" name="Google Shape;358;p16"/>
          <p:cNvSpPr txBox="1">
            <a:spLocks noGrp="1"/>
          </p:cNvSpPr>
          <p:nvPr>
            <p:ph type="subTitle" idx="20"/>
          </p:nvPr>
        </p:nvSpPr>
        <p:spPr>
          <a:xfrm>
            <a:off x="6260975" y="3770100"/>
            <a:ext cx="18561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16"/>
          <p:cNvSpPr txBox="1">
            <a:spLocks noGrp="1"/>
          </p:cNvSpPr>
          <p:nvPr>
            <p:ph type="title" idx="21" hasCustomPrompt="1"/>
          </p:nvPr>
        </p:nvSpPr>
        <p:spPr>
          <a:xfrm>
            <a:off x="5950552" y="3126600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0" name="Google Shape;360;p16"/>
          <p:cNvSpPr/>
          <p:nvPr/>
        </p:nvSpPr>
        <p:spPr>
          <a:xfrm>
            <a:off x="7954675" y="0"/>
            <a:ext cx="1189200" cy="118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6"/>
          <p:cNvSpPr/>
          <p:nvPr/>
        </p:nvSpPr>
        <p:spPr>
          <a:xfrm>
            <a:off x="7954675" y="1189200"/>
            <a:ext cx="1189200" cy="11892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6"/>
          <p:cNvSpPr/>
          <p:nvPr/>
        </p:nvSpPr>
        <p:spPr>
          <a:xfrm>
            <a:off x="6765475" y="0"/>
            <a:ext cx="1189200" cy="1189200"/>
          </a:xfrm>
          <a:prstGeom prst="rect">
            <a:avLst/>
          </a:prstGeom>
          <a:solidFill>
            <a:srgbClr val="F2DADA">
              <a:alpha val="55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429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  <a:defRPr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romanLcPeriod"/>
              <a:defRPr/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  <a:defRPr/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  <a:defRPr/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romanLcPeriod"/>
              <a:defRPr/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  <a:defRPr/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  <a:defRPr/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3725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s-MX" sz="72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 b="0" i="0" u="none" strike="noStrike" cap="none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9.pn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sc.itmorelia.edu.mx/~jcolivares/documents/om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formatsucre.wordpress.com/2014/09/12/la-metodologia-orientada-a-objetos-omt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ctrTitle"/>
          </p:nvPr>
        </p:nvSpPr>
        <p:spPr>
          <a:xfrm>
            <a:off x="308961" y="1469104"/>
            <a:ext cx="5751597" cy="203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s-MX" sz="4000" dirty="0"/>
              <a:t>Metodología orientada a objetos (OMT)</a:t>
            </a:r>
            <a:r>
              <a:rPr lang="es-MX" sz="4800" dirty="0"/>
              <a:t>.</a:t>
            </a:r>
            <a:br>
              <a:rPr lang="es-MX" sz="4800" dirty="0"/>
            </a:br>
            <a:endParaRPr dirty="0"/>
          </a:p>
        </p:txBody>
      </p:sp>
      <p:pic>
        <p:nvPicPr>
          <p:cNvPr id="53" name="Google Shape;5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Escuela Superior de Cómputo">
            <a:extLst>
              <a:ext uri="{FF2B5EF4-FFF2-40B4-BE49-F238E27FC236}">
                <a16:creationId xmlns:a16="http://schemas.microsoft.com/office/drawing/2014/main" id="{561DD5BB-F29B-4F83-A843-FAB0FEA5C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463" y="128756"/>
            <a:ext cx="1129055" cy="86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dentidad Politécnica - IPN">
            <a:extLst>
              <a:ext uri="{FF2B5EF4-FFF2-40B4-BE49-F238E27FC236}">
                <a16:creationId xmlns:a16="http://schemas.microsoft.com/office/drawing/2014/main" id="{A205C459-A252-4A96-8978-33890B967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51" y="128757"/>
            <a:ext cx="982750" cy="105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52;p11">
            <a:extLst>
              <a:ext uri="{FF2B5EF4-FFF2-40B4-BE49-F238E27FC236}">
                <a16:creationId xmlns:a16="http://schemas.microsoft.com/office/drawing/2014/main" id="{0121EFF0-C9C1-4A26-8B2A-BAEEE8498282}"/>
              </a:ext>
            </a:extLst>
          </p:cNvPr>
          <p:cNvSpPr txBox="1">
            <a:spLocks/>
          </p:cNvSpPr>
          <p:nvPr/>
        </p:nvSpPr>
        <p:spPr>
          <a:xfrm>
            <a:off x="388851" y="3570378"/>
            <a:ext cx="8141416" cy="1510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s-MX" sz="1500" dirty="0"/>
              <a:t>Integrantes:</a:t>
            </a:r>
          </a:p>
          <a:p>
            <a:r>
              <a:rPr lang="es-MX" sz="1500" dirty="0"/>
              <a:t>López García Felipe de Jesus.</a:t>
            </a:r>
          </a:p>
          <a:p>
            <a:r>
              <a:rPr lang="es-MX" sz="1500" dirty="0" err="1"/>
              <a:t>Matias</a:t>
            </a:r>
            <a:r>
              <a:rPr lang="es-MX" sz="1500" dirty="0"/>
              <a:t> Martinez Armando</a:t>
            </a:r>
          </a:p>
          <a:p>
            <a:r>
              <a:rPr lang="es-MX" sz="1500" dirty="0"/>
              <a:t>Sanchez Neria Julio</a:t>
            </a:r>
          </a:p>
          <a:p>
            <a:endParaRPr lang="es-MX" sz="1500" dirty="0"/>
          </a:p>
          <a:p>
            <a:r>
              <a:rPr lang="es-MX" sz="1500" dirty="0"/>
              <a:t>Profesora:</a:t>
            </a:r>
          </a:p>
          <a:p>
            <a:r>
              <a:rPr lang="es-MX" sz="1500" dirty="0"/>
              <a:t>Méndez Segundo Laura 		3CM13			11/03/2021			</a:t>
            </a:r>
            <a:br>
              <a:rPr lang="es-MX" sz="2000" dirty="0"/>
            </a:br>
            <a:endParaRPr lang="es-MX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C3F2D5D-9433-46D0-A851-C7595AE55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850" y="1827227"/>
            <a:ext cx="2922624" cy="2922624"/>
          </a:xfrm>
          <a:prstGeom prst="rect">
            <a:avLst/>
          </a:prstGeom>
        </p:spPr>
      </p:pic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580550" y="765956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s-MX" sz="2800"/>
              <a:t>Se lleva un enfoque de la orientación del mundo real del modelo de análisis hacia la orientación requerida por una computadora.</a:t>
            </a:r>
            <a:endParaRPr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97BA9E8-FA7A-447A-AF98-58E34C968D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ctrTitle"/>
          </p:nvPr>
        </p:nvSpPr>
        <p:spPr>
          <a:xfrm>
            <a:off x="482486" y="979066"/>
            <a:ext cx="5039833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MX" sz="4000"/>
              <a:t>4-IMPLEMENTACIÓN.</a:t>
            </a:r>
            <a:endParaRPr sz="4000"/>
          </a:p>
        </p:txBody>
      </p:sp>
      <p:sp>
        <p:nvSpPr>
          <p:cNvPr id="146" name="Google Shape;146;p24"/>
          <p:cNvSpPr txBox="1">
            <a:spLocks noGrp="1"/>
          </p:cNvSpPr>
          <p:nvPr>
            <p:ph type="subTitle" idx="1"/>
          </p:nvPr>
        </p:nvSpPr>
        <p:spPr>
          <a:xfrm>
            <a:off x="482486" y="2268122"/>
            <a:ext cx="4263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/>
              <a:t>Las clases de objetos y relaciones desarrolladas durante el análisis de objetos se traducen finalmente a una implementación concreta. </a:t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Marcador de número de diapositiva 1">
            <a:extLst>
              <a:ext uri="{FF2B5EF4-FFF2-40B4-BE49-F238E27FC236}">
                <a16:creationId xmlns:a16="http://schemas.microsoft.com/office/drawing/2014/main" id="{68613388-D78A-46FD-9C1C-686BA8A859F9}"/>
              </a:ext>
            </a:extLst>
          </p:cNvPr>
          <p:cNvSpPr txBox="1">
            <a:spLocks/>
          </p:cNvSpPr>
          <p:nvPr/>
        </p:nvSpPr>
        <p:spPr>
          <a:xfrm>
            <a:off x="8595300" y="4803065"/>
            <a:ext cx="548700" cy="39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s-MX" sz="1300" smtClean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pPr algn="r"/>
              <a:t>11</a:t>
            </a:fld>
            <a:endParaRPr lang="es-MX" sz="1300" dirty="0">
              <a:solidFill>
                <a:schemeClr val="bg1"/>
              </a:solidFill>
              <a:latin typeface="Lexend Deca" panose="020B0604020202020204" charset="0"/>
              <a:cs typeface="Lexend Deca" panose="020B0604020202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MX" sz="6000"/>
              <a:t>Modelos</a:t>
            </a:r>
            <a:endParaRPr sz="6000" dirty="0"/>
          </a:p>
        </p:txBody>
      </p:sp>
      <p:sp>
        <p:nvSpPr>
          <p:cNvPr id="156" name="Google Shape;156;p25"/>
          <p:cNvSpPr txBox="1">
            <a:spLocks noGrp="1"/>
          </p:cNvSpPr>
          <p:nvPr>
            <p:ph type="subTitle" idx="1"/>
          </p:nvPr>
        </p:nvSpPr>
        <p:spPr>
          <a:xfrm>
            <a:off x="484102" y="2545746"/>
            <a:ext cx="4263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</a:pPr>
            <a:r>
              <a:rPr lang="es-MX"/>
              <a:t>La metodología OMT emplea tres clases de modelos para describir el sistema: </a:t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5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65" name="Google Shape;165;p25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166" name="Google Shape;166;p2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5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68" name="Google Shape;168;p25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169" name="Google Shape;169;p2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Marcador de número de diapositiva 1">
            <a:extLst>
              <a:ext uri="{FF2B5EF4-FFF2-40B4-BE49-F238E27FC236}">
                <a16:creationId xmlns:a16="http://schemas.microsoft.com/office/drawing/2014/main" id="{4B20F400-0EA6-4F56-B222-66D7326FADEE}"/>
              </a:ext>
            </a:extLst>
          </p:cNvPr>
          <p:cNvSpPr txBox="1">
            <a:spLocks/>
          </p:cNvSpPr>
          <p:nvPr/>
        </p:nvSpPr>
        <p:spPr>
          <a:xfrm>
            <a:off x="8595300" y="4803065"/>
            <a:ext cx="548700" cy="39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s-MX" sz="1300" smtClean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pPr algn="r"/>
              <a:t>12</a:t>
            </a:fld>
            <a:endParaRPr lang="es-MX" sz="1300" dirty="0">
              <a:solidFill>
                <a:schemeClr val="bg1"/>
              </a:solidFill>
              <a:latin typeface="Lexend Deca" panose="020B0604020202020204" charset="0"/>
              <a:cs typeface="Lexend Deca" panose="020B060402020202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ctrTitle" idx="4294967295"/>
          </p:nvPr>
        </p:nvSpPr>
        <p:spPr>
          <a:xfrm>
            <a:off x="685799" y="2107500"/>
            <a:ext cx="4492257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</a:pPr>
            <a:r>
              <a:rPr lang="es-MX" sz="65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Modelo de objetos. </a:t>
            </a:r>
            <a:endParaRPr sz="6500" b="1" i="0" u="none" strike="noStrike" cap="none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78" name="Google Shape;178;p26"/>
          <p:cNvSpPr txBox="1">
            <a:spLocks noGrp="1"/>
          </p:cNvSpPr>
          <p:nvPr>
            <p:ph type="subTitle" idx="4294967295"/>
          </p:nvPr>
        </p:nvSpPr>
        <p:spPr>
          <a:xfrm>
            <a:off x="685799" y="3140149"/>
            <a:ext cx="36174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None/>
            </a:pPr>
            <a:r>
              <a:rPr lang="es-MX" sz="18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El objetivo es capturar aquellos conceptos del mundo real que sean importantes para la aplicación. </a:t>
            </a:r>
            <a:endParaRPr sz="1800" b="1" i="0" u="none" strike="noStrike" cap="none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 rotWithShape="1">
          <a:blip r:embed="rId3">
            <a:alphaModFix/>
          </a:blip>
          <a:srcRect l="30791" r="127"/>
          <a:stretch/>
        </p:blipFill>
        <p:spPr>
          <a:xfrm>
            <a:off x="4786893" y="716187"/>
            <a:ext cx="4242391" cy="3731376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CB12469-796B-403B-BDE5-CDBBA7F0C5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>
            <a:spLocks noGrp="1"/>
          </p:cNvSpPr>
          <p:nvPr>
            <p:ph type="ctrTitle" idx="4294967295"/>
          </p:nvPr>
        </p:nvSpPr>
        <p:spPr>
          <a:xfrm>
            <a:off x="685799" y="2107500"/>
            <a:ext cx="4492257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</a:pPr>
            <a:r>
              <a:rPr lang="es-MX" sz="65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Modelo </a:t>
            </a:r>
            <a:r>
              <a:rPr lang="es-MX" sz="6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dinámico.</a:t>
            </a:r>
            <a:r>
              <a:rPr lang="es-MX" sz="65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 </a:t>
            </a:r>
            <a:endParaRPr sz="6500" b="1" i="0" u="none" strike="noStrike" cap="none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00" name="Google Shape;200;p29"/>
          <p:cNvSpPr txBox="1">
            <a:spLocks noGrp="1"/>
          </p:cNvSpPr>
          <p:nvPr>
            <p:ph type="subTitle" idx="4294967295"/>
          </p:nvPr>
        </p:nvSpPr>
        <p:spPr>
          <a:xfrm>
            <a:off x="685799" y="3140149"/>
            <a:ext cx="36174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None/>
            </a:pPr>
            <a:r>
              <a:rPr lang="es-MX" sz="18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Es una colección de diagramas de estados que interactúan entre sí a través de sucesos</a:t>
            </a:r>
            <a:r>
              <a:rPr lang="es-MX" sz="1800"/>
              <a:t>, se enfoca en el cuando sucede.</a:t>
            </a:r>
            <a:endParaRPr sz="1800" b="1" i="0" u="none" strike="noStrike" cap="none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02" name="Google Shape;202;p29"/>
          <p:cNvPicPr preferRelativeResize="0"/>
          <p:nvPr/>
        </p:nvPicPr>
        <p:blipFill rotWithShape="1">
          <a:blip r:embed="rId3">
            <a:alphaModFix/>
          </a:blip>
          <a:srcRect b="5736"/>
          <a:stretch/>
        </p:blipFill>
        <p:spPr>
          <a:xfrm>
            <a:off x="5080373" y="871871"/>
            <a:ext cx="3643312" cy="3434316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F63BF95-9C11-435A-9A8D-F3E6CAED7B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ctrTitle" idx="4294967295"/>
          </p:nvPr>
        </p:nvSpPr>
        <p:spPr>
          <a:xfrm>
            <a:off x="685799" y="2107500"/>
            <a:ext cx="4492257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</a:pPr>
            <a:r>
              <a:rPr lang="es-MX" sz="6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Modelo funcional</a:t>
            </a:r>
            <a:r>
              <a:rPr lang="es-MX" sz="65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. </a:t>
            </a:r>
            <a:endParaRPr sz="6500" b="1" i="0" u="none" strike="noStrike" cap="none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56" name="Google Shape;256;p36"/>
          <p:cNvSpPr txBox="1">
            <a:spLocks noGrp="1"/>
          </p:cNvSpPr>
          <p:nvPr>
            <p:ph type="subTitle" idx="4294967295"/>
          </p:nvPr>
        </p:nvSpPr>
        <p:spPr>
          <a:xfrm>
            <a:off x="685799" y="3140149"/>
            <a:ext cx="36174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None/>
            </a:pPr>
            <a:r>
              <a:rPr lang="es-MX" sz="18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Describe las transformaciones de valores de datos que ocurren dentro del sistema. </a:t>
            </a:r>
            <a:endParaRPr sz="1800" b="1" i="0" u="none" strike="noStrike" cap="none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58" name="Google Shape;258;p36"/>
          <p:cNvPicPr preferRelativeResize="0"/>
          <p:nvPr/>
        </p:nvPicPr>
        <p:blipFill rotWithShape="1">
          <a:blip r:embed="rId3">
            <a:alphaModFix/>
          </a:blip>
          <a:srcRect b="5736"/>
          <a:stretch/>
        </p:blipFill>
        <p:spPr>
          <a:xfrm>
            <a:off x="5080373" y="871871"/>
            <a:ext cx="3643312" cy="3434316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70C1ABF-2CF4-40E4-B401-319E8C9061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2841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MX"/>
              <a:t>VENTAJAS</a:t>
            </a:r>
            <a:endParaRPr/>
          </a:p>
        </p:txBody>
      </p:sp>
      <p:sp>
        <p:nvSpPr>
          <p:cNvPr id="279" name="Google Shape;279;p39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</a:pPr>
            <a:r>
              <a:rPr lang="es-MX"/>
              <a:t>Proporciona una serie de pasos definidos.</a:t>
            </a:r>
            <a:endParaRPr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</a:pPr>
            <a:r>
              <a:rPr lang="es-MX"/>
              <a:t>Tratamiento especial a la herencia.</a:t>
            </a:r>
            <a:endParaRPr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</a:pPr>
            <a:r>
              <a:rPr lang="es-MX"/>
              <a:t>Facilita el mantenimiento.</a:t>
            </a:r>
            <a:endParaRPr/>
          </a:p>
        </p:txBody>
      </p:sp>
      <p:sp>
        <p:nvSpPr>
          <p:cNvPr id="280" name="Google Shape;280;p39"/>
          <p:cNvSpPr txBox="1">
            <a:spLocks noGrp="1"/>
          </p:cNvSpPr>
          <p:nvPr>
            <p:ph type="body" idx="2"/>
          </p:nvPr>
        </p:nvSpPr>
        <p:spPr>
          <a:xfrm>
            <a:off x="3753942" y="1352550"/>
            <a:ext cx="3026419" cy="31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</a:pPr>
            <a:r>
              <a:rPr lang="es-MX"/>
              <a:t>Es difícil encontrar inconsistencias en los modelos.</a:t>
            </a:r>
            <a:endParaRPr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</a:pPr>
            <a:r>
              <a:rPr lang="es-MX"/>
              <a:t>Es débil en el diseño.</a:t>
            </a:r>
            <a:endParaRPr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</a:pPr>
            <a:r>
              <a:rPr lang="es-MX"/>
              <a:t>Interacción de objetos no soportada en ninguna herramienta gráfica.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282" name="Google Shape;282;p39"/>
          <p:cNvSpPr txBox="1"/>
          <p:nvPr/>
        </p:nvSpPr>
        <p:spPr>
          <a:xfrm>
            <a:off x="3753943" y="205975"/>
            <a:ext cx="333697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</a:pPr>
            <a:r>
              <a:rPr lang="es-MX"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DESVENTAJAS</a:t>
            </a:r>
            <a:endParaRPr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D113E18-41E3-4786-B614-2C1CB47CCF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MX"/>
              <a:t>Bibliografía.</a:t>
            </a:r>
            <a:endParaRPr/>
          </a:p>
        </p:txBody>
      </p:sp>
      <p:sp>
        <p:nvSpPr>
          <p:cNvPr id="298" name="Google Shape;298;p41"/>
          <p:cNvSpPr txBox="1">
            <a:spLocks noGrp="1"/>
          </p:cNvSpPr>
          <p:nvPr>
            <p:ph type="body" idx="1"/>
          </p:nvPr>
        </p:nvSpPr>
        <p:spPr>
          <a:xfrm>
            <a:off x="580549" y="1352550"/>
            <a:ext cx="7585255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s-MX" sz="1800" dirty="0"/>
              <a:t>Víctor Manuel, Juan Carlos. (Marzo, 2012) Metodología OMT, Instituto Tecnológico de Morelia. Disponible en: </a:t>
            </a:r>
            <a:r>
              <a:rPr lang="es-MX" sz="1800" u="sng" dirty="0">
                <a:solidFill>
                  <a:schemeClr val="hlink"/>
                </a:solidFill>
                <a:hlinkClick r:id="rId3"/>
              </a:rPr>
              <a:t>http://dsc.itmorelia.edu.mx/~jcolivares/documents/omt</a:t>
            </a:r>
            <a:endParaRPr lang="es-MX" sz="1800" u="sng" dirty="0">
              <a:solidFill>
                <a:schemeClr val="hlink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endParaRPr sz="18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-MX" sz="1800" dirty="0" err="1"/>
              <a:t>Informat</a:t>
            </a:r>
            <a:r>
              <a:rPr lang="es-MX" sz="1800" dirty="0"/>
              <a:t> Sucre. (Septiembre, 2014) La metodología orientada a objetos OMT. Disponible en: 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-MX" sz="1800" u="sng" dirty="0">
                <a:solidFill>
                  <a:schemeClr val="hlink"/>
                </a:solidFill>
                <a:hlinkClick r:id="rId4"/>
              </a:rPr>
              <a:t>https://informatsucre.wordpress.com/2014/09/12/la-metodologia-orientada-a-objetos-omt/</a:t>
            </a:r>
            <a:endParaRPr sz="18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67215A3-71A9-4CEF-8DC3-B62E15B76B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4109484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</a:pPr>
            <a:r>
              <a:rPr lang="es-MX" sz="7200" dirty="0"/>
              <a:t>Gracias</a:t>
            </a:r>
            <a:r>
              <a:rPr lang="es-MX" sz="7200" b="1" i="0" u="none" strike="noStrike" cap="none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!</a:t>
            </a:r>
            <a:endParaRPr sz="7200" b="1" i="0" u="none" strike="noStrike" cap="none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89" name="Google Shape;289;p40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50"/>
            <a:ext cx="39579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None/>
            </a:pPr>
            <a:r>
              <a:rPr lang="es-MX" sz="1800" b="1" dirty="0"/>
              <a:t>Metodología OMT</a:t>
            </a:r>
            <a:endParaRPr sz="1800" b="1" i="0" u="none" strike="noStrike" cap="none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None/>
            </a:pPr>
            <a:r>
              <a:rPr lang="es-MX" sz="1800" dirty="0"/>
              <a:t>López García Felipe de Jesus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None/>
            </a:pPr>
            <a:r>
              <a:rPr lang="es-MX" sz="1800" dirty="0" err="1"/>
              <a:t>Matias</a:t>
            </a:r>
            <a:r>
              <a:rPr lang="es-MX" sz="1800" dirty="0"/>
              <a:t> Martinez Armando</a:t>
            </a: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None/>
            </a:pPr>
            <a:r>
              <a:rPr lang="es-MX" sz="1800" dirty="0"/>
              <a:t>Sanchez Neria Julio</a:t>
            </a:r>
            <a:endParaRPr sz="1800" dirty="0"/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90" name="Google Shape;290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3750" y="267657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78864" y="191053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65759" y="577150"/>
            <a:ext cx="1279700" cy="149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D922042-22FD-476C-89B6-A2C7AA1C74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7"/>
          <p:cNvSpPr/>
          <p:nvPr/>
        </p:nvSpPr>
        <p:spPr>
          <a:xfrm>
            <a:off x="729900" y="1513225"/>
            <a:ext cx="2482500" cy="1475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9" name="Google Shape;569;p27"/>
          <p:cNvSpPr/>
          <p:nvPr/>
        </p:nvSpPr>
        <p:spPr>
          <a:xfrm>
            <a:off x="3339575" y="1513225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5948400" y="1513225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29900" y="3128400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3339575" y="3128400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5948400" y="3128400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INDICE</a:t>
            </a:r>
            <a:endParaRPr dirty="0"/>
          </a:p>
        </p:txBody>
      </p:sp>
      <p:sp>
        <p:nvSpPr>
          <p:cNvPr id="575" name="Google Shape;575;p27"/>
          <p:cNvSpPr txBox="1">
            <a:spLocks noGrp="1"/>
          </p:cNvSpPr>
          <p:nvPr>
            <p:ph type="title" idx="2"/>
          </p:nvPr>
        </p:nvSpPr>
        <p:spPr>
          <a:xfrm>
            <a:off x="729052" y="1511425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576" name="Google Shape;576;p27"/>
          <p:cNvSpPr txBox="1">
            <a:spLocks noGrp="1"/>
          </p:cNvSpPr>
          <p:nvPr>
            <p:ph type="subTitle" idx="1"/>
          </p:nvPr>
        </p:nvSpPr>
        <p:spPr>
          <a:xfrm>
            <a:off x="1039725" y="1807525"/>
            <a:ext cx="18561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MX" dirty="0">
                <a:solidFill>
                  <a:schemeClr val="tx1"/>
                </a:solidFill>
              </a:rPr>
              <a:t>Introducción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78" name="Google Shape;578;p27"/>
          <p:cNvSpPr txBox="1">
            <a:spLocks noGrp="1"/>
          </p:cNvSpPr>
          <p:nvPr>
            <p:ph type="subTitle" idx="4"/>
          </p:nvPr>
        </p:nvSpPr>
        <p:spPr>
          <a:xfrm>
            <a:off x="3652150" y="1807525"/>
            <a:ext cx="18561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MX" dirty="0"/>
              <a:t>Fases que la componen</a:t>
            </a:r>
            <a:endParaRPr dirty="0"/>
          </a:p>
        </p:txBody>
      </p:sp>
      <p:sp>
        <p:nvSpPr>
          <p:cNvPr id="580" name="Google Shape;580;p27"/>
          <p:cNvSpPr txBox="1">
            <a:spLocks noGrp="1"/>
          </p:cNvSpPr>
          <p:nvPr>
            <p:ph type="title" idx="6"/>
          </p:nvPr>
        </p:nvSpPr>
        <p:spPr>
          <a:xfrm>
            <a:off x="3341727" y="1511425"/>
            <a:ext cx="402300" cy="347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581" name="Google Shape;581;p27"/>
          <p:cNvSpPr txBox="1">
            <a:spLocks noGrp="1"/>
          </p:cNvSpPr>
          <p:nvPr>
            <p:ph type="subTitle" idx="7"/>
          </p:nvPr>
        </p:nvSpPr>
        <p:spPr>
          <a:xfrm>
            <a:off x="6260975" y="1807525"/>
            <a:ext cx="18561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MX" dirty="0"/>
              <a:t>Modelos</a:t>
            </a:r>
            <a:endParaRPr dirty="0"/>
          </a:p>
        </p:txBody>
      </p:sp>
      <p:sp>
        <p:nvSpPr>
          <p:cNvPr id="583" name="Google Shape;583;p27"/>
          <p:cNvSpPr txBox="1">
            <a:spLocks noGrp="1"/>
          </p:cNvSpPr>
          <p:nvPr>
            <p:ph type="title" idx="9"/>
          </p:nvPr>
        </p:nvSpPr>
        <p:spPr>
          <a:xfrm>
            <a:off x="5950552" y="1511425"/>
            <a:ext cx="402300" cy="347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</a:t>
            </a:r>
            <a:endParaRPr dirty="0"/>
          </a:p>
        </p:txBody>
      </p:sp>
      <p:sp>
        <p:nvSpPr>
          <p:cNvPr id="585" name="Google Shape;585;p27"/>
          <p:cNvSpPr txBox="1">
            <a:spLocks noGrp="1"/>
          </p:cNvSpPr>
          <p:nvPr>
            <p:ph type="subTitle" idx="14"/>
          </p:nvPr>
        </p:nvSpPr>
        <p:spPr>
          <a:xfrm>
            <a:off x="1039725" y="3422700"/>
            <a:ext cx="18561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MX" dirty="0"/>
              <a:t>Modelo de objetos</a:t>
            </a:r>
            <a:endParaRPr dirty="0"/>
          </a:p>
        </p:txBody>
      </p:sp>
      <p:sp>
        <p:nvSpPr>
          <p:cNvPr id="586" name="Google Shape;586;p27"/>
          <p:cNvSpPr txBox="1">
            <a:spLocks noGrp="1"/>
          </p:cNvSpPr>
          <p:nvPr>
            <p:ph type="title" idx="15"/>
          </p:nvPr>
        </p:nvSpPr>
        <p:spPr>
          <a:xfrm>
            <a:off x="729052" y="3126600"/>
            <a:ext cx="402300" cy="347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13</a:t>
            </a:r>
            <a:endParaRPr dirty="0"/>
          </a:p>
        </p:txBody>
      </p:sp>
      <p:sp>
        <p:nvSpPr>
          <p:cNvPr id="587" name="Google Shape;587;p27"/>
          <p:cNvSpPr txBox="1">
            <a:spLocks noGrp="1"/>
          </p:cNvSpPr>
          <p:nvPr>
            <p:ph type="subTitle" idx="16"/>
          </p:nvPr>
        </p:nvSpPr>
        <p:spPr>
          <a:xfrm>
            <a:off x="3652150" y="3422700"/>
            <a:ext cx="18561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MX" dirty="0"/>
              <a:t>Modelo dinámico</a:t>
            </a:r>
            <a:endParaRPr dirty="0"/>
          </a:p>
        </p:txBody>
      </p:sp>
      <p:sp>
        <p:nvSpPr>
          <p:cNvPr id="589" name="Google Shape;589;p27"/>
          <p:cNvSpPr txBox="1">
            <a:spLocks noGrp="1"/>
          </p:cNvSpPr>
          <p:nvPr>
            <p:ph type="title" idx="18"/>
          </p:nvPr>
        </p:nvSpPr>
        <p:spPr>
          <a:xfrm>
            <a:off x="3341727" y="3126600"/>
            <a:ext cx="402300" cy="347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14</a:t>
            </a:r>
            <a:endParaRPr dirty="0"/>
          </a:p>
        </p:txBody>
      </p:sp>
      <p:sp>
        <p:nvSpPr>
          <p:cNvPr id="590" name="Google Shape;590;p27"/>
          <p:cNvSpPr txBox="1">
            <a:spLocks noGrp="1"/>
          </p:cNvSpPr>
          <p:nvPr>
            <p:ph type="subTitle" idx="19"/>
          </p:nvPr>
        </p:nvSpPr>
        <p:spPr>
          <a:xfrm>
            <a:off x="6260975" y="3422700"/>
            <a:ext cx="1767625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MX" dirty="0"/>
              <a:t>Modelo funcional</a:t>
            </a:r>
            <a:endParaRPr dirty="0"/>
          </a:p>
        </p:txBody>
      </p:sp>
      <p:sp>
        <p:nvSpPr>
          <p:cNvPr id="592" name="Google Shape;592;p27"/>
          <p:cNvSpPr txBox="1">
            <a:spLocks noGrp="1"/>
          </p:cNvSpPr>
          <p:nvPr>
            <p:ph type="title" idx="21"/>
          </p:nvPr>
        </p:nvSpPr>
        <p:spPr>
          <a:xfrm>
            <a:off x="5950552" y="3126600"/>
            <a:ext cx="402300" cy="347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15</a:t>
            </a:r>
            <a:endParaRPr dirty="0"/>
          </a:p>
        </p:txBody>
      </p:sp>
      <p:sp>
        <p:nvSpPr>
          <p:cNvPr id="27" name="Marcador de número de diapositiva 1">
            <a:extLst>
              <a:ext uri="{FF2B5EF4-FFF2-40B4-BE49-F238E27FC236}">
                <a16:creationId xmlns:a16="http://schemas.microsoft.com/office/drawing/2014/main" id="{AA8F71D3-0C69-4476-94E6-50F9D64DC294}"/>
              </a:ext>
            </a:extLst>
          </p:cNvPr>
          <p:cNvSpPr txBox="1">
            <a:spLocks/>
          </p:cNvSpPr>
          <p:nvPr/>
        </p:nvSpPr>
        <p:spPr>
          <a:xfrm>
            <a:off x="8595300" y="4803065"/>
            <a:ext cx="548700" cy="39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s-MX" sz="1300" smtClean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pPr algn="r"/>
              <a:t>2</a:t>
            </a:fld>
            <a:endParaRPr lang="es-MX" sz="1300" dirty="0">
              <a:solidFill>
                <a:schemeClr val="bg1"/>
              </a:solidFill>
              <a:latin typeface="Lexend Deca" panose="020B0604020202020204" charset="0"/>
              <a:cs typeface="Lexend Dec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721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MX"/>
              <a:t>Introducción.</a:t>
            </a:r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dirty="0"/>
              <a:t>-Metodología madura y estudiada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dirty="0"/>
              <a:t>-Abierta (no tiene propietarios)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dirty="0"/>
              <a:t>-1991 Michael </a:t>
            </a:r>
            <a:r>
              <a:rPr lang="es-MX" dirty="0" err="1"/>
              <a:t>Blaha</a:t>
            </a:r>
            <a:r>
              <a:rPr lang="es-MX" dirty="0"/>
              <a:t> y James Rumbaugh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dirty="0"/>
              <a:t>-Predecesor de RUP</a:t>
            </a:r>
            <a:endParaRPr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C1B265D-2A5D-4EA7-A1C0-B7EC281D1D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ctrTitle"/>
          </p:nvPr>
        </p:nvSpPr>
        <p:spPr>
          <a:xfrm>
            <a:off x="600738" y="1938662"/>
            <a:ext cx="5959549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s-MX" sz="6600"/>
              <a:t>Fases que la componen.</a:t>
            </a:r>
            <a:endParaRPr/>
          </a:p>
        </p:txBody>
      </p:sp>
      <p:sp>
        <p:nvSpPr>
          <p:cNvPr id="3" name="Marcador de número de diapositiva 1">
            <a:extLst>
              <a:ext uri="{FF2B5EF4-FFF2-40B4-BE49-F238E27FC236}">
                <a16:creationId xmlns:a16="http://schemas.microsoft.com/office/drawing/2014/main" id="{A0FDA103-AD80-4DFA-891A-2E02E5656DA3}"/>
              </a:ext>
            </a:extLst>
          </p:cNvPr>
          <p:cNvSpPr txBox="1">
            <a:spLocks/>
          </p:cNvSpPr>
          <p:nvPr/>
        </p:nvSpPr>
        <p:spPr>
          <a:xfrm>
            <a:off x="8595300" y="4803065"/>
            <a:ext cx="548700" cy="39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s-MX" sz="1300" smtClean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pPr algn="r"/>
              <a:t>4</a:t>
            </a:fld>
            <a:endParaRPr lang="es-MX" sz="1300" dirty="0">
              <a:solidFill>
                <a:schemeClr val="bg1"/>
              </a:solidFill>
              <a:latin typeface="Lexend Deca" panose="020B0604020202020204" charset="0"/>
              <a:cs typeface="Lexend Deca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MX"/>
              <a:t>1- ANÁLISIS.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>
                <a:solidFill>
                  <a:schemeClr val="lt1"/>
                </a:solidFill>
              </a:rPr>
              <a:t>Abstracción resumida y precisa de lo que debe de hacer el sistema deseado</a:t>
            </a:r>
            <a:r>
              <a:rPr lang="es-MX"/>
              <a:t>.</a:t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Marcador de número de diapositiva 1">
            <a:extLst>
              <a:ext uri="{FF2B5EF4-FFF2-40B4-BE49-F238E27FC236}">
                <a16:creationId xmlns:a16="http://schemas.microsoft.com/office/drawing/2014/main" id="{B753A696-5EE1-4BEF-8C75-97F87FF99B56}"/>
              </a:ext>
            </a:extLst>
          </p:cNvPr>
          <p:cNvSpPr txBox="1">
            <a:spLocks/>
          </p:cNvSpPr>
          <p:nvPr/>
        </p:nvSpPr>
        <p:spPr>
          <a:xfrm>
            <a:off x="8595300" y="4803065"/>
            <a:ext cx="548700" cy="39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s-MX" sz="1300" smtClean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pPr algn="r"/>
              <a:t>5</a:t>
            </a:fld>
            <a:endParaRPr lang="es-MX" sz="1300" dirty="0">
              <a:solidFill>
                <a:schemeClr val="bg1"/>
              </a:solidFill>
              <a:latin typeface="Lexend Deca" panose="020B0604020202020204" charset="0"/>
              <a:cs typeface="Lexend Deca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59532A5-3F03-41AC-A141-1EAD91B21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659" y="1743218"/>
            <a:ext cx="2146448" cy="2146448"/>
          </a:xfrm>
          <a:prstGeom prst="rect">
            <a:avLst/>
          </a:prstGeom>
        </p:spPr>
      </p:pic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None/>
            </a:pPr>
            <a:r>
              <a:rPr lang="es-MX"/>
              <a:t>-Modelo del dominio del problema.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None/>
            </a:pPr>
            <a:r>
              <a:rPr lang="es-MX"/>
              <a:t>-Deben ser conceptos del dominio de aplicación.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None/>
            </a:pPr>
            <a:r>
              <a:rPr lang="es-MX"/>
              <a:t>-Abstracción precisa de lo que debe de hacer el sistema.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None/>
            </a:pPr>
            <a:r>
              <a:rPr lang="es-MX"/>
              <a:t>-Entendible para quien no posea conocimientos informáticos.</a:t>
            </a: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ANÁLISIS.</a:t>
            </a:r>
            <a:endParaRPr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F6C8490-97A8-40F5-A085-8D5BD5FB5D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MX"/>
              <a:t>2- DISEÑO DEL SISTEMA</a:t>
            </a:r>
            <a:r>
              <a:rPr lang="es-MX" b="0"/>
              <a:t>.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/>
              <a:t>El sistema se organiza en subsistemas basándose tanto en la estructura del análisis como en la arquitectura propuesta.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Marcador de número de diapositiva 1">
            <a:extLst>
              <a:ext uri="{FF2B5EF4-FFF2-40B4-BE49-F238E27FC236}">
                <a16:creationId xmlns:a16="http://schemas.microsoft.com/office/drawing/2014/main" id="{4A4CAFFE-7A44-420D-8228-8964C2BBDDBC}"/>
              </a:ext>
            </a:extLst>
          </p:cNvPr>
          <p:cNvSpPr txBox="1">
            <a:spLocks/>
          </p:cNvSpPr>
          <p:nvPr/>
        </p:nvSpPr>
        <p:spPr>
          <a:xfrm>
            <a:off x="8595300" y="4803065"/>
            <a:ext cx="548700" cy="39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s-MX" sz="1300" smtClean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pPr algn="r"/>
              <a:t>7</a:t>
            </a:fld>
            <a:endParaRPr lang="es-MX" sz="1300" dirty="0">
              <a:solidFill>
                <a:schemeClr val="bg1"/>
              </a:solidFill>
              <a:latin typeface="Lexend Deca" panose="020B0604020202020204" charset="0"/>
              <a:cs typeface="Lexend Deca" panose="020B0604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MX"/>
              <a:t>DISEÑO DEL SISTEMA.</a:t>
            </a: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/>
              <a:t>-Decisiones de alto nivel.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/>
              <a:t>-Selecciona estrategias.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/>
              <a:t>-Organizado en subsecciones.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07297C0-4E26-403D-86D9-19553E41AB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C57BA19-127C-4D72-81EE-A6754B78C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706" y="1465964"/>
            <a:ext cx="3560578" cy="35605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MX"/>
              <a:t>3- DISEÑO DE OBJETOS.</a:t>
            </a: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/>
              <a:t>Se centra en las estructuras de datos y algoritmos que son necesarios para implementar cada clase.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Marcador de número de diapositiva 1">
            <a:extLst>
              <a:ext uri="{FF2B5EF4-FFF2-40B4-BE49-F238E27FC236}">
                <a16:creationId xmlns:a16="http://schemas.microsoft.com/office/drawing/2014/main" id="{1D6EF1A3-519D-43BC-88AC-09901F43EB30}"/>
              </a:ext>
            </a:extLst>
          </p:cNvPr>
          <p:cNvSpPr txBox="1">
            <a:spLocks/>
          </p:cNvSpPr>
          <p:nvPr/>
        </p:nvSpPr>
        <p:spPr>
          <a:xfrm>
            <a:off x="8542135" y="4803065"/>
            <a:ext cx="548700" cy="39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s-MX" sz="1300" smtClean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pPr algn="r"/>
              <a:t>9</a:t>
            </a:fld>
            <a:endParaRPr lang="es-MX" sz="1300" dirty="0">
              <a:solidFill>
                <a:schemeClr val="bg1"/>
              </a:solidFill>
              <a:latin typeface="Lexend Deca" panose="020B0604020202020204" charset="0"/>
              <a:cs typeface="Lexend Deca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C39FBA2764644B84D53ABBF8D89565" ma:contentTypeVersion="3" ma:contentTypeDescription="Create a new document." ma:contentTypeScope="" ma:versionID="7eb1db5064f5b40a773b79310b9500b4">
  <xsd:schema xmlns:xsd="http://www.w3.org/2001/XMLSchema" xmlns:xs="http://www.w3.org/2001/XMLSchema" xmlns:p="http://schemas.microsoft.com/office/2006/metadata/properties" xmlns:ns2="b1baac16-36de-4474-af50-0d1d800061d4" targetNamespace="http://schemas.microsoft.com/office/2006/metadata/properties" ma:root="true" ma:fieldsID="ea6ac8f7c7fca784beb1fb7b70634814" ns2:_="">
    <xsd:import namespace="b1baac16-36de-4474-af50-0d1d800061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baac16-36de-4474-af50-0d1d800061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D14F8C-7BAA-4A59-BDB0-B351D1699645}"/>
</file>

<file path=customXml/itemProps2.xml><?xml version="1.0" encoding="utf-8"?>
<ds:datastoreItem xmlns:ds="http://schemas.openxmlformats.org/officeDocument/2006/customXml" ds:itemID="{E90B2645-A113-4BC5-BA10-E24C0E2FD90D}"/>
</file>

<file path=customXml/itemProps3.xml><?xml version="1.0" encoding="utf-8"?>
<ds:datastoreItem xmlns:ds="http://schemas.openxmlformats.org/officeDocument/2006/customXml" ds:itemID="{14740F0D-D2D9-4845-9849-2674D1F06CBB}"/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473</Words>
  <Application>Microsoft Office PowerPoint</Application>
  <PresentationFormat>Presentación en pantalla (16:9)</PresentationFormat>
  <Paragraphs>88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Muli</vt:lpstr>
      <vt:lpstr>Lexend Deca</vt:lpstr>
      <vt:lpstr>Arial</vt:lpstr>
      <vt:lpstr>Montserrat</vt:lpstr>
      <vt:lpstr>Aliena template</vt:lpstr>
      <vt:lpstr>Metodología orientada a objetos (OMT). </vt:lpstr>
      <vt:lpstr>INDICE</vt:lpstr>
      <vt:lpstr>Introducción.</vt:lpstr>
      <vt:lpstr>Fases que la componen.</vt:lpstr>
      <vt:lpstr>1- ANÁLISIS.</vt:lpstr>
      <vt:lpstr>ANÁLISIS.</vt:lpstr>
      <vt:lpstr>2- DISEÑO DEL SISTEMA.</vt:lpstr>
      <vt:lpstr>DISEÑO DEL SISTEMA.</vt:lpstr>
      <vt:lpstr>3- DISEÑO DE OBJETOS.</vt:lpstr>
      <vt:lpstr>Presentación de PowerPoint</vt:lpstr>
      <vt:lpstr>4-IMPLEMENTACIÓN.</vt:lpstr>
      <vt:lpstr>Modelos</vt:lpstr>
      <vt:lpstr>Modelo de objetos. </vt:lpstr>
      <vt:lpstr>Modelo dinámico. </vt:lpstr>
      <vt:lpstr>Modelo funcional. </vt:lpstr>
      <vt:lpstr>VENTAJAS</vt:lpstr>
      <vt:lpstr>Bibliografía.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 orientada a objetos OMT.</dc:title>
  <dc:creator>Armando Matias Martienez</dc:creator>
  <cp:lastModifiedBy>FELIPE DE JESUS LOPEZ GARCIA</cp:lastModifiedBy>
  <cp:revision>13</cp:revision>
  <dcterms:modified xsi:type="dcterms:W3CDTF">2021-03-11T02:42:07Z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0x01010004C39FBA2764644B84D53ABBF8D89565</vt:lpwstr>
  </property>
</Properties>
</file>