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70" r:id="rId6"/>
    <p:sldId id="278" r:id="rId7"/>
    <p:sldId id="279" r:id="rId8"/>
    <p:sldId id="280" r:id="rId9"/>
    <p:sldId id="281" r:id="rId10"/>
    <p:sldId id="282" r:id="rId11"/>
    <p:sldId id="267" r:id="rId12"/>
    <p:sldId id="283" r:id="rId13"/>
    <p:sldId id="284" r:id="rId14"/>
    <p:sldId id="258" r:id="rId15"/>
    <p:sldId id="292" r:id="rId16"/>
    <p:sldId id="293" r:id="rId17"/>
    <p:sldId id="287" r:id="rId18"/>
    <p:sldId id="298" r:id="rId19"/>
    <p:sldId id="300" r:id="rId20"/>
    <p:sldId id="259" r:id="rId21"/>
    <p:sldId id="304" r:id="rId22"/>
    <p:sldId id="310" r:id="rId23"/>
    <p:sldId id="311" r:id="rId24"/>
    <p:sldId id="316" r:id="rId25"/>
    <p:sldId id="322" r:id="rId26"/>
    <p:sldId id="326" r:id="rId27"/>
    <p:sldId id="327" r:id="rId28"/>
    <p:sldId id="260" r:id="rId29"/>
    <p:sldId id="334" r:id="rId30"/>
    <p:sldId id="340" r:id="rId31"/>
    <p:sldId id="341" r:id="rId32"/>
    <p:sldId id="261" r:id="rId33"/>
    <p:sldId id="342" r:id="rId34"/>
    <p:sldId id="262" r:id="rId35"/>
    <p:sldId id="351" r:id="rId36"/>
    <p:sldId id="26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33"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12/27/2021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12/27/2021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12/27/2021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12/27/2021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12/27/2021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12/27/2021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12/27/2021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12/27/2021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88E777-7486-4FDE-8953-7FF5D619390B}"/>
              </a:ext>
            </a:extLst>
          </p:cNvPr>
          <p:cNvSpPr>
            <a:spLocks noGrp="1"/>
          </p:cNvSpPr>
          <p:nvPr>
            <p:ph type="ctrTitle"/>
          </p:nvPr>
        </p:nvSpPr>
        <p:spPr/>
        <p:txBody>
          <a:bodyPr/>
          <a:lstStyle/>
          <a:p>
            <a:r>
              <a:rPr lang="es-MX" dirty="0"/>
              <a:t>DATA MINING</a:t>
            </a:r>
          </a:p>
        </p:txBody>
      </p:sp>
      <p:sp>
        <p:nvSpPr>
          <p:cNvPr id="3" name="Subtítulo 2">
            <a:extLst>
              <a:ext uri="{FF2B5EF4-FFF2-40B4-BE49-F238E27FC236}">
                <a16:creationId xmlns:a16="http://schemas.microsoft.com/office/drawing/2014/main" id="{107B7EBF-36A6-4053-8D95-315AF2D1F157}"/>
              </a:ext>
            </a:extLst>
          </p:cNvPr>
          <p:cNvSpPr>
            <a:spLocks noGrp="1"/>
          </p:cNvSpPr>
          <p:nvPr>
            <p:ph type="subTitle" idx="1"/>
          </p:nvPr>
        </p:nvSpPr>
        <p:spPr>
          <a:xfrm>
            <a:off x="2692041" y="4272104"/>
            <a:ext cx="5357600" cy="1643787"/>
          </a:xfrm>
        </p:spPr>
        <p:txBody>
          <a:bodyPr>
            <a:normAutofit/>
          </a:bodyPr>
          <a:lstStyle/>
          <a:p>
            <a:r>
              <a:rPr lang="es-MX" dirty="0"/>
              <a:t>CASTRO CRUCES JORGE EDUARDO</a:t>
            </a:r>
          </a:p>
          <a:p>
            <a:r>
              <a:rPr lang="es-MX" dirty="0"/>
              <a:t>3CV19</a:t>
            </a:r>
          </a:p>
          <a:p>
            <a:r>
              <a:rPr lang="es-ES" sz="1400" dirty="0">
                <a:effectLst/>
                <a:latin typeface="Times New Roman" panose="02020603050405020304" pitchFamily="18" charset="0"/>
                <a:ea typeface="Times New Roman" panose="02020603050405020304" pitchFamily="18" charset="0"/>
              </a:rPr>
              <a:t>Ocampo Botello Fabiola</a:t>
            </a:r>
            <a:endParaRPr lang="es-MX" sz="1400" dirty="0">
              <a:effectLst/>
              <a:latin typeface="Arial" panose="020B0604020202020204" pitchFamily="34" charset="0"/>
              <a:ea typeface="Arial" panose="020B0604020202020204" pitchFamily="34" charset="0"/>
            </a:endParaRPr>
          </a:p>
        </p:txBody>
      </p:sp>
      <p:pic>
        <p:nvPicPr>
          <p:cNvPr id="8" name="Imagen 7" descr="Dibujo con letras&#10;&#10;Descripción generada automáticamente con confianza baja">
            <a:extLst>
              <a:ext uri="{FF2B5EF4-FFF2-40B4-BE49-F238E27FC236}">
                <a16:creationId xmlns:a16="http://schemas.microsoft.com/office/drawing/2014/main" id="{E470ACE2-A5A7-418D-A00E-5FF8D808C6B8}"/>
              </a:ext>
            </a:extLst>
          </p:cNvPr>
          <p:cNvPicPr>
            <a:picLocks noChangeAspect="1"/>
          </p:cNvPicPr>
          <p:nvPr/>
        </p:nvPicPr>
        <p:blipFill rotWithShape="1">
          <a:blip r:embed="rId2"/>
          <a:srcRect l="20195" r="19798"/>
          <a:stretch/>
        </p:blipFill>
        <p:spPr>
          <a:xfrm>
            <a:off x="8952070" y="-25728"/>
            <a:ext cx="3239930" cy="5399288"/>
          </a:xfrm>
          <a:prstGeom prst="rect">
            <a:avLst/>
          </a:prstGeom>
        </p:spPr>
      </p:pic>
      <p:pic>
        <p:nvPicPr>
          <p:cNvPr id="10" name="Imagen 9" descr="Imagen que contiene Icono&#10;&#10;Descripción generada automáticamente">
            <a:extLst>
              <a:ext uri="{FF2B5EF4-FFF2-40B4-BE49-F238E27FC236}">
                <a16:creationId xmlns:a16="http://schemas.microsoft.com/office/drawing/2014/main" id="{24B45B09-716E-4EDE-827C-EE3E2B012A54}"/>
              </a:ext>
            </a:extLst>
          </p:cNvPr>
          <p:cNvPicPr>
            <a:picLocks noChangeAspect="1"/>
          </p:cNvPicPr>
          <p:nvPr/>
        </p:nvPicPr>
        <p:blipFill>
          <a:blip r:embed="rId3"/>
          <a:stretch>
            <a:fillRect/>
          </a:stretch>
        </p:blipFill>
        <p:spPr>
          <a:xfrm>
            <a:off x="1053011" y="65934"/>
            <a:ext cx="2062230" cy="1574222"/>
          </a:xfrm>
          <a:prstGeom prst="rect">
            <a:avLst/>
          </a:prstGeom>
        </p:spPr>
      </p:pic>
    </p:spTree>
    <p:extLst>
      <p:ext uri="{BB962C8B-B14F-4D97-AF65-F5344CB8AC3E}">
        <p14:creationId xmlns:p14="http://schemas.microsoft.com/office/powerpoint/2010/main" val="2961583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72E3A8-79A3-4551-8BD4-66CAC6EC4901}"/>
              </a:ext>
            </a:extLst>
          </p:cNvPr>
          <p:cNvSpPr>
            <a:spLocks noGrp="1"/>
          </p:cNvSpPr>
          <p:nvPr>
            <p:ph type="title"/>
          </p:nvPr>
        </p:nvSpPr>
        <p:spPr/>
        <p:txBody>
          <a:bodyPr/>
          <a:lstStyle/>
          <a:p>
            <a:r>
              <a:rPr lang="es-MX" dirty="0"/>
              <a:t>TIPOS DE FUENTES DE DATOS</a:t>
            </a:r>
          </a:p>
        </p:txBody>
      </p:sp>
      <p:sp>
        <p:nvSpPr>
          <p:cNvPr id="3" name="Marcador de contenido 2">
            <a:extLst>
              <a:ext uri="{FF2B5EF4-FFF2-40B4-BE49-F238E27FC236}">
                <a16:creationId xmlns:a16="http://schemas.microsoft.com/office/drawing/2014/main" id="{2900D956-A4F2-4C3D-BF57-374A334EB2C8}"/>
              </a:ext>
            </a:extLst>
          </p:cNvPr>
          <p:cNvSpPr>
            <a:spLocks noGrp="1"/>
          </p:cNvSpPr>
          <p:nvPr>
            <p:ph idx="1"/>
          </p:nvPr>
        </p:nvSpPr>
        <p:spPr/>
        <p:txBody>
          <a:bodyPr/>
          <a:lstStyle/>
          <a:p>
            <a:r>
              <a:rPr lang="es-MX" dirty="0"/>
              <a:t>BASES DE DATOS RELACIONALES</a:t>
            </a:r>
          </a:p>
          <a:p>
            <a:r>
              <a:rPr lang="es-MX" dirty="0"/>
              <a:t>OTRAS BASES DE DATOS</a:t>
            </a:r>
          </a:p>
          <a:p>
            <a:pPr lvl="1"/>
            <a:r>
              <a:rPr lang="es-MX" dirty="0"/>
              <a:t>TEMPORALES</a:t>
            </a:r>
          </a:p>
          <a:p>
            <a:pPr lvl="1"/>
            <a:r>
              <a:rPr lang="es-MX" dirty="0"/>
              <a:t>ESPACIALES</a:t>
            </a:r>
          </a:p>
          <a:p>
            <a:pPr lvl="1"/>
            <a:r>
              <a:rPr lang="es-MX" dirty="0"/>
              <a:t>DOCUMENTALES</a:t>
            </a:r>
          </a:p>
          <a:p>
            <a:pPr lvl="1"/>
            <a:r>
              <a:rPr lang="es-MX" dirty="0"/>
              <a:t>MULTIMEDIA</a:t>
            </a:r>
          </a:p>
        </p:txBody>
      </p:sp>
    </p:spTree>
    <p:extLst>
      <p:ext uri="{BB962C8B-B14F-4D97-AF65-F5344CB8AC3E}">
        <p14:creationId xmlns:p14="http://schemas.microsoft.com/office/powerpoint/2010/main" val="395928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DF3033-6D6B-41F7-986E-FDF6F86EC93B}"/>
              </a:ext>
            </a:extLst>
          </p:cNvPr>
          <p:cNvSpPr>
            <a:spLocks noGrp="1"/>
          </p:cNvSpPr>
          <p:nvPr>
            <p:ph type="title"/>
          </p:nvPr>
        </p:nvSpPr>
        <p:spPr/>
        <p:txBody>
          <a:bodyPr>
            <a:noAutofit/>
          </a:bodyPr>
          <a:lstStyle/>
          <a:p>
            <a:r>
              <a:rPr lang="es-MX" sz="2200" dirty="0"/>
              <a:t>EXTRACCIÓN DE CONOCIMIENTO EN BASES DE DATOS (KNOWLEDGE DISCOVERY IN DATABASES, KDD)</a:t>
            </a:r>
          </a:p>
        </p:txBody>
      </p:sp>
      <p:sp>
        <p:nvSpPr>
          <p:cNvPr id="3" name="Marcador de contenido 2">
            <a:extLst>
              <a:ext uri="{FF2B5EF4-FFF2-40B4-BE49-F238E27FC236}">
                <a16:creationId xmlns:a16="http://schemas.microsoft.com/office/drawing/2014/main" id="{3270D8A1-BFC4-4FF7-ABFB-FDBCF5BC0589}"/>
              </a:ext>
            </a:extLst>
          </p:cNvPr>
          <p:cNvSpPr>
            <a:spLocks noGrp="1"/>
          </p:cNvSpPr>
          <p:nvPr>
            <p:ph sz="half" idx="1"/>
          </p:nvPr>
        </p:nvSpPr>
        <p:spPr/>
        <p:txBody>
          <a:bodyPr>
            <a:normAutofit fontScale="92500" lnSpcReduction="20000"/>
          </a:bodyPr>
          <a:lstStyle/>
          <a:p>
            <a:r>
              <a:rPr lang="es-MX" dirty="0"/>
              <a:t>PROCESO</a:t>
            </a:r>
          </a:p>
          <a:p>
            <a:pPr marL="908050" lvl="1" indent="-457200">
              <a:buFont typeface="+mj-lt"/>
              <a:buAutoNum type="arabicPeriod"/>
            </a:pPr>
            <a:r>
              <a:rPr lang="es-MX" dirty="0"/>
              <a:t>LIMPIEZA DE DATOS</a:t>
            </a:r>
          </a:p>
          <a:p>
            <a:pPr marL="908050" lvl="1" indent="-457200">
              <a:buFont typeface="+mj-lt"/>
              <a:buAutoNum type="arabicPeriod"/>
            </a:pPr>
            <a:r>
              <a:rPr lang="es-MX" dirty="0"/>
              <a:t>INTEGRACIÓN DE DATOS</a:t>
            </a:r>
          </a:p>
          <a:p>
            <a:pPr marL="908050" lvl="1" indent="-457200">
              <a:buFont typeface="+mj-lt"/>
              <a:buAutoNum type="arabicPeriod"/>
            </a:pPr>
            <a:r>
              <a:rPr lang="es-MX" dirty="0"/>
              <a:t>SELECCIÓN DE DATOS</a:t>
            </a:r>
          </a:p>
          <a:p>
            <a:pPr marL="908050" lvl="1" indent="-457200">
              <a:buFont typeface="+mj-lt"/>
              <a:buAutoNum type="arabicPeriod"/>
            </a:pPr>
            <a:r>
              <a:rPr lang="es-MX" dirty="0"/>
              <a:t>TRANSFORMACIÓN DE DATOS</a:t>
            </a:r>
          </a:p>
          <a:p>
            <a:pPr marL="908050" lvl="1" indent="-457200">
              <a:buFont typeface="+mj-lt"/>
              <a:buAutoNum type="arabicPeriod"/>
            </a:pPr>
            <a:r>
              <a:rPr lang="es-MX" dirty="0"/>
              <a:t>MINERÍA DE DATOS</a:t>
            </a:r>
          </a:p>
          <a:p>
            <a:pPr marL="908050" lvl="1" indent="-457200">
              <a:buFont typeface="+mj-lt"/>
              <a:buAutoNum type="arabicPeriod"/>
            </a:pPr>
            <a:r>
              <a:rPr lang="es-MX" dirty="0"/>
              <a:t>EVALUACIÓN DE PATRONES</a:t>
            </a:r>
          </a:p>
          <a:p>
            <a:pPr marL="908050" lvl="1" indent="-457200">
              <a:buFont typeface="+mj-lt"/>
              <a:buAutoNum type="arabicPeriod"/>
            </a:pPr>
            <a:r>
              <a:rPr lang="es-MX" dirty="0"/>
              <a:t>REPRESENTACIÓN DEL CONOCIMIENTO</a:t>
            </a:r>
          </a:p>
        </p:txBody>
      </p:sp>
      <p:sp>
        <p:nvSpPr>
          <p:cNvPr id="4" name="Marcador de contenido 3">
            <a:extLst>
              <a:ext uri="{FF2B5EF4-FFF2-40B4-BE49-F238E27FC236}">
                <a16:creationId xmlns:a16="http://schemas.microsoft.com/office/drawing/2014/main" id="{E19D3E5A-4F15-4209-B892-C3D7CC2C7727}"/>
              </a:ext>
            </a:extLst>
          </p:cNvPr>
          <p:cNvSpPr>
            <a:spLocks noGrp="1"/>
          </p:cNvSpPr>
          <p:nvPr>
            <p:ph sz="half" idx="2"/>
          </p:nvPr>
        </p:nvSpPr>
        <p:spPr/>
        <p:txBody>
          <a:bodyPr>
            <a:normAutofit fontScale="92500" lnSpcReduction="20000"/>
          </a:bodyPr>
          <a:lstStyle/>
          <a:p>
            <a:r>
              <a:rPr lang="es-MX" dirty="0"/>
              <a:t>KDD Y MINERÍA DE DATOS</a:t>
            </a:r>
          </a:p>
          <a:p>
            <a:pPr marL="0" indent="0">
              <a:buNone/>
            </a:pPr>
            <a:r>
              <a:rPr lang="es-MX" dirty="0"/>
              <a:t>PODEMOS DECIR QUE LA MINERÍA DE DATOS VA DE LA MANO DEL KDD, PERO MÁS BIEN LA MINERÍA DE DATOS ES UNA ETAPA DEL PROCESO PADRE QUE ES: KDD.</a:t>
            </a:r>
          </a:p>
        </p:txBody>
      </p:sp>
    </p:spTree>
    <p:extLst>
      <p:ext uri="{BB962C8B-B14F-4D97-AF65-F5344CB8AC3E}">
        <p14:creationId xmlns:p14="http://schemas.microsoft.com/office/powerpoint/2010/main" val="380626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DF3033-6D6B-41F7-986E-FDF6F86EC93B}"/>
              </a:ext>
            </a:extLst>
          </p:cNvPr>
          <p:cNvSpPr>
            <a:spLocks noGrp="1"/>
          </p:cNvSpPr>
          <p:nvPr>
            <p:ph type="title"/>
          </p:nvPr>
        </p:nvSpPr>
        <p:spPr/>
        <p:txBody>
          <a:bodyPr>
            <a:normAutofit/>
          </a:bodyPr>
          <a:lstStyle/>
          <a:p>
            <a:r>
              <a:rPr lang="es-MX"/>
              <a:t>MACHINE LEARNING</a:t>
            </a:r>
            <a:endParaRPr lang="es-MX" dirty="0"/>
          </a:p>
        </p:txBody>
      </p:sp>
      <p:sp>
        <p:nvSpPr>
          <p:cNvPr id="3" name="Marcador de contenido 2">
            <a:extLst>
              <a:ext uri="{FF2B5EF4-FFF2-40B4-BE49-F238E27FC236}">
                <a16:creationId xmlns:a16="http://schemas.microsoft.com/office/drawing/2014/main" id="{3270D8A1-BFC4-4FF7-ABFB-FDBCF5BC0589}"/>
              </a:ext>
            </a:extLst>
          </p:cNvPr>
          <p:cNvSpPr>
            <a:spLocks noGrp="1"/>
          </p:cNvSpPr>
          <p:nvPr>
            <p:ph sz="half" idx="1"/>
          </p:nvPr>
        </p:nvSpPr>
        <p:spPr/>
        <p:txBody>
          <a:bodyPr/>
          <a:lstStyle/>
          <a:p>
            <a:r>
              <a:rPr lang="es-MX" dirty="0"/>
              <a:t>APRENDIZAJE SUPERVISADO</a:t>
            </a:r>
          </a:p>
          <a:p>
            <a:pPr marL="0" indent="0">
              <a:buNone/>
            </a:pPr>
            <a:r>
              <a:rPr lang="es-MX" dirty="0"/>
              <a:t>EXISTE UNA RELACIÓN ENTRE DOS VARIABLES (DEPENDIENTE E INDEPENDIENTE), LA CUAL SE PUEDE MODELAR.</a:t>
            </a:r>
          </a:p>
        </p:txBody>
      </p:sp>
      <p:sp>
        <p:nvSpPr>
          <p:cNvPr id="4" name="Marcador de contenido 3">
            <a:extLst>
              <a:ext uri="{FF2B5EF4-FFF2-40B4-BE49-F238E27FC236}">
                <a16:creationId xmlns:a16="http://schemas.microsoft.com/office/drawing/2014/main" id="{E19D3E5A-4F15-4209-B892-C3D7CC2C7727}"/>
              </a:ext>
            </a:extLst>
          </p:cNvPr>
          <p:cNvSpPr>
            <a:spLocks noGrp="1"/>
          </p:cNvSpPr>
          <p:nvPr>
            <p:ph sz="half" idx="2"/>
          </p:nvPr>
        </p:nvSpPr>
        <p:spPr/>
        <p:txBody>
          <a:bodyPr/>
          <a:lstStyle/>
          <a:p>
            <a:r>
              <a:rPr lang="es-MX" dirty="0"/>
              <a:t>APRENDIZAJE NO SUPERVISADO</a:t>
            </a:r>
          </a:p>
          <a:p>
            <a:pPr marL="0" indent="0">
              <a:buNone/>
            </a:pPr>
            <a:r>
              <a:rPr lang="es-MX" dirty="0"/>
              <a:t>NO EXISTE UN ATRIBUTO DEPENDIENTE ESPECIFICADO DE ANTEMANO.</a:t>
            </a:r>
          </a:p>
          <a:p>
            <a:endParaRPr lang="es-MX" dirty="0"/>
          </a:p>
        </p:txBody>
      </p:sp>
    </p:spTree>
    <p:extLst>
      <p:ext uri="{BB962C8B-B14F-4D97-AF65-F5344CB8AC3E}">
        <p14:creationId xmlns:p14="http://schemas.microsoft.com/office/powerpoint/2010/main" val="2480625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355DCD-8308-4092-8CD5-E5B14206A61C}"/>
              </a:ext>
            </a:extLst>
          </p:cNvPr>
          <p:cNvSpPr>
            <a:spLocks noGrp="1"/>
          </p:cNvSpPr>
          <p:nvPr>
            <p:ph type="title"/>
          </p:nvPr>
        </p:nvSpPr>
        <p:spPr/>
        <p:txBody>
          <a:bodyPr/>
          <a:lstStyle/>
          <a:p>
            <a:r>
              <a:rPr lang="es-MX" dirty="0"/>
              <a:t>MACHINE LEARNING</a:t>
            </a:r>
          </a:p>
        </p:txBody>
      </p:sp>
      <p:sp>
        <p:nvSpPr>
          <p:cNvPr id="3" name="Marcador de contenido 2">
            <a:extLst>
              <a:ext uri="{FF2B5EF4-FFF2-40B4-BE49-F238E27FC236}">
                <a16:creationId xmlns:a16="http://schemas.microsoft.com/office/drawing/2014/main" id="{8C02109D-9DFC-4153-BD0E-4B7766B2240B}"/>
              </a:ext>
            </a:extLst>
          </p:cNvPr>
          <p:cNvSpPr>
            <a:spLocks noGrp="1"/>
          </p:cNvSpPr>
          <p:nvPr>
            <p:ph idx="1"/>
          </p:nvPr>
        </p:nvSpPr>
        <p:spPr/>
        <p:txBody>
          <a:bodyPr/>
          <a:lstStyle/>
          <a:p>
            <a:r>
              <a:rPr lang="es-MX" dirty="0"/>
              <a:t>PROPIEDADES DEL CONOCIMIENTO EXTRAIDO</a:t>
            </a:r>
          </a:p>
          <a:p>
            <a:pPr lvl="1"/>
            <a:r>
              <a:rPr lang="es-MX" dirty="0"/>
              <a:t>VÁLIDO</a:t>
            </a:r>
          </a:p>
          <a:p>
            <a:pPr lvl="1"/>
            <a:r>
              <a:rPr lang="es-MX" dirty="0"/>
              <a:t>NOVEDOSO</a:t>
            </a:r>
          </a:p>
          <a:p>
            <a:pPr lvl="1"/>
            <a:r>
              <a:rPr lang="es-MX" dirty="0"/>
              <a:t>POTENCIALMENTE ÚTIL</a:t>
            </a:r>
          </a:p>
          <a:p>
            <a:pPr lvl="1"/>
            <a:r>
              <a:rPr lang="es-MX" dirty="0"/>
              <a:t>COMPRENSIBLE</a:t>
            </a:r>
          </a:p>
        </p:txBody>
      </p:sp>
    </p:spTree>
    <p:extLst>
      <p:ext uri="{BB962C8B-B14F-4D97-AF65-F5344CB8AC3E}">
        <p14:creationId xmlns:p14="http://schemas.microsoft.com/office/powerpoint/2010/main" val="2237633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6AB676B-3F7A-4A30-807E-420B598A2AEE}"/>
              </a:ext>
            </a:extLst>
          </p:cNvPr>
          <p:cNvSpPr>
            <a:spLocks noGrp="1"/>
          </p:cNvSpPr>
          <p:nvPr>
            <p:ph type="title"/>
          </p:nvPr>
        </p:nvSpPr>
        <p:spPr/>
        <p:txBody>
          <a:bodyPr/>
          <a:lstStyle/>
          <a:p>
            <a:r>
              <a:rPr lang="es-MX" dirty="0"/>
              <a:t>2. TIPOS Y TRATAMIENTO DE DATOS</a:t>
            </a:r>
          </a:p>
        </p:txBody>
      </p:sp>
      <p:sp>
        <p:nvSpPr>
          <p:cNvPr id="4" name="Marcador de texto 3">
            <a:extLst>
              <a:ext uri="{FF2B5EF4-FFF2-40B4-BE49-F238E27FC236}">
                <a16:creationId xmlns:a16="http://schemas.microsoft.com/office/drawing/2014/main" id="{A5D3C745-A10C-48E6-ACD1-BB07048BF7CB}"/>
              </a:ext>
            </a:extLst>
          </p:cNvPr>
          <p:cNvSpPr>
            <a:spLocks noGrp="1"/>
          </p:cNvSpPr>
          <p:nvPr>
            <p:ph type="body" sz="half" idx="2"/>
          </p:nvPr>
        </p:nvSpPr>
        <p:spPr/>
        <p:txBody>
          <a:bodyPr/>
          <a:lstStyle/>
          <a:p>
            <a:endParaRPr lang="es-MX"/>
          </a:p>
        </p:txBody>
      </p:sp>
      <p:pic>
        <p:nvPicPr>
          <p:cNvPr id="2050" name="Picture 2" descr="Syloper ¿Para qué sirve la minería de datos o data mining? - Syloper">
            <a:extLst>
              <a:ext uri="{FF2B5EF4-FFF2-40B4-BE49-F238E27FC236}">
                <a16:creationId xmlns:a16="http://schemas.microsoft.com/office/drawing/2014/main" id="{524CF3C0-9C83-41D6-8CD2-33F867C8763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3007" r="2300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17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6968F7-CA36-4337-BF54-3B94FA4D3C08}"/>
              </a:ext>
            </a:extLst>
          </p:cNvPr>
          <p:cNvSpPr>
            <a:spLocks noGrp="1"/>
          </p:cNvSpPr>
          <p:nvPr>
            <p:ph type="title"/>
          </p:nvPr>
        </p:nvSpPr>
        <p:spPr/>
        <p:txBody>
          <a:bodyPr/>
          <a:lstStyle/>
          <a:p>
            <a:r>
              <a:rPr lang="es-MX" dirty="0"/>
              <a:t>TIPOS DE DATOS</a:t>
            </a:r>
          </a:p>
        </p:txBody>
      </p:sp>
      <p:sp>
        <p:nvSpPr>
          <p:cNvPr id="3" name="Marcador de contenido 2">
            <a:extLst>
              <a:ext uri="{FF2B5EF4-FFF2-40B4-BE49-F238E27FC236}">
                <a16:creationId xmlns:a16="http://schemas.microsoft.com/office/drawing/2014/main" id="{8C9A66E9-C26E-4B58-A05E-2FE6C3A539E8}"/>
              </a:ext>
            </a:extLst>
          </p:cNvPr>
          <p:cNvSpPr>
            <a:spLocks noGrp="1"/>
          </p:cNvSpPr>
          <p:nvPr>
            <p:ph idx="1"/>
          </p:nvPr>
        </p:nvSpPr>
        <p:spPr/>
        <p:txBody>
          <a:bodyPr/>
          <a:lstStyle/>
          <a:p>
            <a:r>
              <a:rPr lang="es-MX" dirty="0"/>
              <a:t>ESTADÍSTICO DE LOCALIZACIÓN</a:t>
            </a:r>
          </a:p>
          <a:p>
            <a:pPr lvl="1"/>
            <a:r>
              <a:rPr lang="es-MX" dirty="0"/>
              <a:t>MEDIANA</a:t>
            </a:r>
          </a:p>
          <a:p>
            <a:pPr lvl="1"/>
            <a:r>
              <a:rPr lang="es-MX" dirty="0"/>
              <a:t>CUARTILES</a:t>
            </a:r>
          </a:p>
          <a:p>
            <a:pPr lvl="1"/>
            <a:r>
              <a:rPr lang="es-MX" dirty="0"/>
              <a:t>DECILES</a:t>
            </a:r>
          </a:p>
          <a:p>
            <a:pPr lvl="1"/>
            <a:r>
              <a:rPr lang="es-MX" dirty="0"/>
              <a:t>CENTILES</a:t>
            </a:r>
          </a:p>
          <a:p>
            <a:pPr lvl="1"/>
            <a:r>
              <a:rPr lang="es-MX" dirty="0"/>
              <a:t>FORMA DE UNA DISTRIBUCIÓN Y SU GRÁFICA DE CAJA Y BIGOTE</a:t>
            </a:r>
          </a:p>
        </p:txBody>
      </p:sp>
    </p:spTree>
    <p:extLst>
      <p:ext uri="{BB962C8B-B14F-4D97-AF65-F5344CB8AC3E}">
        <p14:creationId xmlns:p14="http://schemas.microsoft.com/office/powerpoint/2010/main" val="465118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6968F7-CA36-4337-BF54-3B94FA4D3C08}"/>
              </a:ext>
            </a:extLst>
          </p:cNvPr>
          <p:cNvSpPr>
            <a:spLocks noGrp="1"/>
          </p:cNvSpPr>
          <p:nvPr>
            <p:ph type="title"/>
          </p:nvPr>
        </p:nvSpPr>
        <p:spPr/>
        <p:txBody>
          <a:bodyPr/>
          <a:lstStyle/>
          <a:p>
            <a:r>
              <a:rPr lang="es-MX" dirty="0"/>
              <a:t>TIPOS DE DATOS</a:t>
            </a:r>
          </a:p>
        </p:txBody>
      </p:sp>
      <p:sp>
        <p:nvSpPr>
          <p:cNvPr id="3" name="Marcador de contenido 2">
            <a:extLst>
              <a:ext uri="{FF2B5EF4-FFF2-40B4-BE49-F238E27FC236}">
                <a16:creationId xmlns:a16="http://schemas.microsoft.com/office/drawing/2014/main" id="{8C9A66E9-C26E-4B58-A05E-2FE6C3A539E8}"/>
              </a:ext>
            </a:extLst>
          </p:cNvPr>
          <p:cNvSpPr>
            <a:spLocks noGrp="1"/>
          </p:cNvSpPr>
          <p:nvPr>
            <p:ph idx="1"/>
          </p:nvPr>
        </p:nvSpPr>
        <p:spPr/>
        <p:txBody>
          <a:bodyPr/>
          <a:lstStyle/>
          <a:p>
            <a:r>
              <a:rPr lang="es-MX" dirty="0"/>
              <a:t>ESTADÍSTICO DE DISPERSIÓN</a:t>
            </a:r>
          </a:p>
          <a:p>
            <a:pPr lvl="1"/>
            <a:r>
              <a:rPr lang="es-MX" dirty="0"/>
              <a:t>RANGO</a:t>
            </a:r>
          </a:p>
          <a:p>
            <a:pPr lvl="1"/>
            <a:r>
              <a:rPr lang="es-MX" dirty="0"/>
              <a:t>RANGO INTERCUARTÍLICO</a:t>
            </a:r>
          </a:p>
          <a:p>
            <a:pPr lvl="1"/>
            <a:r>
              <a:rPr lang="es-MX" dirty="0"/>
              <a:t>VARIANZA</a:t>
            </a:r>
          </a:p>
          <a:p>
            <a:pPr lvl="1"/>
            <a:r>
              <a:rPr lang="es-MX" dirty="0"/>
              <a:t>DESVIACIÓN ESTÁNDAR</a:t>
            </a:r>
          </a:p>
        </p:txBody>
      </p:sp>
    </p:spTree>
    <p:extLst>
      <p:ext uri="{BB962C8B-B14F-4D97-AF65-F5344CB8AC3E}">
        <p14:creationId xmlns:p14="http://schemas.microsoft.com/office/powerpoint/2010/main" val="998961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D2B6BD-3FA8-4354-8CE9-62AFA70FB5EA}"/>
              </a:ext>
            </a:extLst>
          </p:cNvPr>
          <p:cNvSpPr>
            <a:spLocks noGrp="1"/>
          </p:cNvSpPr>
          <p:nvPr>
            <p:ph type="title"/>
          </p:nvPr>
        </p:nvSpPr>
        <p:spPr/>
        <p:txBody>
          <a:bodyPr/>
          <a:lstStyle/>
          <a:p>
            <a:r>
              <a:rPr lang="es-MX" dirty="0"/>
              <a:t>REPRESENTACIÓN DE DATOS</a:t>
            </a:r>
          </a:p>
        </p:txBody>
      </p:sp>
      <p:sp>
        <p:nvSpPr>
          <p:cNvPr id="3" name="Marcador de contenido 2">
            <a:extLst>
              <a:ext uri="{FF2B5EF4-FFF2-40B4-BE49-F238E27FC236}">
                <a16:creationId xmlns:a16="http://schemas.microsoft.com/office/drawing/2014/main" id="{B26312D1-2A79-4D78-AF6C-6D1A41857C79}"/>
              </a:ext>
            </a:extLst>
          </p:cNvPr>
          <p:cNvSpPr>
            <a:spLocks noGrp="1"/>
          </p:cNvSpPr>
          <p:nvPr>
            <p:ph sz="half" idx="1"/>
          </p:nvPr>
        </p:nvSpPr>
        <p:spPr/>
        <p:txBody>
          <a:bodyPr>
            <a:normAutofit fontScale="92500" lnSpcReduction="10000"/>
          </a:bodyPr>
          <a:lstStyle/>
          <a:p>
            <a:r>
              <a:rPr lang="es-MX" dirty="0"/>
              <a:t>TABLA DE FRECUENCIAS</a:t>
            </a:r>
          </a:p>
          <a:p>
            <a:r>
              <a:rPr lang="es-MX" dirty="0"/>
              <a:t>TABLA DE FRECUENCIA ACUMULADA</a:t>
            </a:r>
          </a:p>
          <a:p>
            <a:r>
              <a:rPr lang="es-MX" dirty="0"/>
              <a:t>GRÁFICA DE BARRAS</a:t>
            </a:r>
          </a:p>
          <a:p>
            <a:r>
              <a:rPr lang="es-MX" dirty="0"/>
              <a:t>GRÁFICA DE PASTEL</a:t>
            </a:r>
          </a:p>
          <a:p>
            <a:r>
              <a:rPr lang="es-MX" dirty="0"/>
              <a:t>HISTOGRAMA</a:t>
            </a:r>
          </a:p>
          <a:p>
            <a:r>
              <a:rPr lang="es-MX" dirty="0"/>
              <a:t>GRÁFICA DE LÍNEAS</a:t>
            </a:r>
          </a:p>
          <a:p>
            <a:r>
              <a:rPr lang="es-MX" dirty="0"/>
              <a:t>GRÁFICA DE DISPERSIÓN</a:t>
            </a:r>
          </a:p>
        </p:txBody>
      </p:sp>
    </p:spTree>
    <p:extLst>
      <p:ext uri="{BB962C8B-B14F-4D97-AF65-F5344CB8AC3E}">
        <p14:creationId xmlns:p14="http://schemas.microsoft.com/office/powerpoint/2010/main" val="3689411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B626E8-ACF5-403D-9879-79A8FE678B43}"/>
              </a:ext>
            </a:extLst>
          </p:cNvPr>
          <p:cNvSpPr>
            <a:spLocks noGrp="1"/>
          </p:cNvSpPr>
          <p:nvPr>
            <p:ph type="title"/>
          </p:nvPr>
        </p:nvSpPr>
        <p:spPr/>
        <p:txBody>
          <a:bodyPr/>
          <a:lstStyle/>
          <a:p>
            <a:r>
              <a:rPr lang="es-MX" dirty="0"/>
              <a:t>TRATAMIENTO DE DATOS</a:t>
            </a:r>
          </a:p>
        </p:txBody>
      </p:sp>
      <p:sp>
        <p:nvSpPr>
          <p:cNvPr id="3" name="Marcador de contenido 2">
            <a:extLst>
              <a:ext uri="{FF2B5EF4-FFF2-40B4-BE49-F238E27FC236}">
                <a16:creationId xmlns:a16="http://schemas.microsoft.com/office/drawing/2014/main" id="{041DE504-09B9-4B25-97AD-E9EE0CF3F75A}"/>
              </a:ext>
            </a:extLst>
          </p:cNvPr>
          <p:cNvSpPr>
            <a:spLocks noGrp="1"/>
          </p:cNvSpPr>
          <p:nvPr>
            <p:ph idx="1"/>
          </p:nvPr>
        </p:nvSpPr>
        <p:spPr/>
        <p:txBody>
          <a:bodyPr>
            <a:normAutofit fontScale="70000" lnSpcReduction="20000"/>
          </a:bodyPr>
          <a:lstStyle/>
          <a:p>
            <a:r>
              <a:rPr lang="es-MX" dirty="0"/>
              <a:t>RUTINAS DE LIMPIEZA PARA DATOS CON VALORES FALTANTES</a:t>
            </a:r>
          </a:p>
          <a:p>
            <a:pPr lvl="1"/>
            <a:r>
              <a:rPr lang="es-MX" dirty="0"/>
              <a:t>IGNORAR LA TUPLA</a:t>
            </a:r>
          </a:p>
          <a:p>
            <a:pPr lvl="1"/>
            <a:r>
              <a:rPr lang="es-MX" dirty="0"/>
              <a:t>COMPLEMENTAR MANUALMENTE EL VALOR FALTANTE</a:t>
            </a:r>
          </a:p>
          <a:p>
            <a:pPr lvl="1"/>
            <a:r>
              <a:rPr lang="es-MX" dirty="0"/>
              <a:t>USO DE UNA CONSTANTE GLOBAL PARA COMPLETAS LOS VALORES FALTANTES</a:t>
            </a:r>
          </a:p>
          <a:p>
            <a:pPr lvl="1"/>
            <a:r>
              <a:rPr lang="es-MX" dirty="0"/>
              <a:t>USO DE UNA MEDIDA DE TENDECIA CENTRAL PARA EL ATRIBUTO</a:t>
            </a:r>
          </a:p>
          <a:p>
            <a:pPr lvl="1"/>
            <a:r>
              <a:rPr lang="es-MX" dirty="0"/>
              <a:t>USAR LA MEDIA O LA MEDIANA PARA TODAS LAS MUESTRAS QUE PERTENECEN A LA MISMA</a:t>
            </a:r>
          </a:p>
          <a:p>
            <a:pPr lvl="1"/>
            <a:r>
              <a:rPr lang="es-MX" dirty="0"/>
              <a:t>USAR EL VALOR MÁS PROBABLE PARA COMPLETAR EL VALOR FALTANTE</a:t>
            </a:r>
          </a:p>
          <a:p>
            <a:pPr lvl="1"/>
            <a:r>
              <a:rPr lang="es-MX" dirty="0"/>
              <a:t>REEMPLAZAR LOS VALORES FALTANTES CON VALORES IMPUTADOS</a:t>
            </a:r>
          </a:p>
          <a:p>
            <a:pPr lvl="2"/>
            <a:r>
              <a:rPr lang="es-MX" dirty="0"/>
              <a:t>REEMPLAZAR EL VALOR FALTANTE CON UNA CONSTANTE DEFINIDA POR EL USUARIO</a:t>
            </a:r>
          </a:p>
          <a:p>
            <a:pPr lvl="2"/>
            <a:r>
              <a:rPr lang="es-MX" dirty="0"/>
              <a:t>REEMPLAZAR EL VALOR FALTANTE POR LA MEDIA PARA VALORES NUMÉRICOS</a:t>
            </a:r>
          </a:p>
          <a:p>
            <a:pPr lvl="2"/>
            <a:r>
              <a:rPr lang="es-MX" dirty="0"/>
              <a:t>REEMPLAZAR EL VALOR FALTANTE POR LA MODA PARA VALORES CATEGÓRICOS</a:t>
            </a:r>
          </a:p>
        </p:txBody>
      </p:sp>
    </p:spTree>
    <p:extLst>
      <p:ext uri="{BB962C8B-B14F-4D97-AF65-F5344CB8AC3E}">
        <p14:creationId xmlns:p14="http://schemas.microsoft.com/office/powerpoint/2010/main" val="2399277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BAA52-2BFF-49ED-ADB7-9D3311CB5E62}"/>
              </a:ext>
            </a:extLst>
          </p:cNvPr>
          <p:cNvSpPr>
            <a:spLocks noGrp="1"/>
          </p:cNvSpPr>
          <p:nvPr>
            <p:ph type="title"/>
          </p:nvPr>
        </p:nvSpPr>
        <p:spPr/>
        <p:txBody>
          <a:bodyPr/>
          <a:lstStyle/>
          <a:p>
            <a:r>
              <a:rPr lang="es-MX" dirty="0"/>
              <a:t>TRATAMIENTO DE DATOS</a:t>
            </a:r>
            <a:br>
              <a:rPr lang="es-MX" dirty="0"/>
            </a:br>
            <a:r>
              <a:rPr lang="es-MX" sz="1400" dirty="0"/>
              <a:t>MÉTODO DE IMPUTACIÓN</a:t>
            </a:r>
            <a:endParaRPr lang="es-MX" dirty="0"/>
          </a:p>
        </p:txBody>
      </p:sp>
      <p:sp>
        <p:nvSpPr>
          <p:cNvPr id="3" name="Marcador de contenido 2">
            <a:extLst>
              <a:ext uri="{FF2B5EF4-FFF2-40B4-BE49-F238E27FC236}">
                <a16:creationId xmlns:a16="http://schemas.microsoft.com/office/drawing/2014/main" id="{489B67B2-C3DB-4D3E-956F-CD6A37DFFEB3}"/>
              </a:ext>
            </a:extLst>
          </p:cNvPr>
          <p:cNvSpPr>
            <a:spLocks noGrp="1"/>
          </p:cNvSpPr>
          <p:nvPr>
            <p:ph sz="half" idx="1"/>
          </p:nvPr>
        </p:nvSpPr>
        <p:spPr/>
        <p:txBody>
          <a:bodyPr/>
          <a:lstStyle/>
          <a:p>
            <a:r>
              <a:rPr lang="es-MX" dirty="0"/>
              <a:t>DETERMINÍSTAS</a:t>
            </a:r>
          </a:p>
          <a:p>
            <a:pPr lvl="1"/>
            <a:r>
              <a:rPr lang="es-MX" dirty="0"/>
              <a:t>IMPUTACIÓN DE LA MEDIA</a:t>
            </a:r>
          </a:p>
          <a:p>
            <a:pPr lvl="1"/>
            <a:r>
              <a:rPr lang="es-MX" dirty="0"/>
              <a:t>EL ÚLTIMO VALOR OBSERVADO</a:t>
            </a:r>
          </a:p>
        </p:txBody>
      </p:sp>
      <p:sp>
        <p:nvSpPr>
          <p:cNvPr id="4" name="Marcador de contenido 3">
            <a:extLst>
              <a:ext uri="{FF2B5EF4-FFF2-40B4-BE49-F238E27FC236}">
                <a16:creationId xmlns:a16="http://schemas.microsoft.com/office/drawing/2014/main" id="{1BAB89CF-39DF-4727-9DC9-3783118D73E4}"/>
              </a:ext>
            </a:extLst>
          </p:cNvPr>
          <p:cNvSpPr>
            <a:spLocks noGrp="1"/>
          </p:cNvSpPr>
          <p:nvPr>
            <p:ph sz="half" idx="2"/>
          </p:nvPr>
        </p:nvSpPr>
        <p:spPr/>
        <p:txBody>
          <a:bodyPr/>
          <a:lstStyle/>
          <a:p>
            <a:r>
              <a:rPr lang="es-MX" dirty="0"/>
              <a:t>PROBABILÍSTICOS</a:t>
            </a:r>
          </a:p>
          <a:p>
            <a:pPr lvl="1"/>
            <a:r>
              <a:rPr lang="es-MX" dirty="0"/>
              <a:t>IMPUTACIÓN MÚLTIPLE</a:t>
            </a:r>
          </a:p>
          <a:p>
            <a:pPr lvl="1"/>
            <a:r>
              <a:rPr lang="es-MX" dirty="0"/>
              <a:t>ESTIMACIÓN DE LA MÁXIMA VEROSIMILITUD</a:t>
            </a:r>
          </a:p>
        </p:txBody>
      </p:sp>
    </p:spTree>
    <p:extLst>
      <p:ext uri="{BB962C8B-B14F-4D97-AF65-F5344CB8AC3E}">
        <p14:creationId xmlns:p14="http://schemas.microsoft.com/office/powerpoint/2010/main" val="371037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6F54C9B-F5C4-4239-9AF5-118A7609F064}"/>
              </a:ext>
            </a:extLst>
          </p:cNvPr>
          <p:cNvSpPr>
            <a:spLocks noGrp="1"/>
          </p:cNvSpPr>
          <p:nvPr>
            <p:ph type="title"/>
          </p:nvPr>
        </p:nvSpPr>
        <p:spPr/>
        <p:txBody>
          <a:bodyPr/>
          <a:lstStyle/>
          <a:p>
            <a:r>
              <a:rPr lang="es-MX" dirty="0"/>
              <a:t>1. INTRODUCCIÓN</a:t>
            </a:r>
          </a:p>
        </p:txBody>
      </p:sp>
      <p:sp>
        <p:nvSpPr>
          <p:cNvPr id="4" name="Marcador de texto 3">
            <a:extLst>
              <a:ext uri="{FF2B5EF4-FFF2-40B4-BE49-F238E27FC236}">
                <a16:creationId xmlns:a16="http://schemas.microsoft.com/office/drawing/2014/main" id="{9F48C7C3-F8DF-4219-945C-01A3852214BA}"/>
              </a:ext>
            </a:extLst>
          </p:cNvPr>
          <p:cNvSpPr>
            <a:spLocks noGrp="1"/>
          </p:cNvSpPr>
          <p:nvPr>
            <p:ph type="body" sz="half" idx="2"/>
          </p:nvPr>
        </p:nvSpPr>
        <p:spPr/>
        <p:txBody>
          <a:bodyPr>
            <a:normAutofit fontScale="92500" lnSpcReduction="10000"/>
          </a:bodyPr>
          <a:lstStyle/>
          <a:p>
            <a:r>
              <a:rPr lang="es-MX" dirty="0"/>
              <a:t>Según Witten &amp; Frank la minería de datos se define como el proceso de extraer conocimiento útil y comprensible, previamente desconocido, desde grandes cantidades de datos almacenados en distintos formatos.</a:t>
            </a:r>
          </a:p>
        </p:txBody>
      </p:sp>
      <p:pic>
        <p:nvPicPr>
          <p:cNvPr id="1026" name="Picture 2" descr="Qué es la minería de datos? | Definición | Kaspersky">
            <a:extLst>
              <a:ext uri="{FF2B5EF4-FFF2-40B4-BE49-F238E27FC236}">
                <a16:creationId xmlns:a16="http://schemas.microsoft.com/office/drawing/2014/main" id="{26B961FF-5CA1-465F-98C9-911E04AF0E4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0986" r="3098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980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ED787A5-88A3-4A2C-9165-21CFD24D336F}"/>
              </a:ext>
            </a:extLst>
          </p:cNvPr>
          <p:cNvSpPr>
            <a:spLocks noGrp="1"/>
          </p:cNvSpPr>
          <p:nvPr>
            <p:ph type="title"/>
          </p:nvPr>
        </p:nvSpPr>
        <p:spPr/>
        <p:txBody>
          <a:bodyPr/>
          <a:lstStyle/>
          <a:p>
            <a:r>
              <a:rPr lang="es-MX" dirty="0"/>
              <a:t>3. ÁRBOLES</a:t>
            </a:r>
          </a:p>
        </p:txBody>
      </p:sp>
      <p:sp>
        <p:nvSpPr>
          <p:cNvPr id="4" name="Marcador de texto 3">
            <a:extLst>
              <a:ext uri="{FF2B5EF4-FFF2-40B4-BE49-F238E27FC236}">
                <a16:creationId xmlns:a16="http://schemas.microsoft.com/office/drawing/2014/main" id="{A8FF319F-C488-4A19-8E1C-1383BF27133C}"/>
              </a:ext>
            </a:extLst>
          </p:cNvPr>
          <p:cNvSpPr>
            <a:spLocks noGrp="1"/>
          </p:cNvSpPr>
          <p:nvPr>
            <p:ph type="body" sz="half" idx="2"/>
          </p:nvPr>
        </p:nvSpPr>
        <p:spPr/>
        <p:txBody>
          <a:bodyPr/>
          <a:lstStyle/>
          <a:p>
            <a:endParaRPr lang="es-MX" dirty="0"/>
          </a:p>
        </p:txBody>
      </p:sp>
      <p:pic>
        <p:nvPicPr>
          <p:cNvPr id="3074" name="Picture 2" descr="minería de datos» mejor que «data mining» | FundéuRAE">
            <a:extLst>
              <a:ext uri="{FF2B5EF4-FFF2-40B4-BE49-F238E27FC236}">
                <a16:creationId xmlns:a16="http://schemas.microsoft.com/office/drawing/2014/main" id="{8CE395A8-D4BB-432D-8337-525F5CF4C6C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9469" r="2946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911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FA004-FB6A-42C7-8CE4-2E60868E8075}"/>
              </a:ext>
            </a:extLst>
          </p:cNvPr>
          <p:cNvSpPr>
            <a:spLocks noGrp="1"/>
          </p:cNvSpPr>
          <p:nvPr>
            <p:ph type="title"/>
          </p:nvPr>
        </p:nvSpPr>
        <p:spPr/>
        <p:txBody>
          <a:bodyPr/>
          <a:lstStyle/>
          <a:p>
            <a:r>
              <a:rPr lang="es-MX" dirty="0"/>
              <a:t>CLASIFICACIÓN</a:t>
            </a:r>
            <a:br>
              <a:rPr lang="es-MX" dirty="0"/>
            </a:br>
            <a:r>
              <a:rPr lang="es-MX" sz="1600" dirty="0"/>
              <a:t>MODELOS</a:t>
            </a:r>
            <a:endParaRPr lang="es-MX" dirty="0"/>
          </a:p>
        </p:txBody>
      </p:sp>
      <p:sp>
        <p:nvSpPr>
          <p:cNvPr id="3" name="Marcador de contenido 2">
            <a:extLst>
              <a:ext uri="{FF2B5EF4-FFF2-40B4-BE49-F238E27FC236}">
                <a16:creationId xmlns:a16="http://schemas.microsoft.com/office/drawing/2014/main" id="{F0B41CBF-87BF-4365-B288-A55940CD8B1B}"/>
              </a:ext>
            </a:extLst>
          </p:cNvPr>
          <p:cNvSpPr>
            <a:spLocks noGrp="1"/>
          </p:cNvSpPr>
          <p:nvPr>
            <p:ph sz="half" idx="1"/>
          </p:nvPr>
        </p:nvSpPr>
        <p:spPr/>
        <p:txBody>
          <a:bodyPr/>
          <a:lstStyle/>
          <a:p>
            <a:r>
              <a:rPr lang="es-MX" dirty="0"/>
              <a:t>MODELO DESCRIPTIVO</a:t>
            </a:r>
          </a:p>
          <a:p>
            <a:r>
              <a:rPr lang="es-MX" dirty="0"/>
              <a:t>MODELO PREDICTIVO</a:t>
            </a:r>
          </a:p>
          <a:p>
            <a:r>
              <a:rPr lang="es-MX" dirty="0"/>
              <a:t>APRENDIZAJE</a:t>
            </a:r>
          </a:p>
          <a:p>
            <a:pPr lvl="1"/>
            <a:r>
              <a:rPr lang="es-MX" dirty="0"/>
              <a:t>SUPERVISADO</a:t>
            </a:r>
          </a:p>
          <a:p>
            <a:pPr lvl="1"/>
            <a:r>
              <a:rPr lang="es-MX" dirty="0"/>
              <a:t>NO SUPERVISADO</a:t>
            </a:r>
          </a:p>
          <a:p>
            <a:pPr marL="344488" marR="0" lvl="0" indent="-344488" algn="l" defTabSz="914400" rtl="0" eaLnBrk="1" fontAlgn="auto" latinLnBrk="0" hangingPunct="1">
              <a:lnSpc>
                <a:spcPct val="120000"/>
              </a:lnSpc>
              <a:spcBef>
                <a:spcPts val="1000"/>
              </a:spcBef>
              <a:spcAft>
                <a:spcPts val="600"/>
              </a:spcAft>
              <a:buClr>
                <a:srgbClr val="8EC0C1"/>
              </a:buClr>
              <a:buSzPct val="90000"/>
              <a:buFont typeface="Wingdings" panose="05000000000000000000" pitchFamily="2" charset="2"/>
              <a:buChar char="§"/>
              <a:tabLst/>
              <a:defRPr/>
            </a:pPr>
            <a:r>
              <a:rPr kumimoji="0" lang="es-MX" sz="2000" b="0" i="0" u="none" strike="noStrike" kern="1200" cap="none" spc="0" normalizeH="0" baseline="0" noProof="0" dirty="0">
                <a:ln>
                  <a:noFill/>
                </a:ln>
                <a:solidFill>
                  <a:prstClr val="white"/>
                </a:solidFill>
                <a:effectLst/>
                <a:uLnTx/>
                <a:uFillTx/>
                <a:latin typeface="Arial" panose="020B0604020202020204"/>
                <a:ea typeface="+mn-ea"/>
                <a:cs typeface="+mn-cs"/>
              </a:rPr>
              <a:t>CLASIFICACIÓN</a:t>
            </a:r>
          </a:p>
        </p:txBody>
      </p:sp>
    </p:spTree>
    <p:extLst>
      <p:ext uri="{BB962C8B-B14F-4D97-AF65-F5344CB8AC3E}">
        <p14:creationId xmlns:p14="http://schemas.microsoft.com/office/powerpoint/2010/main" val="1040949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B9BB39-3FCE-4342-93F5-739B3E585890}"/>
              </a:ext>
            </a:extLst>
          </p:cNvPr>
          <p:cNvSpPr>
            <a:spLocks noGrp="1"/>
          </p:cNvSpPr>
          <p:nvPr>
            <p:ph idx="1"/>
          </p:nvPr>
        </p:nvSpPr>
        <p:spPr/>
        <p:txBody>
          <a:bodyPr>
            <a:normAutofit/>
          </a:bodyPr>
          <a:lstStyle/>
          <a:p>
            <a:r>
              <a:rPr lang="es-MX" dirty="0"/>
              <a:t>EVALUACIÓN DE ÁRBOLES DE DECISIÓN</a:t>
            </a:r>
          </a:p>
          <a:p>
            <a:pPr lvl="1"/>
            <a:r>
              <a:rPr lang="es-MX" dirty="0"/>
              <a:t>EXACTITUD DE LA CLASIFICACIÓN</a:t>
            </a:r>
          </a:p>
          <a:p>
            <a:pPr lvl="1"/>
            <a:r>
              <a:rPr lang="es-MX" dirty="0"/>
              <a:t>ERROR DE ENTRENAMIENTO</a:t>
            </a:r>
          </a:p>
          <a:p>
            <a:pPr lvl="1"/>
            <a:r>
              <a:rPr lang="es-MX" dirty="0"/>
              <a:t>EXACTITUD</a:t>
            </a:r>
          </a:p>
          <a:p>
            <a:pPr lvl="1"/>
            <a:r>
              <a:rPr lang="es-MX" dirty="0"/>
              <a:t>SENSIBILIDAD</a:t>
            </a:r>
          </a:p>
          <a:p>
            <a:pPr lvl="1"/>
            <a:r>
              <a:rPr lang="es-MX" dirty="0"/>
              <a:t>ESPECIFICIDAD</a:t>
            </a:r>
          </a:p>
          <a:p>
            <a:pPr lvl="1"/>
            <a:r>
              <a:rPr lang="es-MX" dirty="0"/>
              <a:t>PRECISIÓN</a:t>
            </a:r>
          </a:p>
        </p:txBody>
      </p:sp>
      <p:sp>
        <p:nvSpPr>
          <p:cNvPr id="4" name="Título 1">
            <a:extLst>
              <a:ext uri="{FF2B5EF4-FFF2-40B4-BE49-F238E27FC236}">
                <a16:creationId xmlns:a16="http://schemas.microsoft.com/office/drawing/2014/main" id="{19FE1DF6-7791-4990-9529-2B7172469C8A}"/>
              </a:ext>
            </a:extLst>
          </p:cNvPr>
          <p:cNvSpPr>
            <a:spLocks noGrp="1"/>
          </p:cNvSpPr>
          <p:nvPr>
            <p:ph type="title"/>
          </p:nvPr>
        </p:nvSpPr>
        <p:spPr>
          <a:xfrm>
            <a:off x="2609873" y="805817"/>
            <a:ext cx="7950984" cy="1081705"/>
          </a:xfrm>
        </p:spPr>
        <p:txBody>
          <a:bodyPr/>
          <a:lstStyle/>
          <a:p>
            <a:r>
              <a:rPr lang="es-MX" dirty="0"/>
              <a:t>CLASIFICACIÓN</a:t>
            </a:r>
            <a:br>
              <a:rPr lang="es-MX" dirty="0"/>
            </a:br>
            <a:r>
              <a:rPr lang="es-MX" sz="1600" dirty="0"/>
              <a:t>TÉCNICAS</a:t>
            </a:r>
            <a:br>
              <a:rPr lang="es-MX" sz="1600" dirty="0"/>
            </a:br>
            <a:r>
              <a:rPr lang="es-MX" sz="1600" b="1" i="1" u="sng" dirty="0"/>
              <a:t>ÁRBOLES DE DECISIÓN</a:t>
            </a:r>
          </a:p>
        </p:txBody>
      </p:sp>
    </p:spTree>
    <p:extLst>
      <p:ext uri="{BB962C8B-B14F-4D97-AF65-F5344CB8AC3E}">
        <p14:creationId xmlns:p14="http://schemas.microsoft.com/office/powerpoint/2010/main" val="3958007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B9BB39-3FCE-4342-93F5-739B3E585890}"/>
              </a:ext>
            </a:extLst>
          </p:cNvPr>
          <p:cNvSpPr>
            <a:spLocks noGrp="1"/>
          </p:cNvSpPr>
          <p:nvPr>
            <p:ph idx="1"/>
          </p:nvPr>
        </p:nvSpPr>
        <p:spPr/>
        <p:txBody>
          <a:bodyPr>
            <a:normAutofit/>
          </a:bodyPr>
          <a:lstStyle/>
          <a:p>
            <a:r>
              <a:rPr lang="es-MX" dirty="0"/>
              <a:t>REGLAS DE DIVISIÓN</a:t>
            </a:r>
          </a:p>
          <a:p>
            <a:pPr lvl="1"/>
            <a:r>
              <a:rPr lang="es-MX" dirty="0"/>
              <a:t>GANANCIA DE INFORMACIÓN</a:t>
            </a:r>
          </a:p>
          <a:p>
            <a:pPr lvl="1"/>
            <a:r>
              <a:rPr lang="es-MX" dirty="0"/>
              <a:t>ENTROPÍA</a:t>
            </a:r>
          </a:p>
          <a:p>
            <a:pPr lvl="1"/>
            <a:r>
              <a:rPr lang="es-MX" dirty="0"/>
              <a:t>RELACIÓN DE GANANCIA</a:t>
            </a:r>
          </a:p>
          <a:p>
            <a:pPr lvl="1"/>
            <a:r>
              <a:rPr lang="es-MX" dirty="0"/>
              <a:t>ÍNDICE DE GINI</a:t>
            </a:r>
          </a:p>
        </p:txBody>
      </p:sp>
      <p:sp>
        <p:nvSpPr>
          <p:cNvPr id="4" name="Título 1">
            <a:extLst>
              <a:ext uri="{FF2B5EF4-FFF2-40B4-BE49-F238E27FC236}">
                <a16:creationId xmlns:a16="http://schemas.microsoft.com/office/drawing/2014/main" id="{19FE1DF6-7791-4990-9529-2B7172469C8A}"/>
              </a:ext>
            </a:extLst>
          </p:cNvPr>
          <p:cNvSpPr>
            <a:spLocks noGrp="1"/>
          </p:cNvSpPr>
          <p:nvPr>
            <p:ph type="title"/>
          </p:nvPr>
        </p:nvSpPr>
        <p:spPr>
          <a:xfrm>
            <a:off x="2609873" y="805817"/>
            <a:ext cx="7950984" cy="1081705"/>
          </a:xfrm>
        </p:spPr>
        <p:txBody>
          <a:bodyPr/>
          <a:lstStyle/>
          <a:p>
            <a:r>
              <a:rPr lang="es-MX" dirty="0"/>
              <a:t>CLASIFICACIÓN</a:t>
            </a:r>
            <a:br>
              <a:rPr lang="es-MX" dirty="0"/>
            </a:br>
            <a:r>
              <a:rPr lang="es-MX" sz="1600" dirty="0"/>
              <a:t>TÉCNICAS</a:t>
            </a:r>
            <a:br>
              <a:rPr lang="es-MX" sz="1600" dirty="0"/>
            </a:br>
            <a:r>
              <a:rPr lang="es-MX" sz="1600" b="1" i="1" u="sng" dirty="0"/>
              <a:t>ÁRBOLES DE DECISIÓN</a:t>
            </a:r>
          </a:p>
        </p:txBody>
      </p:sp>
    </p:spTree>
    <p:extLst>
      <p:ext uri="{BB962C8B-B14F-4D97-AF65-F5344CB8AC3E}">
        <p14:creationId xmlns:p14="http://schemas.microsoft.com/office/powerpoint/2010/main" val="1295473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8C02749-3293-45E5-B22D-90C8136721DE}"/>
              </a:ext>
            </a:extLst>
          </p:cNvPr>
          <p:cNvSpPr>
            <a:spLocks noGrp="1"/>
          </p:cNvSpPr>
          <p:nvPr>
            <p:ph idx="1"/>
          </p:nvPr>
        </p:nvSpPr>
        <p:spPr/>
        <p:txBody>
          <a:bodyPr/>
          <a:lstStyle/>
          <a:p>
            <a:r>
              <a:rPr lang="es-MX" sz="2000" dirty="0"/>
              <a:t>ALGORITMO ID3</a:t>
            </a:r>
          </a:p>
          <a:p>
            <a:r>
              <a:rPr lang="es-MX" sz="2000" dirty="0"/>
              <a:t>ALGORITMO C4.5</a:t>
            </a:r>
          </a:p>
          <a:p>
            <a:r>
              <a:rPr lang="es-MX" sz="2000" dirty="0"/>
              <a:t>ALGORITMO C5.0</a:t>
            </a:r>
          </a:p>
          <a:p>
            <a:r>
              <a:rPr lang="es-MX" sz="2000" dirty="0"/>
              <a:t>ALGORITMO J48 (C4.5)</a:t>
            </a:r>
          </a:p>
          <a:p>
            <a:r>
              <a:rPr lang="es-MX" sz="2000" dirty="0"/>
              <a:t>ÁRBOL CART</a:t>
            </a:r>
          </a:p>
          <a:p>
            <a:endParaRPr lang="es-MX" dirty="0"/>
          </a:p>
        </p:txBody>
      </p:sp>
      <p:sp>
        <p:nvSpPr>
          <p:cNvPr id="4" name="Título 1">
            <a:extLst>
              <a:ext uri="{FF2B5EF4-FFF2-40B4-BE49-F238E27FC236}">
                <a16:creationId xmlns:a16="http://schemas.microsoft.com/office/drawing/2014/main" id="{7270FC77-1C42-44DB-8DC1-57D0075DB189}"/>
              </a:ext>
            </a:extLst>
          </p:cNvPr>
          <p:cNvSpPr>
            <a:spLocks noGrp="1"/>
          </p:cNvSpPr>
          <p:nvPr>
            <p:ph type="title"/>
          </p:nvPr>
        </p:nvSpPr>
        <p:spPr>
          <a:xfrm>
            <a:off x="2611438" y="808038"/>
            <a:ext cx="7958137" cy="1077912"/>
          </a:xfrm>
        </p:spPr>
        <p:txBody>
          <a:bodyPr/>
          <a:lstStyle/>
          <a:p>
            <a:r>
              <a:rPr lang="es-MX" dirty="0"/>
              <a:t>CLASIFICACIÓN</a:t>
            </a:r>
            <a:br>
              <a:rPr lang="es-MX" dirty="0"/>
            </a:br>
            <a:r>
              <a:rPr lang="es-MX" sz="1600" dirty="0"/>
              <a:t>TÉCNICAS</a:t>
            </a:r>
            <a:endParaRPr lang="es-MX" sz="1600" b="1" i="1" u="sng" dirty="0"/>
          </a:p>
        </p:txBody>
      </p:sp>
    </p:spTree>
    <p:extLst>
      <p:ext uri="{BB962C8B-B14F-4D97-AF65-F5344CB8AC3E}">
        <p14:creationId xmlns:p14="http://schemas.microsoft.com/office/powerpoint/2010/main" val="3090613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FA004-FB6A-42C7-8CE4-2E60868E8075}"/>
              </a:ext>
            </a:extLst>
          </p:cNvPr>
          <p:cNvSpPr>
            <a:spLocks noGrp="1"/>
          </p:cNvSpPr>
          <p:nvPr>
            <p:ph type="title"/>
          </p:nvPr>
        </p:nvSpPr>
        <p:spPr/>
        <p:txBody>
          <a:bodyPr/>
          <a:lstStyle/>
          <a:p>
            <a:r>
              <a:rPr lang="es-MX" dirty="0"/>
              <a:t>CLASIFICACIÓN</a:t>
            </a:r>
            <a:br>
              <a:rPr lang="es-MX" dirty="0"/>
            </a:br>
            <a:r>
              <a:rPr lang="es-MX" sz="1600" dirty="0"/>
              <a:t>CARACTERÍSTICAS</a:t>
            </a:r>
          </a:p>
        </p:txBody>
      </p:sp>
      <p:sp>
        <p:nvSpPr>
          <p:cNvPr id="3" name="Marcador de contenido 2">
            <a:extLst>
              <a:ext uri="{FF2B5EF4-FFF2-40B4-BE49-F238E27FC236}">
                <a16:creationId xmlns:a16="http://schemas.microsoft.com/office/drawing/2014/main" id="{F0B41CBF-87BF-4365-B288-A55940CD8B1B}"/>
              </a:ext>
            </a:extLst>
          </p:cNvPr>
          <p:cNvSpPr>
            <a:spLocks noGrp="1"/>
          </p:cNvSpPr>
          <p:nvPr>
            <p:ph sz="half" idx="1"/>
          </p:nvPr>
        </p:nvSpPr>
        <p:spPr/>
        <p:txBody>
          <a:bodyPr/>
          <a:lstStyle/>
          <a:p>
            <a:r>
              <a:rPr lang="es-MX" dirty="0"/>
              <a:t>COMPRENSIBILIDAD</a:t>
            </a:r>
          </a:p>
          <a:p>
            <a:r>
              <a:rPr lang="es-MX" dirty="0"/>
              <a:t>SUBAJUSTE</a:t>
            </a:r>
          </a:p>
          <a:p>
            <a:r>
              <a:rPr lang="es-MX" dirty="0"/>
              <a:t>ESCALABILIDAD</a:t>
            </a:r>
          </a:p>
          <a:p>
            <a:r>
              <a:rPr lang="es-MX" dirty="0"/>
              <a:t>SOBREAJUSTE</a:t>
            </a:r>
          </a:p>
          <a:p>
            <a:r>
              <a:rPr lang="es-MX" dirty="0"/>
              <a:t>ESTABILIDAD</a:t>
            </a:r>
          </a:p>
          <a:p>
            <a:r>
              <a:rPr lang="es-MX" dirty="0"/>
              <a:t>ROBUSTEZ</a:t>
            </a:r>
          </a:p>
          <a:p>
            <a:endParaRPr lang="es-MX" dirty="0"/>
          </a:p>
        </p:txBody>
      </p:sp>
    </p:spTree>
    <p:extLst>
      <p:ext uri="{BB962C8B-B14F-4D97-AF65-F5344CB8AC3E}">
        <p14:creationId xmlns:p14="http://schemas.microsoft.com/office/powerpoint/2010/main" val="3849481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FA004-FB6A-42C7-8CE4-2E60868E8075}"/>
              </a:ext>
            </a:extLst>
          </p:cNvPr>
          <p:cNvSpPr>
            <a:spLocks noGrp="1"/>
          </p:cNvSpPr>
          <p:nvPr>
            <p:ph type="title"/>
          </p:nvPr>
        </p:nvSpPr>
        <p:spPr/>
        <p:txBody>
          <a:bodyPr/>
          <a:lstStyle/>
          <a:p>
            <a:r>
              <a:rPr lang="es-MX" dirty="0"/>
              <a:t>CLASIFICACIÓN</a:t>
            </a:r>
            <a:br>
              <a:rPr lang="es-MX" dirty="0"/>
            </a:br>
            <a:r>
              <a:rPr lang="es-MX" sz="1600" dirty="0"/>
              <a:t>CARACTERÍSTICAS</a:t>
            </a:r>
            <a:br>
              <a:rPr lang="es-MX" sz="1600" dirty="0"/>
            </a:br>
            <a:r>
              <a:rPr lang="es-MX" sz="1600" b="1" i="1" u="sng" dirty="0"/>
              <a:t>EVALUACIÓN DEL DESEMPEÑO</a:t>
            </a:r>
          </a:p>
        </p:txBody>
      </p:sp>
      <p:sp>
        <p:nvSpPr>
          <p:cNvPr id="3" name="Marcador de contenido 2">
            <a:extLst>
              <a:ext uri="{FF2B5EF4-FFF2-40B4-BE49-F238E27FC236}">
                <a16:creationId xmlns:a16="http://schemas.microsoft.com/office/drawing/2014/main" id="{F0B41CBF-87BF-4365-B288-A55940CD8B1B}"/>
              </a:ext>
            </a:extLst>
          </p:cNvPr>
          <p:cNvSpPr>
            <a:spLocks noGrp="1"/>
          </p:cNvSpPr>
          <p:nvPr>
            <p:ph sz="half" idx="1"/>
          </p:nvPr>
        </p:nvSpPr>
        <p:spPr>
          <a:xfrm>
            <a:off x="1801091" y="2232225"/>
            <a:ext cx="5513661" cy="3997828"/>
          </a:xfrm>
        </p:spPr>
        <p:txBody>
          <a:bodyPr>
            <a:normAutofit/>
          </a:bodyPr>
          <a:lstStyle/>
          <a:p>
            <a:r>
              <a:rPr lang="es-MX" dirty="0"/>
              <a:t>ESTIMACIÓN EMPÍRICA DEL ERROR DE GENERALIZACIÓN</a:t>
            </a:r>
          </a:p>
          <a:p>
            <a:pPr lvl="1"/>
            <a:r>
              <a:rPr lang="es-MX" dirty="0"/>
              <a:t>MÉTODO DE RETENCIÓN</a:t>
            </a:r>
          </a:p>
          <a:p>
            <a:pPr lvl="2"/>
            <a:r>
              <a:rPr lang="es-MX" dirty="0"/>
              <a:t>SUBMUESTREO ALEATORIO</a:t>
            </a:r>
          </a:p>
          <a:p>
            <a:pPr lvl="2"/>
            <a:r>
              <a:rPr lang="es-MX" dirty="0"/>
              <a:t>VALIDACIÓN CRUZADA N-FOLD</a:t>
            </a:r>
          </a:p>
          <a:p>
            <a:pPr marL="344488" marR="0" lvl="0" indent="-344488" algn="l" defTabSz="914400" rtl="0" eaLnBrk="1" fontAlgn="auto" latinLnBrk="0" hangingPunct="1">
              <a:lnSpc>
                <a:spcPct val="120000"/>
              </a:lnSpc>
              <a:spcBef>
                <a:spcPts val="1000"/>
              </a:spcBef>
              <a:spcAft>
                <a:spcPts val="600"/>
              </a:spcAft>
              <a:buClr>
                <a:srgbClr val="8EC0C1"/>
              </a:buClr>
              <a:buSzPct val="90000"/>
              <a:buFont typeface="Wingdings" panose="05000000000000000000" pitchFamily="2" charset="2"/>
              <a:buChar char="§"/>
              <a:tabLst/>
              <a:defRPr/>
            </a:pPr>
            <a:r>
              <a:rPr kumimoji="0" lang="es-MX" sz="2000" b="0" i="0" u="none" strike="noStrike" kern="1200" cap="none" spc="0" normalizeH="0" baseline="0" noProof="0" dirty="0">
                <a:ln>
                  <a:noFill/>
                </a:ln>
                <a:solidFill>
                  <a:prstClr val="white"/>
                </a:solidFill>
                <a:effectLst/>
                <a:uLnTx/>
                <a:uFillTx/>
                <a:latin typeface="Arial" panose="020B0604020202020204"/>
                <a:ea typeface="+mn-ea"/>
                <a:cs typeface="+mn-cs"/>
              </a:rPr>
              <a:t>COEFICIENTE DE CORRELACIÓN</a:t>
            </a:r>
          </a:p>
          <a:p>
            <a:pPr marL="344488" marR="0" lvl="0" indent="-344488" algn="l" defTabSz="914400" rtl="0" eaLnBrk="1" fontAlgn="auto" latinLnBrk="0" hangingPunct="1">
              <a:lnSpc>
                <a:spcPct val="120000"/>
              </a:lnSpc>
              <a:spcBef>
                <a:spcPts val="1000"/>
              </a:spcBef>
              <a:spcAft>
                <a:spcPts val="600"/>
              </a:spcAft>
              <a:buClr>
                <a:srgbClr val="8EC0C1"/>
              </a:buClr>
              <a:buSzPct val="90000"/>
              <a:buFont typeface="Wingdings" panose="05000000000000000000" pitchFamily="2" charset="2"/>
              <a:buChar char="§"/>
              <a:tabLst/>
              <a:defRPr/>
            </a:pPr>
            <a:r>
              <a:rPr kumimoji="0" lang="es-MX" sz="2000" b="0" i="0" u="none" strike="noStrike" kern="1200" cap="none" spc="0" normalizeH="0" baseline="0" noProof="0" dirty="0">
                <a:ln>
                  <a:noFill/>
                </a:ln>
                <a:solidFill>
                  <a:prstClr val="white"/>
                </a:solidFill>
                <a:effectLst/>
                <a:uLnTx/>
                <a:uFillTx/>
                <a:latin typeface="Arial" panose="020B0604020202020204"/>
                <a:ea typeface="+mn-ea"/>
                <a:cs typeface="+mn-cs"/>
              </a:rPr>
              <a:t>ERROR DE GENERALIZACIÓN</a:t>
            </a:r>
          </a:p>
          <a:p>
            <a:pPr marL="344488" marR="0" lvl="0" indent="-344488" algn="l" defTabSz="914400" rtl="0" eaLnBrk="1" fontAlgn="auto" latinLnBrk="0" hangingPunct="1">
              <a:lnSpc>
                <a:spcPct val="120000"/>
              </a:lnSpc>
              <a:spcBef>
                <a:spcPts val="1000"/>
              </a:spcBef>
              <a:spcAft>
                <a:spcPts val="600"/>
              </a:spcAft>
              <a:buClr>
                <a:srgbClr val="8EC0C1"/>
              </a:buClr>
              <a:buSzPct val="90000"/>
              <a:buFont typeface="Wingdings" panose="05000000000000000000" pitchFamily="2" charset="2"/>
              <a:buChar char="§"/>
              <a:tabLst/>
              <a:defRPr/>
            </a:pPr>
            <a:r>
              <a:rPr kumimoji="0" lang="es-MX" sz="2000" b="0" i="0" u="none" strike="noStrike" kern="1200" cap="none" spc="0" normalizeH="0" baseline="0" noProof="0" dirty="0">
                <a:ln>
                  <a:noFill/>
                </a:ln>
                <a:solidFill>
                  <a:prstClr val="white"/>
                </a:solidFill>
                <a:effectLst/>
                <a:uLnTx/>
                <a:uFillTx/>
                <a:latin typeface="Arial" panose="020B0604020202020204"/>
                <a:ea typeface="+mn-ea"/>
                <a:cs typeface="+mn-cs"/>
              </a:rPr>
              <a:t>MATRÍZ DE CONFUSIÓN</a:t>
            </a:r>
          </a:p>
        </p:txBody>
      </p:sp>
    </p:spTree>
    <p:extLst>
      <p:ext uri="{BB962C8B-B14F-4D97-AF65-F5344CB8AC3E}">
        <p14:creationId xmlns:p14="http://schemas.microsoft.com/office/powerpoint/2010/main" val="3197609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FA004-FB6A-42C7-8CE4-2E60868E8075}"/>
              </a:ext>
            </a:extLst>
          </p:cNvPr>
          <p:cNvSpPr>
            <a:spLocks noGrp="1"/>
          </p:cNvSpPr>
          <p:nvPr>
            <p:ph type="title"/>
          </p:nvPr>
        </p:nvSpPr>
        <p:spPr/>
        <p:txBody>
          <a:bodyPr/>
          <a:lstStyle/>
          <a:p>
            <a:r>
              <a:rPr lang="es-MX" dirty="0"/>
              <a:t>CLASIFICACIÓN</a:t>
            </a:r>
            <a:br>
              <a:rPr lang="es-MX" dirty="0"/>
            </a:br>
            <a:r>
              <a:rPr lang="es-MX" sz="1600" dirty="0"/>
              <a:t>CARACTERÍSTICAS</a:t>
            </a:r>
            <a:br>
              <a:rPr lang="es-MX" sz="1600" dirty="0"/>
            </a:br>
            <a:r>
              <a:rPr lang="es-MX" sz="1600" b="1" i="1" u="sng" dirty="0"/>
              <a:t>ERRORES COMETIDOS</a:t>
            </a:r>
          </a:p>
        </p:txBody>
      </p:sp>
      <p:sp>
        <p:nvSpPr>
          <p:cNvPr id="3" name="Marcador de contenido 2">
            <a:extLst>
              <a:ext uri="{FF2B5EF4-FFF2-40B4-BE49-F238E27FC236}">
                <a16:creationId xmlns:a16="http://schemas.microsoft.com/office/drawing/2014/main" id="{F0B41CBF-87BF-4365-B288-A55940CD8B1B}"/>
              </a:ext>
            </a:extLst>
          </p:cNvPr>
          <p:cNvSpPr>
            <a:spLocks noGrp="1"/>
          </p:cNvSpPr>
          <p:nvPr>
            <p:ph sz="half" idx="1"/>
          </p:nvPr>
        </p:nvSpPr>
        <p:spPr>
          <a:xfrm>
            <a:off x="1676400" y="2356916"/>
            <a:ext cx="5513661" cy="3997828"/>
          </a:xfrm>
        </p:spPr>
        <p:txBody>
          <a:bodyPr>
            <a:normAutofit/>
          </a:bodyPr>
          <a:lstStyle/>
          <a:p>
            <a:r>
              <a:rPr lang="es-MX" dirty="0"/>
              <a:t>ERROR DE ENTRENAMIENTO</a:t>
            </a:r>
          </a:p>
          <a:p>
            <a:pPr lvl="1"/>
            <a:r>
              <a:rPr lang="es-MX" dirty="0"/>
              <a:t>SOBREAJUSTE</a:t>
            </a:r>
          </a:p>
          <a:p>
            <a:pPr lvl="2"/>
            <a:r>
              <a:rPr lang="es-MX" dirty="0"/>
              <a:t>SOBREAJUSTE POR PRESENCIA DE RUIDO</a:t>
            </a:r>
          </a:p>
          <a:p>
            <a:pPr lvl="2"/>
            <a:r>
              <a:rPr lang="es-MX" dirty="0"/>
              <a:t>SOBREAJUSTE POR FALTA DE MUESTRAS REPRESENTATIVAS</a:t>
            </a:r>
          </a:p>
          <a:p>
            <a:pPr marL="344488" marR="0" lvl="0" indent="-344488" algn="l" defTabSz="914400" rtl="0" eaLnBrk="1" fontAlgn="auto" latinLnBrk="0" hangingPunct="1">
              <a:lnSpc>
                <a:spcPct val="120000"/>
              </a:lnSpc>
              <a:spcBef>
                <a:spcPts val="1000"/>
              </a:spcBef>
              <a:spcAft>
                <a:spcPts val="600"/>
              </a:spcAft>
              <a:buClr>
                <a:srgbClr val="8EC0C1"/>
              </a:buClr>
              <a:buSzPct val="90000"/>
              <a:buFont typeface="Wingdings" panose="05000000000000000000" pitchFamily="2" charset="2"/>
              <a:buChar char="§"/>
              <a:tabLst/>
              <a:defRPr/>
            </a:pPr>
            <a:r>
              <a:rPr kumimoji="0" lang="es-MX" sz="2000" b="0" i="0" u="none" strike="noStrike" kern="1200" cap="none" spc="0" normalizeH="0" baseline="0" noProof="0" dirty="0">
                <a:ln>
                  <a:noFill/>
                </a:ln>
                <a:solidFill>
                  <a:prstClr val="white"/>
                </a:solidFill>
                <a:effectLst/>
                <a:uLnTx/>
                <a:uFillTx/>
                <a:latin typeface="Arial" panose="020B0604020202020204"/>
                <a:ea typeface="+mn-ea"/>
                <a:cs typeface="+mn-cs"/>
              </a:rPr>
              <a:t>ERROR DE GENERALIZACIÓN</a:t>
            </a:r>
          </a:p>
        </p:txBody>
      </p:sp>
    </p:spTree>
    <p:extLst>
      <p:ext uri="{BB962C8B-B14F-4D97-AF65-F5344CB8AC3E}">
        <p14:creationId xmlns:p14="http://schemas.microsoft.com/office/powerpoint/2010/main" val="410421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ED787A5-88A3-4A2C-9165-21CFD24D336F}"/>
              </a:ext>
            </a:extLst>
          </p:cNvPr>
          <p:cNvSpPr>
            <a:spLocks noGrp="1"/>
          </p:cNvSpPr>
          <p:nvPr>
            <p:ph type="title"/>
          </p:nvPr>
        </p:nvSpPr>
        <p:spPr/>
        <p:txBody>
          <a:bodyPr/>
          <a:lstStyle/>
          <a:p>
            <a:r>
              <a:rPr lang="es-MX" dirty="0"/>
              <a:t>4. REGLAS DE ASOCIACIÓN</a:t>
            </a:r>
          </a:p>
        </p:txBody>
      </p:sp>
      <p:sp>
        <p:nvSpPr>
          <p:cNvPr id="4" name="Marcador de texto 3">
            <a:extLst>
              <a:ext uri="{FF2B5EF4-FFF2-40B4-BE49-F238E27FC236}">
                <a16:creationId xmlns:a16="http://schemas.microsoft.com/office/drawing/2014/main" id="{A8FF319F-C488-4A19-8E1C-1383BF27133C}"/>
              </a:ext>
            </a:extLst>
          </p:cNvPr>
          <p:cNvSpPr>
            <a:spLocks noGrp="1"/>
          </p:cNvSpPr>
          <p:nvPr>
            <p:ph type="body" sz="half" idx="2"/>
          </p:nvPr>
        </p:nvSpPr>
        <p:spPr/>
        <p:txBody>
          <a:bodyPr>
            <a:normAutofit fontScale="92500" lnSpcReduction="10000"/>
          </a:bodyPr>
          <a:lstStyle/>
          <a:p>
            <a:pPr algn="just"/>
            <a:r>
              <a:rPr lang="es-MX" dirty="0"/>
              <a:t>Los algoritmos de reglas de asociación tienen como objetivo encontrar relaciones dentro un conjunto de transacciones, en concreto, </a:t>
            </a:r>
            <a:r>
              <a:rPr lang="es-MX" dirty="0" err="1"/>
              <a:t>items</a:t>
            </a:r>
            <a:r>
              <a:rPr lang="es-MX" dirty="0"/>
              <a:t> o atributos que tienden a ocurrir de forma conjunta.</a:t>
            </a:r>
          </a:p>
        </p:txBody>
      </p:sp>
      <p:pic>
        <p:nvPicPr>
          <p:cNvPr id="4098" name="Picture 2" descr="Minería de datos: procesos y utilidades - ActionsDATA">
            <a:extLst>
              <a:ext uri="{FF2B5EF4-FFF2-40B4-BE49-F238E27FC236}">
                <a16:creationId xmlns:a16="http://schemas.microsoft.com/office/drawing/2014/main" id="{FD811132-8F99-4A6E-A265-EDE7B41B566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0628" r="306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184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996287D-21A4-4645-A06D-EA9F4CCE09CE}"/>
              </a:ext>
            </a:extLst>
          </p:cNvPr>
          <p:cNvSpPr>
            <a:spLocks noGrp="1"/>
          </p:cNvSpPr>
          <p:nvPr>
            <p:ph sz="half" idx="1"/>
          </p:nvPr>
        </p:nvSpPr>
        <p:spPr/>
        <p:txBody>
          <a:bodyPr/>
          <a:lstStyle/>
          <a:p>
            <a:r>
              <a:rPr lang="es-MX" dirty="0"/>
              <a:t>SOPORTE</a:t>
            </a:r>
          </a:p>
        </p:txBody>
      </p:sp>
      <p:sp>
        <p:nvSpPr>
          <p:cNvPr id="4" name="Marcador de contenido 3">
            <a:extLst>
              <a:ext uri="{FF2B5EF4-FFF2-40B4-BE49-F238E27FC236}">
                <a16:creationId xmlns:a16="http://schemas.microsoft.com/office/drawing/2014/main" id="{D02416B5-3E87-4C39-BF2F-1CED2168CA16}"/>
              </a:ext>
            </a:extLst>
          </p:cNvPr>
          <p:cNvSpPr>
            <a:spLocks noGrp="1"/>
          </p:cNvSpPr>
          <p:nvPr>
            <p:ph sz="half" idx="2"/>
          </p:nvPr>
        </p:nvSpPr>
        <p:spPr/>
        <p:txBody>
          <a:bodyPr/>
          <a:lstStyle/>
          <a:p>
            <a:r>
              <a:rPr lang="es-MX" dirty="0"/>
              <a:t>CONFIANZA</a:t>
            </a:r>
          </a:p>
        </p:txBody>
      </p:sp>
      <p:sp>
        <p:nvSpPr>
          <p:cNvPr id="5" name="Título 1">
            <a:extLst>
              <a:ext uri="{FF2B5EF4-FFF2-40B4-BE49-F238E27FC236}">
                <a16:creationId xmlns:a16="http://schemas.microsoft.com/office/drawing/2014/main" id="{0B9521EA-02E8-4E41-ABF2-5BBD0159166F}"/>
              </a:ext>
            </a:extLst>
          </p:cNvPr>
          <p:cNvSpPr>
            <a:spLocks noGrp="1"/>
          </p:cNvSpPr>
          <p:nvPr>
            <p:ph type="title"/>
          </p:nvPr>
        </p:nvSpPr>
        <p:spPr>
          <a:xfrm>
            <a:off x="2609850" y="806450"/>
            <a:ext cx="7951788" cy="1081088"/>
          </a:xfrm>
        </p:spPr>
        <p:txBody>
          <a:bodyPr/>
          <a:lstStyle/>
          <a:p>
            <a:r>
              <a:rPr lang="es-MX" dirty="0"/>
              <a:t>PROPIEDADES</a:t>
            </a:r>
          </a:p>
        </p:txBody>
      </p:sp>
    </p:spTree>
    <p:extLst>
      <p:ext uri="{BB962C8B-B14F-4D97-AF65-F5344CB8AC3E}">
        <p14:creationId xmlns:p14="http://schemas.microsoft.com/office/powerpoint/2010/main" val="378915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DF3033-6D6B-41F7-986E-FDF6F86EC93B}"/>
              </a:ext>
            </a:extLst>
          </p:cNvPr>
          <p:cNvSpPr>
            <a:spLocks noGrp="1"/>
          </p:cNvSpPr>
          <p:nvPr>
            <p:ph type="title"/>
          </p:nvPr>
        </p:nvSpPr>
        <p:spPr/>
        <p:txBody>
          <a:bodyPr/>
          <a:lstStyle/>
          <a:p>
            <a:r>
              <a:rPr lang="es-MX" dirty="0"/>
              <a:t>LOS DATOS</a:t>
            </a:r>
          </a:p>
        </p:txBody>
      </p:sp>
      <p:sp>
        <p:nvSpPr>
          <p:cNvPr id="3" name="Marcador de contenido 2">
            <a:extLst>
              <a:ext uri="{FF2B5EF4-FFF2-40B4-BE49-F238E27FC236}">
                <a16:creationId xmlns:a16="http://schemas.microsoft.com/office/drawing/2014/main" id="{3270D8A1-BFC4-4FF7-ABFB-FDBCF5BC0589}"/>
              </a:ext>
            </a:extLst>
          </p:cNvPr>
          <p:cNvSpPr>
            <a:spLocks noGrp="1"/>
          </p:cNvSpPr>
          <p:nvPr>
            <p:ph sz="half" idx="1"/>
          </p:nvPr>
        </p:nvSpPr>
        <p:spPr>
          <a:xfrm>
            <a:off x="1012102" y="2052115"/>
            <a:ext cx="3695845" cy="3997828"/>
          </a:xfrm>
        </p:spPr>
        <p:txBody>
          <a:bodyPr/>
          <a:lstStyle/>
          <a:p>
            <a:r>
              <a:rPr lang="es-MX" dirty="0"/>
              <a:t>PRODUCTO</a:t>
            </a:r>
          </a:p>
          <a:p>
            <a:pPr marL="0" indent="0">
              <a:buNone/>
            </a:pPr>
            <a:r>
              <a:rPr lang="es-MX" dirty="0"/>
              <a:t>Es el resultado de los sistemas de información de forma histórica.</a:t>
            </a:r>
          </a:p>
        </p:txBody>
      </p:sp>
      <p:sp>
        <p:nvSpPr>
          <p:cNvPr id="4" name="Marcador de contenido 3">
            <a:extLst>
              <a:ext uri="{FF2B5EF4-FFF2-40B4-BE49-F238E27FC236}">
                <a16:creationId xmlns:a16="http://schemas.microsoft.com/office/drawing/2014/main" id="{E19D3E5A-4F15-4209-B892-C3D7CC2C7727}"/>
              </a:ext>
            </a:extLst>
          </p:cNvPr>
          <p:cNvSpPr>
            <a:spLocks noGrp="1"/>
          </p:cNvSpPr>
          <p:nvPr>
            <p:ph sz="half" idx="2"/>
          </p:nvPr>
        </p:nvSpPr>
        <p:spPr>
          <a:xfrm>
            <a:off x="7682430" y="2052114"/>
            <a:ext cx="3695846" cy="3997829"/>
          </a:xfrm>
        </p:spPr>
        <p:txBody>
          <a:bodyPr/>
          <a:lstStyle/>
          <a:p>
            <a:r>
              <a:rPr lang="es-MX" dirty="0"/>
              <a:t>CONOCIMIENTO</a:t>
            </a:r>
          </a:p>
          <a:p>
            <a:pPr marL="0" indent="0">
              <a:buNone/>
            </a:pPr>
            <a:r>
              <a:rPr lang="es-MX" dirty="0"/>
              <a:t>Habla sobre la adquisición de información que es útil para el progreso.</a:t>
            </a:r>
          </a:p>
        </p:txBody>
      </p:sp>
      <p:sp>
        <p:nvSpPr>
          <p:cNvPr id="5" name="Marcador de contenido 2">
            <a:extLst>
              <a:ext uri="{FF2B5EF4-FFF2-40B4-BE49-F238E27FC236}">
                <a16:creationId xmlns:a16="http://schemas.microsoft.com/office/drawing/2014/main" id="{4DAB3473-ED39-4A6A-90D4-5265199F0600}"/>
              </a:ext>
            </a:extLst>
          </p:cNvPr>
          <p:cNvSpPr txBox="1">
            <a:spLocks/>
          </p:cNvSpPr>
          <p:nvPr/>
        </p:nvSpPr>
        <p:spPr>
          <a:xfrm>
            <a:off x="4707947" y="2052115"/>
            <a:ext cx="2974483" cy="3997828"/>
          </a:xfrm>
          <a:prstGeom prst="rect">
            <a:avLst/>
          </a:prstGeom>
        </p:spPr>
        <p:txBody>
          <a:bodyPr vert="horz" lIns="91440" tIns="45720" rIns="91440" bIns="45720" rtlCol="0">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s-MX" dirty="0"/>
              <a:t>MATERIA PRIMA</a:t>
            </a:r>
          </a:p>
          <a:p>
            <a:pPr marL="0" indent="0">
              <a:buNone/>
            </a:pPr>
            <a:r>
              <a:rPr lang="es-MX" dirty="0"/>
              <a:t>Se refiere a lo que nos va a producir un beneficio a corto, mediano o largo plazo.</a:t>
            </a:r>
          </a:p>
        </p:txBody>
      </p:sp>
    </p:spTree>
    <p:extLst>
      <p:ext uri="{BB962C8B-B14F-4D97-AF65-F5344CB8AC3E}">
        <p14:creationId xmlns:p14="http://schemas.microsoft.com/office/powerpoint/2010/main" val="2433243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057A67-5AF6-48D9-BDA3-45EE041B1A6D}"/>
              </a:ext>
            </a:extLst>
          </p:cNvPr>
          <p:cNvSpPr>
            <a:spLocks noGrp="1"/>
          </p:cNvSpPr>
          <p:nvPr>
            <p:ph idx="1"/>
          </p:nvPr>
        </p:nvSpPr>
        <p:spPr/>
        <p:txBody>
          <a:bodyPr/>
          <a:lstStyle/>
          <a:p>
            <a:r>
              <a:rPr lang="es-MX" dirty="0"/>
              <a:t>1. GENERACIÓN DE LOS CONJUNTOS DE ELEMENTOS FRECUENTES</a:t>
            </a:r>
          </a:p>
          <a:p>
            <a:pPr lvl="1"/>
            <a:r>
              <a:rPr lang="es-MX" dirty="0"/>
              <a:t>PRIMERA ITERACIÓN (L1)</a:t>
            </a:r>
          </a:p>
          <a:p>
            <a:pPr lvl="1"/>
            <a:r>
              <a:rPr lang="es-MX" dirty="0"/>
              <a:t>SEGUNDA ITERACIÓN (L2)</a:t>
            </a:r>
          </a:p>
          <a:p>
            <a:pPr lvl="1"/>
            <a:r>
              <a:rPr lang="es-MX" dirty="0"/>
              <a:t>TERCERA ITERACIÓN (L3)</a:t>
            </a:r>
          </a:p>
          <a:p>
            <a:pPr lvl="2"/>
            <a:r>
              <a:rPr lang="es-MX" dirty="0"/>
              <a:t>JOIN</a:t>
            </a:r>
          </a:p>
          <a:p>
            <a:pPr lvl="2"/>
            <a:r>
              <a:rPr lang="es-MX" dirty="0"/>
              <a:t>PODA</a:t>
            </a:r>
          </a:p>
        </p:txBody>
      </p:sp>
      <p:sp>
        <p:nvSpPr>
          <p:cNvPr id="4" name="Título 1">
            <a:extLst>
              <a:ext uri="{FF2B5EF4-FFF2-40B4-BE49-F238E27FC236}">
                <a16:creationId xmlns:a16="http://schemas.microsoft.com/office/drawing/2014/main" id="{977B1BD8-CCB4-48FF-ABA8-E10FE6DCECC0}"/>
              </a:ext>
            </a:extLst>
          </p:cNvPr>
          <p:cNvSpPr>
            <a:spLocks noGrp="1"/>
          </p:cNvSpPr>
          <p:nvPr>
            <p:ph type="title"/>
          </p:nvPr>
        </p:nvSpPr>
        <p:spPr>
          <a:xfrm>
            <a:off x="2611438" y="808038"/>
            <a:ext cx="7958137" cy="1077912"/>
          </a:xfrm>
        </p:spPr>
        <p:txBody>
          <a:bodyPr/>
          <a:lstStyle/>
          <a:p>
            <a:r>
              <a:rPr lang="es-MX" dirty="0"/>
              <a:t>ALGORITMO A PRIORI</a:t>
            </a:r>
          </a:p>
        </p:txBody>
      </p:sp>
    </p:spTree>
    <p:extLst>
      <p:ext uri="{BB962C8B-B14F-4D97-AF65-F5344CB8AC3E}">
        <p14:creationId xmlns:p14="http://schemas.microsoft.com/office/powerpoint/2010/main" val="2793941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057A67-5AF6-48D9-BDA3-45EE041B1A6D}"/>
              </a:ext>
            </a:extLst>
          </p:cNvPr>
          <p:cNvSpPr>
            <a:spLocks noGrp="1"/>
          </p:cNvSpPr>
          <p:nvPr>
            <p:ph idx="1"/>
          </p:nvPr>
        </p:nvSpPr>
        <p:spPr/>
        <p:txBody>
          <a:bodyPr>
            <a:normAutofit fontScale="85000" lnSpcReduction="20000"/>
          </a:bodyPr>
          <a:lstStyle/>
          <a:p>
            <a:r>
              <a:rPr lang="es-MX" dirty="0"/>
              <a:t>2. GENERACIÓN DE LAS REGLAS DE ASOCIACIÓN FUERTES</a:t>
            </a:r>
          </a:p>
          <a:p>
            <a:pPr lvl="1"/>
            <a:r>
              <a:rPr lang="es-MX" dirty="0"/>
              <a:t>EVALUACIÓN DE LAS REGLAS</a:t>
            </a:r>
          </a:p>
          <a:p>
            <a:pPr lvl="2"/>
            <a:r>
              <a:rPr lang="es-MX" dirty="0"/>
              <a:t>MEDIDAS SUBJETIVAS</a:t>
            </a:r>
          </a:p>
          <a:p>
            <a:pPr lvl="3"/>
            <a:r>
              <a:rPr lang="es-MX" dirty="0"/>
              <a:t>LO INESPERADO</a:t>
            </a:r>
          </a:p>
          <a:p>
            <a:pPr lvl="3"/>
            <a:r>
              <a:rPr lang="es-MX" dirty="0"/>
              <a:t>LA CAPACIDAD DE ACCIÓN</a:t>
            </a:r>
          </a:p>
          <a:p>
            <a:pPr lvl="2"/>
            <a:r>
              <a:rPr lang="es-MX" dirty="0"/>
              <a:t>MEDIDAS OBJETIVAS</a:t>
            </a:r>
          </a:p>
          <a:p>
            <a:pPr lvl="3"/>
            <a:r>
              <a:rPr lang="es-MX" dirty="0"/>
              <a:t>APOYO</a:t>
            </a:r>
          </a:p>
          <a:p>
            <a:pPr lvl="3"/>
            <a:r>
              <a:rPr lang="es-MX" dirty="0"/>
              <a:t>CONFIANZA</a:t>
            </a:r>
          </a:p>
          <a:p>
            <a:pPr lvl="2"/>
            <a:r>
              <a:rPr lang="es-MX" dirty="0"/>
              <a:t>CALIDAD DE LAS REGLAS</a:t>
            </a:r>
          </a:p>
          <a:p>
            <a:pPr lvl="3"/>
            <a:r>
              <a:rPr lang="es-MX" dirty="0"/>
              <a:t>COMPRENSIBILIDAD/INTERPRETABILIDAD</a:t>
            </a:r>
          </a:p>
          <a:p>
            <a:pPr lvl="4"/>
            <a:r>
              <a:rPr lang="es-MX" dirty="0"/>
              <a:t>EXPERIENCIA PREVIA</a:t>
            </a:r>
          </a:p>
          <a:p>
            <a:pPr lvl="4"/>
            <a:r>
              <a:rPr lang="es-MX" dirty="0"/>
              <a:t>CONOCIMIENTO DEL DOMINIO</a:t>
            </a:r>
          </a:p>
        </p:txBody>
      </p:sp>
      <p:sp>
        <p:nvSpPr>
          <p:cNvPr id="4" name="Título 1">
            <a:extLst>
              <a:ext uri="{FF2B5EF4-FFF2-40B4-BE49-F238E27FC236}">
                <a16:creationId xmlns:a16="http://schemas.microsoft.com/office/drawing/2014/main" id="{977B1BD8-CCB4-48FF-ABA8-E10FE6DCECC0}"/>
              </a:ext>
            </a:extLst>
          </p:cNvPr>
          <p:cNvSpPr>
            <a:spLocks noGrp="1"/>
          </p:cNvSpPr>
          <p:nvPr>
            <p:ph type="title"/>
          </p:nvPr>
        </p:nvSpPr>
        <p:spPr>
          <a:xfrm>
            <a:off x="2611438" y="808038"/>
            <a:ext cx="7958137" cy="1077912"/>
          </a:xfrm>
        </p:spPr>
        <p:txBody>
          <a:bodyPr/>
          <a:lstStyle/>
          <a:p>
            <a:r>
              <a:rPr lang="es-MX" dirty="0"/>
              <a:t>ALGORITMO A PRIORI</a:t>
            </a:r>
          </a:p>
        </p:txBody>
      </p:sp>
    </p:spTree>
    <p:extLst>
      <p:ext uri="{BB962C8B-B14F-4D97-AF65-F5344CB8AC3E}">
        <p14:creationId xmlns:p14="http://schemas.microsoft.com/office/powerpoint/2010/main" val="3931986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ED787A5-88A3-4A2C-9165-21CFD24D336F}"/>
              </a:ext>
            </a:extLst>
          </p:cNvPr>
          <p:cNvSpPr>
            <a:spLocks noGrp="1"/>
          </p:cNvSpPr>
          <p:nvPr>
            <p:ph type="title"/>
          </p:nvPr>
        </p:nvSpPr>
        <p:spPr/>
        <p:txBody>
          <a:bodyPr/>
          <a:lstStyle/>
          <a:p>
            <a:r>
              <a:rPr lang="es-MX" dirty="0"/>
              <a:t>5. REGRESIÓN LINEAL</a:t>
            </a:r>
          </a:p>
        </p:txBody>
      </p:sp>
      <p:sp>
        <p:nvSpPr>
          <p:cNvPr id="4" name="Marcador de texto 3">
            <a:extLst>
              <a:ext uri="{FF2B5EF4-FFF2-40B4-BE49-F238E27FC236}">
                <a16:creationId xmlns:a16="http://schemas.microsoft.com/office/drawing/2014/main" id="{A8FF319F-C488-4A19-8E1C-1383BF27133C}"/>
              </a:ext>
            </a:extLst>
          </p:cNvPr>
          <p:cNvSpPr>
            <a:spLocks noGrp="1"/>
          </p:cNvSpPr>
          <p:nvPr>
            <p:ph type="body" sz="half" idx="2"/>
          </p:nvPr>
        </p:nvSpPr>
        <p:spPr/>
        <p:txBody>
          <a:bodyPr>
            <a:normAutofit fontScale="85000" lnSpcReduction="10000"/>
          </a:bodyPr>
          <a:lstStyle/>
          <a:p>
            <a:pPr algn="just"/>
            <a:r>
              <a:rPr lang="es-MX" dirty="0"/>
              <a:t>El análisis de la regresión lineal se utiliza para predecir el valor de una variable según el valor de otra. La variable que desea predecir se denomina variable dependiente. La variable que está utilizando para predecir el valor de la otra variable se denomina variable independiente.</a:t>
            </a:r>
          </a:p>
        </p:txBody>
      </p:sp>
      <p:pic>
        <p:nvPicPr>
          <p:cNvPr id="5122" name="Picture 2" descr="Minería de datos: cómo funciona, elementos y requisitos">
            <a:extLst>
              <a:ext uri="{FF2B5EF4-FFF2-40B4-BE49-F238E27FC236}">
                <a16:creationId xmlns:a16="http://schemas.microsoft.com/office/drawing/2014/main" id="{D7A30903-4625-4396-8FAA-C8B99EBDD78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6808" r="2680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70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D05ADBE-6E0A-4A5B-99D1-E3DBD8E1A27B}"/>
              </a:ext>
            </a:extLst>
          </p:cNvPr>
          <p:cNvSpPr>
            <a:spLocks noGrp="1"/>
          </p:cNvSpPr>
          <p:nvPr>
            <p:ph type="title"/>
          </p:nvPr>
        </p:nvSpPr>
        <p:spPr/>
        <p:txBody>
          <a:bodyPr/>
          <a:lstStyle/>
          <a:p>
            <a:r>
              <a:rPr lang="es-MX" dirty="0"/>
              <a:t>REGRESIÓN LINEAL</a:t>
            </a:r>
          </a:p>
        </p:txBody>
      </p:sp>
      <p:sp>
        <p:nvSpPr>
          <p:cNvPr id="5" name="Marcador de contenido 4">
            <a:extLst>
              <a:ext uri="{FF2B5EF4-FFF2-40B4-BE49-F238E27FC236}">
                <a16:creationId xmlns:a16="http://schemas.microsoft.com/office/drawing/2014/main" id="{A46AEECA-6297-4DE8-928F-7145A75A96DF}"/>
              </a:ext>
            </a:extLst>
          </p:cNvPr>
          <p:cNvSpPr>
            <a:spLocks noGrp="1"/>
          </p:cNvSpPr>
          <p:nvPr>
            <p:ph sz="half" idx="1"/>
          </p:nvPr>
        </p:nvSpPr>
        <p:spPr/>
        <p:txBody>
          <a:bodyPr/>
          <a:lstStyle/>
          <a:p>
            <a:r>
              <a:rPr lang="es-MX" dirty="0"/>
              <a:t>VARIABLES INDEPENDIENTES</a:t>
            </a:r>
          </a:p>
        </p:txBody>
      </p:sp>
      <p:sp>
        <p:nvSpPr>
          <p:cNvPr id="6" name="Marcador de contenido 5">
            <a:extLst>
              <a:ext uri="{FF2B5EF4-FFF2-40B4-BE49-F238E27FC236}">
                <a16:creationId xmlns:a16="http://schemas.microsoft.com/office/drawing/2014/main" id="{701A66F0-0415-48CB-9B8A-7DC1B3DB62CB}"/>
              </a:ext>
            </a:extLst>
          </p:cNvPr>
          <p:cNvSpPr>
            <a:spLocks noGrp="1"/>
          </p:cNvSpPr>
          <p:nvPr>
            <p:ph sz="half" idx="2"/>
          </p:nvPr>
        </p:nvSpPr>
        <p:spPr/>
        <p:txBody>
          <a:bodyPr/>
          <a:lstStyle/>
          <a:p>
            <a:r>
              <a:rPr lang="es-MX" dirty="0"/>
              <a:t>VARIABLES DEPENDIENTES</a:t>
            </a:r>
          </a:p>
        </p:txBody>
      </p:sp>
    </p:spTree>
    <p:extLst>
      <p:ext uri="{BB962C8B-B14F-4D97-AF65-F5344CB8AC3E}">
        <p14:creationId xmlns:p14="http://schemas.microsoft.com/office/powerpoint/2010/main" val="4116127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ED787A5-88A3-4A2C-9165-21CFD24D336F}"/>
              </a:ext>
            </a:extLst>
          </p:cNvPr>
          <p:cNvSpPr>
            <a:spLocks noGrp="1"/>
          </p:cNvSpPr>
          <p:nvPr>
            <p:ph type="title"/>
          </p:nvPr>
        </p:nvSpPr>
        <p:spPr/>
        <p:txBody>
          <a:bodyPr/>
          <a:lstStyle/>
          <a:p>
            <a:r>
              <a:rPr lang="es-MX" dirty="0"/>
              <a:t>6. CLUSTER</a:t>
            </a:r>
          </a:p>
        </p:txBody>
      </p:sp>
      <p:sp>
        <p:nvSpPr>
          <p:cNvPr id="4" name="Marcador de texto 3">
            <a:extLst>
              <a:ext uri="{FF2B5EF4-FFF2-40B4-BE49-F238E27FC236}">
                <a16:creationId xmlns:a16="http://schemas.microsoft.com/office/drawing/2014/main" id="{A8FF319F-C488-4A19-8E1C-1383BF27133C}"/>
              </a:ext>
            </a:extLst>
          </p:cNvPr>
          <p:cNvSpPr>
            <a:spLocks noGrp="1"/>
          </p:cNvSpPr>
          <p:nvPr>
            <p:ph type="body" sz="half" idx="2"/>
          </p:nvPr>
        </p:nvSpPr>
        <p:spPr/>
        <p:txBody>
          <a:bodyPr>
            <a:normAutofit fontScale="77500" lnSpcReduction="20000"/>
          </a:bodyPr>
          <a:lstStyle/>
          <a:p>
            <a:pPr algn="just"/>
            <a:r>
              <a:rPr lang="es-MX" dirty="0"/>
              <a:t>La agrupación es la tarea de dividir la población o los puntos de datos en varios grupos de modo que los puntos de datos de los mismos grupos sean más similares a otros puntos de datos del mismo grupo que los de otros grupos. En palabras simples, el objetivo es segregar grupos con rasgos similares y asignarlos en grupos.</a:t>
            </a:r>
          </a:p>
        </p:txBody>
      </p:sp>
      <p:pic>
        <p:nvPicPr>
          <p:cNvPr id="6146" name="Picture 2" descr="Data mining para el análisis en Big Data | Datahack Blog">
            <a:extLst>
              <a:ext uri="{FF2B5EF4-FFF2-40B4-BE49-F238E27FC236}">
                <a16:creationId xmlns:a16="http://schemas.microsoft.com/office/drawing/2014/main" id="{6E8CF805-D652-45B1-909F-122BBBF2625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7500" r="2750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927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5A5EC8-770C-4CA5-AF4A-B2CC92F88F72}"/>
              </a:ext>
            </a:extLst>
          </p:cNvPr>
          <p:cNvSpPr>
            <a:spLocks noGrp="1"/>
          </p:cNvSpPr>
          <p:nvPr>
            <p:ph type="title"/>
          </p:nvPr>
        </p:nvSpPr>
        <p:spPr/>
        <p:txBody>
          <a:bodyPr/>
          <a:lstStyle/>
          <a:p>
            <a:r>
              <a:rPr lang="es-MX" dirty="0"/>
              <a:t>CLUSTER</a:t>
            </a:r>
            <a:br>
              <a:rPr lang="es-MX" dirty="0"/>
            </a:br>
            <a:r>
              <a:rPr lang="es-MX" sz="1600" dirty="0"/>
              <a:t>TIPOS</a:t>
            </a:r>
            <a:br>
              <a:rPr lang="es-MX" sz="1600" dirty="0"/>
            </a:br>
            <a:r>
              <a:rPr lang="es-MX" sz="1600" b="1" i="1" u="sng" dirty="0"/>
              <a:t>CLUSTERING</a:t>
            </a:r>
          </a:p>
        </p:txBody>
      </p:sp>
      <p:sp>
        <p:nvSpPr>
          <p:cNvPr id="3" name="Marcador de contenido 2">
            <a:extLst>
              <a:ext uri="{FF2B5EF4-FFF2-40B4-BE49-F238E27FC236}">
                <a16:creationId xmlns:a16="http://schemas.microsoft.com/office/drawing/2014/main" id="{BFA48FD9-CDDE-4A5A-9363-CE0E8D6026E9}"/>
              </a:ext>
            </a:extLst>
          </p:cNvPr>
          <p:cNvSpPr>
            <a:spLocks noGrp="1"/>
          </p:cNvSpPr>
          <p:nvPr>
            <p:ph idx="1"/>
          </p:nvPr>
        </p:nvSpPr>
        <p:spPr/>
        <p:txBody>
          <a:bodyPr/>
          <a:lstStyle/>
          <a:p>
            <a:r>
              <a:rPr lang="es-MX" dirty="0"/>
              <a:t>K-MEANS</a:t>
            </a:r>
          </a:p>
          <a:p>
            <a:r>
              <a:rPr lang="es-MX" dirty="0"/>
              <a:t>HIERARCHICAL CLUSTERING</a:t>
            </a:r>
          </a:p>
          <a:p>
            <a:r>
              <a:rPr lang="es-MX" dirty="0"/>
              <a:t>MÉTODO DE SILUETA</a:t>
            </a:r>
          </a:p>
          <a:p>
            <a:pPr lvl="1"/>
            <a:r>
              <a:rPr lang="es-MX" dirty="0"/>
              <a:t>SEUDO-F ESTADÍSTICA</a:t>
            </a:r>
          </a:p>
          <a:p>
            <a:pPr lvl="1"/>
            <a:r>
              <a:rPr lang="es-MX" dirty="0"/>
              <a:t>VALIDACIÓN DE CLUSTERS</a:t>
            </a:r>
          </a:p>
          <a:p>
            <a:pPr lvl="2"/>
            <a:r>
              <a:rPr lang="es-MX" dirty="0"/>
              <a:t>METODOLOGÍA</a:t>
            </a:r>
          </a:p>
        </p:txBody>
      </p:sp>
    </p:spTree>
    <p:extLst>
      <p:ext uri="{BB962C8B-B14F-4D97-AF65-F5344CB8AC3E}">
        <p14:creationId xmlns:p14="http://schemas.microsoft.com/office/powerpoint/2010/main" val="629115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20B54FDA-47BB-46E9-BE81-407A54FD3980}"/>
              </a:ext>
            </a:extLst>
          </p:cNvPr>
          <p:cNvSpPr>
            <a:spLocks noGrp="1"/>
          </p:cNvSpPr>
          <p:nvPr>
            <p:ph type="pic" idx="1"/>
          </p:nvPr>
        </p:nvSpPr>
        <p:spPr/>
      </p:sp>
      <p:sp>
        <p:nvSpPr>
          <p:cNvPr id="3" name="Título 2">
            <a:extLst>
              <a:ext uri="{FF2B5EF4-FFF2-40B4-BE49-F238E27FC236}">
                <a16:creationId xmlns:a16="http://schemas.microsoft.com/office/drawing/2014/main" id="{CED787A5-88A3-4A2C-9165-21CFD24D336F}"/>
              </a:ext>
            </a:extLst>
          </p:cNvPr>
          <p:cNvSpPr>
            <a:spLocks noGrp="1"/>
          </p:cNvSpPr>
          <p:nvPr>
            <p:ph type="title"/>
          </p:nvPr>
        </p:nvSpPr>
        <p:spPr/>
        <p:txBody>
          <a:bodyPr/>
          <a:lstStyle/>
          <a:p>
            <a:r>
              <a:rPr lang="es-MX" dirty="0"/>
              <a:t>GRACIAS POR SU ATENCIÓN</a:t>
            </a:r>
          </a:p>
        </p:txBody>
      </p:sp>
      <p:sp>
        <p:nvSpPr>
          <p:cNvPr id="4" name="Marcador de texto 3">
            <a:extLst>
              <a:ext uri="{FF2B5EF4-FFF2-40B4-BE49-F238E27FC236}">
                <a16:creationId xmlns:a16="http://schemas.microsoft.com/office/drawing/2014/main" id="{A8FF319F-C488-4A19-8E1C-1383BF27133C}"/>
              </a:ext>
            </a:extLst>
          </p:cNvPr>
          <p:cNvSpPr>
            <a:spLocks noGrp="1"/>
          </p:cNvSpPr>
          <p:nvPr>
            <p:ph type="body" sz="half" idx="2"/>
          </p:nvPr>
        </p:nvSpPr>
        <p:spPr/>
        <p:txBody>
          <a:bodyPr/>
          <a:lstStyle/>
          <a:p>
            <a:endParaRPr lang="es-MX" dirty="0"/>
          </a:p>
        </p:txBody>
      </p:sp>
    </p:spTree>
    <p:extLst>
      <p:ext uri="{BB962C8B-B14F-4D97-AF65-F5344CB8AC3E}">
        <p14:creationId xmlns:p14="http://schemas.microsoft.com/office/powerpoint/2010/main" val="32470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DF3033-6D6B-41F7-986E-FDF6F86EC93B}"/>
              </a:ext>
            </a:extLst>
          </p:cNvPr>
          <p:cNvSpPr>
            <a:spLocks noGrp="1"/>
          </p:cNvSpPr>
          <p:nvPr>
            <p:ph type="title"/>
          </p:nvPr>
        </p:nvSpPr>
        <p:spPr/>
        <p:txBody>
          <a:bodyPr/>
          <a:lstStyle/>
          <a:p>
            <a:r>
              <a:rPr lang="es-MX" dirty="0"/>
              <a:t>MINERÍA DE DATOS</a:t>
            </a:r>
          </a:p>
        </p:txBody>
      </p:sp>
      <p:sp>
        <p:nvSpPr>
          <p:cNvPr id="3" name="Marcador de contenido 2">
            <a:extLst>
              <a:ext uri="{FF2B5EF4-FFF2-40B4-BE49-F238E27FC236}">
                <a16:creationId xmlns:a16="http://schemas.microsoft.com/office/drawing/2014/main" id="{3270D8A1-BFC4-4FF7-ABFB-FDBCF5BC0589}"/>
              </a:ext>
            </a:extLst>
          </p:cNvPr>
          <p:cNvSpPr>
            <a:spLocks noGrp="1"/>
          </p:cNvSpPr>
          <p:nvPr>
            <p:ph sz="half" idx="1"/>
          </p:nvPr>
        </p:nvSpPr>
        <p:spPr/>
        <p:txBody>
          <a:bodyPr>
            <a:normAutofit lnSpcReduction="10000"/>
          </a:bodyPr>
          <a:lstStyle/>
          <a:p>
            <a:r>
              <a:rPr lang="es-MX" dirty="0"/>
              <a:t>OBJETIVO</a:t>
            </a:r>
          </a:p>
          <a:p>
            <a:pPr marL="0" indent="0">
              <a:buNone/>
            </a:pPr>
            <a:r>
              <a:rPr lang="es-MX" dirty="0"/>
              <a:t>Extraer información, identificar relación entre variables, modelos de datos, patrones de comportamiento.</a:t>
            </a:r>
          </a:p>
          <a:p>
            <a:pPr marL="0" indent="0">
              <a:buNone/>
            </a:pPr>
            <a:r>
              <a:rPr lang="es-MX" dirty="0"/>
              <a:t>Formas de evaluar los resultados y expresión gráfica de los resultados</a:t>
            </a:r>
          </a:p>
        </p:txBody>
      </p:sp>
      <p:sp>
        <p:nvSpPr>
          <p:cNvPr id="4" name="Marcador de contenido 3">
            <a:extLst>
              <a:ext uri="{FF2B5EF4-FFF2-40B4-BE49-F238E27FC236}">
                <a16:creationId xmlns:a16="http://schemas.microsoft.com/office/drawing/2014/main" id="{E19D3E5A-4F15-4209-B892-C3D7CC2C7727}"/>
              </a:ext>
            </a:extLst>
          </p:cNvPr>
          <p:cNvSpPr>
            <a:spLocks noGrp="1"/>
          </p:cNvSpPr>
          <p:nvPr>
            <p:ph sz="half" idx="2"/>
          </p:nvPr>
        </p:nvSpPr>
        <p:spPr/>
        <p:txBody>
          <a:bodyPr>
            <a:normAutofit lnSpcReduction="10000"/>
          </a:bodyPr>
          <a:lstStyle/>
          <a:p>
            <a:r>
              <a:rPr lang="es-MX" dirty="0"/>
              <a:t>RETOS</a:t>
            </a:r>
          </a:p>
          <a:p>
            <a:pPr marL="0" indent="0">
              <a:buNone/>
            </a:pPr>
            <a:r>
              <a:rPr lang="es-MX" dirty="0"/>
              <a:t>Diversos tipos de datos con ruido, ausentes, sucios, etc. Se desconocen los orígenes de los datos.</a:t>
            </a:r>
          </a:p>
          <a:p>
            <a:pPr marL="0" indent="0">
              <a:buNone/>
            </a:pPr>
            <a:r>
              <a:rPr lang="es-MX" dirty="0"/>
              <a:t>Conocimiento de las técnicas de minería de datos a aplicar para extraer información útil. Conocimiento de la naturaleza de los datos.</a:t>
            </a:r>
          </a:p>
        </p:txBody>
      </p:sp>
    </p:spTree>
    <p:extLst>
      <p:ext uri="{BB962C8B-B14F-4D97-AF65-F5344CB8AC3E}">
        <p14:creationId xmlns:p14="http://schemas.microsoft.com/office/powerpoint/2010/main" val="99543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DF3033-6D6B-41F7-986E-FDF6F86EC93B}"/>
              </a:ext>
            </a:extLst>
          </p:cNvPr>
          <p:cNvSpPr>
            <a:spLocks noGrp="1"/>
          </p:cNvSpPr>
          <p:nvPr>
            <p:ph type="title"/>
          </p:nvPr>
        </p:nvSpPr>
        <p:spPr/>
        <p:txBody>
          <a:bodyPr/>
          <a:lstStyle/>
          <a:p>
            <a:r>
              <a:rPr lang="es-MX" dirty="0"/>
              <a:t>MINERÍA DE DATOS</a:t>
            </a:r>
          </a:p>
        </p:txBody>
      </p:sp>
      <p:sp>
        <p:nvSpPr>
          <p:cNvPr id="3" name="Marcador de contenido 2">
            <a:extLst>
              <a:ext uri="{FF2B5EF4-FFF2-40B4-BE49-F238E27FC236}">
                <a16:creationId xmlns:a16="http://schemas.microsoft.com/office/drawing/2014/main" id="{3270D8A1-BFC4-4FF7-ABFB-FDBCF5BC0589}"/>
              </a:ext>
            </a:extLst>
          </p:cNvPr>
          <p:cNvSpPr>
            <a:spLocks noGrp="1"/>
          </p:cNvSpPr>
          <p:nvPr>
            <p:ph sz="half" idx="1"/>
          </p:nvPr>
        </p:nvSpPr>
        <p:spPr>
          <a:xfrm>
            <a:off x="1039091" y="2052116"/>
            <a:ext cx="5458243" cy="3997828"/>
          </a:xfrm>
        </p:spPr>
        <p:txBody>
          <a:bodyPr>
            <a:normAutofit fontScale="62500" lnSpcReduction="20000"/>
          </a:bodyPr>
          <a:lstStyle/>
          <a:p>
            <a:pPr algn="just"/>
            <a:r>
              <a:rPr lang="es-MX" dirty="0"/>
              <a:t>CARACTERÍSTICAS</a:t>
            </a:r>
          </a:p>
          <a:p>
            <a:pPr marL="0" indent="0" algn="just">
              <a:buNone/>
            </a:pPr>
            <a:r>
              <a:rPr lang="es-MX" dirty="0"/>
              <a:t>Surge como una tecnología para apoyar a comprender el contenido de una base de datos.</a:t>
            </a:r>
          </a:p>
          <a:p>
            <a:pPr marL="0" indent="0" algn="just">
              <a:buNone/>
            </a:pPr>
            <a:r>
              <a:rPr lang="es-MX" dirty="0"/>
              <a:t>Es una etapa de un proceso llamado extracción de conocimiento en bases de datos (</a:t>
            </a:r>
            <a:r>
              <a:rPr lang="es-MX" dirty="0" err="1"/>
              <a:t>Knowledge</a:t>
            </a:r>
            <a:r>
              <a:rPr lang="es-MX" dirty="0"/>
              <a:t> Discovery in </a:t>
            </a:r>
            <a:r>
              <a:rPr lang="es-MX" dirty="0" err="1"/>
              <a:t>Databases</a:t>
            </a:r>
            <a:r>
              <a:rPr lang="es-MX" dirty="0"/>
              <a:t>, KDD).</a:t>
            </a:r>
          </a:p>
          <a:p>
            <a:pPr marL="0" indent="0" algn="just">
              <a:buNone/>
            </a:pPr>
            <a:r>
              <a:rPr lang="es-MX" dirty="0"/>
              <a:t>Mediante la minería de datos se detectan relaciones entre los datos que no han sido identificadas, lo que permite conocer relaciones con sentido, patrones de comportamiento, secuencias, predicciones, agrupamiento que serán analizados para la toma de decisiones.</a:t>
            </a:r>
          </a:p>
          <a:p>
            <a:pPr marL="0" indent="0" algn="just">
              <a:buNone/>
            </a:pPr>
            <a:r>
              <a:rPr lang="es-MX" dirty="0"/>
              <a:t>Según </a:t>
            </a:r>
            <a:r>
              <a:rPr lang="es-MX" dirty="0" err="1"/>
              <a:t>Sahu</a:t>
            </a:r>
            <a:r>
              <a:rPr lang="es-MX" dirty="0"/>
              <a:t>, </a:t>
            </a:r>
            <a:r>
              <a:rPr lang="es-MX" dirty="0" err="1"/>
              <a:t>Shrma</a:t>
            </a:r>
            <a:r>
              <a:rPr lang="es-MX" dirty="0"/>
              <a:t>, &amp; </a:t>
            </a:r>
            <a:r>
              <a:rPr lang="es-MX" dirty="0" err="1"/>
              <a:t>Gondhalakar</a:t>
            </a:r>
            <a:r>
              <a:rPr lang="es-MX" dirty="0"/>
              <a:t> la minería de datos generalmente implica el análisis de los datos almacenados en un almacén de datos (</a:t>
            </a:r>
            <a:r>
              <a:rPr lang="es-MX" dirty="0" err="1"/>
              <a:t>datawarehouse</a:t>
            </a:r>
            <a:r>
              <a:rPr lang="es-MX" dirty="0"/>
              <a:t>). Tres de las principales técnicas de la minería de datos son: </a:t>
            </a:r>
            <a:r>
              <a:rPr lang="es-MX" b="1" i="1" u="sng" dirty="0"/>
              <a:t>la regresión, la clasificación y el agrupamiento.</a:t>
            </a:r>
          </a:p>
        </p:txBody>
      </p:sp>
      <p:sp>
        <p:nvSpPr>
          <p:cNvPr id="4" name="Marcador de contenido 3">
            <a:extLst>
              <a:ext uri="{FF2B5EF4-FFF2-40B4-BE49-F238E27FC236}">
                <a16:creationId xmlns:a16="http://schemas.microsoft.com/office/drawing/2014/main" id="{E19D3E5A-4F15-4209-B892-C3D7CC2C7727}"/>
              </a:ext>
            </a:extLst>
          </p:cNvPr>
          <p:cNvSpPr>
            <a:spLocks noGrp="1"/>
          </p:cNvSpPr>
          <p:nvPr>
            <p:ph sz="half" idx="2"/>
          </p:nvPr>
        </p:nvSpPr>
        <p:spPr/>
        <p:txBody>
          <a:bodyPr>
            <a:normAutofit fontScale="62500" lnSpcReduction="20000"/>
          </a:bodyPr>
          <a:lstStyle/>
          <a:p>
            <a:r>
              <a:rPr lang="es-MX" dirty="0"/>
              <a:t>APLICACIONES</a:t>
            </a:r>
          </a:p>
          <a:p>
            <a:pPr lvl="1"/>
            <a:r>
              <a:rPr lang="es-MX" dirty="0"/>
              <a:t>ASUNTOS FISCALES</a:t>
            </a:r>
          </a:p>
          <a:p>
            <a:pPr lvl="1"/>
            <a:r>
              <a:rPr lang="es-MX" dirty="0"/>
              <a:t>TURISMO</a:t>
            </a:r>
          </a:p>
          <a:p>
            <a:pPr lvl="1"/>
            <a:r>
              <a:rPr lang="es-MX" dirty="0"/>
              <a:t>RECREATIVOS</a:t>
            </a:r>
          </a:p>
          <a:p>
            <a:pPr lvl="1"/>
            <a:r>
              <a:rPr lang="es-MX" dirty="0"/>
              <a:t>CORREO ELECTRÓNICO</a:t>
            </a:r>
          </a:p>
          <a:p>
            <a:pPr lvl="1"/>
            <a:r>
              <a:rPr lang="es-MX" dirty="0"/>
              <a:t>TELECOMUNICACIONES</a:t>
            </a:r>
          </a:p>
          <a:p>
            <a:pPr lvl="1"/>
            <a:r>
              <a:rPr lang="es-MX" dirty="0"/>
              <a:t>BIOLOGÍA</a:t>
            </a:r>
          </a:p>
          <a:p>
            <a:pPr lvl="1"/>
            <a:r>
              <a:rPr lang="es-MX" dirty="0"/>
              <a:t>MEDICINA</a:t>
            </a:r>
          </a:p>
          <a:p>
            <a:pPr lvl="1"/>
            <a:r>
              <a:rPr lang="es-MX" dirty="0"/>
              <a:t>PROCESOS INDUSTRIALES</a:t>
            </a:r>
          </a:p>
          <a:p>
            <a:pPr lvl="1"/>
            <a:r>
              <a:rPr lang="es-MX" dirty="0"/>
              <a:t>SEGUROS</a:t>
            </a:r>
          </a:p>
          <a:p>
            <a:pPr lvl="1"/>
            <a:r>
              <a:rPr lang="es-MX" dirty="0"/>
              <a:t>EDUCACIÓN</a:t>
            </a:r>
          </a:p>
          <a:p>
            <a:pPr lvl="1"/>
            <a:r>
              <a:rPr lang="es-MX" dirty="0"/>
              <a:t>FINANZAS</a:t>
            </a:r>
          </a:p>
          <a:p>
            <a:pPr lvl="1"/>
            <a:r>
              <a:rPr lang="es-MX" dirty="0"/>
              <a:t>ETC.</a:t>
            </a:r>
          </a:p>
        </p:txBody>
      </p:sp>
    </p:spTree>
    <p:extLst>
      <p:ext uri="{BB962C8B-B14F-4D97-AF65-F5344CB8AC3E}">
        <p14:creationId xmlns:p14="http://schemas.microsoft.com/office/powerpoint/2010/main" val="246735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306A2-605E-4513-A9D5-CC77325FFC20}"/>
              </a:ext>
            </a:extLst>
          </p:cNvPr>
          <p:cNvSpPr>
            <a:spLocks noGrp="1"/>
          </p:cNvSpPr>
          <p:nvPr>
            <p:ph type="title"/>
          </p:nvPr>
        </p:nvSpPr>
        <p:spPr/>
        <p:txBody>
          <a:bodyPr/>
          <a:lstStyle/>
          <a:p>
            <a:r>
              <a:rPr lang="es-MX" dirty="0"/>
              <a:t>MINERÍA DE DATOS</a:t>
            </a:r>
          </a:p>
        </p:txBody>
      </p:sp>
      <p:sp>
        <p:nvSpPr>
          <p:cNvPr id="3" name="Marcador de contenido 2">
            <a:extLst>
              <a:ext uri="{FF2B5EF4-FFF2-40B4-BE49-F238E27FC236}">
                <a16:creationId xmlns:a16="http://schemas.microsoft.com/office/drawing/2014/main" id="{71A0EDD6-87CD-4E21-BBDA-83C0AEB707A0}"/>
              </a:ext>
            </a:extLst>
          </p:cNvPr>
          <p:cNvSpPr>
            <a:spLocks noGrp="1"/>
          </p:cNvSpPr>
          <p:nvPr>
            <p:ph idx="1"/>
          </p:nvPr>
        </p:nvSpPr>
        <p:spPr/>
        <p:txBody>
          <a:bodyPr/>
          <a:lstStyle/>
          <a:p>
            <a:r>
              <a:rPr lang="es-MX" dirty="0"/>
              <a:t>METODOLOGÍA CRISP-DM </a:t>
            </a:r>
            <a:r>
              <a:rPr lang="es-MX" sz="1100" dirty="0"/>
              <a:t>(Cross </a:t>
            </a:r>
            <a:r>
              <a:rPr lang="es-MX" sz="1100" dirty="0" err="1"/>
              <a:t>Industry</a:t>
            </a:r>
            <a:r>
              <a:rPr lang="es-MX" sz="1100" dirty="0"/>
              <a:t> Standard </a:t>
            </a:r>
            <a:r>
              <a:rPr lang="es-MX" sz="1100" dirty="0" err="1"/>
              <a:t>Process</a:t>
            </a:r>
            <a:r>
              <a:rPr lang="es-MX" sz="1100" dirty="0"/>
              <a:t> </a:t>
            </a:r>
            <a:r>
              <a:rPr lang="es-MX" sz="1100" dirty="0" err="1"/>
              <a:t>for</a:t>
            </a:r>
            <a:r>
              <a:rPr lang="es-MX" sz="1100" dirty="0"/>
              <a:t> Data </a:t>
            </a:r>
            <a:r>
              <a:rPr lang="es-MX" sz="1100" dirty="0" err="1"/>
              <a:t>Mining</a:t>
            </a:r>
            <a:r>
              <a:rPr lang="es-MX" sz="1100" dirty="0"/>
              <a:t>)</a:t>
            </a:r>
          </a:p>
          <a:p>
            <a:pPr lvl="1"/>
            <a:r>
              <a:rPr lang="es-MX" dirty="0"/>
              <a:t>FASES</a:t>
            </a:r>
          </a:p>
          <a:p>
            <a:pPr lvl="2">
              <a:buFont typeface="+mj-lt"/>
              <a:buAutoNum type="arabicPeriod"/>
            </a:pPr>
            <a:r>
              <a:rPr lang="es-MX" dirty="0"/>
              <a:t>COMPRENSIÓN DEL NEGOCIO</a:t>
            </a:r>
          </a:p>
          <a:p>
            <a:pPr lvl="2">
              <a:buFont typeface="+mj-lt"/>
              <a:buAutoNum type="arabicPeriod"/>
            </a:pPr>
            <a:r>
              <a:rPr lang="es-MX" dirty="0"/>
              <a:t>COMPRENSIÓN DE LOS DATOS</a:t>
            </a:r>
          </a:p>
          <a:p>
            <a:pPr lvl="2">
              <a:buFont typeface="+mj-lt"/>
              <a:buAutoNum type="arabicPeriod"/>
            </a:pPr>
            <a:r>
              <a:rPr lang="es-MX" dirty="0"/>
              <a:t>PREPARACIÓN DE LOS DATOS</a:t>
            </a:r>
          </a:p>
          <a:p>
            <a:pPr lvl="2">
              <a:buFont typeface="+mj-lt"/>
              <a:buAutoNum type="arabicPeriod"/>
            </a:pPr>
            <a:r>
              <a:rPr lang="es-MX" dirty="0"/>
              <a:t>MODELADO DE LOS DATOS</a:t>
            </a:r>
          </a:p>
          <a:p>
            <a:pPr lvl="2">
              <a:buFont typeface="+mj-lt"/>
              <a:buAutoNum type="arabicPeriod"/>
            </a:pPr>
            <a:r>
              <a:rPr lang="es-MX" dirty="0"/>
              <a:t>EVALUCIÓN</a:t>
            </a:r>
          </a:p>
          <a:p>
            <a:pPr lvl="2">
              <a:buFont typeface="+mj-lt"/>
              <a:buAutoNum type="arabicPeriod"/>
            </a:pPr>
            <a:r>
              <a:rPr lang="es-MX" dirty="0"/>
              <a:t>DESPLIEGUE</a:t>
            </a:r>
          </a:p>
        </p:txBody>
      </p:sp>
    </p:spTree>
    <p:extLst>
      <p:ext uri="{BB962C8B-B14F-4D97-AF65-F5344CB8AC3E}">
        <p14:creationId xmlns:p14="http://schemas.microsoft.com/office/powerpoint/2010/main" val="304549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306A2-605E-4513-A9D5-CC77325FFC20}"/>
              </a:ext>
            </a:extLst>
          </p:cNvPr>
          <p:cNvSpPr>
            <a:spLocks noGrp="1"/>
          </p:cNvSpPr>
          <p:nvPr>
            <p:ph type="title"/>
          </p:nvPr>
        </p:nvSpPr>
        <p:spPr/>
        <p:txBody>
          <a:bodyPr/>
          <a:lstStyle/>
          <a:p>
            <a:r>
              <a:rPr lang="es-MX" dirty="0"/>
              <a:t>MINERÍA DE DATOS</a:t>
            </a:r>
          </a:p>
        </p:txBody>
      </p:sp>
      <p:sp>
        <p:nvSpPr>
          <p:cNvPr id="3" name="Marcador de contenido 2">
            <a:extLst>
              <a:ext uri="{FF2B5EF4-FFF2-40B4-BE49-F238E27FC236}">
                <a16:creationId xmlns:a16="http://schemas.microsoft.com/office/drawing/2014/main" id="{71A0EDD6-87CD-4E21-BBDA-83C0AEB707A0}"/>
              </a:ext>
            </a:extLst>
          </p:cNvPr>
          <p:cNvSpPr>
            <a:spLocks noGrp="1"/>
          </p:cNvSpPr>
          <p:nvPr>
            <p:ph idx="1"/>
          </p:nvPr>
        </p:nvSpPr>
        <p:spPr/>
        <p:txBody>
          <a:bodyPr/>
          <a:lstStyle/>
          <a:p>
            <a:r>
              <a:rPr lang="es-MX" dirty="0"/>
              <a:t>METODOLOGÍA SEMMA </a:t>
            </a:r>
            <a:r>
              <a:rPr lang="es-MX" sz="1100" dirty="0"/>
              <a:t>(</a:t>
            </a:r>
            <a:r>
              <a:rPr lang="es-MX" sz="1100" dirty="0" err="1"/>
              <a:t>Sample</a:t>
            </a:r>
            <a:r>
              <a:rPr lang="es-MX" sz="1100" dirty="0"/>
              <a:t> - Explore – </a:t>
            </a:r>
            <a:r>
              <a:rPr lang="es-MX" sz="1100" dirty="0" err="1"/>
              <a:t>Modify</a:t>
            </a:r>
            <a:r>
              <a:rPr lang="es-MX" sz="1100" dirty="0"/>
              <a:t> – </a:t>
            </a:r>
            <a:r>
              <a:rPr lang="es-MX" sz="1100" dirty="0" err="1"/>
              <a:t>Model</a:t>
            </a:r>
            <a:r>
              <a:rPr lang="es-MX" sz="1100" dirty="0"/>
              <a:t> – </a:t>
            </a:r>
            <a:r>
              <a:rPr lang="es-MX" sz="1100" dirty="0" err="1"/>
              <a:t>Asses</a:t>
            </a:r>
            <a:r>
              <a:rPr lang="es-MX" sz="1100" dirty="0"/>
              <a:t>)</a:t>
            </a:r>
          </a:p>
          <a:p>
            <a:pPr lvl="1"/>
            <a:r>
              <a:rPr lang="es-MX" dirty="0"/>
              <a:t>FASES</a:t>
            </a:r>
          </a:p>
          <a:p>
            <a:pPr lvl="2">
              <a:buFont typeface="+mj-lt"/>
              <a:buAutoNum type="arabicPeriod"/>
            </a:pPr>
            <a:r>
              <a:rPr lang="es-MX" dirty="0"/>
              <a:t>MUESTREO</a:t>
            </a:r>
          </a:p>
          <a:p>
            <a:pPr lvl="2">
              <a:buFont typeface="+mj-lt"/>
              <a:buAutoNum type="arabicPeriod"/>
            </a:pPr>
            <a:r>
              <a:rPr lang="es-MX" dirty="0"/>
              <a:t>EXPLORACIÓN</a:t>
            </a:r>
          </a:p>
          <a:p>
            <a:pPr lvl="2">
              <a:buFont typeface="+mj-lt"/>
              <a:buAutoNum type="arabicPeriod"/>
            </a:pPr>
            <a:r>
              <a:rPr lang="es-MX" dirty="0"/>
              <a:t>MODIFICIÓN</a:t>
            </a:r>
          </a:p>
          <a:p>
            <a:pPr lvl="2">
              <a:buFont typeface="+mj-lt"/>
              <a:buAutoNum type="arabicPeriod"/>
            </a:pPr>
            <a:r>
              <a:rPr lang="es-MX" dirty="0"/>
              <a:t>MODELADO</a:t>
            </a:r>
          </a:p>
          <a:p>
            <a:pPr lvl="2">
              <a:buFont typeface="+mj-lt"/>
              <a:buAutoNum type="arabicPeriod"/>
            </a:pPr>
            <a:r>
              <a:rPr lang="es-MX" dirty="0"/>
              <a:t>EVALUACIÓN (VALORACIÓN)</a:t>
            </a:r>
          </a:p>
        </p:txBody>
      </p:sp>
    </p:spTree>
    <p:extLst>
      <p:ext uri="{BB962C8B-B14F-4D97-AF65-F5344CB8AC3E}">
        <p14:creationId xmlns:p14="http://schemas.microsoft.com/office/powerpoint/2010/main" val="255258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306A2-605E-4513-A9D5-CC77325FFC20}"/>
              </a:ext>
            </a:extLst>
          </p:cNvPr>
          <p:cNvSpPr>
            <a:spLocks noGrp="1"/>
          </p:cNvSpPr>
          <p:nvPr>
            <p:ph type="title"/>
          </p:nvPr>
        </p:nvSpPr>
        <p:spPr/>
        <p:txBody>
          <a:bodyPr/>
          <a:lstStyle/>
          <a:p>
            <a:r>
              <a:rPr lang="es-MX" dirty="0"/>
              <a:t>MINERÍA DE DATOS</a:t>
            </a:r>
          </a:p>
        </p:txBody>
      </p:sp>
      <p:sp>
        <p:nvSpPr>
          <p:cNvPr id="3" name="Marcador de contenido 2">
            <a:extLst>
              <a:ext uri="{FF2B5EF4-FFF2-40B4-BE49-F238E27FC236}">
                <a16:creationId xmlns:a16="http://schemas.microsoft.com/office/drawing/2014/main" id="{71A0EDD6-87CD-4E21-BBDA-83C0AEB707A0}"/>
              </a:ext>
            </a:extLst>
          </p:cNvPr>
          <p:cNvSpPr>
            <a:spLocks noGrp="1"/>
          </p:cNvSpPr>
          <p:nvPr>
            <p:ph idx="1"/>
          </p:nvPr>
        </p:nvSpPr>
        <p:spPr/>
        <p:txBody>
          <a:bodyPr/>
          <a:lstStyle/>
          <a:p>
            <a:r>
              <a:rPr lang="es-MX" dirty="0"/>
              <a:t>MINERÍA DE TEXTOS</a:t>
            </a:r>
          </a:p>
          <a:p>
            <a:pPr lvl="1"/>
            <a:r>
              <a:rPr lang="es-MX" dirty="0"/>
              <a:t>BAG OF WORDS</a:t>
            </a:r>
          </a:p>
          <a:p>
            <a:pPr lvl="1"/>
            <a:r>
              <a:rPr lang="es-MX" dirty="0"/>
              <a:t>N-GRAMAS O FRASES</a:t>
            </a:r>
          </a:p>
          <a:p>
            <a:pPr lvl="1"/>
            <a:r>
              <a:rPr lang="es-MX" dirty="0"/>
              <a:t>REPRESENTACIÓN RELACIONAL (PRIMER ORDEN)</a:t>
            </a:r>
          </a:p>
          <a:p>
            <a:pPr lvl="1"/>
            <a:r>
              <a:rPr lang="es-MX" dirty="0"/>
              <a:t>CATEGORÍAS DE CONCEPTOS</a:t>
            </a:r>
          </a:p>
          <a:p>
            <a:endParaRPr lang="es-MX" dirty="0"/>
          </a:p>
        </p:txBody>
      </p:sp>
    </p:spTree>
    <p:extLst>
      <p:ext uri="{BB962C8B-B14F-4D97-AF65-F5344CB8AC3E}">
        <p14:creationId xmlns:p14="http://schemas.microsoft.com/office/powerpoint/2010/main" val="383539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306A2-605E-4513-A9D5-CC77325FFC20}"/>
              </a:ext>
            </a:extLst>
          </p:cNvPr>
          <p:cNvSpPr>
            <a:spLocks noGrp="1"/>
          </p:cNvSpPr>
          <p:nvPr>
            <p:ph type="title"/>
          </p:nvPr>
        </p:nvSpPr>
        <p:spPr/>
        <p:txBody>
          <a:bodyPr/>
          <a:lstStyle/>
          <a:p>
            <a:r>
              <a:rPr lang="es-MX" dirty="0"/>
              <a:t>MINERÍA DE DATOS</a:t>
            </a:r>
          </a:p>
        </p:txBody>
      </p:sp>
      <p:sp>
        <p:nvSpPr>
          <p:cNvPr id="3" name="Marcador de contenido 2">
            <a:extLst>
              <a:ext uri="{FF2B5EF4-FFF2-40B4-BE49-F238E27FC236}">
                <a16:creationId xmlns:a16="http://schemas.microsoft.com/office/drawing/2014/main" id="{71A0EDD6-87CD-4E21-BBDA-83C0AEB707A0}"/>
              </a:ext>
            </a:extLst>
          </p:cNvPr>
          <p:cNvSpPr>
            <a:spLocks noGrp="1"/>
          </p:cNvSpPr>
          <p:nvPr>
            <p:ph idx="1"/>
          </p:nvPr>
        </p:nvSpPr>
        <p:spPr/>
        <p:txBody>
          <a:bodyPr/>
          <a:lstStyle/>
          <a:p>
            <a:r>
              <a:rPr lang="es-MX" dirty="0"/>
              <a:t>MINERÍA DE DATOS WEB</a:t>
            </a:r>
          </a:p>
          <a:p>
            <a:pPr lvl="1"/>
            <a:r>
              <a:rPr lang="es-MX" dirty="0"/>
              <a:t>CONTENIDO DE LA WEB</a:t>
            </a:r>
          </a:p>
          <a:p>
            <a:pPr lvl="1"/>
            <a:r>
              <a:rPr lang="es-MX" dirty="0"/>
              <a:t>MULTIMEDIA</a:t>
            </a:r>
          </a:p>
          <a:p>
            <a:pPr lvl="1"/>
            <a:r>
              <a:rPr lang="es-MX" dirty="0"/>
              <a:t>ESTRCUTURA DE LA WEB</a:t>
            </a:r>
          </a:p>
        </p:txBody>
      </p:sp>
    </p:spTree>
    <p:extLst>
      <p:ext uri="{BB962C8B-B14F-4D97-AF65-F5344CB8AC3E}">
        <p14:creationId xmlns:p14="http://schemas.microsoft.com/office/powerpoint/2010/main" val="167465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{B42DBD97-25F6-4A43-9E49-93DD9CF6A336}tf16401375</Template>
  <TotalTime>1341</TotalTime>
  <Words>1130</Words>
  <Application>Microsoft Office PowerPoint</Application>
  <PresentationFormat>Panorámica</PresentationFormat>
  <Paragraphs>226</Paragraphs>
  <Slides>36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Arial</vt:lpstr>
      <vt:lpstr>MS Shell Dlg 2</vt:lpstr>
      <vt:lpstr>Times New Roman</vt:lpstr>
      <vt:lpstr>Wingdings</vt:lpstr>
      <vt:lpstr>Wingdings 3</vt:lpstr>
      <vt:lpstr>Madison</vt:lpstr>
      <vt:lpstr>DATA MINING</vt:lpstr>
      <vt:lpstr>1. INTRODUCCIÓN</vt:lpstr>
      <vt:lpstr>LOS DATOS</vt:lpstr>
      <vt:lpstr>MINERÍA DE DATOS</vt:lpstr>
      <vt:lpstr>MINERÍA DE DATOS</vt:lpstr>
      <vt:lpstr>MINERÍA DE DATOS</vt:lpstr>
      <vt:lpstr>MINERÍA DE DATOS</vt:lpstr>
      <vt:lpstr>MINERÍA DE DATOS</vt:lpstr>
      <vt:lpstr>MINERÍA DE DATOS</vt:lpstr>
      <vt:lpstr>TIPOS DE FUENTES DE DATOS</vt:lpstr>
      <vt:lpstr>EXTRACCIÓN DE CONOCIMIENTO EN BASES DE DATOS (KNOWLEDGE DISCOVERY IN DATABASES, KDD)</vt:lpstr>
      <vt:lpstr>MACHINE LEARNING</vt:lpstr>
      <vt:lpstr>MACHINE LEARNING</vt:lpstr>
      <vt:lpstr>2. TIPOS Y TRATAMIENTO DE DATOS</vt:lpstr>
      <vt:lpstr>TIPOS DE DATOS</vt:lpstr>
      <vt:lpstr>TIPOS DE DATOS</vt:lpstr>
      <vt:lpstr>REPRESENTACIÓN DE DATOS</vt:lpstr>
      <vt:lpstr>TRATAMIENTO DE DATOS</vt:lpstr>
      <vt:lpstr>TRATAMIENTO DE DATOS MÉTODO DE IMPUTACIÓN</vt:lpstr>
      <vt:lpstr>3. ÁRBOLES</vt:lpstr>
      <vt:lpstr>CLASIFICACIÓN MODELOS</vt:lpstr>
      <vt:lpstr>CLASIFICACIÓN TÉCNICAS ÁRBOLES DE DECISIÓN</vt:lpstr>
      <vt:lpstr>CLASIFICACIÓN TÉCNICAS ÁRBOLES DE DECISIÓN</vt:lpstr>
      <vt:lpstr>CLASIFICACIÓN TÉCNICAS</vt:lpstr>
      <vt:lpstr>CLASIFICACIÓN CARACTERÍSTICAS</vt:lpstr>
      <vt:lpstr>CLASIFICACIÓN CARACTERÍSTICAS EVALUACIÓN DEL DESEMPEÑO</vt:lpstr>
      <vt:lpstr>CLASIFICACIÓN CARACTERÍSTICAS ERRORES COMETIDOS</vt:lpstr>
      <vt:lpstr>4. REGLAS DE ASOCIACIÓN</vt:lpstr>
      <vt:lpstr>PROPIEDADES</vt:lpstr>
      <vt:lpstr>ALGORITMO A PRIORI</vt:lpstr>
      <vt:lpstr>ALGORITMO A PRIORI</vt:lpstr>
      <vt:lpstr>5. REGRESIÓN LINEAL</vt:lpstr>
      <vt:lpstr>REGRESIÓN LINEAL</vt:lpstr>
      <vt:lpstr>6. CLUSTER</vt:lpstr>
      <vt:lpstr>CLUSTER TIPOS CLUSTERING</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Eduardo Castro Cruces</dc:creator>
  <cp:lastModifiedBy>Jorge Eduardo Castro Cruces</cp:lastModifiedBy>
  <cp:revision>40</cp:revision>
  <dcterms:created xsi:type="dcterms:W3CDTF">2021-12-16T18:26:32Z</dcterms:created>
  <dcterms:modified xsi:type="dcterms:W3CDTF">2021-12-28T04:54:32Z</dcterms:modified>
</cp:coreProperties>
</file>