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73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3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6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5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6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0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8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56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6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6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7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71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77E1B-507D-46C6-B9F9-314ED5028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000" dirty="0"/>
              <a:t>Práctica 1</a:t>
            </a:r>
            <a:br>
              <a:rPr lang="es-MX" sz="8000" dirty="0"/>
            </a:br>
            <a:r>
              <a:rPr lang="es-MX" sz="2000" dirty="0"/>
              <a:t>introducción a la programación orientada a objetos</a:t>
            </a:r>
            <a:endParaRPr lang="es-MX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733E5B-105B-4CFF-8FF9-9B800FFEE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Castro Cruces Jorge Eduardo</a:t>
            </a:r>
          </a:p>
          <a:p>
            <a:r>
              <a:rPr lang="es-MX" dirty="0"/>
              <a:t>2CM5</a:t>
            </a:r>
          </a:p>
          <a:p>
            <a:r>
              <a:rPr lang="es-MX" dirty="0"/>
              <a:t>Programación Orientada a Objetos</a:t>
            </a:r>
          </a:p>
          <a:p>
            <a:r>
              <a:rPr lang="es-MX" dirty="0"/>
              <a:t>Sánchez Juárez José</a:t>
            </a:r>
          </a:p>
        </p:txBody>
      </p:sp>
    </p:spTree>
    <p:extLst>
      <p:ext uri="{BB962C8B-B14F-4D97-AF65-F5344CB8AC3E}">
        <p14:creationId xmlns:p14="http://schemas.microsoft.com/office/powerpoint/2010/main" val="28386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8EE8-6640-45BE-A886-95547D68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D5F625-3A49-470D-BBD2-0D47E99DB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>
                <a:effectLst/>
              </a:rPr>
              <a:t>Basada en clases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CB1BFA-5099-4A50-A747-64B082B22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dirty="0">
                <a:effectLst/>
              </a:rPr>
              <a:t>Se basa en crear una estructura molde llamada </a:t>
            </a:r>
            <a:r>
              <a:rPr lang="es-MX" b="1" dirty="0">
                <a:effectLst/>
              </a:rPr>
              <a:t>clase </a:t>
            </a:r>
            <a:r>
              <a:rPr lang="es-MX" dirty="0">
                <a:effectLst/>
              </a:rPr>
              <a:t>donde se especifican los campos y métodos que tendrán nuestros objetos.</a:t>
            </a:r>
          </a:p>
          <a:p>
            <a:r>
              <a:rPr lang="es-MX" dirty="0">
                <a:effectLst/>
              </a:rPr>
              <a:t>Cada vez que necesitamos un objeto creamos una </a:t>
            </a:r>
            <a:r>
              <a:rPr lang="es-MX" b="1" dirty="0">
                <a:effectLst/>
              </a:rPr>
              <a:t>instancia</a:t>
            </a:r>
            <a:r>
              <a:rPr lang="es-MX" dirty="0">
                <a:effectLst/>
              </a:rPr>
              <a:t> (o copia del objeto) usando la clase como molde.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2DD9F-1D03-4234-A466-BF2377A2D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Basada en prototipos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ADA40-1567-4348-BA67-B36D87BD1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3421307"/>
          </a:xfrm>
        </p:spPr>
        <p:txBody>
          <a:bodyPr>
            <a:normAutofit/>
          </a:bodyPr>
          <a:lstStyle/>
          <a:p>
            <a:r>
              <a:rPr lang="es-MX" dirty="0">
                <a:effectLst/>
              </a:rPr>
              <a:t>No hay clases, solo hay objetos.</a:t>
            </a:r>
          </a:p>
          <a:p>
            <a:r>
              <a:rPr lang="es-MX" dirty="0"/>
              <a:t>El mecanismo para la reutilización está dado por la clonación de objetos.</a:t>
            </a:r>
          </a:p>
          <a:p>
            <a:r>
              <a:rPr lang="es-MX" dirty="0">
                <a:effectLst/>
              </a:rPr>
              <a:t>Se crean directamente los objetos y cuando se quiere generar otro con la misma estructura se usa clonación.</a:t>
            </a:r>
          </a:p>
          <a:p>
            <a:r>
              <a:rPr lang="es-MX" dirty="0">
                <a:effectLst/>
              </a:rPr>
              <a:t>Cualquier objeto puede ser utilizado como el prototipo de otro objeto, permitiendo al segundo objeto compartir las propiedades del primero.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084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A4DAE-0AEC-43CE-B48C-20531D0D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effectLst/>
              </a:rPr>
              <a:t>lenguajes orientados a objetos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55F6B-7448-4368-9A0A-5C00BC84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822" y="2637688"/>
            <a:ext cx="2190872" cy="3798279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Vala</a:t>
            </a:r>
          </a:p>
          <a:p>
            <a:r>
              <a:rPr lang="es-MX" dirty="0"/>
              <a:t>VB.NET</a:t>
            </a:r>
          </a:p>
          <a:p>
            <a:r>
              <a:rPr lang="es-MX" dirty="0"/>
              <a:t>Visual FoxPro</a:t>
            </a:r>
          </a:p>
          <a:p>
            <a:r>
              <a:rPr lang="es-MX" b="1" dirty="0"/>
              <a:t>Visual Basic 6.0</a:t>
            </a:r>
          </a:p>
          <a:p>
            <a:r>
              <a:rPr lang="es-MX" dirty="0"/>
              <a:t>Visual </a:t>
            </a:r>
            <a:r>
              <a:rPr lang="es-MX" dirty="0" err="1"/>
              <a:t>DataFlex</a:t>
            </a:r>
            <a:endParaRPr lang="es-MX" dirty="0"/>
          </a:p>
          <a:p>
            <a:r>
              <a:rPr lang="es-MX" dirty="0"/>
              <a:t>Visual </a:t>
            </a:r>
            <a:r>
              <a:rPr lang="es-MX" dirty="0" err="1"/>
              <a:t>Objects</a:t>
            </a:r>
            <a:endParaRPr lang="es-MX" dirty="0"/>
          </a:p>
          <a:p>
            <a:r>
              <a:rPr lang="es-MX" dirty="0" err="1"/>
              <a:t>XBase</a:t>
            </a:r>
            <a:r>
              <a:rPr lang="es-MX" dirty="0"/>
              <a:t>++</a:t>
            </a:r>
          </a:p>
          <a:p>
            <a:r>
              <a:rPr lang="es-MX" dirty="0"/>
              <a:t>DRP</a:t>
            </a:r>
          </a:p>
          <a:p>
            <a:r>
              <a:rPr lang="es-MX" dirty="0"/>
              <a:t>Scala</a:t>
            </a:r>
          </a:p>
          <a:p>
            <a:r>
              <a:rPr lang="es-MX" dirty="0" err="1"/>
              <a:t>Gobject</a:t>
            </a:r>
            <a:endParaRPr lang="es-MX" dirty="0"/>
          </a:p>
          <a:p>
            <a:r>
              <a:rPr lang="es-MX" dirty="0"/>
              <a:t>Smalltalk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895D4F8-C5C5-464E-9161-5DFDB20D6AA5}"/>
              </a:ext>
            </a:extLst>
          </p:cNvPr>
          <p:cNvSpPr txBox="1">
            <a:spLocks/>
          </p:cNvSpPr>
          <p:nvPr/>
        </p:nvSpPr>
        <p:spPr>
          <a:xfrm>
            <a:off x="3727694" y="2637690"/>
            <a:ext cx="2190872" cy="3798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Genie</a:t>
            </a:r>
          </a:p>
          <a:p>
            <a:r>
              <a:rPr lang="es-MX" dirty="0" err="1"/>
              <a:t>Harbour</a:t>
            </a:r>
            <a:endParaRPr lang="es-MX" dirty="0"/>
          </a:p>
          <a:p>
            <a:r>
              <a:rPr lang="es-MX" dirty="0"/>
              <a:t>Eiffel</a:t>
            </a:r>
          </a:p>
          <a:p>
            <a:r>
              <a:rPr lang="es-MX" dirty="0"/>
              <a:t>Fortran 90/95</a:t>
            </a:r>
          </a:p>
          <a:p>
            <a:r>
              <a:rPr lang="es-MX" b="1" dirty="0"/>
              <a:t>Java</a:t>
            </a:r>
          </a:p>
          <a:p>
            <a:r>
              <a:rPr lang="es-MX" b="1" dirty="0"/>
              <a:t>JavaScript</a:t>
            </a:r>
          </a:p>
          <a:p>
            <a:r>
              <a:rPr lang="es-MX" dirty="0"/>
              <a:t>Lexico8</a:t>
            </a:r>
          </a:p>
          <a:p>
            <a:r>
              <a:rPr lang="es-MX" dirty="0" err="1"/>
              <a:t>Objective</a:t>
            </a:r>
            <a:r>
              <a:rPr lang="es-MX" dirty="0"/>
              <a:t>-C</a:t>
            </a:r>
          </a:p>
          <a:p>
            <a:r>
              <a:rPr lang="es-MX" dirty="0" err="1"/>
              <a:t>Ocaml</a:t>
            </a:r>
            <a:endParaRPr lang="es-MX" dirty="0"/>
          </a:p>
          <a:p>
            <a:r>
              <a:rPr lang="es-MX" dirty="0"/>
              <a:t>Oz</a:t>
            </a:r>
          </a:p>
          <a:p>
            <a:r>
              <a:rPr lang="es-MX" dirty="0"/>
              <a:t>R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E7B4489-A6DA-4297-A52B-9F46E8619B72}"/>
              </a:ext>
            </a:extLst>
          </p:cNvPr>
          <p:cNvSpPr txBox="1">
            <a:spLocks/>
          </p:cNvSpPr>
          <p:nvPr/>
        </p:nvSpPr>
        <p:spPr>
          <a:xfrm>
            <a:off x="6492999" y="2637688"/>
            <a:ext cx="2190872" cy="3798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Pauscal</a:t>
            </a:r>
            <a:r>
              <a:rPr lang="es-MX" dirty="0"/>
              <a:t> </a:t>
            </a:r>
            <a:r>
              <a:rPr lang="es-MX" sz="1500" dirty="0"/>
              <a:t>(en español)</a:t>
            </a:r>
            <a:endParaRPr lang="es-MX" sz="1800" dirty="0"/>
          </a:p>
          <a:p>
            <a:r>
              <a:rPr lang="es-MX" dirty="0"/>
              <a:t>Perl</a:t>
            </a:r>
          </a:p>
          <a:p>
            <a:r>
              <a:rPr lang="es-MX" dirty="0"/>
              <a:t>PHP</a:t>
            </a:r>
          </a:p>
          <a:p>
            <a:r>
              <a:rPr lang="es-MX" dirty="0" err="1"/>
              <a:t>PowerScript</a:t>
            </a:r>
            <a:endParaRPr lang="es-MX" dirty="0"/>
          </a:p>
          <a:p>
            <a:r>
              <a:rPr lang="es-MX" dirty="0"/>
              <a:t>Processing.</a:t>
            </a:r>
          </a:p>
          <a:p>
            <a:r>
              <a:rPr lang="es-MX" b="1" dirty="0"/>
              <a:t>Python</a:t>
            </a:r>
          </a:p>
          <a:p>
            <a:r>
              <a:rPr lang="es-MX" b="1" dirty="0"/>
              <a:t>Ruby</a:t>
            </a:r>
          </a:p>
          <a:p>
            <a:r>
              <a:rPr lang="es-MX" dirty="0" err="1"/>
              <a:t>Self</a:t>
            </a:r>
            <a:endParaRPr lang="es-MX" dirty="0"/>
          </a:p>
          <a:p>
            <a:r>
              <a:rPr lang="es-MX" dirty="0"/>
              <a:t>Smalltalk</a:t>
            </a:r>
          </a:p>
          <a:p>
            <a:r>
              <a:rPr lang="es-MX" dirty="0"/>
              <a:t>Swift</a:t>
            </a:r>
          </a:p>
          <a:p>
            <a:r>
              <a:rPr lang="es-MX" dirty="0" err="1"/>
              <a:t>Magik</a:t>
            </a: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EFE4019-6512-4158-8206-1E7FD0653D00}"/>
              </a:ext>
            </a:extLst>
          </p:cNvPr>
          <p:cNvSpPr txBox="1">
            <a:spLocks/>
          </p:cNvSpPr>
          <p:nvPr/>
        </p:nvSpPr>
        <p:spPr>
          <a:xfrm>
            <a:off x="772137" y="2637687"/>
            <a:ext cx="2190872" cy="379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ABAP​</a:t>
            </a:r>
          </a:p>
          <a:p>
            <a:r>
              <a:rPr lang="es-MX" dirty="0"/>
              <a:t>ABL</a:t>
            </a:r>
          </a:p>
          <a:p>
            <a:r>
              <a:rPr lang="es-MX" dirty="0"/>
              <a:t>ActionScript</a:t>
            </a:r>
          </a:p>
          <a:p>
            <a:r>
              <a:rPr lang="es-MX" dirty="0"/>
              <a:t>ActionScript 3</a:t>
            </a:r>
          </a:p>
          <a:p>
            <a:r>
              <a:rPr lang="es-MX" b="1" dirty="0"/>
              <a:t>C Sharp (C#)</a:t>
            </a:r>
          </a:p>
          <a:p>
            <a:r>
              <a:rPr lang="es-MX" dirty="0" err="1"/>
              <a:t>Clarion</a:t>
            </a:r>
            <a:endParaRPr lang="es-MX" dirty="0"/>
          </a:p>
          <a:p>
            <a:r>
              <a:rPr lang="es-MX" dirty="0"/>
              <a:t>Clipper</a:t>
            </a:r>
          </a:p>
          <a:p>
            <a:r>
              <a:rPr lang="es-MX" dirty="0"/>
              <a:t>D</a:t>
            </a:r>
          </a:p>
          <a:p>
            <a:r>
              <a:rPr lang="es-MX" dirty="0" err="1"/>
              <a:t>Object</a:t>
            </a:r>
            <a:r>
              <a:rPr lang="es-MX" dirty="0"/>
              <a:t> Pascal </a:t>
            </a:r>
            <a:r>
              <a:rPr lang="es-MX" sz="1600" dirty="0"/>
              <a:t>(Embarcadero Delphi)</a:t>
            </a:r>
          </a:p>
          <a:p>
            <a:r>
              <a:rPr lang="es-MX" dirty="0"/>
              <a:t>Gambas</a:t>
            </a:r>
          </a:p>
          <a:p>
            <a:r>
              <a:rPr lang="es-MX" dirty="0"/>
              <a:t>Simula </a:t>
            </a:r>
          </a:p>
        </p:txBody>
      </p:sp>
    </p:spTree>
    <p:extLst>
      <p:ext uri="{BB962C8B-B14F-4D97-AF65-F5344CB8AC3E}">
        <p14:creationId xmlns:p14="http://schemas.microsoft.com/office/powerpoint/2010/main" val="28671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4873-FED9-4954-AE07-9E69AD9B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conceptos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021F6-C085-46F7-B142-37568CE30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Clase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733D5D-16E5-41BD-818C-E8EA366AC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Una clase se puede definir de las propiedades y comportamiento de un tipo de objeto concreto.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F8AA8D-DF6B-4014-A460-24CAAC18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Herencia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A8810B-CB88-4C62-A6C9-D54F653CBF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>
                <a:effectLst/>
              </a:rPr>
              <a:t>Por ejemplo, herencia de la clase C a la clase D, es la facilidad mediante la cual la clase D hereda en ella cada uno de los atributos y operaciones de C, como si esos atributos y operaciones hubiesen sido definidos por la misma 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470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4873-FED9-4954-AE07-9E69AD9B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021F6-C085-46F7-B142-37568CE30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Objeto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733D5D-16E5-41BD-818C-E8EA366AC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Instancia de una clase.</a:t>
            </a:r>
          </a:p>
          <a:p>
            <a:r>
              <a:rPr lang="es-MX" dirty="0">
                <a:effectLst/>
              </a:rPr>
              <a:t>Entidad provista de un conjunto de propiedades o atributos (datos) y de comportamiento o funcionalidad (métodos), los mismos que consecuentemente reaccionan a eventos. 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F8AA8D-DF6B-4014-A460-24CAAC18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Método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A8810B-CB88-4C62-A6C9-D54F653CBF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>
                <a:effectLst/>
              </a:rPr>
              <a:t>Algoritmo asociado a un objeto (o a una clase de objetos), cuya ejecución se desencadena tras la recepción de un "mensaje“.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42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4873-FED9-4954-AE07-9E69AD9B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021F6-C085-46F7-B142-37568CE30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Evento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733D5D-16E5-41BD-818C-E8EA366AC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Se puede definir como evento la reacción que puede desencadenar un objeto; es decir, la acción que genera.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F8AA8D-DF6B-4014-A460-24CAAC18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Atributos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A8810B-CB88-4C62-A6C9-D54F653CBF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Características que tiene la clase.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20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4873-FED9-4954-AE07-9E69AD9B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021F6-C085-46F7-B142-37568CE30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Mensaje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733D5D-16E5-41BD-818C-E8EA366AC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Una comunicación dirigida a un objeto, que le ordena que ejecute uno de sus métodos con ciertos parámetros asociados al evento que lo generó.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F8AA8D-DF6B-4014-A460-24CAAC18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Propiedad o Atributo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A8810B-CB88-4C62-A6C9-D54F653CBF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Contenedor de un tipo de datos asociados a un objeto (o a una clase de objetos).</a:t>
            </a:r>
          </a:p>
          <a:p>
            <a:r>
              <a:rPr lang="es-MX" dirty="0">
                <a:effectLst/>
              </a:rPr>
              <a:t>hace los datos sean visibles desde fuera del objeto y esto se define como sus características predeterminadas, y cuyo valor puede ser alterado por la ejecución de algún método.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546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4873-FED9-4954-AE07-9E69AD9B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021F6-C085-46F7-B142-37568CE30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Estado interno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733D5D-16E5-41BD-818C-E8EA366AC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Es una variable que se declara privada, que puede ser únicamente accedida y alterada por un método del objeto, y que se utiliza para indicar distintas situaciones posibles para el objeto (o clase de objetos).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F8AA8D-DF6B-4014-A460-24CAAC18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Componentes de un objeto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A8810B-CB88-4C62-A6C9-D54F653CBF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>
                <a:effectLst/>
              </a:rPr>
              <a:t>Atributos, identidad, relaciones y métodos.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087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4873-FED9-4954-AE07-9E69AD9B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021F6-C085-46F7-B142-37568CE30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Identificación de un objeto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733D5D-16E5-41BD-818C-E8EA366AC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>
                <a:effectLst/>
              </a:rPr>
              <a:t>Un objeto se representa por medio de una tabla o entidad que esté compuesta por sus atributos y funciones correspondientes.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F8AA8D-DF6B-4014-A460-24CAAC18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A8810B-CB88-4C62-A6C9-D54F653CBF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76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C1892-6AC9-4573-AE01-FBEED614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07" y="158048"/>
            <a:ext cx="2293439" cy="654190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Identificar</a:t>
            </a:r>
            <a:r>
              <a:rPr lang="en-US" sz="2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los </a:t>
            </a:r>
            <a:r>
              <a:rPr lang="en-US" sz="2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miembros</a:t>
            </a:r>
            <a:r>
              <a:rPr lang="en-US" sz="2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la </a:t>
            </a:r>
            <a:r>
              <a:rPr lang="en-US" sz="2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clase</a:t>
            </a:r>
            <a:r>
              <a:rPr lang="en-US" sz="2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que se </a:t>
            </a:r>
            <a:r>
              <a:rPr lang="en-US" sz="2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muestran</a:t>
            </a:r>
            <a:r>
              <a:rPr lang="en-US" sz="2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</a:t>
            </a:r>
            <a:r>
              <a:rPr lang="en-US" sz="2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listado</a:t>
            </a:r>
            <a:r>
              <a:rPr lang="en-US" sz="2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1</a:t>
            </a:r>
          </a:p>
        </p:txBody>
      </p:sp>
      <p:pic>
        <p:nvPicPr>
          <p:cNvPr id="18" name="Imagen 1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C3F29B6-1197-42F8-A501-7CCED70C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16428"/>
              </a:clrFrom>
              <a:clrTo>
                <a:srgbClr val="21642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8926" y="158049"/>
            <a:ext cx="5643074" cy="654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7F5CA-CB4E-4175-A7E9-3E287EF4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s-MX" sz="2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4B33-5839-473E-8A8C-794545BD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s-MX" sz="180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C0AEFF1-870A-43DF-A822-0819D69C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2" y="108775"/>
            <a:ext cx="5791287" cy="665665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0430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F5999-952E-41AD-BDFD-983C9EDA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613" y="609600"/>
            <a:ext cx="4876799" cy="1905000"/>
          </a:xfrm>
        </p:spPr>
        <p:txBody>
          <a:bodyPr/>
          <a:lstStyle/>
          <a:p>
            <a:pPr algn="ctr"/>
            <a:r>
              <a:rPr lang="es-MX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CCF9F-EAD1-4DBA-AB12-8BC4948B0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Determinar las características nativas y las características que se tienen del paradigma orientado a objetos.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E6CE2A-05AB-447F-A7B5-835E2DC37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E268996-3547-4A5E-B708-B10CFA809427}"/>
              </a:ext>
            </a:extLst>
          </p:cNvPr>
          <p:cNvSpPr txBox="1">
            <a:spLocks/>
          </p:cNvSpPr>
          <p:nvPr/>
        </p:nvSpPr>
        <p:spPr>
          <a:xfrm>
            <a:off x="1141412" y="609600"/>
            <a:ext cx="48767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306562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44478-EE66-4902-BBC0-4B91A30F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actividades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132C7-DCA0-4CEE-A6CA-53CE1883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Estudiar las características nativas y las características que debe cumplir el paradigma orientado a objetos. </a:t>
            </a:r>
          </a:p>
          <a:p>
            <a:r>
              <a:rPr lang="es-MX" dirty="0">
                <a:effectLst/>
              </a:rPr>
              <a:t>Estudiar las formas de crear una clase y los objetos en el paradigma orientado a objetos.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154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EE5F-F664-441E-AD9A-59BD1903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Paradigma orientado a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670E5-27DB-4D89-8487-634B1CE3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effectLst/>
              </a:rPr>
              <a:t>El POO es un paradigma surgido en los</a:t>
            </a:r>
            <a:r>
              <a:rPr lang="es-MX" dirty="0"/>
              <a:t> años 1970</a:t>
            </a:r>
            <a:r>
              <a:rPr lang="es-MX" dirty="0">
                <a:effectLst/>
              </a:rPr>
              <a:t>, que </a:t>
            </a:r>
            <a:r>
              <a:rPr lang="es-MX" b="1" dirty="0">
                <a:effectLst/>
              </a:rPr>
              <a:t>utiliza objetos como elementos fundamentales en la construcción de la solución</a:t>
            </a:r>
            <a:r>
              <a:rPr lang="es-MX" dirty="0">
                <a:effectLst/>
              </a:rPr>
              <a:t>.</a:t>
            </a:r>
          </a:p>
          <a:p>
            <a:r>
              <a:rPr lang="es-MX" b="1" dirty="0">
                <a:effectLst/>
              </a:rPr>
              <a:t>Un objeto es una abstracción de algún hecho o ente del mundo real</a:t>
            </a:r>
            <a:r>
              <a:rPr lang="es-MX" dirty="0">
                <a:effectLst/>
              </a:rPr>
              <a:t>, con </a:t>
            </a:r>
            <a:r>
              <a:rPr lang="es-MX" b="1" dirty="0">
                <a:effectLst/>
              </a:rPr>
              <a:t>atributos</a:t>
            </a:r>
            <a:r>
              <a:rPr lang="es-MX" dirty="0">
                <a:effectLst/>
              </a:rPr>
              <a:t> que representan sus características o propiedades, y </a:t>
            </a:r>
            <a:r>
              <a:rPr lang="es-MX" b="1" dirty="0">
                <a:effectLst/>
              </a:rPr>
              <a:t>métodos</a:t>
            </a:r>
            <a:r>
              <a:rPr lang="es-MX" dirty="0">
                <a:effectLst/>
              </a:rPr>
              <a:t> que emulan su comportamiento o actividad.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53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7DCA0-9CBE-4E7D-9C07-221E3625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172C3-63CE-43C3-89E4-FEB71D124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Abstracción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BB37F8-6B38-4132-8ADD-E975E00436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Permite seleccionar las </a:t>
            </a:r>
            <a:r>
              <a:rPr lang="es-MX" b="1" dirty="0">
                <a:effectLst/>
              </a:rPr>
              <a:t>características relevantes dentro de un conjunto e identificar comportamientos comunes </a:t>
            </a:r>
            <a:r>
              <a:rPr lang="es-MX" dirty="0">
                <a:effectLst/>
              </a:rPr>
              <a:t>para definir nuevos tipos de entidades en el mundo real.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92CDDF-BD55-47C2-A870-070643B1E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Encapsulamiento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D41586-5F29-4772-88A8-829E49042D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>
                <a:effectLst/>
              </a:rPr>
              <a:t>Significa </a:t>
            </a:r>
            <a:r>
              <a:rPr lang="es-MX" b="1" dirty="0">
                <a:effectLst/>
              </a:rPr>
              <a:t>reunir todos los elementos que pueden considerarse pertenecientes a una misma entidad</a:t>
            </a:r>
            <a:r>
              <a:rPr lang="es-MX" dirty="0">
                <a:effectLst/>
              </a:rPr>
              <a:t>, al mismo nivel de abstracción.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910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732C9-4ADD-420D-BCAD-74CF62F41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Polimorfismo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D479C2-58A6-40B8-9E73-D084E24D51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Comportamientos diferentes, asociados a objetos distintos, pueden compartir el mismo nombre.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BE1C10-6538-48CB-8984-060E7F16D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Herencia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A38436-CEEC-4664-98B2-1D045DB7EC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>
                <a:effectLst/>
              </a:rPr>
              <a:t>Los </a:t>
            </a:r>
            <a:r>
              <a:rPr lang="es-MX" b="1" dirty="0">
                <a:effectLst/>
              </a:rPr>
              <a:t>objetos heredan las propiedades y el comportamiento de todas las clases </a:t>
            </a:r>
            <a:r>
              <a:rPr lang="es-MX" dirty="0">
                <a:effectLst/>
              </a:rPr>
              <a:t>a las que pertenecen.</a:t>
            </a:r>
          </a:p>
          <a:p>
            <a:r>
              <a:rPr lang="es-MX" dirty="0">
                <a:effectLst/>
              </a:rPr>
              <a:t>Estos </a:t>
            </a:r>
            <a:r>
              <a:rPr lang="es-MX" b="1" dirty="0">
                <a:effectLst/>
              </a:rPr>
              <a:t>pueden compartir (y extender) su comportamiento </a:t>
            </a:r>
            <a:r>
              <a:rPr lang="es-MX" dirty="0">
                <a:effectLst/>
              </a:rPr>
              <a:t>sin tener que volver a implementarlo.</a:t>
            </a:r>
            <a:endParaRPr lang="es-MX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7E3067B-DAA2-47B9-AF6D-EEA2A89E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42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732C9-4ADD-420D-BCAD-74CF62F41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Modularidad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D479C2-58A6-40B8-9E73-D084E24D51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Propiedad que permite </a:t>
            </a:r>
            <a:r>
              <a:rPr lang="es-MX" b="1" dirty="0">
                <a:effectLst/>
              </a:rPr>
              <a:t>subdividir una aplicación en partes más pequeñas</a:t>
            </a:r>
            <a:r>
              <a:rPr lang="es-MX" dirty="0">
                <a:effectLst/>
              </a:rPr>
              <a:t> (llamadas módulos), cada una de las cuales debe ser tan </a:t>
            </a:r>
            <a:r>
              <a:rPr lang="es-MX" b="1" dirty="0">
                <a:effectLst/>
              </a:rPr>
              <a:t>independiente</a:t>
            </a:r>
            <a:r>
              <a:rPr lang="es-MX" dirty="0">
                <a:effectLst/>
              </a:rPr>
              <a:t> como sea posible </a:t>
            </a:r>
            <a:r>
              <a:rPr lang="es-MX" b="1" dirty="0">
                <a:effectLst/>
              </a:rPr>
              <a:t>de la aplicación </a:t>
            </a:r>
            <a:r>
              <a:rPr lang="es-MX" dirty="0">
                <a:effectLst/>
              </a:rPr>
              <a:t>en sí y de las restantes partes.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BE1C10-6538-48CB-8984-060E7F16D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Principio de ocultación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A38436-CEEC-4664-98B2-1D045DB7EC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b="1" dirty="0">
                <a:effectLst/>
              </a:rPr>
              <a:t>Cada objeto está aislado del exterior</a:t>
            </a:r>
            <a:r>
              <a:rPr lang="es-MX" dirty="0">
                <a:effectLst/>
              </a:rPr>
              <a:t>, es un módulo natural, y cada tipo de objeto expone una "interfaz" a otros objetos que </a:t>
            </a:r>
            <a:r>
              <a:rPr lang="es-MX" b="1" dirty="0">
                <a:effectLst/>
              </a:rPr>
              <a:t>especifica cómo pueden interactuar con los objetos de la clase.</a:t>
            </a:r>
            <a:endParaRPr lang="es-MX" b="1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CE9732C2-2935-4398-A620-42AC8462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12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732C9-4ADD-420D-BCAD-74CF62F41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Recolección de basura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D479C2-58A6-40B8-9E73-D084E24D51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effectLst/>
              </a:rPr>
              <a:t>es la técnica por la cual </a:t>
            </a:r>
            <a:r>
              <a:rPr lang="es-MX" b="1" dirty="0">
                <a:effectLst/>
              </a:rPr>
              <a:t>el entorno de objetos se encarga de destruir automáticamente</a:t>
            </a:r>
            <a:r>
              <a:rPr lang="es-MX" dirty="0">
                <a:effectLst/>
              </a:rPr>
              <a:t>, y por tanto </a:t>
            </a:r>
            <a:r>
              <a:rPr lang="es-MX" b="1" dirty="0">
                <a:effectLst/>
              </a:rPr>
              <a:t>desvincular la memoria asociada</a:t>
            </a:r>
            <a:r>
              <a:rPr lang="es-MX" dirty="0">
                <a:effectLst/>
              </a:rPr>
              <a:t>, los objetos que hayan quedado sin ninguna referencia a ellos.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BE1C10-6538-48CB-8984-060E7F16D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A38436-CEEC-4664-98B2-1D045DB7EC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02BCAB5E-824D-41FB-8289-882EBFE3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715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Panorámica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Malla</vt:lpstr>
      <vt:lpstr>Práctica 1 introducción a la programación orientada a objetos</vt:lpstr>
      <vt:lpstr>Presentación de PowerPoint</vt:lpstr>
      <vt:lpstr>desarrollo</vt:lpstr>
      <vt:lpstr>actividades</vt:lpstr>
      <vt:lpstr>Paradigma orientado a objetos</vt:lpstr>
      <vt:lpstr>características</vt:lpstr>
      <vt:lpstr>Presentación de PowerPoint</vt:lpstr>
      <vt:lpstr>Presentación de PowerPoint</vt:lpstr>
      <vt:lpstr>Presentación de PowerPoint</vt:lpstr>
      <vt:lpstr>tipos</vt:lpstr>
      <vt:lpstr>lenguajes orientados a objetos</vt:lpstr>
      <vt:lpstr>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Identificar los miembros de la clase que se muestran en listado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1 introducción a la programación orientada a objetos</dc:title>
  <dc:creator>Jorge Eduardo Castro Cruces</dc:creator>
  <cp:lastModifiedBy>Jorge Eduardo Castro Cruces</cp:lastModifiedBy>
  <cp:revision>1</cp:revision>
  <dcterms:created xsi:type="dcterms:W3CDTF">2019-09-03T02:34:49Z</dcterms:created>
  <dcterms:modified xsi:type="dcterms:W3CDTF">2019-09-03T02:35:19Z</dcterms:modified>
</cp:coreProperties>
</file>