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2" r:id="rId6"/>
    <p:sldId id="263" r:id="rId7"/>
    <p:sldId id="264" r:id="rId8"/>
    <p:sldId id="265" r:id="rId9"/>
    <p:sldId id="266" r:id="rId10"/>
    <p:sldId id="268" r:id="rId11"/>
    <p:sldId id="269" r:id="rId12"/>
    <p:sldId id="270" r:id="rId13"/>
    <p:sldId id="271" r:id="rId14"/>
    <p:sldId id="267" r:id="rId15"/>
    <p:sldId id="272"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9" d="100"/>
          <a:sy n="99" d="100"/>
        </p:scale>
        <p:origin x="90"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11/26/2019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gif"/><Relationship Id="rId7" Type="http://schemas.openxmlformats.org/officeDocument/2006/relationships/image" Target="../media/image13.png"/><Relationship Id="rId2" Type="http://schemas.openxmlformats.org/officeDocument/2006/relationships/image" Target="../media/image8.gif"/><Relationship Id="rId1" Type="http://schemas.openxmlformats.org/officeDocument/2006/relationships/slideLayout" Target="../slideLayouts/slideLayout2.xml"/><Relationship Id="rId6" Type="http://schemas.openxmlformats.org/officeDocument/2006/relationships/image" Target="../media/image12.gif"/><Relationship Id="rId5" Type="http://schemas.openxmlformats.org/officeDocument/2006/relationships/image" Target="../media/image11.gif"/><Relationship Id="rId4" Type="http://schemas.openxmlformats.org/officeDocument/2006/relationships/image" Target="../media/image10.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E6C32F-DA47-478B-8192-F27570D4DC79}"/>
              </a:ext>
            </a:extLst>
          </p:cNvPr>
          <p:cNvSpPr>
            <a:spLocks noGrp="1"/>
          </p:cNvSpPr>
          <p:nvPr>
            <p:ph type="ctrTitle"/>
          </p:nvPr>
        </p:nvSpPr>
        <p:spPr>
          <a:xfrm>
            <a:off x="2431232" y="598380"/>
            <a:ext cx="7329531" cy="2262781"/>
          </a:xfrm>
        </p:spPr>
        <p:txBody>
          <a:bodyPr/>
          <a:lstStyle/>
          <a:p>
            <a:pPr algn="ctr"/>
            <a:r>
              <a:rPr lang="es-MX" dirty="0">
                <a:latin typeface="Calibri Light" panose="020F0302020204030204" pitchFamily="34" charset="0"/>
              </a:rPr>
              <a:t>INSTITUTO POLITÉCNICO NACIONAL</a:t>
            </a:r>
          </a:p>
        </p:txBody>
      </p:sp>
      <p:sp>
        <p:nvSpPr>
          <p:cNvPr id="3" name="Subtítulo 2">
            <a:extLst>
              <a:ext uri="{FF2B5EF4-FFF2-40B4-BE49-F238E27FC236}">
                <a16:creationId xmlns:a16="http://schemas.microsoft.com/office/drawing/2014/main" id="{C7CD041C-6A5E-44ED-9ABB-4709A8BAE7BF}"/>
              </a:ext>
            </a:extLst>
          </p:cNvPr>
          <p:cNvSpPr>
            <a:spLocks noGrp="1"/>
          </p:cNvSpPr>
          <p:nvPr>
            <p:ph type="subTitle" idx="1"/>
          </p:nvPr>
        </p:nvSpPr>
        <p:spPr>
          <a:xfrm>
            <a:off x="8103983" y="4539823"/>
            <a:ext cx="3464653" cy="2011171"/>
          </a:xfrm>
        </p:spPr>
        <p:txBody>
          <a:bodyPr>
            <a:normAutofit/>
          </a:bodyPr>
          <a:lstStyle/>
          <a:p>
            <a:r>
              <a:rPr lang="es-MX" dirty="0">
                <a:latin typeface="Calibri Light" panose="020F0302020204030204" pitchFamily="34" charset="0"/>
              </a:rPr>
              <a:t>PRESENTAN:</a:t>
            </a:r>
          </a:p>
          <a:p>
            <a:pPr marL="285750" indent="-285750">
              <a:buFont typeface="Arial" panose="020B0604020202020204" pitchFamily="34" charset="0"/>
              <a:buChar char="•"/>
            </a:pPr>
            <a:r>
              <a:rPr lang="es-MX" dirty="0">
                <a:latin typeface="Calibri Light" panose="020F0302020204030204" pitchFamily="34" charset="0"/>
              </a:rPr>
              <a:t>Castro Cruces Jorge Eduardo </a:t>
            </a:r>
          </a:p>
          <a:p>
            <a:pPr marL="285750" indent="-285750">
              <a:buFont typeface="Arial" panose="020B0604020202020204" pitchFamily="34" charset="0"/>
              <a:buChar char="•"/>
            </a:pPr>
            <a:r>
              <a:rPr lang="es-MX" dirty="0">
                <a:latin typeface="Calibri Light" panose="020F0302020204030204" pitchFamily="34" charset="0"/>
              </a:rPr>
              <a:t>López Salazar Víctor Manuel</a:t>
            </a:r>
          </a:p>
          <a:p>
            <a:pPr marL="285750" indent="-285750">
              <a:buFont typeface="Arial" panose="020B0604020202020204" pitchFamily="34" charset="0"/>
              <a:buChar char="•"/>
            </a:pPr>
            <a:r>
              <a:rPr lang="es-MX" dirty="0">
                <a:latin typeface="Calibri Light" panose="020F0302020204030204" pitchFamily="34" charset="0"/>
              </a:rPr>
              <a:t>Olivares Reyes Víctor</a:t>
            </a:r>
          </a:p>
          <a:p>
            <a:r>
              <a:rPr lang="es-MX" dirty="0">
                <a:latin typeface="Calibri Light" panose="020F0302020204030204" pitchFamily="34" charset="0"/>
              </a:rPr>
              <a:t>GRUPO: 2CM5</a:t>
            </a:r>
          </a:p>
        </p:txBody>
      </p:sp>
      <p:pic>
        <p:nvPicPr>
          <p:cNvPr id="4" name="Imagen 3">
            <a:extLst>
              <a:ext uri="{FF2B5EF4-FFF2-40B4-BE49-F238E27FC236}">
                <a16:creationId xmlns:a16="http://schemas.microsoft.com/office/drawing/2014/main" id="{4756A124-B14E-4EC7-BBF8-D0C72BE53BE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23364" y="391181"/>
            <a:ext cx="1155102" cy="1680900"/>
          </a:xfrm>
          <a:prstGeom prst="rect">
            <a:avLst/>
          </a:prstGeom>
        </p:spPr>
      </p:pic>
      <p:pic>
        <p:nvPicPr>
          <p:cNvPr id="5" name="Imagen 4">
            <a:extLst>
              <a:ext uri="{FF2B5EF4-FFF2-40B4-BE49-F238E27FC236}">
                <a16:creationId xmlns:a16="http://schemas.microsoft.com/office/drawing/2014/main" id="{E933552C-2E9F-4CE9-BAF0-4C3FEB774F3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9775108" y="600960"/>
            <a:ext cx="1793528" cy="1261342"/>
          </a:xfrm>
          <a:prstGeom prst="rect">
            <a:avLst/>
          </a:prstGeom>
        </p:spPr>
      </p:pic>
      <p:sp>
        <p:nvSpPr>
          <p:cNvPr id="6" name="Título 1">
            <a:extLst>
              <a:ext uri="{FF2B5EF4-FFF2-40B4-BE49-F238E27FC236}">
                <a16:creationId xmlns:a16="http://schemas.microsoft.com/office/drawing/2014/main" id="{DC1653C3-7F99-4776-B3D6-CF12378F3EB6}"/>
              </a:ext>
            </a:extLst>
          </p:cNvPr>
          <p:cNvSpPr txBox="1">
            <a:spLocks/>
          </p:cNvSpPr>
          <p:nvPr/>
        </p:nvSpPr>
        <p:spPr>
          <a:xfrm>
            <a:off x="3556850" y="3157508"/>
            <a:ext cx="5078296" cy="542984"/>
          </a:xfrm>
          <a:prstGeom prst="rect">
            <a:avLst/>
          </a:prstGeom>
        </p:spPr>
        <p:txBody>
          <a:bodyPr vert="horz" lIns="91440" tIns="45720" rIns="91440" bIns="45720" rtlCol="0" anchor="b">
            <a:normAutofit fontScale="77500" lnSpcReduction="20000"/>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b="1" u="sng" dirty="0">
                <a:latin typeface="Calibri Light" panose="020F0302020204030204" pitchFamily="34" charset="0"/>
              </a:rPr>
              <a:t>ESCUELA SUPERIOR DE CÓMPUTO</a:t>
            </a:r>
          </a:p>
        </p:txBody>
      </p:sp>
      <p:sp>
        <p:nvSpPr>
          <p:cNvPr id="7" name="Título 1">
            <a:extLst>
              <a:ext uri="{FF2B5EF4-FFF2-40B4-BE49-F238E27FC236}">
                <a16:creationId xmlns:a16="http://schemas.microsoft.com/office/drawing/2014/main" id="{180E6876-F28A-4943-84CC-04189EA96355}"/>
              </a:ext>
            </a:extLst>
          </p:cNvPr>
          <p:cNvSpPr txBox="1">
            <a:spLocks/>
          </p:cNvSpPr>
          <p:nvPr/>
        </p:nvSpPr>
        <p:spPr>
          <a:xfrm>
            <a:off x="3556850" y="3996839"/>
            <a:ext cx="5078296" cy="542984"/>
          </a:xfrm>
          <a:prstGeom prst="rect">
            <a:avLst/>
          </a:prstGeom>
        </p:spPr>
        <p:txBody>
          <a:bodyPr vert="horz" lIns="91440" tIns="45720" rIns="91440" bIns="45720" rtlCol="0" anchor="b">
            <a:normAutofit fontScale="92500" lnSpcReduction="20000"/>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b="1" u="sng" dirty="0">
                <a:latin typeface="Calibri Light" panose="020F0302020204030204" pitchFamily="34" charset="0"/>
              </a:rPr>
              <a:t>PACMAN</a:t>
            </a:r>
          </a:p>
        </p:txBody>
      </p:sp>
      <p:pic>
        <p:nvPicPr>
          <p:cNvPr id="10" name="Imagen 9">
            <a:extLst>
              <a:ext uri="{FF2B5EF4-FFF2-40B4-BE49-F238E27FC236}">
                <a16:creationId xmlns:a16="http://schemas.microsoft.com/office/drawing/2014/main" id="{87E35C49-AC31-4D80-B2ED-DBCE8F45926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backgroundMark x1="39412" y1="1765" x2="7059" y2="1176"/>
                      </a14:backgroundRemoval>
                    </a14:imgEffect>
                  </a14:imgLayer>
                </a14:imgProps>
              </a:ext>
            </a:extLst>
          </a:blip>
          <a:stretch>
            <a:fillRect/>
          </a:stretch>
        </p:blipFill>
        <p:spPr>
          <a:xfrm flipH="1">
            <a:off x="4959113" y="4539823"/>
            <a:ext cx="2273770" cy="2128794"/>
          </a:xfrm>
          <a:prstGeom prst="rect">
            <a:avLst/>
          </a:prstGeom>
        </p:spPr>
      </p:pic>
    </p:spTree>
    <p:extLst>
      <p:ext uri="{BB962C8B-B14F-4D97-AF65-F5344CB8AC3E}">
        <p14:creationId xmlns:p14="http://schemas.microsoft.com/office/powerpoint/2010/main" val="1196037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21C276-19DD-448F-895D-A57F4917F8CC}"/>
              </a:ext>
            </a:extLst>
          </p:cNvPr>
          <p:cNvSpPr>
            <a:spLocks noGrp="1"/>
          </p:cNvSpPr>
          <p:nvPr>
            <p:ph type="title"/>
          </p:nvPr>
        </p:nvSpPr>
        <p:spPr/>
        <p:txBody>
          <a:bodyPr/>
          <a:lstStyle/>
          <a:p>
            <a:r>
              <a:rPr lang="es-MX" dirty="0">
                <a:latin typeface="Calibri Light" panose="020F0302020204030204" pitchFamily="34" charset="0"/>
              </a:rPr>
              <a:t>javax.swing.ImageIcon</a:t>
            </a:r>
          </a:p>
        </p:txBody>
      </p:sp>
      <p:sp>
        <p:nvSpPr>
          <p:cNvPr id="3" name="Marcador de contenido 2">
            <a:extLst>
              <a:ext uri="{FF2B5EF4-FFF2-40B4-BE49-F238E27FC236}">
                <a16:creationId xmlns:a16="http://schemas.microsoft.com/office/drawing/2014/main" id="{A1524728-8146-4A82-97D6-6FA5807EBBDF}"/>
              </a:ext>
            </a:extLst>
          </p:cNvPr>
          <p:cNvSpPr>
            <a:spLocks noGrp="1"/>
          </p:cNvSpPr>
          <p:nvPr>
            <p:ph idx="1"/>
          </p:nvPr>
        </p:nvSpPr>
        <p:spPr/>
        <p:txBody>
          <a:bodyPr/>
          <a:lstStyle/>
          <a:p>
            <a:pPr marL="0" indent="0">
              <a:buNone/>
            </a:pPr>
            <a:r>
              <a:rPr lang="es-MX" dirty="0">
                <a:latin typeface="Calibri Light" panose="020F0302020204030204" pitchFamily="34" charset="0"/>
              </a:rPr>
              <a:t>Una implementación de la interfaz de iconos que pinta iconos de imágenes. Las imágenes que se crean a partir de una URL, nombre de archivo o matriz de bytes se cargan previamente con MediaTracker para controlar el estado cargado de la imagen.</a:t>
            </a:r>
          </a:p>
        </p:txBody>
      </p:sp>
    </p:spTree>
    <p:extLst>
      <p:ext uri="{BB962C8B-B14F-4D97-AF65-F5344CB8AC3E}">
        <p14:creationId xmlns:p14="http://schemas.microsoft.com/office/powerpoint/2010/main" val="1187522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21C276-19DD-448F-895D-A57F4917F8CC}"/>
              </a:ext>
            </a:extLst>
          </p:cNvPr>
          <p:cNvSpPr>
            <a:spLocks noGrp="1"/>
          </p:cNvSpPr>
          <p:nvPr>
            <p:ph type="title"/>
          </p:nvPr>
        </p:nvSpPr>
        <p:spPr/>
        <p:txBody>
          <a:bodyPr/>
          <a:lstStyle/>
          <a:p>
            <a:r>
              <a:rPr lang="es-MX" dirty="0">
                <a:latin typeface="Calibri Light" panose="020F0302020204030204" pitchFamily="34" charset="0"/>
              </a:rPr>
              <a:t>VIDA Y MUERTE DEL PACMAN</a:t>
            </a:r>
          </a:p>
        </p:txBody>
      </p:sp>
      <p:sp>
        <p:nvSpPr>
          <p:cNvPr id="3" name="Marcador de contenido 2">
            <a:extLst>
              <a:ext uri="{FF2B5EF4-FFF2-40B4-BE49-F238E27FC236}">
                <a16:creationId xmlns:a16="http://schemas.microsoft.com/office/drawing/2014/main" id="{A1524728-8146-4A82-97D6-6FA5807EBBDF}"/>
              </a:ext>
            </a:extLst>
          </p:cNvPr>
          <p:cNvSpPr>
            <a:spLocks noGrp="1"/>
          </p:cNvSpPr>
          <p:nvPr>
            <p:ph idx="1"/>
          </p:nvPr>
        </p:nvSpPr>
        <p:spPr/>
        <p:txBody>
          <a:bodyPr/>
          <a:lstStyle/>
          <a:p>
            <a:pPr marL="0" indent="0">
              <a:buNone/>
            </a:pPr>
            <a:r>
              <a:rPr lang="es-MX" dirty="0">
                <a:latin typeface="Calibri Light" panose="020F0302020204030204" pitchFamily="34" charset="0"/>
              </a:rPr>
              <a:t>SE DICE QUE CUANDO PACMAN MUERE, ES PORQUE PERDIÓ SUS VIDAS, ES DECIR, QUE SUS LA VARIABLE “</a:t>
            </a:r>
            <a:r>
              <a:rPr lang="es-MX" dirty="0" err="1">
                <a:latin typeface="Calibri Light" panose="020F0302020204030204" pitchFamily="34" charset="0"/>
              </a:rPr>
              <a:t>pacsleft</a:t>
            </a:r>
            <a:r>
              <a:rPr lang="es-MX" dirty="0">
                <a:latin typeface="Calibri Light" panose="020F0302020204030204" pitchFamily="34" charset="0"/>
              </a:rPr>
              <a:t>” ES IGUAL A CERO, Y ESTÁ DADA POR EL SIGUIENTE MÉTODO:</a:t>
            </a:r>
          </a:p>
          <a:p>
            <a:pPr marL="0" indent="0">
              <a:buNone/>
            </a:pPr>
            <a:endParaRPr lang="es-MX" dirty="0">
              <a:latin typeface="Calibri Light" panose="020F0302020204030204" pitchFamily="34" charset="0"/>
            </a:endParaRPr>
          </a:p>
        </p:txBody>
      </p:sp>
      <p:pic>
        <p:nvPicPr>
          <p:cNvPr id="4" name="Imagen 3">
            <a:extLst>
              <a:ext uri="{FF2B5EF4-FFF2-40B4-BE49-F238E27FC236}">
                <a16:creationId xmlns:a16="http://schemas.microsoft.com/office/drawing/2014/main" id="{E1C83DF8-B699-44B6-9E16-DA5E75A5333D}"/>
              </a:ext>
            </a:extLst>
          </p:cNvPr>
          <p:cNvPicPr>
            <a:picLocks noChangeAspect="1"/>
          </p:cNvPicPr>
          <p:nvPr/>
        </p:nvPicPr>
        <p:blipFill rotWithShape="1">
          <a:blip r:embed="rId2"/>
          <a:srcRect l="13968" t="46361" r="63119" b="34962"/>
          <a:stretch/>
        </p:blipFill>
        <p:spPr>
          <a:xfrm>
            <a:off x="2576818" y="2912595"/>
            <a:ext cx="7038363" cy="3227227"/>
          </a:xfrm>
          <a:prstGeom prst="rect">
            <a:avLst/>
          </a:prstGeom>
        </p:spPr>
      </p:pic>
    </p:spTree>
    <p:extLst>
      <p:ext uri="{BB962C8B-B14F-4D97-AF65-F5344CB8AC3E}">
        <p14:creationId xmlns:p14="http://schemas.microsoft.com/office/powerpoint/2010/main" val="1021431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21C276-19DD-448F-895D-A57F4917F8CC}"/>
              </a:ext>
            </a:extLst>
          </p:cNvPr>
          <p:cNvSpPr>
            <a:spLocks noGrp="1"/>
          </p:cNvSpPr>
          <p:nvPr>
            <p:ph type="title"/>
          </p:nvPr>
        </p:nvSpPr>
        <p:spPr/>
        <p:txBody>
          <a:bodyPr/>
          <a:lstStyle/>
          <a:p>
            <a:r>
              <a:rPr lang="es-MX" dirty="0">
                <a:latin typeface="Calibri Light" panose="020F0302020204030204" pitchFamily="34" charset="0"/>
              </a:rPr>
              <a:t>NIVELES</a:t>
            </a:r>
          </a:p>
        </p:txBody>
      </p:sp>
      <p:sp>
        <p:nvSpPr>
          <p:cNvPr id="3" name="Marcador de contenido 2">
            <a:extLst>
              <a:ext uri="{FF2B5EF4-FFF2-40B4-BE49-F238E27FC236}">
                <a16:creationId xmlns:a16="http://schemas.microsoft.com/office/drawing/2014/main" id="{A1524728-8146-4A82-97D6-6FA5807EBBDF}"/>
              </a:ext>
            </a:extLst>
          </p:cNvPr>
          <p:cNvSpPr>
            <a:spLocks noGrp="1"/>
          </p:cNvSpPr>
          <p:nvPr>
            <p:ph idx="1"/>
          </p:nvPr>
        </p:nvSpPr>
        <p:spPr/>
        <p:txBody>
          <a:bodyPr/>
          <a:lstStyle/>
          <a:p>
            <a:pPr marL="0" indent="0">
              <a:buNone/>
            </a:pPr>
            <a:r>
              <a:rPr lang="es-MX" dirty="0">
                <a:latin typeface="Calibri Light" panose="020F0302020204030204" pitchFamily="34" charset="0"/>
              </a:rPr>
              <a:t>PARA ESTE JUEGO, SOLAMENTE SE TIENE UN ESCENARIO, EL CUAL APARENTA SER EL MISMO NIVEL CADA QUE SE LOGRA COMPLETAR LA PUNTUACIÓN, LO CIERTO ES QUE CADA QUE SE TERMINA CON UNA PUNTUACIÓN SE REINICIA EL NIVEL PERO LOS GHOST, TENDRÁN UNA VELOCIDAD MAYOR A LA DEL NIVEL ANTERIOR, Y LA PUNTUACIÓN ANTERIOR SE SUMARÁ A LA PUNTUACIÓN ACTUAL. </a:t>
            </a:r>
          </a:p>
          <a:p>
            <a:pPr marL="0" indent="0">
              <a:buNone/>
            </a:pPr>
            <a:endParaRPr lang="es-MX" dirty="0">
              <a:latin typeface="Calibri Light" panose="020F0302020204030204" pitchFamily="34" charset="0"/>
            </a:endParaRPr>
          </a:p>
        </p:txBody>
      </p:sp>
      <p:pic>
        <p:nvPicPr>
          <p:cNvPr id="4" name="Imagen 3">
            <a:extLst>
              <a:ext uri="{FF2B5EF4-FFF2-40B4-BE49-F238E27FC236}">
                <a16:creationId xmlns:a16="http://schemas.microsoft.com/office/drawing/2014/main" id="{721059C3-DEB6-4A35-BF49-54570B1B8087}"/>
              </a:ext>
            </a:extLst>
          </p:cNvPr>
          <p:cNvPicPr>
            <a:picLocks noChangeAspect="1"/>
          </p:cNvPicPr>
          <p:nvPr/>
        </p:nvPicPr>
        <p:blipFill rotWithShape="1">
          <a:blip r:embed="rId2"/>
          <a:srcRect l="39977" t="64343" r="40344" b="32110"/>
          <a:stretch/>
        </p:blipFill>
        <p:spPr>
          <a:xfrm>
            <a:off x="2589212" y="3665989"/>
            <a:ext cx="5625807" cy="570452"/>
          </a:xfrm>
          <a:prstGeom prst="rect">
            <a:avLst/>
          </a:prstGeom>
        </p:spPr>
      </p:pic>
      <p:pic>
        <p:nvPicPr>
          <p:cNvPr id="5" name="Imagen 4">
            <a:extLst>
              <a:ext uri="{FF2B5EF4-FFF2-40B4-BE49-F238E27FC236}">
                <a16:creationId xmlns:a16="http://schemas.microsoft.com/office/drawing/2014/main" id="{2DF394C2-A300-4D09-A9A1-0A4A2CA26C4B}"/>
              </a:ext>
            </a:extLst>
          </p:cNvPr>
          <p:cNvPicPr>
            <a:picLocks noChangeAspect="1"/>
          </p:cNvPicPr>
          <p:nvPr/>
        </p:nvPicPr>
        <p:blipFill rotWithShape="1">
          <a:blip r:embed="rId3"/>
          <a:srcRect l="40114" t="64465" r="40413" b="32477"/>
          <a:stretch/>
        </p:blipFill>
        <p:spPr>
          <a:xfrm>
            <a:off x="2589212" y="4394323"/>
            <a:ext cx="5625807" cy="496980"/>
          </a:xfrm>
          <a:prstGeom prst="rect">
            <a:avLst/>
          </a:prstGeom>
        </p:spPr>
      </p:pic>
      <p:pic>
        <p:nvPicPr>
          <p:cNvPr id="6" name="Imagen 5">
            <a:extLst>
              <a:ext uri="{FF2B5EF4-FFF2-40B4-BE49-F238E27FC236}">
                <a16:creationId xmlns:a16="http://schemas.microsoft.com/office/drawing/2014/main" id="{6182308B-EED8-4712-8D35-A72D7F7EFF93}"/>
              </a:ext>
            </a:extLst>
          </p:cNvPr>
          <p:cNvPicPr>
            <a:picLocks noChangeAspect="1"/>
          </p:cNvPicPr>
          <p:nvPr/>
        </p:nvPicPr>
        <p:blipFill rotWithShape="1">
          <a:blip r:embed="rId4"/>
          <a:srcRect l="40046" t="64076" r="40206" b="32185"/>
          <a:stretch/>
        </p:blipFill>
        <p:spPr>
          <a:xfrm>
            <a:off x="2589212" y="5049184"/>
            <a:ext cx="5625807" cy="599149"/>
          </a:xfrm>
          <a:prstGeom prst="rect">
            <a:avLst/>
          </a:prstGeom>
        </p:spPr>
      </p:pic>
    </p:spTree>
    <p:extLst>
      <p:ext uri="{BB962C8B-B14F-4D97-AF65-F5344CB8AC3E}">
        <p14:creationId xmlns:p14="http://schemas.microsoft.com/office/powerpoint/2010/main" val="2773393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21C276-19DD-448F-895D-A57F4917F8CC}"/>
              </a:ext>
            </a:extLst>
          </p:cNvPr>
          <p:cNvSpPr>
            <a:spLocks noGrp="1"/>
          </p:cNvSpPr>
          <p:nvPr>
            <p:ph type="title"/>
          </p:nvPr>
        </p:nvSpPr>
        <p:spPr/>
        <p:txBody>
          <a:bodyPr/>
          <a:lstStyle/>
          <a:p>
            <a:r>
              <a:rPr lang="es-MX" dirty="0">
                <a:latin typeface="Calibri Light" panose="020F0302020204030204" pitchFamily="34" charset="0"/>
              </a:rPr>
              <a:t>NIVELES</a:t>
            </a:r>
          </a:p>
        </p:txBody>
      </p:sp>
      <p:sp>
        <p:nvSpPr>
          <p:cNvPr id="3" name="Marcador de contenido 2">
            <a:extLst>
              <a:ext uri="{FF2B5EF4-FFF2-40B4-BE49-F238E27FC236}">
                <a16:creationId xmlns:a16="http://schemas.microsoft.com/office/drawing/2014/main" id="{A1524728-8146-4A82-97D6-6FA5807EBBDF}"/>
              </a:ext>
            </a:extLst>
          </p:cNvPr>
          <p:cNvSpPr>
            <a:spLocks noGrp="1"/>
          </p:cNvSpPr>
          <p:nvPr>
            <p:ph idx="1"/>
          </p:nvPr>
        </p:nvSpPr>
        <p:spPr/>
        <p:txBody>
          <a:bodyPr/>
          <a:lstStyle/>
          <a:p>
            <a:pPr marL="0" indent="0">
              <a:buNone/>
            </a:pPr>
            <a:r>
              <a:rPr lang="es-MX" dirty="0">
                <a:latin typeface="Calibri Light" panose="020F0302020204030204" pitchFamily="34" charset="0"/>
              </a:rPr>
              <a:t>EL NIVEL TERMINA UNA VEZ QUE SE RECORRIÓ POR COMPLETO EL LABERINTO, O MEJOR DICHO , UNA VEZ QUE SE RECOLECTARON TODOS LOS PUNTOS DEL LABERINTO.</a:t>
            </a:r>
          </a:p>
          <a:p>
            <a:pPr marL="0" indent="0">
              <a:buNone/>
            </a:pPr>
            <a:r>
              <a:rPr lang="es-MX" dirty="0">
                <a:latin typeface="Calibri Light" panose="020F0302020204030204" pitchFamily="34" charset="0"/>
              </a:rPr>
              <a:t>PARA EXPLICAR ESTO, POR CADA NIVEL, ES UN BUCLE FOR EL QUE SE ESTÁ CUMPLIENDO,</a:t>
            </a:r>
          </a:p>
          <a:p>
            <a:pPr marL="0" indent="0">
              <a:buNone/>
            </a:pPr>
            <a:r>
              <a:rPr lang="es-MX" dirty="0">
                <a:latin typeface="Calibri Light" panose="020F0302020204030204" pitchFamily="34" charset="0"/>
              </a:rPr>
              <a:t>EN ESTE CASO, COMO SE TRATA DE UNA PATRIZ DE TAMAÑO 15X15, CADA VEZ QUE SE COMPLETA SU PRODUCTO, SE TERMINA EL CICLO, ES DECIR, SE TERMINA UN NIVEL COMO SE MUESTRA EN LA SIGUIENTE FIGURA.  </a:t>
            </a:r>
          </a:p>
        </p:txBody>
      </p:sp>
      <p:pic>
        <p:nvPicPr>
          <p:cNvPr id="5" name="Imagen 4">
            <a:extLst>
              <a:ext uri="{FF2B5EF4-FFF2-40B4-BE49-F238E27FC236}">
                <a16:creationId xmlns:a16="http://schemas.microsoft.com/office/drawing/2014/main" id="{575DF197-EE6D-4318-A649-C3E4B0DADF5F}"/>
              </a:ext>
            </a:extLst>
          </p:cNvPr>
          <p:cNvPicPr>
            <a:picLocks noChangeAspect="1"/>
          </p:cNvPicPr>
          <p:nvPr/>
        </p:nvPicPr>
        <p:blipFill rotWithShape="1">
          <a:blip r:embed="rId2"/>
          <a:srcRect l="14053" t="22175" r="63684" b="60842"/>
          <a:stretch/>
        </p:blipFill>
        <p:spPr>
          <a:xfrm>
            <a:off x="3834063" y="4198728"/>
            <a:ext cx="4523874" cy="1941094"/>
          </a:xfrm>
          <a:prstGeom prst="rect">
            <a:avLst/>
          </a:prstGeom>
        </p:spPr>
      </p:pic>
    </p:spTree>
    <p:extLst>
      <p:ext uri="{BB962C8B-B14F-4D97-AF65-F5344CB8AC3E}">
        <p14:creationId xmlns:p14="http://schemas.microsoft.com/office/powerpoint/2010/main" val="950141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21C276-19DD-448F-895D-A57F4917F8CC}"/>
              </a:ext>
            </a:extLst>
          </p:cNvPr>
          <p:cNvSpPr>
            <a:spLocks noGrp="1"/>
          </p:cNvSpPr>
          <p:nvPr>
            <p:ph type="title"/>
          </p:nvPr>
        </p:nvSpPr>
        <p:spPr/>
        <p:txBody>
          <a:bodyPr/>
          <a:lstStyle/>
          <a:p>
            <a:r>
              <a:rPr lang="es-MX" dirty="0">
                <a:latin typeface="Calibri Light" panose="020F0302020204030204" pitchFamily="34" charset="0"/>
              </a:rPr>
              <a:t>TECLADO</a:t>
            </a:r>
          </a:p>
        </p:txBody>
      </p:sp>
      <p:sp>
        <p:nvSpPr>
          <p:cNvPr id="3" name="Marcador de contenido 2">
            <a:extLst>
              <a:ext uri="{FF2B5EF4-FFF2-40B4-BE49-F238E27FC236}">
                <a16:creationId xmlns:a16="http://schemas.microsoft.com/office/drawing/2014/main" id="{A1524728-8146-4A82-97D6-6FA5807EBBDF}"/>
              </a:ext>
            </a:extLst>
          </p:cNvPr>
          <p:cNvSpPr>
            <a:spLocks noGrp="1"/>
          </p:cNvSpPr>
          <p:nvPr>
            <p:ph idx="1"/>
          </p:nvPr>
        </p:nvSpPr>
        <p:spPr/>
        <p:txBody>
          <a:bodyPr/>
          <a:lstStyle/>
          <a:p>
            <a:pPr marL="0" indent="0">
              <a:buNone/>
            </a:pPr>
            <a:endParaRPr lang="es-MX" dirty="0">
              <a:latin typeface="Calibri Light" panose="020F0302020204030204" pitchFamily="34" charset="0"/>
            </a:endParaRPr>
          </a:p>
        </p:txBody>
      </p:sp>
      <p:pic>
        <p:nvPicPr>
          <p:cNvPr id="4" name="Imagen 3">
            <a:extLst>
              <a:ext uri="{FF2B5EF4-FFF2-40B4-BE49-F238E27FC236}">
                <a16:creationId xmlns:a16="http://schemas.microsoft.com/office/drawing/2014/main" id="{88B17CDE-884E-4F75-84D8-6DA106C45F46}"/>
              </a:ext>
            </a:extLst>
          </p:cNvPr>
          <p:cNvPicPr>
            <a:picLocks noChangeAspect="1"/>
          </p:cNvPicPr>
          <p:nvPr/>
        </p:nvPicPr>
        <p:blipFill>
          <a:blip r:embed="rId2"/>
          <a:stretch>
            <a:fillRect/>
          </a:stretch>
        </p:blipFill>
        <p:spPr>
          <a:xfrm>
            <a:off x="2589212" y="2133600"/>
            <a:ext cx="6583664" cy="3818674"/>
          </a:xfrm>
          <a:prstGeom prst="rect">
            <a:avLst/>
          </a:prstGeom>
        </p:spPr>
      </p:pic>
    </p:spTree>
    <p:extLst>
      <p:ext uri="{BB962C8B-B14F-4D97-AF65-F5344CB8AC3E}">
        <p14:creationId xmlns:p14="http://schemas.microsoft.com/office/powerpoint/2010/main" val="4013900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21C276-19DD-448F-895D-A57F4917F8CC}"/>
              </a:ext>
            </a:extLst>
          </p:cNvPr>
          <p:cNvSpPr>
            <a:spLocks noGrp="1"/>
          </p:cNvSpPr>
          <p:nvPr>
            <p:ph type="title"/>
          </p:nvPr>
        </p:nvSpPr>
        <p:spPr/>
        <p:txBody>
          <a:bodyPr/>
          <a:lstStyle/>
          <a:p>
            <a:r>
              <a:rPr lang="es-MX" dirty="0">
                <a:latin typeface="Calibri Light" panose="020F0302020204030204" pitchFamily="34" charset="0"/>
              </a:rPr>
              <a:t>TECLADO</a:t>
            </a:r>
          </a:p>
        </p:txBody>
      </p:sp>
      <p:sp>
        <p:nvSpPr>
          <p:cNvPr id="3" name="Marcador de contenido 2">
            <a:extLst>
              <a:ext uri="{FF2B5EF4-FFF2-40B4-BE49-F238E27FC236}">
                <a16:creationId xmlns:a16="http://schemas.microsoft.com/office/drawing/2014/main" id="{A1524728-8146-4A82-97D6-6FA5807EBBDF}"/>
              </a:ext>
            </a:extLst>
          </p:cNvPr>
          <p:cNvSpPr>
            <a:spLocks noGrp="1"/>
          </p:cNvSpPr>
          <p:nvPr>
            <p:ph idx="1"/>
          </p:nvPr>
        </p:nvSpPr>
        <p:spPr/>
        <p:txBody>
          <a:bodyPr/>
          <a:lstStyle/>
          <a:p>
            <a:pPr marL="0" indent="0">
              <a:buNone/>
            </a:pPr>
            <a:endParaRPr lang="es-MX" dirty="0">
              <a:latin typeface="Calibri Light" panose="020F0302020204030204" pitchFamily="34" charset="0"/>
            </a:endParaRPr>
          </a:p>
        </p:txBody>
      </p:sp>
      <p:pic>
        <p:nvPicPr>
          <p:cNvPr id="5" name="Imagen 4">
            <a:extLst>
              <a:ext uri="{FF2B5EF4-FFF2-40B4-BE49-F238E27FC236}">
                <a16:creationId xmlns:a16="http://schemas.microsoft.com/office/drawing/2014/main" id="{293B4BF2-EB3C-4C5E-A867-4533E32F0AFA}"/>
              </a:ext>
            </a:extLst>
          </p:cNvPr>
          <p:cNvPicPr>
            <a:picLocks noChangeAspect="1"/>
          </p:cNvPicPr>
          <p:nvPr/>
        </p:nvPicPr>
        <p:blipFill>
          <a:blip r:embed="rId2"/>
          <a:stretch>
            <a:fillRect/>
          </a:stretch>
        </p:blipFill>
        <p:spPr>
          <a:xfrm>
            <a:off x="2589212" y="2133600"/>
            <a:ext cx="9012679" cy="3853314"/>
          </a:xfrm>
          <a:prstGeom prst="rect">
            <a:avLst/>
          </a:prstGeom>
        </p:spPr>
      </p:pic>
    </p:spTree>
    <p:extLst>
      <p:ext uri="{BB962C8B-B14F-4D97-AF65-F5344CB8AC3E}">
        <p14:creationId xmlns:p14="http://schemas.microsoft.com/office/powerpoint/2010/main" val="4200818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21C276-19DD-448F-895D-A57F4917F8CC}"/>
              </a:ext>
            </a:extLst>
          </p:cNvPr>
          <p:cNvSpPr>
            <a:spLocks noGrp="1"/>
          </p:cNvSpPr>
          <p:nvPr>
            <p:ph type="title"/>
          </p:nvPr>
        </p:nvSpPr>
        <p:spPr>
          <a:xfrm>
            <a:off x="1640156" y="2788555"/>
            <a:ext cx="8911687" cy="1280890"/>
          </a:xfrm>
        </p:spPr>
        <p:txBody>
          <a:bodyPr/>
          <a:lstStyle/>
          <a:p>
            <a:pPr algn="ctr"/>
            <a:r>
              <a:rPr lang="es-MX" b="1" u="sng" dirty="0">
                <a:latin typeface="Calibri Light" panose="020F0302020204030204" pitchFamily="34" charset="0"/>
              </a:rPr>
              <a:t>FIN DE LA PRESENTACIÓN</a:t>
            </a:r>
            <a:br>
              <a:rPr lang="es-MX" b="1" u="sng" dirty="0">
                <a:latin typeface="Calibri Light" panose="020F0302020204030204" pitchFamily="34" charset="0"/>
              </a:rPr>
            </a:br>
            <a:r>
              <a:rPr lang="es-MX" b="1" u="sng" dirty="0">
                <a:latin typeface="Calibri Light" panose="020F0302020204030204" pitchFamily="34" charset="0"/>
              </a:rPr>
              <a:t>GRACIAS POR SU ATENCIÓN</a:t>
            </a:r>
          </a:p>
        </p:txBody>
      </p:sp>
    </p:spTree>
    <p:extLst>
      <p:ext uri="{BB962C8B-B14F-4D97-AF65-F5344CB8AC3E}">
        <p14:creationId xmlns:p14="http://schemas.microsoft.com/office/powerpoint/2010/main" val="3165389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21C276-19DD-448F-895D-A57F4917F8CC}"/>
              </a:ext>
            </a:extLst>
          </p:cNvPr>
          <p:cNvSpPr>
            <a:spLocks noGrp="1"/>
          </p:cNvSpPr>
          <p:nvPr>
            <p:ph type="title"/>
          </p:nvPr>
        </p:nvSpPr>
        <p:spPr/>
        <p:txBody>
          <a:bodyPr/>
          <a:lstStyle/>
          <a:p>
            <a:r>
              <a:rPr lang="es-MX" dirty="0">
                <a:latin typeface="Calibri Light" panose="020F0302020204030204" pitchFamily="34" charset="0"/>
              </a:rPr>
              <a:t>INTRODUCCIÓN </a:t>
            </a:r>
          </a:p>
        </p:txBody>
      </p:sp>
      <p:sp>
        <p:nvSpPr>
          <p:cNvPr id="3" name="Marcador de contenido 2">
            <a:extLst>
              <a:ext uri="{FF2B5EF4-FFF2-40B4-BE49-F238E27FC236}">
                <a16:creationId xmlns:a16="http://schemas.microsoft.com/office/drawing/2014/main" id="{A1524728-8146-4A82-97D6-6FA5807EBBDF}"/>
              </a:ext>
            </a:extLst>
          </p:cNvPr>
          <p:cNvSpPr>
            <a:spLocks noGrp="1"/>
          </p:cNvSpPr>
          <p:nvPr>
            <p:ph idx="1"/>
          </p:nvPr>
        </p:nvSpPr>
        <p:spPr/>
        <p:txBody>
          <a:bodyPr/>
          <a:lstStyle/>
          <a:p>
            <a:pPr marL="0" indent="0" algn="just">
              <a:buNone/>
            </a:pPr>
            <a:r>
              <a:rPr lang="es-MX" dirty="0">
                <a:latin typeface="Calibri Light" panose="020F0302020204030204" pitchFamily="34" charset="0"/>
              </a:rPr>
              <a:t>BÁSICAMENTE SE TRATA DE DOS CLASES PÚBLICAS LAS CUALES SE ENFOCAN EN INICIAR UN TABLERO Y UN OBJETO (EL PACMAN) QUE SE MOVERÁ ALREDEDOR DEL TABLERO.</a:t>
            </a:r>
          </a:p>
          <a:p>
            <a:pPr marL="0" indent="0" algn="just">
              <a:buNone/>
            </a:pPr>
            <a:r>
              <a:rPr lang="es-MX" dirty="0">
                <a:latin typeface="Calibri Light" panose="020F0302020204030204" pitchFamily="34" charset="0"/>
              </a:rPr>
              <a:t>EN ESTA PARTE ESTÁN DEFINIDOS TANTO EL NÚMERO DE VIDAS DEL PACMAN, EL MÁXIMO DE FANTASMAS, VELOCIDAD A LA QUE SE DESPLAZAN LOS FANSTASMAS, PUNTUACIÓN, ETC. </a:t>
            </a:r>
          </a:p>
          <a:p>
            <a:pPr marL="0" indent="0" algn="just">
              <a:buNone/>
            </a:pPr>
            <a:endParaRPr lang="es-MX" dirty="0">
              <a:latin typeface="Calibri Light" panose="020F0302020204030204" pitchFamily="34" charset="0"/>
            </a:endParaRPr>
          </a:p>
        </p:txBody>
      </p:sp>
      <p:pic>
        <p:nvPicPr>
          <p:cNvPr id="4" name="Imagen 3">
            <a:extLst>
              <a:ext uri="{FF2B5EF4-FFF2-40B4-BE49-F238E27FC236}">
                <a16:creationId xmlns:a16="http://schemas.microsoft.com/office/drawing/2014/main" id="{EEA81A31-A689-4241-939D-386E68EAD00D}"/>
              </a:ext>
            </a:extLst>
          </p:cNvPr>
          <p:cNvPicPr>
            <a:picLocks noChangeAspect="1"/>
          </p:cNvPicPr>
          <p:nvPr/>
        </p:nvPicPr>
        <p:blipFill rotWithShape="1">
          <a:blip r:embed="rId2"/>
          <a:srcRect l="40184" t="28746" r="40206" b="32477"/>
          <a:stretch/>
        </p:blipFill>
        <p:spPr>
          <a:xfrm>
            <a:off x="2589212" y="3844255"/>
            <a:ext cx="2390862" cy="2659311"/>
          </a:xfrm>
          <a:prstGeom prst="rect">
            <a:avLst/>
          </a:prstGeom>
        </p:spPr>
      </p:pic>
      <p:pic>
        <p:nvPicPr>
          <p:cNvPr id="5" name="Imagen 4">
            <a:extLst>
              <a:ext uri="{FF2B5EF4-FFF2-40B4-BE49-F238E27FC236}">
                <a16:creationId xmlns:a16="http://schemas.microsoft.com/office/drawing/2014/main" id="{09F780FE-1463-4D01-8662-FC433A11FEBD}"/>
              </a:ext>
            </a:extLst>
          </p:cNvPr>
          <p:cNvPicPr>
            <a:picLocks noChangeAspect="1"/>
          </p:cNvPicPr>
          <p:nvPr/>
        </p:nvPicPr>
        <p:blipFill rotWithShape="1">
          <a:blip r:embed="rId3"/>
          <a:srcRect l="13899" t="25688" r="66009" b="60612"/>
          <a:stretch/>
        </p:blipFill>
        <p:spPr>
          <a:xfrm>
            <a:off x="6342986" y="3844255"/>
            <a:ext cx="5161626" cy="1979802"/>
          </a:xfrm>
          <a:prstGeom prst="rect">
            <a:avLst/>
          </a:prstGeom>
        </p:spPr>
      </p:pic>
    </p:spTree>
    <p:extLst>
      <p:ext uri="{BB962C8B-B14F-4D97-AF65-F5344CB8AC3E}">
        <p14:creationId xmlns:p14="http://schemas.microsoft.com/office/powerpoint/2010/main" val="1944751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21C276-19DD-448F-895D-A57F4917F8CC}"/>
              </a:ext>
            </a:extLst>
          </p:cNvPr>
          <p:cNvSpPr>
            <a:spLocks noGrp="1"/>
          </p:cNvSpPr>
          <p:nvPr>
            <p:ph type="title"/>
          </p:nvPr>
        </p:nvSpPr>
        <p:spPr/>
        <p:txBody>
          <a:bodyPr/>
          <a:lstStyle/>
          <a:p>
            <a:r>
              <a:rPr lang="es-MX" dirty="0">
                <a:latin typeface="Calibri Light" panose="020F0302020204030204" pitchFamily="34" charset="0"/>
              </a:rPr>
              <a:t>TABLERO</a:t>
            </a:r>
          </a:p>
        </p:txBody>
      </p:sp>
      <p:sp>
        <p:nvSpPr>
          <p:cNvPr id="3" name="Marcador de contenido 2">
            <a:extLst>
              <a:ext uri="{FF2B5EF4-FFF2-40B4-BE49-F238E27FC236}">
                <a16:creationId xmlns:a16="http://schemas.microsoft.com/office/drawing/2014/main" id="{A1524728-8146-4A82-97D6-6FA5807EBBDF}"/>
              </a:ext>
            </a:extLst>
          </p:cNvPr>
          <p:cNvSpPr>
            <a:spLocks noGrp="1"/>
          </p:cNvSpPr>
          <p:nvPr>
            <p:ph idx="1"/>
          </p:nvPr>
        </p:nvSpPr>
        <p:spPr/>
        <p:txBody>
          <a:bodyPr/>
          <a:lstStyle/>
          <a:p>
            <a:pPr marL="0" indent="0">
              <a:buNone/>
            </a:pPr>
            <a:r>
              <a:rPr lang="es-MX" dirty="0">
                <a:latin typeface="Calibri Light" panose="020F0302020204030204" pitchFamily="34" charset="0"/>
              </a:rPr>
              <a:t>EL TABLERO O LABERINTO DONDE SE DESARROLLA EL JUEGO, SE TRATA DE UNA MATRIZ, EN DONDE DADOS LOS ELEMENTOS QUE CONTENGAN DARÁ COMO RESULTADO UN GRAFO PARA LA EJECUCIÓN DEL CÓDIGO.  </a:t>
            </a:r>
          </a:p>
        </p:txBody>
      </p:sp>
      <p:pic>
        <p:nvPicPr>
          <p:cNvPr id="4" name="Imagen 3">
            <a:extLst>
              <a:ext uri="{FF2B5EF4-FFF2-40B4-BE49-F238E27FC236}">
                <a16:creationId xmlns:a16="http://schemas.microsoft.com/office/drawing/2014/main" id="{182F7367-FC56-402A-BF84-9867D1ECF26A}"/>
              </a:ext>
            </a:extLst>
          </p:cNvPr>
          <p:cNvPicPr>
            <a:picLocks noChangeAspect="1"/>
          </p:cNvPicPr>
          <p:nvPr/>
        </p:nvPicPr>
        <p:blipFill rotWithShape="1">
          <a:blip r:embed="rId2"/>
          <a:srcRect l="14449" t="34250" r="58578" b="36391"/>
          <a:stretch/>
        </p:blipFill>
        <p:spPr>
          <a:xfrm>
            <a:off x="2589212" y="3172241"/>
            <a:ext cx="4325546" cy="2648295"/>
          </a:xfrm>
          <a:prstGeom prst="rect">
            <a:avLst/>
          </a:prstGeom>
        </p:spPr>
      </p:pic>
      <p:pic>
        <p:nvPicPr>
          <p:cNvPr id="5" name="Imagen 4">
            <a:extLst>
              <a:ext uri="{FF2B5EF4-FFF2-40B4-BE49-F238E27FC236}">
                <a16:creationId xmlns:a16="http://schemas.microsoft.com/office/drawing/2014/main" id="{D933699F-888A-434E-9EF3-1A748B7C1A3D}"/>
              </a:ext>
            </a:extLst>
          </p:cNvPr>
          <p:cNvPicPr>
            <a:picLocks noChangeAspect="1"/>
          </p:cNvPicPr>
          <p:nvPr/>
        </p:nvPicPr>
        <p:blipFill rotWithShape="1">
          <a:blip r:embed="rId3"/>
          <a:srcRect l="40047" t="28746" r="40206" b="31743"/>
          <a:stretch/>
        </p:blipFill>
        <p:spPr>
          <a:xfrm>
            <a:off x="7566870" y="3172241"/>
            <a:ext cx="2407640" cy="2709645"/>
          </a:xfrm>
          <a:prstGeom prst="rect">
            <a:avLst/>
          </a:prstGeom>
        </p:spPr>
      </p:pic>
    </p:spTree>
    <p:extLst>
      <p:ext uri="{BB962C8B-B14F-4D97-AF65-F5344CB8AC3E}">
        <p14:creationId xmlns:p14="http://schemas.microsoft.com/office/powerpoint/2010/main" val="3884659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21C276-19DD-448F-895D-A57F4917F8CC}"/>
              </a:ext>
            </a:extLst>
          </p:cNvPr>
          <p:cNvSpPr>
            <a:spLocks noGrp="1"/>
          </p:cNvSpPr>
          <p:nvPr>
            <p:ph type="title"/>
          </p:nvPr>
        </p:nvSpPr>
        <p:spPr/>
        <p:txBody>
          <a:bodyPr/>
          <a:lstStyle/>
          <a:p>
            <a:r>
              <a:rPr lang="es-MX" dirty="0">
                <a:latin typeface="Calibri Light" panose="020F0302020204030204" pitchFamily="34" charset="0"/>
              </a:rPr>
              <a:t>PACMAN &amp; GHOST</a:t>
            </a:r>
          </a:p>
        </p:txBody>
      </p:sp>
      <p:sp>
        <p:nvSpPr>
          <p:cNvPr id="3" name="Marcador de contenido 2">
            <a:extLst>
              <a:ext uri="{FF2B5EF4-FFF2-40B4-BE49-F238E27FC236}">
                <a16:creationId xmlns:a16="http://schemas.microsoft.com/office/drawing/2014/main" id="{A1524728-8146-4A82-97D6-6FA5807EBBDF}"/>
              </a:ext>
            </a:extLst>
          </p:cNvPr>
          <p:cNvSpPr>
            <a:spLocks noGrp="1"/>
          </p:cNvSpPr>
          <p:nvPr>
            <p:ph idx="1"/>
          </p:nvPr>
        </p:nvSpPr>
        <p:spPr>
          <a:xfrm>
            <a:off x="2589212" y="2133600"/>
            <a:ext cx="8915400" cy="3777622"/>
          </a:xfrm>
        </p:spPr>
        <p:txBody>
          <a:bodyPr/>
          <a:lstStyle/>
          <a:p>
            <a:pPr marL="0" indent="0" algn="just">
              <a:buNone/>
            </a:pPr>
            <a:r>
              <a:rPr lang="es-MX" dirty="0">
                <a:latin typeface="Calibri Light" panose="020F0302020204030204" pitchFamily="34" charset="0"/>
              </a:rPr>
              <a:t>EL JUEGO CONTIENE 2 PERSONAJES, EL PROTAGONISTA (PACMAN) Y EL ANTAGONISTA (FANTASMA O GHOST). SUS MOVIMIENTOS ESTÁN DADOS POR IMÁGENES TAMBIÉN LLAMADAS SPRITES, LAS CUALES AL PASAR EN SECUENCIA UNA A OTRA DA COMO RESULTADO EL MOVIMIENTO DEL PERSONAJE</a:t>
            </a:r>
          </a:p>
        </p:txBody>
      </p:sp>
      <p:pic>
        <p:nvPicPr>
          <p:cNvPr id="5" name="Imagen 4">
            <a:extLst>
              <a:ext uri="{FF2B5EF4-FFF2-40B4-BE49-F238E27FC236}">
                <a16:creationId xmlns:a16="http://schemas.microsoft.com/office/drawing/2014/main" id="{C7F956EB-E200-4C92-A790-0D195A40D5B7}"/>
              </a:ext>
            </a:extLst>
          </p:cNvPr>
          <p:cNvPicPr>
            <a:picLocks noChangeAspect="1"/>
          </p:cNvPicPr>
          <p:nvPr/>
        </p:nvPicPr>
        <p:blipFill>
          <a:blip r:embed="rId2"/>
          <a:stretch>
            <a:fillRect/>
          </a:stretch>
        </p:blipFill>
        <p:spPr>
          <a:xfrm>
            <a:off x="2590707" y="3596780"/>
            <a:ext cx="590216" cy="590216"/>
          </a:xfrm>
          <a:prstGeom prst="rect">
            <a:avLst/>
          </a:prstGeom>
        </p:spPr>
      </p:pic>
      <p:pic>
        <p:nvPicPr>
          <p:cNvPr id="7" name="Imagen 6">
            <a:extLst>
              <a:ext uri="{FF2B5EF4-FFF2-40B4-BE49-F238E27FC236}">
                <a16:creationId xmlns:a16="http://schemas.microsoft.com/office/drawing/2014/main" id="{839D8DAC-4049-4A99-AC6B-9A8BCE8A200D}"/>
              </a:ext>
            </a:extLst>
          </p:cNvPr>
          <p:cNvPicPr>
            <a:picLocks noChangeAspect="1"/>
          </p:cNvPicPr>
          <p:nvPr/>
        </p:nvPicPr>
        <p:blipFill>
          <a:blip r:embed="rId3"/>
          <a:stretch>
            <a:fillRect/>
          </a:stretch>
        </p:blipFill>
        <p:spPr>
          <a:xfrm>
            <a:off x="2590706" y="4299248"/>
            <a:ext cx="590217" cy="590217"/>
          </a:xfrm>
          <a:prstGeom prst="rect">
            <a:avLst/>
          </a:prstGeom>
        </p:spPr>
      </p:pic>
      <p:pic>
        <p:nvPicPr>
          <p:cNvPr id="9" name="Imagen 8">
            <a:extLst>
              <a:ext uri="{FF2B5EF4-FFF2-40B4-BE49-F238E27FC236}">
                <a16:creationId xmlns:a16="http://schemas.microsoft.com/office/drawing/2014/main" id="{61998640-51CA-4A29-9846-9AFF1A93A866}"/>
              </a:ext>
            </a:extLst>
          </p:cNvPr>
          <p:cNvPicPr>
            <a:picLocks noChangeAspect="1"/>
          </p:cNvPicPr>
          <p:nvPr/>
        </p:nvPicPr>
        <p:blipFill>
          <a:blip r:embed="rId4"/>
          <a:stretch>
            <a:fillRect/>
          </a:stretch>
        </p:blipFill>
        <p:spPr>
          <a:xfrm>
            <a:off x="3333401" y="4299248"/>
            <a:ext cx="590217" cy="590217"/>
          </a:xfrm>
          <a:prstGeom prst="rect">
            <a:avLst/>
          </a:prstGeom>
        </p:spPr>
      </p:pic>
      <p:pic>
        <p:nvPicPr>
          <p:cNvPr id="11" name="Imagen 10">
            <a:extLst>
              <a:ext uri="{FF2B5EF4-FFF2-40B4-BE49-F238E27FC236}">
                <a16:creationId xmlns:a16="http://schemas.microsoft.com/office/drawing/2014/main" id="{657A1C6B-587A-4E1D-B0C0-3D46A935BFD6}"/>
              </a:ext>
            </a:extLst>
          </p:cNvPr>
          <p:cNvPicPr>
            <a:picLocks noChangeAspect="1"/>
          </p:cNvPicPr>
          <p:nvPr/>
        </p:nvPicPr>
        <p:blipFill>
          <a:blip r:embed="rId5"/>
          <a:stretch>
            <a:fillRect/>
          </a:stretch>
        </p:blipFill>
        <p:spPr>
          <a:xfrm>
            <a:off x="2589212" y="5001717"/>
            <a:ext cx="590217" cy="590217"/>
          </a:xfrm>
          <a:prstGeom prst="rect">
            <a:avLst/>
          </a:prstGeom>
        </p:spPr>
      </p:pic>
      <p:pic>
        <p:nvPicPr>
          <p:cNvPr id="13" name="Imagen 12">
            <a:extLst>
              <a:ext uri="{FF2B5EF4-FFF2-40B4-BE49-F238E27FC236}">
                <a16:creationId xmlns:a16="http://schemas.microsoft.com/office/drawing/2014/main" id="{7195F3F3-A1E7-4CDC-B657-043B1A0D69AC}"/>
              </a:ext>
            </a:extLst>
          </p:cNvPr>
          <p:cNvPicPr>
            <a:picLocks noChangeAspect="1"/>
          </p:cNvPicPr>
          <p:nvPr/>
        </p:nvPicPr>
        <p:blipFill>
          <a:blip r:embed="rId6"/>
          <a:stretch>
            <a:fillRect/>
          </a:stretch>
        </p:blipFill>
        <p:spPr>
          <a:xfrm>
            <a:off x="3333400" y="5001716"/>
            <a:ext cx="590217" cy="590217"/>
          </a:xfrm>
          <a:prstGeom prst="rect">
            <a:avLst/>
          </a:prstGeom>
        </p:spPr>
      </p:pic>
      <p:pic>
        <p:nvPicPr>
          <p:cNvPr id="14" name="Imagen 13">
            <a:extLst>
              <a:ext uri="{FF2B5EF4-FFF2-40B4-BE49-F238E27FC236}">
                <a16:creationId xmlns:a16="http://schemas.microsoft.com/office/drawing/2014/main" id="{B774CA3D-B712-451C-BEEC-F36D6D3EA280}"/>
              </a:ext>
            </a:extLst>
          </p:cNvPr>
          <p:cNvPicPr>
            <a:picLocks noChangeAspect="1"/>
          </p:cNvPicPr>
          <p:nvPr/>
        </p:nvPicPr>
        <p:blipFill rotWithShape="1">
          <a:blip r:embed="rId7"/>
          <a:srcRect l="14450" t="25199" r="45298" b="43486"/>
          <a:stretch/>
        </p:blipFill>
        <p:spPr>
          <a:xfrm>
            <a:off x="4593131" y="3429000"/>
            <a:ext cx="6421613" cy="2810142"/>
          </a:xfrm>
          <a:prstGeom prst="rect">
            <a:avLst/>
          </a:prstGeom>
        </p:spPr>
      </p:pic>
    </p:spTree>
    <p:extLst>
      <p:ext uri="{BB962C8B-B14F-4D97-AF65-F5344CB8AC3E}">
        <p14:creationId xmlns:p14="http://schemas.microsoft.com/office/powerpoint/2010/main" val="3243130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21C276-19DD-448F-895D-A57F4917F8CC}"/>
              </a:ext>
            </a:extLst>
          </p:cNvPr>
          <p:cNvSpPr>
            <a:spLocks noGrp="1"/>
          </p:cNvSpPr>
          <p:nvPr>
            <p:ph type="title"/>
          </p:nvPr>
        </p:nvSpPr>
        <p:spPr/>
        <p:txBody>
          <a:bodyPr/>
          <a:lstStyle/>
          <a:p>
            <a:r>
              <a:rPr lang="es-MX" dirty="0">
                <a:latin typeface="Calibri Light" panose="020F0302020204030204" pitchFamily="34" charset="0"/>
              </a:rPr>
              <a:t>java.awt.BasicStroke;</a:t>
            </a:r>
          </a:p>
        </p:txBody>
      </p:sp>
      <p:sp>
        <p:nvSpPr>
          <p:cNvPr id="3" name="Marcador de contenido 2">
            <a:extLst>
              <a:ext uri="{FF2B5EF4-FFF2-40B4-BE49-F238E27FC236}">
                <a16:creationId xmlns:a16="http://schemas.microsoft.com/office/drawing/2014/main" id="{A1524728-8146-4A82-97D6-6FA5807EBBDF}"/>
              </a:ext>
            </a:extLst>
          </p:cNvPr>
          <p:cNvSpPr>
            <a:spLocks noGrp="1"/>
          </p:cNvSpPr>
          <p:nvPr>
            <p:ph idx="1"/>
          </p:nvPr>
        </p:nvSpPr>
        <p:spPr/>
        <p:txBody>
          <a:bodyPr>
            <a:normAutofit fontScale="92500" lnSpcReduction="20000"/>
          </a:bodyPr>
          <a:lstStyle/>
          <a:p>
            <a:pPr marL="0" indent="0" algn="just">
              <a:buNone/>
            </a:pPr>
            <a:r>
              <a:rPr lang="es-MX" dirty="0">
                <a:latin typeface="Calibri Light" panose="020F0302020204030204" pitchFamily="34" charset="0"/>
              </a:rPr>
              <a:t>Clase que define un conjunto básico de atributos de renderizado para los contornos de los gráficos básicos. Gráficos que sean renderizados con el objeto Graphics2D y que tengan su atributo </a:t>
            </a:r>
            <a:r>
              <a:rPr lang="es-MX" dirty="0" err="1">
                <a:latin typeface="Calibri Light" panose="020F0302020204030204" pitchFamily="34" charset="0"/>
              </a:rPr>
              <a:t>stroke</a:t>
            </a:r>
            <a:r>
              <a:rPr lang="es-MX" dirty="0">
                <a:latin typeface="Calibri Light" panose="020F0302020204030204" pitchFamily="34" charset="0"/>
              </a:rPr>
              <a:t> definido como un BasicStroke. Y entre los métodos de este paquete se encuentran: </a:t>
            </a:r>
          </a:p>
          <a:p>
            <a:pPr algn="just">
              <a:buFont typeface="Arial" panose="020B0604020202020204" pitchFamily="34" charset="0"/>
              <a:buChar char="•"/>
            </a:pPr>
            <a:r>
              <a:rPr lang="es-MX" dirty="0">
                <a:latin typeface="Calibri Light" panose="020F0302020204030204" pitchFamily="34" charset="0"/>
              </a:rPr>
              <a:t>createStrokedShape();</a:t>
            </a:r>
          </a:p>
          <a:p>
            <a:pPr algn="just">
              <a:buFont typeface="Arial" panose="020B0604020202020204" pitchFamily="34" charset="0"/>
              <a:buChar char="•"/>
            </a:pPr>
            <a:r>
              <a:rPr lang="es-MX" dirty="0">
                <a:latin typeface="Calibri Light" panose="020F0302020204030204" pitchFamily="34" charset="0"/>
              </a:rPr>
              <a:t>equals();</a:t>
            </a:r>
          </a:p>
          <a:p>
            <a:pPr algn="just">
              <a:buFont typeface="Arial" panose="020B0604020202020204" pitchFamily="34" charset="0"/>
              <a:buChar char="•"/>
            </a:pPr>
            <a:r>
              <a:rPr lang="es-MX" dirty="0">
                <a:latin typeface="Calibri Light" panose="020F0302020204030204" pitchFamily="34" charset="0"/>
              </a:rPr>
              <a:t>getDashArray();</a:t>
            </a:r>
          </a:p>
          <a:p>
            <a:pPr algn="just">
              <a:buFont typeface="Arial" panose="020B0604020202020204" pitchFamily="34" charset="0"/>
              <a:buChar char="•"/>
            </a:pPr>
            <a:r>
              <a:rPr lang="es-MX" dirty="0">
                <a:latin typeface="Calibri Light" panose="020F0302020204030204" pitchFamily="34" charset="0"/>
              </a:rPr>
              <a:t>getDashPhase();</a:t>
            </a:r>
          </a:p>
          <a:p>
            <a:pPr algn="just">
              <a:buFont typeface="Arial" panose="020B0604020202020204" pitchFamily="34" charset="0"/>
              <a:buChar char="•"/>
            </a:pPr>
            <a:r>
              <a:rPr lang="es-MX" dirty="0">
                <a:latin typeface="Calibri Light" panose="020F0302020204030204" pitchFamily="34" charset="0"/>
              </a:rPr>
              <a:t>getEndCap();</a:t>
            </a:r>
          </a:p>
          <a:p>
            <a:pPr algn="just">
              <a:buFont typeface="Arial" panose="020B0604020202020204" pitchFamily="34" charset="0"/>
              <a:buChar char="•"/>
            </a:pPr>
            <a:r>
              <a:rPr lang="es-MX" dirty="0">
                <a:latin typeface="Calibri Light" panose="020F0302020204030204" pitchFamily="34" charset="0"/>
              </a:rPr>
              <a:t>getLineJoin();</a:t>
            </a:r>
          </a:p>
          <a:p>
            <a:pPr algn="just">
              <a:buFont typeface="Arial" panose="020B0604020202020204" pitchFamily="34" charset="0"/>
              <a:buChar char="•"/>
            </a:pPr>
            <a:r>
              <a:rPr lang="es-MX" dirty="0">
                <a:latin typeface="Calibri Light" panose="020F0302020204030204" pitchFamily="34" charset="0"/>
              </a:rPr>
              <a:t>getLineWidth();</a:t>
            </a:r>
          </a:p>
          <a:p>
            <a:pPr algn="just">
              <a:buFont typeface="Arial" panose="020B0604020202020204" pitchFamily="34" charset="0"/>
              <a:buChar char="•"/>
            </a:pPr>
            <a:r>
              <a:rPr lang="es-MX" dirty="0">
                <a:latin typeface="Calibri Light" panose="020F0302020204030204" pitchFamily="34" charset="0"/>
              </a:rPr>
              <a:t>getMiterLimit();</a:t>
            </a:r>
          </a:p>
          <a:p>
            <a:pPr algn="just">
              <a:buFont typeface="Arial" panose="020B0604020202020204" pitchFamily="34" charset="0"/>
              <a:buChar char="•"/>
            </a:pPr>
            <a:r>
              <a:rPr lang="es-MX" dirty="0">
                <a:latin typeface="Calibri Light" panose="020F0302020204030204" pitchFamily="34" charset="0"/>
              </a:rPr>
              <a:t>hashCode();</a:t>
            </a:r>
          </a:p>
        </p:txBody>
      </p:sp>
    </p:spTree>
    <p:extLst>
      <p:ext uri="{BB962C8B-B14F-4D97-AF65-F5344CB8AC3E}">
        <p14:creationId xmlns:p14="http://schemas.microsoft.com/office/powerpoint/2010/main" val="2513421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21C276-19DD-448F-895D-A57F4917F8CC}"/>
              </a:ext>
            </a:extLst>
          </p:cNvPr>
          <p:cNvSpPr>
            <a:spLocks noGrp="1"/>
          </p:cNvSpPr>
          <p:nvPr>
            <p:ph type="title"/>
          </p:nvPr>
        </p:nvSpPr>
        <p:spPr/>
        <p:txBody>
          <a:bodyPr/>
          <a:lstStyle/>
          <a:p>
            <a:r>
              <a:rPr lang="es-MX" dirty="0" err="1">
                <a:latin typeface="Calibri Light" panose="020F0302020204030204" pitchFamily="34" charset="0"/>
              </a:rPr>
              <a:t>java.awt.Color</a:t>
            </a:r>
            <a:endParaRPr lang="es-MX" dirty="0">
              <a:latin typeface="Calibri Light" panose="020F0302020204030204" pitchFamily="34" charset="0"/>
            </a:endParaRPr>
          </a:p>
        </p:txBody>
      </p:sp>
      <p:sp>
        <p:nvSpPr>
          <p:cNvPr id="3" name="Marcador de contenido 2">
            <a:extLst>
              <a:ext uri="{FF2B5EF4-FFF2-40B4-BE49-F238E27FC236}">
                <a16:creationId xmlns:a16="http://schemas.microsoft.com/office/drawing/2014/main" id="{A1524728-8146-4A82-97D6-6FA5807EBBDF}"/>
              </a:ext>
            </a:extLst>
          </p:cNvPr>
          <p:cNvSpPr>
            <a:spLocks noGrp="1"/>
          </p:cNvSpPr>
          <p:nvPr>
            <p:ph idx="1"/>
          </p:nvPr>
        </p:nvSpPr>
        <p:spPr/>
        <p:txBody>
          <a:bodyPr/>
          <a:lstStyle/>
          <a:p>
            <a:pPr marL="0" indent="0">
              <a:buNone/>
            </a:pPr>
            <a:r>
              <a:rPr lang="es-MX" dirty="0">
                <a:latin typeface="Calibri Light" panose="020F0302020204030204" pitchFamily="34" charset="0"/>
              </a:rPr>
              <a:t> Proporciona clases para espacios de color. Para crear un objeto de la clase Color, se pasan tres números a su constructor que indican la cantidad de rojo, verde y azul.</a:t>
            </a:r>
          </a:p>
          <a:p>
            <a:pPr marL="0" indent="0">
              <a:buNone/>
            </a:pPr>
            <a:endParaRPr lang="es-MX" dirty="0">
              <a:latin typeface="Calibri Light" panose="020F0302020204030204" pitchFamily="34" charset="0"/>
            </a:endParaRPr>
          </a:p>
          <a:p>
            <a:pPr marL="0" indent="0">
              <a:buNone/>
            </a:pPr>
            <a:endParaRPr lang="es-MX" dirty="0">
              <a:latin typeface="Calibri Light" panose="020F0302020204030204" pitchFamily="34" charset="0"/>
            </a:endParaRPr>
          </a:p>
        </p:txBody>
      </p:sp>
      <p:sp>
        <p:nvSpPr>
          <p:cNvPr id="5" name="Rectangle 2">
            <a:extLst>
              <a:ext uri="{FF2B5EF4-FFF2-40B4-BE49-F238E27FC236}">
                <a16:creationId xmlns:a16="http://schemas.microsoft.com/office/drawing/2014/main" id="{429D168C-234B-456A-8D05-C7590A1DE2B4}"/>
              </a:ext>
            </a:extLst>
          </p:cNvPr>
          <p:cNvSpPr>
            <a:spLocks noChangeArrowheads="1"/>
          </p:cNvSpPr>
          <p:nvPr/>
        </p:nvSpPr>
        <p:spPr bwMode="auto">
          <a:xfrm>
            <a:off x="4915949" y="2969622"/>
            <a:ext cx="31806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a:ln>
                  <a:noFill/>
                </a:ln>
                <a:solidFill>
                  <a:schemeClr val="accent2"/>
                </a:solidFill>
                <a:effectLst/>
                <a:latin typeface="Arial Unicode MS" panose="020B0604020202020204" pitchFamily="34" charset="-128"/>
              </a:rPr>
              <a:t>Color</a:t>
            </a:r>
            <a:r>
              <a:rPr kumimoji="0" lang="es-MX" altLang="es-MX" sz="1200" b="0" i="0" u="none" strike="noStrike" cap="none" normalizeH="0" baseline="0" dirty="0">
                <a:ln>
                  <a:noFill/>
                </a:ln>
                <a:solidFill>
                  <a:srgbClr val="000000"/>
                </a:solidFill>
                <a:effectLst/>
                <a:latin typeface="Arial Unicode MS" panose="020B0604020202020204" pitchFamily="34" charset="-128"/>
              </a:rPr>
              <a:t> </a:t>
            </a:r>
            <a:r>
              <a:rPr kumimoji="0" lang="es-MX" altLang="es-MX" sz="1200" b="0" i="0" u="none" strike="noStrike" cap="none" normalizeH="0" baseline="0" dirty="0" err="1">
                <a:ln>
                  <a:noFill/>
                </a:ln>
                <a:solidFill>
                  <a:srgbClr val="000000"/>
                </a:solidFill>
                <a:effectLst/>
                <a:latin typeface="Arial Unicode MS" panose="020B0604020202020204" pitchFamily="34" charset="-128"/>
              </a:rPr>
              <a:t>colorRosa</a:t>
            </a:r>
            <a:r>
              <a:rPr kumimoji="0" lang="es-MX" altLang="es-MX" sz="1200" b="0" i="0" u="none" strike="noStrike" cap="none" normalizeH="0" baseline="0" dirty="0">
                <a:ln>
                  <a:noFill/>
                </a:ln>
                <a:solidFill>
                  <a:srgbClr val="000000"/>
                </a:solidFill>
                <a:effectLst/>
                <a:latin typeface="Arial Unicode MS" panose="020B0604020202020204" pitchFamily="34" charset="-128"/>
              </a:rPr>
              <a:t>=</a:t>
            </a:r>
            <a:r>
              <a:rPr kumimoji="0" lang="es-MX" altLang="es-MX" sz="1200" b="0" i="0" u="none" strike="noStrike" cap="none" normalizeH="0" baseline="0" dirty="0">
                <a:ln>
                  <a:noFill/>
                </a:ln>
                <a:solidFill>
                  <a:schemeClr val="accent2"/>
                </a:solidFill>
                <a:effectLst/>
                <a:latin typeface="Arial Unicode MS" panose="020B0604020202020204" pitchFamily="34" charset="-128"/>
              </a:rPr>
              <a:t>new</a:t>
            </a:r>
            <a:r>
              <a:rPr kumimoji="0" lang="es-MX" altLang="es-MX" sz="1200" b="0" i="0" u="none" strike="noStrike" cap="none" normalizeH="0" baseline="0" dirty="0">
                <a:ln>
                  <a:noFill/>
                </a:ln>
                <a:solidFill>
                  <a:srgbClr val="000000"/>
                </a:solidFill>
                <a:effectLst/>
                <a:latin typeface="Arial Unicode MS" panose="020B0604020202020204" pitchFamily="34" charset="-128"/>
              </a:rPr>
              <a:t> Color(255, 175, 175);</a:t>
            </a:r>
            <a:r>
              <a:rPr kumimoji="0" lang="es-MX" altLang="es-MX" sz="1050" b="0" i="0" u="none" strike="noStrike" cap="none" normalizeH="0" baseline="0" dirty="0">
                <a:ln>
                  <a:noFill/>
                </a:ln>
                <a:solidFill>
                  <a:schemeClr val="tx1"/>
                </a:solidFill>
                <a:effectLst/>
              </a:rPr>
              <a:t> </a:t>
            </a:r>
            <a:endParaRPr kumimoji="0" lang="es-MX" altLang="es-MX" sz="2800" b="0" i="0" u="none" strike="noStrike" cap="none" normalizeH="0" baseline="0" dirty="0">
              <a:ln>
                <a:noFill/>
              </a:ln>
              <a:solidFill>
                <a:schemeClr val="tx1"/>
              </a:solidFill>
              <a:effectLst/>
              <a:latin typeface="Arial" panose="020B0604020202020204" pitchFamily="34" charset="0"/>
            </a:endParaRPr>
          </a:p>
        </p:txBody>
      </p:sp>
      <p:pic>
        <p:nvPicPr>
          <p:cNvPr id="6" name="Imagen 5">
            <a:extLst>
              <a:ext uri="{FF2B5EF4-FFF2-40B4-BE49-F238E27FC236}">
                <a16:creationId xmlns:a16="http://schemas.microsoft.com/office/drawing/2014/main" id="{6BC09634-8EBC-4C1D-9839-F11149E51DDD}"/>
              </a:ext>
            </a:extLst>
          </p:cNvPr>
          <p:cNvPicPr>
            <a:picLocks noChangeAspect="1"/>
          </p:cNvPicPr>
          <p:nvPr/>
        </p:nvPicPr>
        <p:blipFill rotWithShape="1">
          <a:blip r:embed="rId2"/>
          <a:srcRect l="756" t="19450" r="64358" b="46300"/>
          <a:stretch/>
        </p:blipFill>
        <p:spPr>
          <a:xfrm>
            <a:off x="3340529" y="3429000"/>
            <a:ext cx="5510941" cy="3043517"/>
          </a:xfrm>
          <a:prstGeom prst="rect">
            <a:avLst/>
          </a:prstGeom>
        </p:spPr>
      </p:pic>
    </p:spTree>
    <p:extLst>
      <p:ext uri="{BB962C8B-B14F-4D97-AF65-F5344CB8AC3E}">
        <p14:creationId xmlns:p14="http://schemas.microsoft.com/office/powerpoint/2010/main" val="300315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21C276-19DD-448F-895D-A57F4917F8CC}"/>
              </a:ext>
            </a:extLst>
          </p:cNvPr>
          <p:cNvSpPr>
            <a:spLocks noGrp="1"/>
          </p:cNvSpPr>
          <p:nvPr>
            <p:ph type="title"/>
          </p:nvPr>
        </p:nvSpPr>
        <p:spPr/>
        <p:txBody>
          <a:bodyPr/>
          <a:lstStyle/>
          <a:p>
            <a:r>
              <a:rPr lang="es-MX" dirty="0">
                <a:latin typeface="Calibri Light" panose="020F0302020204030204" pitchFamily="34" charset="0"/>
              </a:rPr>
              <a:t>java.awt.Dimension;</a:t>
            </a:r>
          </a:p>
        </p:txBody>
      </p:sp>
      <p:sp>
        <p:nvSpPr>
          <p:cNvPr id="3" name="Marcador de contenido 2">
            <a:extLst>
              <a:ext uri="{FF2B5EF4-FFF2-40B4-BE49-F238E27FC236}">
                <a16:creationId xmlns:a16="http://schemas.microsoft.com/office/drawing/2014/main" id="{A1524728-8146-4A82-97D6-6FA5807EBBDF}"/>
              </a:ext>
            </a:extLst>
          </p:cNvPr>
          <p:cNvSpPr>
            <a:spLocks noGrp="1"/>
          </p:cNvSpPr>
          <p:nvPr>
            <p:ph idx="1"/>
          </p:nvPr>
        </p:nvSpPr>
        <p:spPr/>
        <p:txBody>
          <a:bodyPr/>
          <a:lstStyle/>
          <a:p>
            <a:pPr marL="0" indent="0">
              <a:buNone/>
            </a:pPr>
            <a:r>
              <a:rPr lang="es-MX" dirty="0">
                <a:latin typeface="Calibri Light" panose="020F0302020204030204" pitchFamily="34" charset="0"/>
              </a:rPr>
              <a:t>Clase abstracta que representa la AWT.</a:t>
            </a:r>
          </a:p>
          <a:p>
            <a:pPr>
              <a:buFont typeface="Arial" panose="020B0604020202020204" pitchFamily="34" charset="0"/>
              <a:buChar char="•"/>
            </a:pPr>
            <a:r>
              <a:rPr lang="en-US" dirty="0">
                <a:latin typeface="Calibri Light" panose="020F0302020204030204" pitchFamily="34" charset="0"/>
              </a:rPr>
              <a:t>equals()</a:t>
            </a:r>
          </a:p>
          <a:p>
            <a:pPr>
              <a:buFont typeface="Arial" panose="020B0604020202020204" pitchFamily="34" charset="0"/>
              <a:buChar char="•"/>
            </a:pPr>
            <a:r>
              <a:rPr lang="en-US" dirty="0" err="1">
                <a:latin typeface="Calibri Light" panose="020F0302020204030204" pitchFamily="34" charset="0"/>
              </a:rPr>
              <a:t>getHeight</a:t>
            </a:r>
            <a:r>
              <a:rPr lang="en-US" dirty="0">
                <a:latin typeface="Calibri Light" panose="020F0302020204030204" pitchFamily="34" charset="0"/>
              </a:rPr>
              <a:t>()</a:t>
            </a:r>
          </a:p>
          <a:p>
            <a:pPr>
              <a:buFont typeface="Arial" panose="020B0604020202020204" pitchFamily="34" charset="0"/>
              <a:buChar char="•"/>
            </a:pPr>
            <a:r>
              <a:rPr lang="en-US" dirty="0" err="1">
                <a:latin typeface="Calibri Light" panose="020F0302020204030204" pitchFamily="34" charset="0"/>
              </a:rPr>
              <a:t>getSize</a:t>
            </a:r>
            <a:r>
              <a:rPr lang="en-US" dirty="0">
                <a:latin typeface="Calibri Light" panose="020F0302020204030204" pitchFamily="34" charset="0"/>
              </a:rPr>
              <a:t>()</a:t>
            </a:r>
          </a:p>
          <a:p>
            <a:pPr>
              <a:buFont typeface="Arial" panose="020B0604020202020204" pitchFamily="34" charset="0"/>
              <a:buChar char="•"/>
            </a:pPr>
            <a:r>
              <a:rPr lang="en-US" dirty="0" err="1">
                <a:latin typeface="Calibri Light" panose="020F0302020204030204" pitchFamily="34" charset="0"/>
              </a:rPr>
              <a:t>getWidth</a:t>
            </a:r>
            <a:r>
              <a:rPr lang="en-US" dirty="0">
                <a:latin typeface="Calibri Light" panose="020F0302020204030204" pitchFamily="34" charset="0"/>
              </a:rPr>
              <a:t>()</a:t>
            </a:r>
          </a:p>
          <a:p>
            <a:pPr>
              <a:buFont typeface="Arial" panose="020B0604020202020204" pitchFamily="34" charset="0"/>
              <a:buChar char="•"/>
            </a:pPr>
            <a:r>
              <a:rPr lang="en-US" dirty="0" err="1">
                <a:latin typeface="Calibri Light" panose="020F0302020204030204" pitchFamily="34" charset="0"/>
              </a:rPr>
              <a:t>hashCode</a:t>
            </a:r>
            <a:r>
              <a:rPr lang="en-US" dirty="0">
                <a:latin typeface="Calibri Light" panose="020F0302020204030204" pitchFamily="34" charset="0"/>
              </a:rPr>
              <a:t>()</a:t>
            </a:r>
          </a:p>
          <a:p>
            <a:pPr>
              <a:buFont typeface="Arial" panose="020B0604020202020204" pitchFamily="34" charset="0"/>
              <a:buChar char="•"/>
            </a:pPr>
            <a:r>
              <a:rPr lang="en-US" dirty="0" err="1">
                <a:latin typeface="Calibri Light" panose="020F0302020204030204" pitchFamily="34" charset="0"/>
              </a:rPr>
              <a:t>setSize</a:t>
            </a:r>
            <a:r>
              <a:rPr lang="en-US" dirty="0">
                <a:latin typeface="Calibri Light" panose="020F0302020204030204" pitchFamily="34" charset="0"/>
              </a:rPr>
              <a:t>()</a:t>
            </a:r>
          </a:p>
          <a:p>
            <a:pPr>
              <a:buFont typeface="Arial" panose="020B0604020202020204" pitchFamily="34" charset="0"/>
              <a:buChar char="•"/>
            </a:pPr>
            <a:r>
              <a:rPr lang="en-US" dirty="0" err="1">
                <a:latin typeface="Calibri Light" panose="020F0302020204030204" pitchFamily="34" charset="0"/>
              </a:rPr>
              <a:t>toString</a:t>
            </a:r>
            <a:r>
              <a:rPr lang="en-US" dirty="0">
                <a:latin typeface="Calibri Light" panose="020F0302020204030204" pitchFamily="34" charset="0"/>
              </a:rPr>
              <a:t>()</a:t>
            </a:r>
            <a:endParaRPr lang="es-MX" dirty="0">
              <a:latin typeface="Calibri Light" panose="020F0302020204030204" pitchFamily="34" charset="0"/>
            </a:endParaRPr>
          </a:p>
        </p:txBody>
      </p:sp>
    </p:spTree>
    <p:extLst>
      <p:ext uri="{BB962C8B-B14F-4D97-AF65-F5344CB8AC3E}">
        <p14:creationId xmlns:p14="http://schemas.microsoft.com/office/powerpoint/2010/main" val="3313023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21C276-19DD-448F-895D-A57F4917F8CC}"/>
              </a:ext>
            </a:extLst>
          </p:cNvPr>
          <p:cNvSpPr>
            <a:spLocks noGrp="1"/>
          </p:cNvSpPr>
          <p:nvPr>
            <p:ph type="title"/>
          </p:nvPr>
        </p:nvSpPr>
        <p:spPr/>
        <p:txBody>
          <a:bodyPr/>
          <a:lstStyle/>
          <a:p>
            <a:r>
              <a:rPr lang="es-MX" dirty="0">
                <a:latin typeface="Calibri Light" panose="020F0302020204030204" pitchFamily="34" charset="0"/>
              </a:rPr>
              <a:t>JFrame</a:t>
            </a:r>
          </a:p>
        </p:txBody>
      </p:sp>
      <p:sp>
        <p:nvSpPr>
          <p:cNvPr id="3" name="Marcador de contenido 2">
            <a:extLst>
              <a:ext uri="{FF2B5EF4-FFF2-40B4-BE49-F238E27FC236}">
                <a16:creationId xmlns:a16="http://schemas.microsoft.com/office/drawing/2014/main" id="{A1524728-8146-4A82-97D6-6FA5807EBBDF}"/>
              </a:ext>
            </a:extLst>
          </p:cNvPr>
          <p:cNvSpPr>
            <a:spLocks noGrp="1"/>
          </p:cNvSpPr>
          <p:nvPr>
            <p:ph idx="1"/>
          </p:nvPr>
        </p:nvSpPr>
        <p:spPr/>
        <p:txBody>
          <a:bodyPr/>
          <a:lstStyle/>
          <a:p>
            <a:pPr marL="0" indent="0">
              <a:buNone/>
            </a:pPr>
            <a:r>
              <a:rPr lang="es-MX" dirty="0">
                <a:latin typeface="Calibri Light" panose="020F0302020204030204" pitchFamily="34" charset="0"/>
              </a:rPr>
              <a:t>JFrame es una clase utilizada en Swing (biblioteca gráfica) para generar ventanas sobre las cuales añadir distintos objetos con los que podrá interactuar o no el usuario. </a:t>
            </a:r>
          </a:p>
          <a:p>
            <a:pPr marL="0" indent="0">
              <a:buNone/>
            </a:pPr>
            <a:r>
              <a:rPr lang="es-MX" dirty="0">
                <a:latin typeface="Calibri Light" panose="020F0302020204030204" pitchFamily="34" charset="0"/>
              </a:rPr>
              <a:t>JFrame es una subclase que extiende de la clase </a:t>
            </a:r>
            <a:r>
              <a:rPr lang="es-MX" dirty="0" err="1">
                <a:latin typeface="Calibri Light" panose="020F0302020204030204" pitchFamily="34" charset="0"/>
              </a:rPr>
              <a:t>Frame</a:t>
            </a:r>
            <a:r>
              <a:rPr lang="es-MX" dirty="0">
                <a:latin typeface="Calibri Light" panose="020F0302020204030204" pitchFamily="34" charset="0"/>
              </a:rPr>
              <a:t> y que implementa </a:t>
            </a:r>
            <a:r>
              <a:rPr lang="es-MX" dirty="0" err="1">
                <a:latin typeface="Calibri Light" panose="020F0302020204030204" pitchFamily="34" charset="0"/>
              </a:rPr>
              <a:t>WindowConstants</a:t>
            </a:r>
            <a:r>
              <a:rPr lang="es-MX" dirty="0">
                <a:latin typeface="Calibri Light" panose="020F0302020204030204" pitchFamily="34" charset="0"/>
              </a:rPr>
              <a:t>, </a:t>
            </a:r>
            <a:r>
              <a:rPr lang="es-MX" dirty="0" err="1">
                <a:latin typeface="Calibri Light" panose="020F0302020204030204" pitchFamily="34" charset="0"/>
              </a:rPr>
              <a:t>Accessible</a:t>
            </a:r>
            <a:r>
              <a:rPr lang="es-MX" dirty="0">
                <a:latin typeface="Calibri Light" panose="020F0302020204030204" pitchFamily="34" charset="0"/>
              </a:rPr>
              <a:t> y </a:t>
            </a:r>
            <a:r>
              <a:rPr lang="es-MX" dirty="0" err="1">
                <a:latin typeface="Calibri Light" panose="020F0302020204030204" pitchFamily="34" charset="0"/>
              </a:rPr>
              <a:t>RootPaneContainer</a:t>
            </a:r>
            <a:r>
              <a:rPr lang="es-MX" dirty="0">
                <a:latin typeface="Calibri Light" panose="020F0302020204030204" pitchFamily="34" charset="0"/>
              </a:rPr>
              <a:t>.</a:t>
            </a:r>
          </a:p>
          <a:p>
            <a:pPr>
              <a:buFont typeface="Arial" panose="020B0604020202020204" pitchFamily="34" charset="0"/>
              <a:buChar char="•"/>
            </a:pPr>
            <a:r>
              <a:rPr lang="es-MX" i="1" dirty="0">
                <a:latin typeface="Calibri Light" panose="020F0302020204030204" pitchFamily="34" charset="0"/>
              </a:rPr>
              <a:t>JFrame(): </a:t>
            </a:r>
            <a:r>
              <a:rPr lang="es-MX" dirty="0">
                <a:latin typeface="Calibri Light" panose="020F0302020204030204" pitchFamily="34" charset="0"/>
              </a:rPr>
              <a:t>Construye un nuevo marco que es inicialmente invisible.</a:t>
            </a:r>
          </a:p>
          <a:p>
            <a:pPr>
              <a:buFont typeface="Arial" panose="020B0604020202020204" pitchFamily="34" charset="0"/>
              <a:buChar char="•"/>
            </a:pPr>
            <a:r>
              <a:rPr lang="es-MX" i="1" dirty="0">
                <a:latin typeface="Calibri Light" panose="020F0302020204030204" pitchFamily="34" charset="0"/>
              </a:rPr>
              <a:t>JFrame(</a:t>
            </a:r>
            <a:r>
              <a:rPr lang="es-MX" i="1" dirty="0" err="1">
                <a:latin typeface="Calibri Light" panose="020F0302020204030204" pitchFamily="34" charset="0"/>
              </a:rPr>
              <a:t>GraphicsConfiguration</a:t>
            </a:r>
            <a:r>
              <a:rPr lang="es-MX" i="1" dirty="0">
                <a:latin typeface="Calibri Light" panose="020F0302020204030204" pitchFamily="34" charset="0"/>
              </a:rPr>
              <a:t>):</a:t>
            </a:r>
            <a:r>
              <a:rPr lang="es-MX" dirty="0">
                <a:latin typeface="Calibri Light" panose="020F0302020204030204" pitchFamily="34" charset="0"/>
              </a:rPr>
              <a:t> Crea una ventana con la configuración gráfica especificada en el objeto </a:t>
            </a:r>
            <a:r>
              <a:rPr lang="es-MX" dirty="0" err="1">
                <a:latin typeface="Calibri Light" panose="020F0302020204030204" pitchFamily="34" charset="0"/>
              </a:rPr>
              <a:t>GraphicsConfiguration</a:t>
            </a:r>
            <a:r>
              <a:rPr lang="es-MX" dirty="0">
                <a:latin typeface="Calibri Light" panose="020F0302020204030204" pitchFamily="34" charset="0"/>
              </a:rPr>
              <a:t>.</a:t>
            </a:r>
          </a:p>
          <a:p>
            <a:pPr>
              <a:buFont typeface="Arial" panose="020B0604020202020204" pitchFamily="34" charset="0"/>
              <a:buChar char="•"/>
            </a:pPr>
            <a:r>
              <a:rPr lang="es-MX" i="1" dirty="0">
                <a:latin typeface="Calibri Light" panose="020F0302020204030204" pitchFamily="34" charset="0"/>
              </a:rPr>
              <a:t>JFrame(Cadena de texto):</a:t>
            </a:r>
            <a:r>
              <a:rPr lang="es-MX" dirty="0">
                <a:latin typeface="Calibri Light" panose="020F0302020204030204" pitchFamily="34" charset="0"/>
              </a:rPr>
              <a:t> Crea una nueva ventana a la que se le pone por título la cadena de texto que se le indique.</a:t>
            </a:r>
          </a:p>
          <a:p>
            <a:pPr>
              <a:buFont typeface="Arial" panose="020B0604020202020204" pitchFamily="34" charset="0"/>
              <a:buChar char="•"/>
            </a:pPr>
            <a:r>
              <a:rPr lang="es-MX" i="1" dirty="0">
                <a:latin typeface="Calibri Light" panose="020F0302020204030204" pitchFamily="34" charset="0"/>
              </a:rPr>
              <a:t>JFrame(Cadena de texto, </a:t>
            </a:r>
            <a:r>
              <a:rPr lang="es-MX" i="1" dirty="0" err="1">
                <a:latin typeface="Calibri Light" panose="020F0302020204030204" pitchFamily="34" charset="0"/>
              </a:rPr>
              <a:t>GraphicsConfiguration</a:t>
            </a:r>
            <a:r>
              <a:rPr lang="es-MX" i="1" dirty="0">
                <a:latin typeface="Calibri Light" panose="020F0302020204030204" pitchFamily="34" charset="0"/>
              </a:rPr>
              <a:t>):</a:t>
            </a:r>
            <a:r>
              <a:rPr lang="es-MX" dirty="0">
                <a:latin typeface="Calibri Light" panose="020F0302020204030204" pitchFamily="34" charset="0"/>
              </a:rPr>
              <a:t> Crea una nueva ventana con el título y la configuración gráfica especificados.</a:t>
            </a:r>
          </a:p>
        </p:txBody>
      </p:sp>
    </p:spTree>
    <p:extLst>
      <p:ext uri="{BB962C8B-B14F-4D97-AF65-F5344CB8AC3E}">
        <p14:creationId xmlns:p14="http://schemas.microsoft.com/office/powerpoint/2010/main" val="3273801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21C276-19DD-448F-895D-A57F4917F8CC}"/>
              </a:ext>
            </a:extLst>
          </p:cNvPr>
          <p:cNvSpPr>
            <a:spLocks noGrp="1"/>
          </p:cNvSpPr>
          <p:nvPr>
            <p:ph type="title"/>
          </p:nvPr>
        </p:nvSpPr>
        <p:spPr/>
        <p:txBody>
          <a:bodyPr/>
          <a:lstStyle/>
          <a:p>
            <a:r>
              <a:rPr lang="es-MX" dirty="0" err="1">
                <a:latin typeface="Calibri Light" panose="020F0302020204030204" pitchFamily="34" charset="0"/>
              </a:rPr>
              <a:t>java.awt.event.KeyEvent</a:t>
            </a:r>
            <a:endParaRPr lang="es-MX" dirty="0">
              <a:latin typeface="Calibri Light" panose="020F0302020204030204" pitchFamily="34" charset="0"/>
            </a:endParaRPr>
          </a:p>
        </p:txBody>
      </p:sp>
      <p:sp>
        <p:nvSpPr>
          <p:cNvPr id="3" name="Marcador de contenido 2">
            <a:extLst>
              <a:ext uri="{FF2B5EF4-FFF2-40B4-BE49-F238E27FC236}">
                <a16:creationId xmlns:a16="http://schemas.microsoft.com/office/drawing/2014/main" id="{A1524728-8146-4A82-97D6-6FA5807EBBDF}"/>
              </a:ext>
            </a:extLst>
          </p:cNvPr>
          <p:cNvSpPr>
            <a:spLocks noGrp="1"/>
          </p:cNvSpPr>
          <p:nvPr>
            <p:ph idx="1"/>
          </p:nvPr>
        </p:nvSpPr>
        <p:spPr/>
        <p:txBody>
          <a:bodyPr/>
          <a:lstStyle/>
          <a:p>
            <a:pPr marL="0" indent="0" algn="just">
              <a:buNone/>
            </a:pPr>
            <a:r>
              <a:rPr lang="es-MX" dirty="0">
                <a:latin typeface="Calibri Light" panose="020F0302020204030204" pitchFamily="34" charset="0"/>
              </a:rPr>
              <a:t>Básicamente se trata de un evento que se produce si se presiona una tecla. Este evento de bajo nivel es generado por un objeto componente (como un campo de texto) cuando se presiona, suelta o escribe una tecla (presionado y liberado</a:t>
            </a:r>
          </a:p>
        </p:txBody>
      </p:sp>
    </p:spTree>
    <p:extLst>
      <p:ext uri="{BB962C8B-B14F-4D97-AF65-F5344CB8AC3E}">
        <p14:creationId xmlns:p14="http://schemas.microsoft.com/office/powerpoint/2010/main" val="2702077878"/>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461</TotalTime>
  <Words>754</Words>
  <Application>Microsoft Office PowerPoint</Application>
  <PresentationFormat>Panorámica</PresentationFormat>
  <Paragraphs>60</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 Unicode MS</vt:lpstr>
      <vt:lpstr>Arial</vt:lpstr>
      <vt:lpstr>Calibri Light</vt:lpstr>
      <vt:lpstr>Century Gothic</vt:lpstr>
      <vt:lpstr>Wingdings 3</vt:lpstr>
      <vt:lpstr>Espiral</vt:lpstr>
      <vt:lpstr>INSTITUTO POLITÉCNICO NACIONAL</vt:lpstr>
      <vt:lpstr>INTRODUCCIÓN </vt:lpstr>
      <vt:lpstr>TABLERO</vt:lpstr>
      <vt:lpstr>PACMAN &amp; GHOST</vt:lpstr>
      <vt:lpstr>java.awt.BasicStroke;</vt:lpstr>
      <vt:lpstr>java.awt.Color</vt:lpstr>
      <vt:lpstr>java.awt.Dimension;</vt:lpstr>
      <vt:lpstr>JFrame</vt:lpstr>
      <vt:lpstr>java.awt.event.KeyEvent</vt:lpstr>
      <vt:lpstr>javax.swing.ImageIcon</vt:lpstr>
      <vt:lpstr>VIDA Y MUERTE DEL PACMAN</vt:lpstr>
      <vt:lpstr>NIVELES</vt:lpstr>
      <vt:lpstr>NIVELES</vt:lpstr>
      <vt:lpstr>TECLADO</vt:lpstr>
      <vt:lpstr>TECLADO</vt:lpstr>
      <vt:lpstr>FIN DE LA PRESENTACIÓN 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POLITÉCNICO NACIONAL</dc:title>
  <dc:creator>Víctor Olivares</dc:creator>
  <cp:lastModifiedBy>Víctor Olivares</cp:lastModifiedBy>
  <cp:revision>30</cp:revision>
  <dcterms:created xsi:type="dcterms:W3CDTF">2019-11-11T04:42:40Z</dcterms:created>
  <dcterms:modified xsi:type="dcterms:W3CDTF">2019-11-27T06:40:01Z</dcterms:modified>
</cp:coreProperties>
</file>