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drian" userId="84c575b08a27fa16" providerId="LiveId" clId="{2F0226E9-2216-46B2-96F7-40ED01A07A46}"/>
    <pc:docChg chg="custSel addSld modSld">
      <pc:chgData name="Jose Adrian" userId="84c575b08a27fa16" providerId="LiveId" clId="{2F0226E9-2216-46B2-96F7-40ED01A07A46}" dt="2019-09-24T01:42:00.664" v="322" actId="14100"/>
      <pc:docMkLst>
        <pc:docMk/>
      </pc:docMkLst>
      <pc:sldChg chg="addSp delSp modSp">
        <pc:chgData name="Jose Adrian" userId="84c575b08a27fa16" providerId="LiveId" clId="{2F0226E9-2216-46B2-96F7-40ED01A07A46}" dt="2019-09-24T01:34:15.977" v="97" actId="1076"/>
        <pc:sldMkLst>
          <pc:docMk/>
          <pc:sldMk cId="3148661647" sldId="264"/>
        </pc:sldMkLst>
        <pc:spChg chg="mod">
          <ac:chgData name="Jose Adrian" userId="84c575b08a27fa16" providerId="LiveId" clId="{2F0226E9-2216-46B2-96F7-40ED01A07A46}" dt="2019-09-24T01:33:03.407" v="72" actId="313"/>
          <ac:spMkLst>
            <pc:docMk/>
            <pc:sldMk cId="3148661647" sldId="264"/>
            <ac:spMk id="2" creationId="{4B1933E1-F01F-4490-95E5-A8CBB418A43B}"/>
          </ac:spMkLst>
        </pc:spChg>
        <pc:spChg chg="del">
          <ac:chgData name="Jose Adrian" userId="84c575b08a27fa16" providerId="LiveId" clId="{2F0226E9-2216-46B2-96F7-40ED01A07A46}" dt="2019-09-24T01:29:26.927" v="0"/>
          <ac:spMkLst>
            <pc:docMk/>
            <pc:sldMk cId="3148661647" sldId="264"/>
            <ac:spMk id="3" creationId="{9FE33AD3-D1BB-4085-A75E-3E88361B368A}"/>
          </ac:spMkLst>
        </pc:spChg>
        <pc:spChg chg="add mod">
          <ac:chgData name="Jose Adrian" userId="84c575b08a27fa16" providerId="LiveId" clId="{2F0226E9-2216-46B2-96F7-40ED01A07A46}" dt="2019-09-24T01:31:24.266" v="19" actId="20577"/>
          <ac:spMkLst>
            <pc:docMk/>
            <pc:sldMk cId="3148661647" sldId="264"/>
            <ac:spMk id="4" creationId="{8A426256-E345-4AD7-8CE0-01C4C444543B}"/>
          </ac:spMkLst>
        </pc:spChg>
        <pc:spChg chg="add mod ord">
          <ac:chgData name="Jose Adrian" userId="84c575b08a27fa16" providerId="LiveId" clId="{2F0226E9-2216-46B2-96F7-40ED01A07A46}" dt="2019-09-24T01:32:18.771" v="71" actId="167"/>
          <ac:spMkLst>
            <pc:docMk/>
            <pc:sldMk cId="3148661647" sldId="264"/>
            <ac:spMk id="6" creationId="{A56F2628-B9B8-4763-A7D1-06C11C431E59}"/>
          </ac:spMkLst>
        </pc:spChg>
        <pc:spChg chg="add mod">
          <ac:chgData name="Jose Adrian" userId="84c575b08a27fa16" providerId="LiveId" clId="{2F0226E9-2216-46B2-96F7-40ED01A07A46}" dt="2019-09-24T01:33:37.766" v="83" actId="2085"/>
          <ac:spMkLst>
            <pc:docMk/>
            <pc:sldMk cId="3148661647" sldId="264"/>
            <ac:spMk id="7" creationId="{D080067A-9250-4549-BCCE-BFE582CBFBF7}"/>
          </ac:spMkLst>
        </pc:spChg>
        <pc:spChg chg="add del">
          <ac:chgData name="Jose Adrian" userId="84c575b08a27fa16" providerId="LiveId" clId="{2F0226E9-2216-46B2-96F7-40ED01A07A46}" dt="2019-09-24T01:33:30.753" v="81" actId="478"/>
          <ac:spMkLst>
            <pc:docMk/>
            <pc:sldMk cId="3148661647" sldId="264"/>
            <ac:spMk id="8" creationId="{DDF66E54-C52E-4C9A-81C0-B94CC3EBC3E2}"/>
          </ac:spMkLst>
        </pc:spChg>
        <pc:spChg chg="add mod">
          <ac:chgData name="Jose Adrian" userId="84c575b08a27fa16" providerId="LiveId" clId="{2F0226E9-2216-46B2-96F7-40ED01A07A46}" dt="2019-09-24T01:34:15.977" v="97" actId="1076"/>
          <ac:spMkLst>
            <pc:docMk/>
            <pc:sldMk cId="3148661647" sldId="264"/>
            <ac:spMk id="9" creationId="{C25D708F-1D8D-4A95-A40B-E62B056CADC6}"/>
          </ac:spMkLst>
        </pc:spChg>
        <pc:spChg chg="add mod">
          <ac:chgData name="Jose Adrian" userId="84c575b08a27fa16" providerId="LiveId" clId="{2F0226E9-2216-46B2-96F7-40ED01A07A46}" dt="2019-09-24T01:34:09.008" v="96" actId="20577"/>
          <ac:spMkLst>
            <pc:docMk/>
            <pc:sldMk cId="3148661647" sldId="264"/>
            <ac:spMk id="10" creationId="{A1320D64-F1EC-4876-9D9C-AFD3EBAFC12E}"/>
          </ac:spMkLst>
        </pc:spChg>
        <pc:picChg chg="add mod">
          <ac:chgData name="Jose Adrian" userId="84c575b08a27fa16" providerId="LiveId" clId="{2F0226E9-2216-46B2-96F7-40ED01A07A46}" dt="2019-09-24T01:31:13.344" v="18" actId="14100"/>
          <ac:picMkLst>
            <pc:docMk/>
            <pc:sldMk cId="3148661647" sldId="264"/>
            <ac:picMk id="5" creationId="{EEA9449F-74EE-4ACA-879F-E0EC9E20F4CF}"/>
          </ac:picMkLst>
        </pc:picChg>
      </pc:sldChg>
      <pc:sldChg chg="addSp delSp modSp add">
        <pc:chgData name="Jose Adrian" userId="84c575b08a27fa16" providerId="LiveId" clId="{2F0226E9-2216-46B2-96F7-40ED01A07A46}" dt="2019-09-24T01:39:02.001" v="280" actId="1076"/>
        <pc:sldMkLst>
          <pc:docMk/>
          <pc:sldMk cId="2272678781" sldId="265"/>
        </pc:sldMkLst>
        <pc:spChg chg="del">
          <ac:chgData name="Jose Adrian" userId="84c575b08a27fa16" providerId="LiveId" clId="{2F0226E9-2216-46B2-96F7-40ED01A07A46}" dt="2019-09-24T01:36:42.011" v="102" actId="478"/>
          <ac:spMkLst>
            <pc:docMk/>
            <pc:sldMk cId="2272678781" sldId="265"/>
            <ac:spMk id="2" creationId="{D4A4343B-2C3D-4D1B-B30F-F7BF15D24581}"/>
          </ac:spMkLst>
        </pc:spChg>
        <pc:spChg chg="del mod">
          <ac:chgData name="Jose Adrian" userId="84c575b08a27fa16" providerId="LiveId" clId="{2F0226E9-2216-46B2-96F7-40ED01A07A46}" dt="2019-09-24T01:36:37.560" v="100"/>
          <ac:spMkLst>
            <pc:docMk/>
            <pc:sldMk cId="2272678781" sldId="265"/>
            <ac:spMk id="3" creationId="{EA079583-01DA-4004-8EDF-32ACD6A576F7}"/>
          </ac:spMkLst>
        </pc:spChg>
        <pc:spChg chg="add mod">
          <ac:chgData name="Jose Adrian" userId="84c575b08a27fa16" providerId="LiveId" clId="{2F0226E9-2216-46B2-96F7-40ED01A07A46}" dt="2019-09-24T01:39:02.001" v="280" actId="1076"/>
          <ac:spMkLst>
            <pc:docMk/>
            <pc:sldMk cId="2272678781" sldId="265"/>
            <ac:spMk id="4" creationId="{0CF5599C-B2DE-40E5-AC07-6236BC469811}"/>
          </ac:spMkLst>
        </pc:spChg>
        <pc:spChg chg="add mod ord">
          <ac:chgData name="Jose Adrian" userId="84c575b08a27fa16" providerId="LiveId" clId="{2F0226E9-2216-46B2-96F7-40ED01A07A46}" dt="2019-09-24T01:38:10.561" v="270" actId="167"/>
          <ac:spMkLst>
            <pc:docMk/>
            <pc:sldMk cId="2272678781" sldId="265"/>
            <ac:spMk id="5" creationId="{E42A1FFF-2B4B-4AD7-BF5F-A716AE894A17}"/>
          </ac:spMkLst>
        </pc:spChg>
        <pc:picChg chg="add mod">
          <ac:chgData name="Jose Adrian" userId="84c575b08a27fa16" providerId="LiveId" clId="{2F0226E9-2216-46B2-96F7-40ED01A07A46}" dt="2019-09-24T01:38:52.200" v="279" actId="1076"/>
          <ac:picMkLst>
            <pc:docMk/>
            <pc:sldMk cId="2272678781" sldId="265"/>
            <ac:picMk id="6" creationId="{1D9111F0-3ECA-4517-BA48-459820C9FB42}"/>
          </ac:picMkLst>
        </pc:picChg>
      </pc:sldChg>
      <pc:sldChg chg="addSp modSp add">
        <pc:chgData name="Jose Adrian" userId="84c575b08a27fa16" providerId="LiveId" clId="{2F0226E9-2216-46B2-96F7-40ED01A07A46}" dt="2019-09-24T01:42:00.664" v="322" actId="14100"/>
        <pc:sldMkLst>
          <pc:docMk/>
          <pc:sldMk cId="1773305904" sldId="266"/>
        </pc:sldMkLst>
        <pc:spChg chg="mod">
          <ac:chgData name="Jose Adrian" userId="84c575b08a27fa16" providerId="LiveId" clId="{2F0226E9-2216-46B2-96F7-40ED01A07A46}" dt="2019-09-24T01:39:26.970" v="315" actId="20577"/>
          <ac:spMkLst>
            <pc:docMk/>
            <pc:sldMk cId="1773305904" sldId="266"/>
            <ac:spMk id="2" creationId="{8CFBC2F8-5A59-4D59-B696-69C339B665F8}"/>
          </ac:spMkLst>
        </pc:spChg>
        <pc:spChg chg="mod">
          <ac:chgData name="Jose Adrian" userId="84c575b08a27fa16" providerId="LiveId" clId="{2F0226E9-2216-46B2-96F7-40ED01A07A46}" dt="2019-09-24T01:41:53.410" v="319" actId="20577"/>
          <ac:spMkLst>
            <pc:docMk/>
            <pc:sldMk cId="1773305904" sldId="266"/>
            <ac:spMk id="3" creationId="{F39BB716-3177-42DA-B35D-DB0C20A1CE98}"/>
          </ac:spMkLst>
        </pc:spChg>
        <pc:picChg chg="add mod">
          <ac:chgData name="Jose Adrian" userId="84c575b08a27fa16" providerId="LiveId" clId="{2F0226E9-2216-46B2-96F7-40ED01A07A46}" dt="2019-09-24T01:42:00.664" v="322" actId="14100"/>
          <ac:picMkLst>
            <pc:docMk/>
            <pc:sldMk cId="1773305904" sldId="266"/>
            <ac:picMk id="4" creationId="{8420349A-6474-4B10-87FB-646081294B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DE15-B0DC-442A-8E3F-EB35C5EF5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E4F616-D553-4C82-A4E8-F3D84DF6B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DE6445-2DE4-45A1-A67C-17E57A22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D1B69-9A54-499D-9A24-92E7F4D2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F0CD6-2595-4478-AB52-79B8C2BA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1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02EDF-FFA7-457D-87B2-71E18D14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C6595F-07BB-4EB6-9B2B-1542D4B99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A7C1AC-23F9-4091-B8B7-C1B2660F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F95CD-33C9-4913-84A4-A6713E05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2F31D0-3312-4851-9CB7-583620BA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DC11B1-4359-48EE-9297-D8DD02085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8F324D-D76D-4239-9C6E-949BBA51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E2D037-63D9-4FAD-84EA-B3773ACC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B23640-277A-4AD6-B82D-8F319F0F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14B40A-95B5-4463-8B03-E816D83F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127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734CE-0E0D-467D-9552-48AC9527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7AB92-0D0D-4EB2-82A4-75CCDD84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77AFB-FF55-4BAD-85D7-3EAE7182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721C7-438A-4AFA-880B-CA069959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4204FE-8723-4868-AE3F-1451B84D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34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80DFA-C35B-4837-A41F-49F88720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ED4F7D-5D14-4541-86CD-58E127795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8AC14-7CAB-439C-AD80-2416D8D6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D7006-2311-4E64-95C9-B35B64A8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6B88BD-7928-440D-8257-678D4E06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F6A08-A1EB-44D1-B332-397EE25A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82962-44EA-41CE-8AB3-0344CFD21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6E80C1-1AFC-4B53-99BF-22DC43CD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982499-B022-4985-B389-9010C9B5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800CB-899B-48FD-AB61-8735D53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68C80D-8B69-4AD6-A66D-92534007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64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6BE8D-FC8D-4A1F-BA37-CA18EC18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43DB35-F946-407B-AECF-1AA4B95ED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B60A4F-BA1F-495C-8048-4CB8F3D45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EB6912-C65E-4475-A5EA-5B17F159F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49DE64-A86F-4176-9BD0-EF6D3039B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855046-C900-4663-9F11-65C2EEB0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9BF652-B6F2-4216-B807-F0FFC942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2BC422-C852-4817-81B5-DE962605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89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7D424-D7D6-4A6B-A32D-4DBC2785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967C4B-D91E-4029-B700-8FA04977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348AFC-236A-4FF9-A158-5929033A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F8FF56-169C-436E-BB13-5CC1FBAB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40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8543FD-70C3-4A3B-A508-605416FE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96A4EE-AC57-456B-92BE-AC933E54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4369D-374D-49AA-B97C-44B04AE1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1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B9BBE-5FCD-4D40-92DC-206C06EE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A9FFB-DF97-4863-99E5-84EB3CE3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8FAB15-0732-43EA-8AB7-C425EABEA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42954C-439F-43FB-BE3D-69066ABF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221D0A-C2CD-4E29-B0A3-B9D21643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1C981E-2B7E-42F8-B25B-74435C3A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9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53209-6D68-4709-8974-CF518C9A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8DF712-714A-4CEF-94C2-97DBB6999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60FEF2-D7B1-4E4A-9568-A1B52E6D2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368955-6A27-425B-94C3-81A79FF4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6EC5CA-8FCD-4CA3-9488-6EE4C01A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81C931-4F59-44AC-A1D6-A6B32CD1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62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AD0563-D1D7-4A61-964B-1294553A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5368C0-9B1D-4AAA-8F5E-2CC7B9AA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05344F-9169-49AF-B8D0-6EB17CA3D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B5E3-F4CC-45D1-876C-4EE72153459C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0CF45-65EB-452F-8DED-236DEE76B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F8B5A-0474-4FE3-8085-B6A1D1350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C2FA-2893-4A81-9FEA-BBC9FA74A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34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CEE9DB9-ADBB-4D95-B2F7-C328C650F6F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rgbClr val="C00000"/>
              </a:gs>
              <a:gs pos="80000">
                <a:srgbClr val="002060"/>
              </a:gs>
              <a:gs pos="92000">
                <a:srgbClr val="7030A0"/>
              </a:gs>
              <a:gs pos="68000">
                <a:srgbClr val="00B0F0"/>
              </a:gs>
              <a:gs pos="54000">
                <a:srgbClr val="00B050"/>
              </a:gs>
              <a:gs pos="39000">
                <a:srgbClr val="FFFF00"/>
              </a:gs>
              <a:gs pos="21000">
                <a:srgbClr val="FFC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74CBCA-16C6-4462-BCD1-2BE5042C2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Gradientes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DBC0D-C458-4701-8AF4-9CECDEF9C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Lineales y Radiales</a:t>
            </a:r>
          </a:p>
        </p:txBody>
      </p:sp>
    </p:spTree>
    <p:extLst>
      <p:ext uri="{BB962C8B-B14F-4D97-AF65-F5344CB8AC3E}">
        <p14:creationId xmlns:p14="http://schemas.microsoft.com/office/powerpoint/2010/main" val="46850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42A1FFF-2B4B-4AD7-BF5F-A716AE894A17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0070C0"/>
              </a:gs>
              <a:gs pos="78000">
                <a:srgbClr val="00B050"/>
              </a:gs>
              <a:gs pos="25000">
                <a:srgbClr val="FFC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F5599C-B2DE-40E5-AC07-6236BC469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5377" y="1280264"/>
            <a:ext cx="9223808" cy="8265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Aquí hay un ejemplo que usa una amplia variedad de colores,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todos espaciados uniformemente:</a:t>
            </a:r>
            <a:r>
              <a:rPr kumimoji="0" lang="es-ES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MX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9111F0-3ECA-4517-BA48-459820C9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3073098"/>
            <a:ext cx="12061370" cy="18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7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BC2F8-5A59-4D59-B696-69C339B6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Transparencia y gradientes.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BB716-3177-42DA-B35D-DB0C20A1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gradientes apoyan la transparencia. Puede usar esto, por ejemplo, al apilar múltiples fondos, para crear efectos de desvanecimiento en imágenes de fondo. Por ejemplo: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20349A-6474-4B10-87FB-64608129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9" y="3189968"/>
            <a:ext cx="10628142" cy="31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CAD6F1-FCDB-4199-A530-D789DDDC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Gradientes radiales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3EF52B-D010-49A9-ADE1-79A60347EFC5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Los gradientes radiales se especifican utilizando la notación </a:t>
            </a:r>
            <a:r>
              <a:rPr lang="en-US" sz="1700" b="1" dirty="0" err="1"/>
              <a:t>funcional</a:t>
            </a:r>
            <a:r>
              <a:rPr lang="en-US" sz="1700" b="1" dirty="0"/>
              <a:t> de: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radial-gradient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La </a:t>
            </a:r>
            <a:r>
              <a:rPr lang="en-US" sz="1700" b="1" dirty="0" err="1"/>
              <a:t>sintaxis</a:t>
            </a:r>
            <a:r>
              <a:rPr lang="en-US" sz="1700" b="1" dirty="0"/>
              <a:t> es similar a la de los </a:t>
            </a:r>
            <a:r>
              <a:rPr lang="en-US" sz="1700" b="1" dirty="0" err="1"/>
              <a:t>degradados</a:t>
            </a:r>
            <a:r>
              <a:rPr lang="en-US" sz="1700" b="1" dirty="0"/>
              <a:t> </a:t>
            </a:r>
            <a:r>
              <a:rPr lang="en-US" sz="1700" b="1" dirty="0" err="1"/>
              <a:t>lineales</a:t>
            </a:r>
            <a:r>
              <a:rPr lang="en-US" sz="1700" b="1" dirty="0"/>
              <a:t>, </a:t>
            </a:r>
            <a:r>
              <a:rPr lang="en-US" sz="1700" b="1" dirty="0" err="1"/>
              <a:t>excepto</a:t>
            </a:r>
            <a:r>
              <a:rPr lang="en-US" sz="1700" b="1" dirty="0"/>
              <a:t> que </a:t>
            </a:r>
            <a:r>
              <a:rPr lang="en-US" sz="1700" b="1" dirty="0" err="1"/>
              <a:t>puede</a:t>
            </a:r>
            <a:r>
              <a:rPr lang="en-US" sz="1700" b="1" dirty="0"/>
              <a:t> </a:t>
            </a:r>
            <a:r>
              <a:rPr lang="en-US" sz="1700" b="1" dirty="0" err="1"/>
              <a:t>especificar</a:t>
            </a:r>
            <a:r>
              <a:rPr lang="en-US" sz="1700" b="1" dirty="0"/>
              <a:t> la forma final del </a:t>
            </a:r>
            <a:r>
              <a:rPr lang="en-US" sz="1700" b="1" dirty="0" err="1"/>
              <a:t>degradado</a:t>
            </a:r>
            <a:r>
              <a:rPr lang="en-US" sz="1700" b="1" dirty="0"/>
              <a:t>, </a:t>
            </a:r>
            <a:r>
              <a:rPr lang="en-US" sz="1700" b="1" dirty="0" err="1"/>
              <a:t>así</a:t>
            </a:r>
            <a:r>
              <a:rPr lang="en-US" sz="1700" b="1" dirty="0"/>
              <a:t> </a:t>
            </a:r>
            <a:r>
              <a:rPr lang="en-US" sz="1700" b="1" dirty="0" err="1"/>
              <a:t>como</a:t>
            </a:r>
            <a:r>
              <a:rPr lang="en-US" sz="1700" b="1" dirty="0"/>
              <a:t> </a:t>
            </a:r>
            <a:r>
              <a:rPr lang="en-US" sz="1700" b="1" dirty="0" err="1"/>
              <a:t>su</a:t>
            </a:r>
            <a:r>
              <a:rPr lang="en-US" sz="1700" b="1" dirty="0"/>
              <a:t> </a:t>
            </a:r>
            <a:r>
              <a:rPr lang="en-US" sz="1700" b="1" dirty="0" err="1"/>
              <a:t>tamaño</a:t>
            </a:r>
            <a:r>
              <a:rPr lang="en-US" sz="1700" b="1" dirty="0"/>
              <a:t>. Por </a:t>
            </a:r>
            <a:r>
              <a:rPr lang="en-US" sz="1700" b="1" dirty="0" err="1"/>
              <a:t>defecto</a:t>
            </a:r>
            <a:r>
              <a:rPr lang="en-US" sz="1700" b="1" dirty="0"/>
              <a:t>, la forma final es una </a:t>
            </a:r>
            <a:r>
              <a:rPr lang="en-US" sz="1700" b="1" dirty="0" err="1"/>
              <a:t>elipse</a:t>
            </a:r>
            <a:r>
              <a:rPr lang="en-US" sz="1700" b="1" dirty="0"/>
              <a:t> con las </a:t>
            </a:r>
            <a:r>
              <a:rPr lang="en-US" sz="1700" b="1" dirty="0" err="1"/>
              <a:t>mismas</a:t>
            </a:r>
            <a:r>
              <a:rPr lang="en-US" sz="1700" b="1" dirty="0"/>
              <a:t> </a:t>
            </a:r>
            <a:r>
              <a:rPr lang="en-US" sz="1700" b="1" dirty="0" err="1"/>
              <a:t>proporciones</a:t>
            </a:r>
            <a:r>
              <a:rPr lang="en-US" sz="1700" b="1" dirty="0"/>
              <a:t> que la </a:t>
            </a:r>
            <a:r>
              <a:rPr lang="en-US" sz="1700" b="1" dirty="0" err="1"/>
              <a:t>caja</a:t>
            </a:r>
            <a:r>
              <a:rPr lang="en-US" sz="1700" b="1" dirty="0"/>
              <a:t> del </a:t>
            </a:r>
            <a:r>
              <a:rPr lang="en-US" sz="1700" b="1" dirty="0" err="1"/>
              <a:t>contenedor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0FDE70C-895D-4668-A7CF-8F77912F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56066"/>
            <a:ext cx="6250769" cy="29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48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F8B1C-AEFE-4A77-B5C3-E2830B4C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33CE0D8-5947-4BC1-A882-0506B68D118B}"/>
              </a:ext>
            </a:extLst>
          </p:cNvPr>
          <p:cNvSpPr/>
          <p:nvPr/>
        </p:nvSpPr>
        <p:spPr>
          <a:xfrm>
            <a:off x="838200" y="2060210"/>
            <a:ext cx="60960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LA SENTENCIA MAS SIMPLE PARA IMPLEMENTAR LOS GRADIENTES RADIALES ES CON LA DIFUMINACION DE UN COLOR SOBRE OTRO DEACUERDO AL CONTENEDOR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E2C309-DD47-4517-B583-BDFE430B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75" y="2020958"/>
            <a:ext cx="3895725" cy="38766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644F79A-3357-43B6-922D-4961978C2823}"/>
              </a:ext>
            </a:extLst>
          </p:cNvPr>
          <p:cNvSpPr/>
          <p:nvPr/>
        </p:nvSpPr>
        <p:spPr>
          <a:xfrm>
            <a:off x="583096" y="4285279"/>
            <a:ext cx="6745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background-image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radial-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black,white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);color: 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endParaRPr lang="es-MX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rgbClr val="00B0F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CBA56C4-D6BF-4DFC-B9CD-C1AEC4C11293}"/>
              </a:ext>
            </a:extLst>
          </p:cNvPr>
          <p:cNvSpPr/>
          <p:nvPr/>
        </p:nvSpPr>
        <p:spPr>
          <a:xfrm>
            <a:off x="3970546" y="606933"/>
            <a:ext cx="42509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>
                <a:solidFill>
                  <a:srgbClr val="333333"/>
                </a:solidFill>
                <a:latin typeface="Arial" panose="020B0604020202020204" pitchFamily="34" charset="0"/>
              </a:rPr>
              <a:t>POR DEFECTO</a:t>
            </a:r>
            <a:endParaRPr lang="es-MX" sz="4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9F11CF7-67D1-425E-B95B-BEC594B0751F}"/>
              </a:ext>
            </a:extLst>
          </p:cNvPr>
          <p:cNvSpPr/>
          <p:nvPr/>
        </p:nvSpPr>
        <p:spPr>
          <a:xfrm>
            <a:off x="350976" y="1875047"/>
            <a:ext cx="59883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La sentencia por defecto seria la siguiente en donde indicamos</a:t>
            </a:r>
          </a:p>
          <a:p>
            <a:endParaRPr lang="es-MX" b="1" dirty="0"/>
          </a:p>
          <a:p>
            <a:pPr algn="ctr"/>
            <a:r>
              <a:rPr lang="es-MX" b="1" dirty="0" err="1">
                <a:solidFill>
                  <a:srgbClr val="FF0000"/>
                </a:solidFill>
              </a:rPr>
              <a:t>background</a:t>
            </a:r>
            <a:r>
              <a:rPr lang="es-MX" b="1" dirty="0">
                <a:solidFill>
                  <a:srgbClr val="FF0000"/>
                </a:solidFill>
              </a:rPr>
              <a:t>: radial-</a:t>
            </a:r>
            <a:r>
              <a:rPr lang="es-MX" b="1" dirty="0" err="1">
                <a:solidFill>
                  <a:srgbClr val="FF0000"/>
                </a:solidFill>
              </a:rPr>
              <a:t>gradient</a:t>
            </a:r>
            <a:r>
              <a:rPr lang="es-MX" b="1" dirty="0">
                <a:solidFill>
                  <a:srgbClr val="FF0000"/>
                </a:solidFill>
              </a:rPr>
              <a:t>(red, </a:t>
            </a:r>
            <a:r>
              <a:rPr lang="es-MX" b="1" dirty="0" err="1">
                <a:solidFill>
                  <a:srgbClr val="FF0000"/>
                </a:solidFill>
              </a:rPr>
              <a:t>yellow,purple</a:t>
            </a:r>
            <a:r>
              <a:rPr lang="es-MX" b="1" dirty="0">
                <a:solidFill>
                  <a:srgbClr val="FF0000"/>
                </a:solidFill>
              </a:rPr>
              <a:t>);</a:t>
            </a:r>
          </a:p>
          <a:p>
            <a:endParaRPr lang="es-MX" b="1" dirty="0"/>
          </a:p>
          <a:p>
            <a:r>
              <a:rPr lang="es-MX" b="1" dirty="0"/>
              <a:t>Que el fondo: sea un gradiente radial con los tres colores siguientes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Rojo inicio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Amarillo radial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Purpura fondo del radial </a:t>
            </a:r>
          </a:p>
          <a:p>
            <a:r>
              <a:rPr lang="es-MX" b="1" dirty="0"/>
              <a:t>Y las paradas de color están espaciadas de manera uniforme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A0DF70-826F-460E-B4B9-B494F4DD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658" y="1406976"/>
            <a:ext cx="5077366" cy="47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rgbClr val="92D05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2641C10-D8D4-41F5-86EE-27D22D7C4155}"/>
              </a:ext>
            </a:extLst>
          </p:cNvPr>
          <p:cNvSpPr/>
          <p:nvPr/>
        </p:nvSpPr>
        <p:spPr>
          <a:xfrm>
            <a:off x="2649095" y="872195"/>
            <a:ext cx="6893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PARADAS DE COLOR ESPACIADAS EXPLÍCITAMENTE</a:t>
            </a:r>
            <a:endParaRPr lang="es-MX" sz="2000" b="1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9D8950-E0C9-4989-848F-C3EC13992A2D}"/>
              </a:ext>
            </a:extLst>
          </p:cNvPr>
          <p:cNvSpPr/>
          <p:nvPr/>
        </p:nvSpPr>
        <p:spPr>
          <a:xfrm>
            <a:off x="914400" y="1952896"/>
            <a:ext cx="60960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333333"/>
                </a:solidFill>
                <a:latin typeface="Arial" panose="020B0604020202020204" pitchFamily="34" charset="0"/>
              </a:rPr>
              <a:t>Aquí especificamos ubicaciones específicas para las paradas de color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2FBABB-6B79-4044-9F36-F1CEC87C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207" y="1731657"/>
            <a:ext cx="4411396" cy="355203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12AEA3F-8213-40A8-8840-A09FFC8AF152}"/>
              </a:ext>
            </a:extLst>
          </p:cNvPr>
          <p:cNvSpPr/>
          <p:nvPr/>
        </p:nvSpPr>
        <p:spPr>
          <a:xfrm>
            <a:off x="144196" y="3429000"/>
            <a:ext cx="7636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radial-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(red 5%, 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15%, #1E90FF 50%);</a:t>
            </a:r>
          </a:p>
        </p:txBody>
      </p:sp>
    </p:spTree>
    <p:extLst>
      <p:ext uri="{BB962C8B-B14F-4D97-AF65-F5344CB8AC3E}">
        <p14:creationId xmlns:p14="http://schemas.microsoft.com/office/powerpoint/2010/main" val="5893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BD964E-9F72-4724-8D8E-E0DF2C3E2849}"/>
              </a:ext>
            </a:extLst>
          </p:cNvPr>
          <p:cNvSpPr/>
          <p:nvPr/>
        </p:nvSpPr>
        <p:spPr>
          <a:xfrm>
            <a:off x="1126435" y="1502322"/>
            <a:ext cx="10084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333333"/>
                </a:solidFill>
                <a:latin typeface="Arial" panose="020B0604020202020204" pitchFamily="34" charset="0"/>
              </a:rPr>
              <a:t>Puede proporcionar un valor de tamaño que especifique el punto que define el tamaño del círculo o elipse</a:t>
            </a:r>
            <a:endParaRPr lang="es-MX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13D9F7-ACF2-40D7-A323-B59160C90307}"/>
              </a:ext>
            </a:extLst>
          </p:cNvPr>
          <p:cNvSpPr txBox="1"/>
          <p:nvPr/>
        </p:nvSpPr>
        <p:spPr>
          <a:xfrm>
            <a:off x="3935895" y="622852"/>
            <a:ext cx="4320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94EEDD2-0922-4710-92CE-4BF2480705FC}"/>
              </a:ext>
            </a:extLst>
          </p:cNvPr>
          <p:cNvSpPr/>
          <p:nvPr/>
        </p:nvSpPr>
        <p:spPr>
          <a:xfrm>
            <a:off x="1126435" y="290501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closest-side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975EFF-7E33-46DF-8D58-B0EA48EF6B74}"/>
              </a:ext>
            </a:extLst>
          </p:cNvPr>
          <p:cNvSpPr/>
          <p:nvPr/>
        </p:nvSpPr>
        <p:spPr>
          <a:xfrm>
            <a:off x="2644799" y="2905012"/>
            <a:ext cx="32126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333333"/>
                </a:solidFill>
                <a:latin typeface="Arial" panose="020B0604020202020204" pitchFamily="34" charset="0"/>
              </a:rPr>
              <a:t>El gradiente se establece por la distancia desde el punto de partida (el centro) hasta el lado más cercano del cuadro de cierre.</a:t>
            </a:r>
            <a:endParaRPr lang="es-MX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8338911-04D3-43BD-948F-07935EA07EB4}"/>
              </a:ext>
            </a:extLst>
          </p:cNvPr>
          <p:cNvSpPr/>
          <p:nvPr/>
        </p:nvSpPr>
        <p:spPr>
          <a:xfrm>
            <a:off x="6208645" y="2905012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farthest-side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E1C4AEA-A5C5-4757-955B-7199530F0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753" y="2905012"/>
            <a:ext cx="346458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b="1" dirty="0">
                <a:solidFill>
                  <a:srgbClr val="2E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opuesto de </a:t>
            </a:r>
            <a:r>
              <a:rPr kumimoji="0" lang="es-MX" altLang="es-MX" b="1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closest-side</a:t>
            </a: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donde el degradado terminará en el lado más alejado del centro de la forma.</a:t>
            </a: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4C536C3-5034-4F7A-BEF2-0EC9601C7435}"/>
              </a:ext>
            </a:extLst>
          </p:cNvPr>
          <p:cNvSpPr/>
          <p:nvPr/>
        </p:nvSpPr>
        <p:spPr>
          <a:xfrm>
            <a:off x="1113185" y="4524682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closest-corner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747D5F-AC7F-47CB-9904-5CCC0E6B2B62}"/>
              </a:ext>
            </a:extLst>
          </p:cNvPr>
          <p:cNvSpPr/>
          <p:nvPr/>
        </p:nvSpPr>
        <p:spPr>
          <a:xfrm>
            <a:off x="2964974" y="4524682"/>
            <a:ext cx="28924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333333"/>
                </a:solidFill>
                <a:latin typeface="Arial" panose="020B0604020202020204" pitchFamily="34" charset="0"/>
              </a:rPr>
              <a:t>El gradiente se establece por la distancia desde el punto de partida (el centro) hasta la esquina más cercano del cuadro de cierre.</a:t>
            </a:r>
            <a:endParaRPr lang="es-MX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5373ED9-D528-4280-ABC8-95207002A903}"/>
              </a:ext>
            </a:extLst>
          </p:cNvPr>
          <p:cNvSpPr/>
          <p:nvPr/>
        </p:nvSpPr>
        <p:spPr>
          <a:xfrm>
            <a:off x="6144524" y="486170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farthest-corner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C59282A-0BDA-4D4C-B62B-8DD587E6AC1D}"/>
              </a:ext>
            </a:extLst>
          </p:cNvPr>
          <p:cNvSpPr/>
          <p:nvPr/>
        </p:nvSpPr>
        <p:spPr>
          <a:xfrm>
            <a:off x="8047609" y="4801680"/>
            <a:ext cx="33307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333333"/>
                </a:solidFill>
                <a:latin typeface="Arial" panose="020B0604020202020204" pitchFamily="34" charset="0"/>
              </a:rPr>
              <a:t>El tamaño se establece por la distancia desde el punto de partida (el centro) hasta la esquina más alejada del cuadro de cierre.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20833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bg2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CE5A7FC-622F-409D-B759-C5D39196DD23}"/>
              </a:ext>
            </a:extLst>
          </p:cNvPr>
          <p:cNvSpPr/>
          <p:nvPr/>
        </p:nvSpPr>
        <p:spPr>
          <a:xfrm>
            <a:off x="503582" y="232741"/>
            <a:ext cx="11688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background-image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radial-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closest-side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red,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10%, #1E90FF 50%,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400px;width: 300px;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6760500-DCC6-42E5-A359-C79DC3B79B25}"/>
              </a:ext>
            </a:extLst>
          </p:cNvPr>
          <p:cNvSpPr/>
          <p:nvPr/>
        </p:nvSpPr>
        <p:spPr>
          <a:xfrm>
            <a:off x="503582" y="3518439"/>
            <a:ext cx="11449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background-image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radial-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closest-side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red,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10%, #1E90FF 50%,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300px;width: 400px;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02554D3-F3A7-4FE3-BAAF-9C2F07C7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45" y="591160"/>
            <a:ext cx="3952875" cy="2962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D8D84D1-97AD-4CA6-B59A-2C15D96E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024" y="3856993"/>
            <a:ext cx="2183916" cy="28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A970075-A6AC-409D-8547-E82EE5634295}"/>
              </a:ext>
            </a:extLst>
          </p:cNvPr>
          <p:cNvSpPr/>
          <p:nvPr/>
        </p:nvSpPr>
        <p:spPr>
          <a:xfrm>
            <a:off x="596349" y="318053"/>
            <a:ext cx="11463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background-image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radial-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farthest-side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red, 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10%, #1E90FF 50%, 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300px;width: 400px;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78E5CEC-701C-462E-B7CE-0E1A84593F94}"/>
              </a:ext>
            </a:extLst>
          </p:cNvPr>
          <p:cNvSpPr/>
          <p:nvPr/>
        </p:nvSpPr>
        <p:spPr>
          <a:xfrm>
            <a:off x="596349" y="3669700"/>
            <a:ext cx="11463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background-image: radial-gradient(circle farthest-side, red, yellow 10%, #1E90FF 50%, white);height: 400px;width: 200px;</a:t>
            </a:r>
            <a:endParaRPr lang="es-MX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6FDDEA-18DC-4454-A2D0-1FE7DE96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26" y="750180"/>
            <a:ext cx="3729866" cy="28738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7923CA-05BB-4936-A86F-35449145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132" y="3972891"/>
            <a:ext cx="1572453" cy="28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9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4500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C849A9-156A-4549-836C-E6D7D157BF15}"/>
              </a:ext>
            </a:extLst>
          </p:cNvPr>
          <p:cNvSpPr/>
          <p:nvPr/>
        </p:nvSpPr>
        <p:spPr>
          <a:xfrm>
            <a:off x="556590" y="428896"/>
            <a:ext cx="11357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background-image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radial-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closest-corner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60px 70px, #F06, #000);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500px;width: 400px;color: 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133491-D97B-4A88-AB68-D2BDCA5C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71" y="953328"/>
            <a:ext cx="1996316" cy="267844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DCF734E-8B20-4826-9C98-061C5320B3ED}"/>
              </a:ext>
            </a:extLst>
          </p:cNvPr>
          <p:cNvSpPr/>
          <p:nvPr/>
        </p:nvSpPr>
        <p:spPr>
          <a:xfrm>
            <a:off x="556590" y="3971537"/>
            <a:ext cx="10721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background-image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radial-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farthest-corner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60px 70px, #F06, #000);</a:t>
            </a:r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400px;width: 300px;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4EE915-413A-4D1C-9803-9A10E33A9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02" y="4399980"/>
            <a:ext cx="1806417" cy="23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AE9931E-7EBB-4ADF-951C-B1D80E1E22F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rgbClr val="C00000"/>
              </a:gs>
              <a:gs pos="80000">
                <a:srgbClr val="002060"/>
              </a:gs>
              <a:gs pos="92000">
                <a:srgbClr val="7030A0"/>
              </a:gs>
              <a:gs pos="68000">
                <a:srgbClr val="00B0F0"/>
              </a:gs>
              <a:gs pos="54000">
                <a:srgbClr val="00B050"/>
              </a:gs>
              <a:gs pos="39000">
                <a:srgbClr val="FFFF00"/>
              </a:gs>
              <a:gs pos="21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C708F-AB11-4977-877E-1CFE769E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804" y="3584698"/>
            <a:ext cx="10515600" cy="4351338"/>
          </a:xfrm>
        </p:spPr>
        <p:txBody>
          <a:bodyPr/>
          <a:lstStyle/>
          <a:p>
            <a:r>
              <a:rPr lang="es-MX" dirty="0"/>
              <a:t>Usarlos en un segundo plano, permite mostrar transiciones suaves entre dos o más colores especificados, evitando así el uso de imágenes para estos efectos, lo que reduce el tiempo de descarga y el uso de ancho de banda. Además, debido a que el gradiente es generado por el navegador, los objetos degradados se ven mejor cuando se hace un acercamiento, y el ajuste de diseño es mucho más flexible.</a:t>
            </a:r>
          </a:p>
        </p:txBody>
      </p:sp>
    </p:spTree>
    <p:extLst>
      <p:ext uri="{BB962C8B-B14F-4D97-AF65-F5344CB8AC3E}">
        <p14:creationId xmlns:p14="http://schemas.microsoft.com/office/powerpoint/2010/main" val="121266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</a:schemeClr>
            </a:gs>
            <a:gs pos="35000">
              <a:schemeClr val="accent4">
                <a:lumMod val="0"/>
                <a:lumOff val="100000"/>
              </a:schemeClr>
            </a:gs>
            <a:gs pos="45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E2F290C-01D4-4704-9F54-A149FE6A098B}"/>
              </a:ext>
            </a:extLst>
          </p:cNvPr>
          <p:cNvSpPr txBox="1"/>
          <p:nvPr/>
        </p:nvSpPr>
        <p:spPr>
          <a:xfrm>
            <a:off x="3955773" y="463826"/>
            <a:ext cx="4280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latin typeface="Arial" panose="020B0604020202020204" pitchFamily="34" charset="0"/>
                <a:cs typeface="Arial" panose="020B0604020202020204" pitchFamily="34" charset="0"/>
              </a:rPr>
              <a:t>Posición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9842CD0-3778-4A58-91C8-5EDDF200DF30}"/>
              </a:ext>
            </a:extLst>
          </p:cNvPr>
          <p:cNvSpPr/>
          <p:nvPr/>
        </p:nvSpPr>
        <p:spPr>
          <a:xfrm>
            <a:off x="1020696" y="1233267"/>
            <a:ext cx="1285929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2E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2CF90B-87E7-40D4-B60B-DFB76DFCA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0"/>
          <a:stretch/>
        </p:blipFill>
        <p:spPr>
          <a:xfrm>
            <a:off x="1020697" y="2977850"/>
            <a:ext cx="10576218" cy="356251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F149FEA-FDCF-4400-B4B4-F86E6F31A05F}"/>
              </a:ext>
            </a:extLst>
          </p:cNvPr>
          <p:cNvSpPr/>
          <p:nvPr/>
        </p:nvSpPr>
        <p:spPr>
          <a:xfrm>
            <a:off x="3047999" y="1233267"/>
            <a:ext cx="868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/>
              <a:t>background-image:radial-gradient</a:t>
            </a:r>
            <a:r>
              <a:rPr lang="es-MX" b="1" dirty="0"/>
              <a:t>( </a:t>
            </a:r>
            <a:r>
              <a:rPr lang="es-MX" b="1" dirty="0" err="1"/>
              <a:t>circle</a:t>
            </a:r>
            <a:r>
              <a:rPr lang="es-MX" b="1" dirty="0"/>
              <a:t> at </a:t>
            </a:r>
            <a:r>
              <a:rPr lang="es-MX" b="1" dirty="0" err="1"/>
              <a:t>top,yellow,black</a:t>
            </a:r>
            <a:r>
              <a:rPr lang="es-MX" b="1" dirty="0"/>
              <a:t>);</a:t>
            </a:r>
            <a:r>
              <a:rPr lang="es-MX" b="1" dirty="0" err="1"/>
              <a:t>height</a:t>
            </a:r>
            <a:r>
              <a:rPr lang="es-MX" b="1" dirty="0"/>
              <a:t>: 400px;width: 300px;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B02851C-17FA-4ACD-882A-594B57515C97}"/>
              </a:ext>
            </a:extLst>
          </p:cNvPr>
          <p:cNvSpPr/>
          <p:nvPr/>
        </p:nvSpPr>
        <p:spPr>
          <a:xfrm>
            <a:off x="3047999" y="1597727"/>
            <a:ext cx="8958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/>
              <a:t>background-image:radial-gradient</a:t>
            </a:r>
            <a:r>
              <a:rPr lang="es-MX" b="1" dirty="0"/>
              <a:t>( </a:t>
            </a:r>
            <a:r>
              <a:rPr lang="es-MX" b="1" dirty="0" err="1"/>
              <a:t>circle</a:t>
            </a:r>
            <a:r>
              <a:rPr lang="es-MX" b="1" dirty="0"/>
              <a:t> at </a:t>
            </a:r>
            <a:r>
              <a:rPr lang="es-MX" b="1" dirty="0" err="1"/>
              <a:t>right,yellow,black</a:t>
            </a:r>
            <a:r>
              <a:rPr lang="es-MX" b="1" dirty="0"/>
              <a:t>);</a:t>
            </a:r>
            <a:r>
              <a:rPr lang="es-MX" b="1" dirty="0" err="1"/>
              <a:t>height</a:t>
            </a:r>
            <a:r>
              <a:rPr lang="es-MX" b="1" dirty="0"/>
              <a:t>: 400px;width: 300px;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88A495B-B167-4EBF-8843-F580558B9242}"/>
              </a:ext>
            </a:extLst>
          </p:cNvPr>
          <p:cNvSpPr/>
          <p:nvPr/>
        </p:nvSpPr>
        <p:spPr>
          <a:xfrm>
            <a:off x="3047998" y="1967059"/>
            <a:ext cx="8958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/>
              <a:t>background-image:radial-gradient</a:t>
            </a:r>
            <a:r>
              <a:rPr lang="es-MX" b="1" dirty="0"/>
              <a:t>( </a:t>
            </a:r>
            <a:r>
              <a:rPr lang="es-MX" b="1" dirty="0" err="1"/>
              <a:t>circle</a:t>
            </a:r>
            <a:r>
              <a:rPr lang="es-MX" b="1" dirty="0"/>
              <a:t> at </a:t>
            </a:r>
            <a:r>
              <a:rPr lang="es-MX" b="1" dirty="0" err="1"/>
              <a:t>left,yellow,black</a:t>
            </a:r>
            <a:r>
              <a:rPr lang="es-MX" b="1" dirty="0"/>
              <a:t>);</a:t>
            </a:r>
            <a:r>
              <a:rPr lang="es-MX" b="1" dirty="0" err="1"/>
              <a:t>height</a:t>
            </a:r>
            <a:r>
              <a:rPr lang="es-MX" b="1" dirty="0"/>
              <a:t>: 400px;width: 300px;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9B9DC3-3D79-4A82-AACA-06599A511103}"/>
              </a:ext>
            </a:extLst>
          </p:cNvPr>
          <p:cNvSpPr/>
          <p:nvPr/>
        </p:nvSpPr>
        <p:spPr>
          <a:xfrm>
            <a:off x="3047996" y="2288638"/>
            <a:ext cx="8958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/>
              <a:t>background-image:radial-gradient</a:t>
            </a:r>
            <a:r>
              <a:rPr lang="es-MX" b="1" dirty="0"/>
              <a:t>( </a:t>
            </a:r>
            <a:r>
              <a:rPr lang="es-MX" b="1" dirty="0" err="1"/>
              <a:t>circle</a:t>
            </a:r>
            <a:r>
              <a:rPr lang="es-MX" b="1" dirty="0"/>
              <a:t> at </a:t>
            </a:r>
            <a:r>
              <a:rPr lang="es-MX" b="1" dirty="0" err="1"/>
              <a:t>center,yellow,black</a:t>
            </a:r>
            <a:r>
              <a:rPr lang="es-MX" b="1" dirty="0"/>
              <a:t>);</a:t>
            </a:r>
            <a:r>
              <a:rPr lang="es-MX" b="1" dirty="0" err="1"/>
              <a:t>height</a:t>
            </a:r>
            <a:r>
              <a:rPr lang="es-MX" b="1" dirty="0"/>
              <a:t>: 400px;width: 300px;</a:t>
            </a:r>
          </a:p>
        </p:txBody>
      </p:sp>
    </p:spTree>
    <p:extLst>
      <p:ext uri="{BB962C8B-B14F-4D97-AF65-F5344CB8AC3E}">
        <p14:creationId xmlns:p14="http://schemas.microsoft.com/office/powerpoint/2010/main" val="284565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FC3866-E515-4775-8180-2DF5DD9DF662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REPETICIONES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753603D-AFBB-4D45-8990-C47B2119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253" y="1442009"/>
            <a:ext cx="3149053" cy="505872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104D3A3-28C3-4AF5-8DDF-31B144AC2A9F}"/>
              </a:ext>
            </a:extLst>
          </p:cNvPr>
          <p:cNvSpPr/>
          <p:nvPr/>
        </p:nvSpPr>
        <p:spPr>
          <a:xfrm>
            <a:off x="4882026" y="357271"/>
            <a:ext cx="7231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</a:rPr>
              <a:t>background-image</a:t>
            </a:r>
            <a:r>
              <a:rPr lang="es-MX" b="1" dirty="0">
                <a:solidFill>
                  <a:srgbClr val="FF0000"/>
                </a:solidFill>
              </a:rPr>
              <a:t>: </a:t>
            </a:r>
            <a:r>
              <a:rPr lang="es-MX" b="1" dirty="0" err="1">
                <a:solidFill>
                  <a:srgbClr val="FF0000"/>
                </a:solidFill>
              </a:rPr>
              <a:t>repeating</a:t>
            </a:r>
            <a:r>
              <a:rPr lang="es-MX" b="1" dirty="0">
                <a:solidFill>
                  <a:srgbClr val="FF0000"/>
                </a:solidFill>
              </a:rPr>
              <a:t>-radial-</a:t>
            </a:r>
            <a:r>
              <a:rPr lang="es-MX" b="1" dirty="0" err="1">
                <a:solidFill>
                  <a:srgbClr val="FF0000"/>
                </a:solidFill>
              </a:rPr>
              <a:t>gradient</a:t>
            </a:r>
            <a:r>
              <a:rPr lang="es-MX" b="1" dirty="0">
                <a:solidFill>
                  <a:srgbClr val="FF0000"/>
                </a:solidFill>
              </a:rPr>
              <a:t>(blue, </a:t>
            </a:r>
            <a:r>
              <a:rPr lang="es-MX" b="1" dirty="0" err="1">
                <a:solidFill>
                  <a:srgbClr val="FF0000"/>
                </a:solidFill>
              </a:rPr>
              <a:t>black</a:t>
            </a:r>
            <a:r>
              <a:rPr lang="es-MX" b="1" dirty="0">
                <a:solidFill>
                  <a:srgbClr val="FF0000"/>
                </a:solidFill>
              </a:rPr>
              <a:t> 5px, </a:t>
            </a:r>
            <a:r>
              <a:rPr lang="es-MX" b="1" dirty="0" err="1">
                <a:solidFill>
                  <a:srgbClr val="FF0000"/>
                </a:solidFill>
              </a:rPr>
              <a:t>white</a:t>
            </a:r>
            <a:r>
              <a:rPr lang="es-MX" b="1" dirty="0">
                <a:solidFill>
                  <a:srgbClr val="FF0000"/>
                </a:solidFill>
              </a:rPr>
              <a:t> 15px, </a:t>
            </a:r>
            <a:r>
              <a:rPr lang="es-MX" b="1" dirty="0" err="1">
                <a:solidFill>
                  <a:srgbClr val="FF0000"/>
                </a:solidFill>
              </a:rPr>
              <a:t>gold</a:t>
            </a:r>
            <a:r>
              <a:rPr lang="es-MX" b="1" dirty="0">
                <a:solidFill>
                  <a:srgbClr val="FF0000"/>
                </a:solidFill>
              </a:rPr>
              <a:t> 25px);</a:t>
            </a:r>
            <a:r>
              <a:rPr lang="es-MX" b="1" dirty="0" err="1">
                <a:solidFill>
                  <a:srgbClr val="FF0000"/>
                </a:solidFill>
              </a:rPr>
              <a:t>height</a:t>
            </a:r>
            <a:r>
              <a:rPr lang="es-MX" b="1" dirty="0">
                <a:solidFill>
                  <a:srgbClr val="FF0000"/>
                </a:solidFill>
              </a:rPr>
              <a:t>: 400px;width: 300px;</a:t>
            </a:r>
          </a:p>
        </p:txBody>
      </p:sp>
    </p:spTree>
    <p:extLst>
      <p:ext uri="{BB962C8B-B14F-4D97-AF65-F5344CB8AC3E}">
        <p14:creationId xmlns:p14="http://schemas.microsoft.com/office/powerpoint/2010/main" val="36627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6CCC363-4843-4206-A265-F5826B72732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82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0347FC-BFF1-418E-9C86-058A896A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Gradientes lineales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A62FC-85FE-448B-B062-B9A51FBA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crear un gradiente lineal, se establece un punto de partida y una dirección (indicada por un ángulo) a lo largo de la cual se aplica el efecto. Usted también puede definir </a:t>
            </a:r>
            <a:r>
              <a:rPr lang="es-MX" b="1" dirty="0"/>
              <a:t>paradas de color</a:t>
            </a:r>
            <a:r>
              <a:rPr lang="es-MX" dirty="0"/>
              <a:t>. las paradas de color son los colores que usted desea se renderice con suaves transiciones entre ellos, y usted puede especificar al menos dos de ellas, pero puede especificar más para crear efectos de gradientes más complejos.</a:t>
            </a:r>
          </a:p>
        </p:txBody>
      </p:sp>
    </p:spTree>
    <p:extLst>
      <p:ext uri="{BB962C8B-B14F-4D97-AF65-F5344CB8AC3E}">
        <p14:creationId xmlns:p14="http://schemas.microsoft.com/office/powerpoint/2010/main" val="128426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1EE5AD6-4395-4C6A-8E9F-D49CA3CC1BE7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51FDE9-5757-478B-93B1-E60172CD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3283"/>
            <a:ext cx="10515600" cy="1325563"/>
          </a:xfrm>
        </p:spPr>
        <p:txBody>
          <a:bodyPr/>
          <a:lstStyle/>
          <a:p>
            <a:r>
              <a:rPr lang="es-MX" dirty="0"/>
              <a:t>Gradientes lineales simples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6697C-3B8F-4B28-BB90-E199300B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846"/>
            <a:ext cx="10515600" cy="4351338"/>
          </a:xfrm>
        </p:spPr>
        <p:txBody>
          <a:bodyPr/>
          <a:lstStyle/>
          <a:p>
            <a:r>
              <a:rPr lang="es-MX" dirty="0"/>
              <a:t>Aquí está un gradiente lineal que inicia en el centro (horizontalmente) y arriba (verticalmente), e inicia en azul, </a:t>
            </a:r>
            <a:r>
              <a:rPr lang="es-MX" dirty="0" err="1"/>
              <a:t>transicionando</a:t>
            </a:r>
            <a:r>
              <a:rPr lang="es-MX" dirty="0"/>
              <a:t> a blanco.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CCDD05-B9ED-41A0-8327-E00794DE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08" y="3859834"/>
            <a:ext cx="11008972" cy="15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9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72A1663-E658-47DF-984B-A979B25C5A0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2F9D16-C7B4-4433-B93C-36F1EA45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9" y="14061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Cambiando el mismo gradiente para correr de izquierda a derecha</a:t>
            </a:r>
            <a:br>
              <a:rPr lang="es-MX" dirty="0"/>
            </a:br>
            <a:endParaRPr lang="es-MX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A7D1B0E-E30A-4818-A905-90631442F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46" y="3429000"/>
            <a:ext cx="11431508" cy="16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349AC0E-E91B-44DE-9B36-A393A2395CF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D2DE8-E032-4619-A267-BD1D545C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978" y="1399063"/>
            <a:ext cx="10515600" cy="4351338"/>
          </a:xfrm>
        </p:spPr>
        <p:txBody>
          <a:bodyPr/>
          <a:lstStyle/>
          <a:p>
            <a:r>
              <a:rPr lang="es-MX" dirty="0"/>
              <a:t>Usted puede hace el gradiente sea generado diagonalmente mediante la especificación de la posición de inicio vertical y horizontal. Por ejemplo: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3F81F3-958C-408A-9D70-3985D32F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3574732"/>
            <a:ext cx="11353800" cy="16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8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DF3F-C05E-4174-8B03-35530BBF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869"/>
            <a:ext cx="10515600" cy="1325563"/>
          </a:xfrm>
        </p:spPr>
        <p:txBody>
          <a:bodyPr/>
          <a:lstStyle/>
          <a:p>
            <a:r>
              <a:rPr lang="es-MX" dirty="0"/>
              <a:t>Usando Ángulos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B10C3-C454-4D4F-ABEB-2ADD1C89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99"/>
            <a:ext cx="10515600" cy="4351338"/>
          </a:xfrm>
        </p:spPr>
        <p:txBody>
          <a:bodyPr/>
          <a:lstStyle/>
          <a:p>
            <a:r>
              <a:rPr lang="es-MX" dirty="0"/>
              <a:t>Si usted no específica un ángulo, uno es determinado automáticamente basado en la dirección dada. Si usted desea más control sobre la dirección del gradiente, usted necesita establecer el ángulo específicamente.</a:t>
            </a:r>
          </a:p>
          <a:p>
            <a:r>
              <a:rPr lang="es-MX" dirty="0"/>
              <a:t>Por ejemplo, aquí hay dos gradientes, el primero con una dirección hacia la derecha, y el segundo tiene un ángulo de 70 grados.</a:t>
            </a:r>
          </a:p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321800-94D0-4AA7-9BAB-C190CCA0E58B}"/>
              </a:ext>
            </a:extLst>
          </p:cNvPr>
          <p:cNvSpPr/>
          <p:nvPr/>
        </p:nvSpPr>
        <p:spPr>
          <a:xfrm>
            <a:off x="2626555" y="4487592"/>
            <a:ext cx="2039816" cy="1688123"/>
          </a:xfrm>
          <a:prstGeom prst="rect">
            <a:avLst/>
          </a:prstGeom>
          <a:gradFill flip="none" rotWithShape="1">
            <a:gsLst>
              <a:gs pos="72566">
                <a:schemeClr val="bg1">
                  <a:lumMod val="75000"/>
                </a:schemeClr>
              </a:gs>
              <a:gs pos="7000">
                <a:schemeClr val="tx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3474D1-8702-474E-ACAE-125620B4B30B}"/>
              </a:ext>
            </a:extLst>
          </p:cNvPr>
          <p:cNvSpPr/>
          <p:nvPr/>
        </p:nvSpPr>
        <p:spPr>
          <a:xfrm>
            <a:off x="6454726" y="4487593"/>
            <a:ext cx="2039816" cy="1688123"/>
          </a:xfrm>
          <a:prstGeom prst="rect">
            <a:avLst/>
          </a:prstGeom>
          <a:gradFill flip="none" rotWithShape="1">
            <a:gsLst>
              <a:gs pos="70000">
                <a:schemeClr val="bg1">
                  <a:lumMod val="75000"/>
                </a:schemeClr>
              </a:gs>
              <a:gs pos="7000">
                <a:schemeClr val="tx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35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4D0F4F-E31F-471C-B970-F7DC6661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600"/>
            <a:ext cx="10515600" cy="4351338"/>
          </a:xfrm>
        </p:spPr>
        <p:txBody>
          <a:bodyPr/>
          <a:lstStyle/>
          <a:p>
            <a:r>
              <a:rPr lang="es-MX" dirty="0"/>
              <a:t>El de la derecha usa un CSS Como este: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El ángulo es especificado como un ángulo entre una línea vertical y la línea del gradiente, contando en el sentido del reloj. En otras palabras 0 grados crea un gradiente vertical desde el fondo hasta el tope, mientras 90deg genera un gradiente horizontal de izquierda a derecha: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0688F8-B529-471F-8DF0-C803BF21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52" y="1025036"/>
            <a:ext cx="7462025" cy="110973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27C2EB1-57DC-4C25-A819-559A855047A3}"/>
              </a:ext>
            </a:extLst>
          </p:cNvPr>
          <p:cNvSpPr/>
          <p:nvPr/>
        </p:nvSpPr>
        <p:spPr>
          <a:xfrm>
            <a:off x="3375000" y="4413223"/>
            <a:ext cx="2039816" cy="1688123"/>
          </a:xfrm>
          <a:prstGeom prst="rect">
            <a:avLst/>
          </a:prstGeom>
          <a:gradFill flip="none" rotWithShape="1">
            <a:gsLst>
              <a:gs pos="72566">
                <a:schemeClr val="bg1">
                  <a:lumMod val="75000"/>
                </a:schemeClr>
              </a:gs>
              <a:gs pos="7000">
                <a:schemeClr val="tx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90 grados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2866952-5754-4351-AD6F-F671EECAB1CD}"/>
              </a:ext>
            </a:extLst>
          </p:cNvPr>
          <p:cNvSpPr/>
          <p:nvPr/>
        </p:nvSpPr>
        <p:spPr>
          <a:xfrm>
            <a:off x="6163261" y="4413223"/>
            <a:ext cx="2039816" cy="1688123"/>
          </a:xfrm>
          <a:prstGeom prst="rect">
            <a:avLst/>
          </a:prstGeom>
          <a:gradFill flip="none" rotWithShape="1">
            <a:gsLst>
              <a:gs pos="72566">
                <a:schemeClr val="bg1">
                  <a:lumMod val="75000"/>
                </a:schemeClr>
              </a:gs>
              <a:gs pos="7000">
                <a:schemeClr val="tx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180 grados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2CA2EC-DADF-4031-9F58-706CFDE5E79C}"/>
              </a:ext>
            </a:extLst>
          </p:cNvPr>
          <p:cNvSpPr/>
          <p:nvPr/>
        </p:nvSpPr>
        <p:spPr>
          <a:xfrm>
            <a:off x="9164516" y="4413224"/>
            <a:ext cx="2039816" cy="1688123"/>
          </a:xfrm>
          <a:prstGeom prst="rect">
            <a:avLst/>
          </a:prstGeom>
          <a:gradFill flip="none" rotWithShape="1">
            <a:gsLst>
              <a:gs pos="72566">
                <a:schemeClr val="bg1">
                  <a:lumMod val="75000"/>
                </a:schemeClr>
              </a:gs>
              <a:gs pos="7000">
                <a:schemeClr val="tx1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-90 grados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F38AC9B-C9FF-49C6-AB8B-D657E0F37C38}"/>
              </a:ext>
            </a:extLst>
          </p:cNvPr>
          <p:cNvSpPr/>
          <p:nvPr/>
        </p:nvSpPr>
        <p:spPr>
          <a:xfrm>
            <a:off x="586739" y="4416851"/>
            <a:ext cx="2039816" cy="1688123"/>
          </a:xfrm>
          <a:prstGeom prst="rect">
            <a:avLst/>
          </a:prstGeom>
          <a:gradFill flip="none" rotWithShape="1">
            <a:gsLst>
              <a:gs pos="72566">
                <a:schemeClr val="bg1">
                  <a:lumMod val="75000"/>
                </a:schemeClr>
              </a:gs>
              <a:gs pos="7000">
                <a:schemeClr val="tx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 grados</a:t>
            </a:r>
          </a:p>
        </p:txBody>
      </p:sp>
    </p:spTree>
    <p:extLst>
      <p:ext uri="{BB962C8B-B14F-4D97-AF65-F5344CB8AC3E}">
        <p14:creationId xmlns:p14="http://schemas.microsoft.com/office/powerpoint/2010/main" val="377306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56F2628-B9B8-4763-A7D1-06C11C431E5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2920">
                <a:srgbClr val="FFC000"/>
              </a:gs>
              <a:gs pos="76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1933E1-F01F-4490-95E5-A8CBB418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Color stop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426256-E345-4AD7-8CE0-01C4C4445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87323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Las paradas de color son puntos a lo largo de la línea de degradado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que tendrán un color específico en esa ubicación. La ubicación 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puede especificar como un porcentaje de la longitud de la línea 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como una longitud absoluta. Puede especificar tantas paradas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color como desee para lograr el efecto deseado.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Si especifica la ubicación como un porcentaje, 0% representa 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punto inicial, mientras que 100% representa el punto final; sin embargo,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puede usar valores fuera de ese rango si es necesario para obtener 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efecto que desea.</a:t>
            </a:r>
            <a:r>
              <a:rPr kumimoji="0" lang="es-ES" altLang="es-MX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A9449F-74EE-4ACA-879F-E0EC9E20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4702035"/>
            <a:ext cx="10842171" cy="172232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080067A-9250-4549-BCCE-BFE582CBFBF7}"/>
              </a:ext>
            </a:extLst>
          </p:cNvPr>
          <p:cNvSpPr/>
          <p:nvPr/>
        </p:nvSpPr>
        <p:spPr>
          <a:xfrm>
            <a:off x="11248571" y="261257"/>
            <a:ext cx="783772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5D708F-1D8D-4A95-A40B-E62B056CADC6}"/>
              </a:ext>
            </a:extLst>
          </p:cNvPr>
          <p:cNvSpPr/>
          <p:nvPr/>
        </p:nvSpPr>
        <p:spPr>
          <a:xfrm>
            <a:off x="11553370" y="4909346"/>
            <a:ext cx="783772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1320D64-F1EC-4876-9D9C-AFD3EBAFC12E}"/>
              </a:ext>
            </a:extLst>
          </p:cNvPr>
          <p:cNvSpPr/>
          <p:nvPr/>
        </p:nvSpPr>
        <p:spPr>
          <a:xfrm>
            <a:off x="11473543" y="6386286"/>
            <a:ext cx="783772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148661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899</Words>
  <Application>Microsoft Office PowerPoint</Application>
  <PresentationFormat>Panorámica</PresentationFormat>
  <Paragraphs>86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Tema de Office</vt:lpstr>
      <vt:lpstr>Gradientes </vt:lpstr>
      <vt:lpstr>Presentación de PowerPoint</vt:lpstr>
      <vt:lpstr>Gradientes lineales</vt:lpstr>
      <vt:lpstr>Gradientes lineales simples </vt:lpstr>
      <vt:lpstr>Cambiando el mismo gradiente para correr de izquierda a derecha </vt:lpstr>
      <vt:lpstr>Presentación de PowerPoint</vt:lpstr>
      <vt:lpstr>Usando Ángulos </vt:lpstr>
      <vt:lpstr>Presentación de PowerPoint</vt:lpstr>
      <vt:lpstr>Color stop</vt:lpstr>
      <vt:lpstr>Presentación de PowerPoint</vt:lpstr>
      <vt:lpstr>Transparencia y gradientes. </vt:lpstr>
      <vt:lpstr>Gradientes radiales</vt:lpstr>
      <vt:lpstr>SIMPLE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Gradientes </dc:title>
  <dc:creator>Jovis</dc:creator>
  <cp:lastModifiedBy>Jovis</cp:lastModifiedBy>
  <cp:revision>1</cp:revision>
  <dcterms:created xsi:type="dcterms:W3CDTF">2019-09-25T04:13:46Z</dcterms:created>
  <dcterms:modified xsi:type="dcterms:W3CDTF">2019-09-25T04:15:37Z</dcterms:modified>
</cp:coreProperties>
</file>