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62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85" autoAdjust="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808DE-9380-4776-8746-FA3C2BC40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9D6CD5-8097-485A-8871-C9565E5C2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C9BD8-15A6-4301-B4A2-619E632E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AE55-138C-4D8B-9888-DA88766EC56A}" type="datetimeFigureOut">
              <a:rPr lang="es-MX" smtClean="0"/>
              <a:t>24/09/2019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19F25-6F14-4723-83D2-07FDDEAE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E32FE-2EE7-4C91-A4DF-C9483ED1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6F6B-DBF5-40C9-A5D5-68F37909C7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771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4AFC9-24F4-4581-A85D-35B12D0F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8C36DB-14E4-4449-B559-E8861D89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DC0904-34DD-4339-85BD-01AAD4FF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AE55-138C-4D8B-9888-DA88766EC56A}" type="datetimeFigureOut">
              <a:rPr lang="es-MX" smtClean="0"/>
              <a:t>24/09/2019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D7EC0-25CA-43B5-A71F-D1996927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F7FEA-1ABA-41EF-86AC-09DC6369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6F6B-DBF5-40C9-A5D5-68F37909C7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493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C3E496-3B59-4B8F-815C-219557999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28C590-8ED5-4675-8849-D8EF070E4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8DE912-B6CC-47DC-B5FC-1B99FE3F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AE55-138C-4D8B-9888-DA88766EC56A}" type="datetimeFigureOut">
              <a:rPr lang="es-MX" smtClean="0"/>
              <a:t>24/09/2019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481A99-1EA0-476A-B0DB-387EA6EE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97A26-CCE6-4A33-9137-50D38E8E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6F6B-DBF5-40C9-A5D5-68F37909C7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363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80E9-234D-4094-8618-1435D4A9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DD187-6110-4BF1-BE95-5F7C6E781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1FD475-606E-4BDF-A3C7-97D8650F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AE55-138C-4D8B-9888-DA88766EC56A}" type="datetimeFigureOut">
              <a:rPr lang="es-MX" smtClean="0"/>
              <a:t>24/09/2019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E0342-BF4E-4351-8725-28584B4C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8CF68-9623-4A57-8433-DB8C8629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6F6B-DBF5-40C9-A5D5-68F37909C7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82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AD1B9-2C53-48CC-B00A-D42C967E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87F948-C816-4290-9BA1-28B5F324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061D2B-7EF7-4014-889D-98B54295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AE55-138C-4D8B-9888-DA88766EC56A}" type="datetimeFigureOut">
              <a:rPr lang="es-MX" smtClean="0"/>
              <a:t>24/09/2019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B7A3D6-9D8C-412F-9D96-CC3AC149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13BC4A-D75B-4C10-B8BE-C513989E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6F6B-DBF5-40C9-A5D5-68F37909C7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251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8122-093F-42EB-BECA-2BE6BB61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D1E71-37A4-4F12-829B-9A3061996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22CBA8-B076-4258-A9E5-38FCD89D6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CF7AB4-32B8-48D2-AB99-CA691FA0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AE55-138C-4D8B-9888-DA88766EC56A}" type="datetimeFigureOut">
              <a:rPr lang="es-MX" smtClean="0"/>
              <a:t>24/09/2019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A9148D-9F05-4C75-A5D9-48FBA667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B30C49-0BCC-40CD-A4ED-0A197E71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6F6B-DBF5-40C9-A5D5-68F37909C7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021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8A487-E95D-43D6-B296-F913C8F7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C66DAD-6E6A-43EC-A484-1E7EFB516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0FD149-12F6-4755-84DA-4382D3028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A7FB27-532E-444C-8BCE-79F6F7039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58BF05-FF38-431C-8CAE-32A2EAAE0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11E324-19A9-4C9E-BCE4-D25E2D80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AE55-138C-4D8B-9888-DA88766EC56A}" type="datetimeFigureOut">
              <a:rPr lang="es-MX" smtClean="0"/>
              <a:t>24/09/2019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7815F1-D1A2-4AD4-9A4D-6EECD441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9E6767-A750-443C-A35A-87453B8C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6F6B-DBF5-40C9-A5D5-68F37909C7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420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E340C-2271-4FA7-B9C1-E4BBAD3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3F1880-F99F-4BE0-A9C4-3AACDF0C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AE55-138C-4D8B-9888-DA88766EC56A}" type="datetimeFigureOut">
              <a:rPr lang="es-MX" smtClean="0"/>
              <a:t>24/09/2019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627F97-6BCB-44E5-A787-9DB1F328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DE3AB7-29EA-44FE-8629-FB620B44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6F6B-DBF5-40C9-A5D5-68F37909C7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613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79FBD6-4A60-4FB8-A9D8-332A0D6E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AE55-138C-4D8B-9888-DA88766EC56A}" type="datetimeFigureOut">
              <a:rPr lang="es-MX" smtClean="0"/>
              <a:t>24/09/2019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EA6C42-636C-4090-A9EA-1479869D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4652AC-1B2E-4D73-969B-286E8042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6F6B-DBF5-40C9-A5D5-68F37909C7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293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6E929-C2E0-48DE-BA33-4DA036EA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EC687A-F190-4DFF-813A-89E9A75D5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6E5000-2320-4428-8408-E6A3A311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C01C7B-5947-4A8C-BEC5-D8CC7723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AE55-138C-4D8B-9888-DA88766EC56A}" type="datetimeFigureOut">
              <a:rPr lang="es-MX" smtClean="0"/>
              <a:t>24/09/2019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C2E97A-D8D0-4F7F-8D4C-FB6D6E08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821536-CE99-4C3C-82CB-D9961F62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6F6B-DBF5-40C9-A5D5-68F37909C7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30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188CB-27E5-4E6D-8137-FC63A7BC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3397AE-5DD8-4179-826A-75835A3BC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7EB771-D5DA-4B62-A674-1131A7F7F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A5E1E5-9035-47F1-A98F-65932585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AE55-138C-4D8B-9888-DA88766EC56A}" type="datetimeFigureOut">
              <a:rPr lang="es-MX" smtClean="0"/>
              <a:t>24/09/2019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EA0170-B8FF-4BC3-AD91-A8981E1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BDF2E0-8D32-4F60-BA04-D992FBF6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6F6B-DBF5-40C9-A5D5-68F37909C7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956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D71662-47B9-447B-AFB6-0B34D402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27FAA5-6386-4299-806D-39AF60BF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1CE759-A009-457C-AF0C-8F613E69F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AE55-138C-4D8B-9888-DA88766EC56A}" type="datetimeFigureOut">
              <a:rPr lang="es-MX" smtClean="0"/>
              <a:t>24/09/2019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AD9E5-3F15-418B-AB31-DFE02BD5C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E9DA4-E1D3-470F-829E-BCD0E2FBB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6F6B-DBF5-40C9-A5D5-68F37909C71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89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56AF1AD6-9956-44D0-A8E1-A538AF6B0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88A7F0-B4B5-4C20-9527-47AD79D0E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s-MX" sz="4000" dirty="0"/>
              <a:t>GRID LAYOUT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77808-3D26-40DD-A8F0-7DE74CD72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s-MX" sz="2000" dirty="0"/>
              <a:t>CASTRO CRUCES JORGE EDUARDO</a:t>
            </a:r>
          </a:p>
          <a:p>
            <a:r>
              <a:rPr lang="es-MX" sz="2000" dirty="0"/>
              <a:t>MEDINA GRANADOS ALAN ALEJANDRO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07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3227-2ACA-4977-A105-DD46EB0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NOMBRANDO GRID-ITEMS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D7079-31DD-4276-A57C-B89C466F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latin typeface="Bahnschrift SemiLight Condensed" panose="020B0502040204020203" pitchFamily="34" charset="0"/>
              </a:rPr>
              <a:t>Un signo de punto representa un elemento de cuadrícula sin nombre.</a:t>
            </a:r>
          </a:p>
          <a:p>
            <a:pPr algn="just"/>
            <a:r>
              <a:rPr lang="es-MX" dirty="0">
                <a:latin typeface="Bahnschrift SemiLight Condensed" panose="020B0502040204020203" pitchFamily="34" charset="0"/>
              </a:rPr>
              <a:t>Permite que "</a:t>
            </a:r>
            <a:r>
              <a:rPr lang="es-MX" dirty="0" err="1">
                <a:latin typeface="Bahnschrift SemiLight Condensed" panose="020B0502040204020203" pitchFamily="34" charset="0"/>
              </a:rPr>
              <a:t>myArea</a:t>
            </a:r>
            <a:r>
              <a:rPr lang="es-MX" dirty="0">
                <a:latin typeface="Bahnschrift SemiLight Condensed" panose="020B0502040204020203" pitchFamily="34" charset="0"/>
              </a:rPr>
              <a:t>" abarque dos columnas en un </a:t>
            </a:r>
            <a:r>
              <a:rPr lang="es-MX" b="1" dirty="0">
                <a:latin typeface="Bahnschrift SemiLight Condensed" panose="020B0502040204020203" pitchFamily="34" charset="0"/>
              </a:rPr>
              <a:t>grid </a:t>
            </a:r>
            <a:r>
              <a:rPr lang="es-MX" b="1" dirty="0" err="1">
                <a:latin typeface="Bahnschrift SemiLight Condensed" panose="020B0502040204020203" pitchFamily="34" charset="0"/>
              </a:rPr>
              <a:t>layout</a:t>
            </a:r>
            <a:r>
              <a:rPr lang="es-MX" b="1" dirty="0">
                <a:latin typeface="Bahnschrift SemiLight Condensed" panose="020B0502040204020203" pitchFamily="34" charset="0"/>
              </a:rPr>
              <a:t> </a:t>
            </a:r>
            <a:r>
              <a:rPr lang="es-MX" dirty="0">
                <a:latin typeface="Bahnschrift SemiLight Condensed" panose="020B0502040204020203" pitchFamily="34" charset="0"/>
              </a:rPr>
              <a:t>de cinco columnas (los signos de punto representan elementos sin nombre):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MX" dirty="0">
              <a:latin typeface="Consolas" panose="020B06090202040302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s-MX" sz="2000" dirty="0">
                <a:latin typeface="Consolas" panose="020B0609020204030204" pitchFamily="49" charset="0"/>
              </a:rPr>
              <a:t>.item1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MX" sz="2000" dirty="0">
                <a:latin typeface="Consolas" panose="020B0609020204030204" pitchFamily="49" charset="0"/>
              </a:rPr>
              <a:t>	grid-</a:t>
            </a:r>
            <a:r>
              <a:rPr lang="es-MX" sz="2000" dirty="0" err="1">
                <a:latin typeface="Consolas" panose="020B0609020204030204" pitchFamily="49" charset="0"/>
              </a:rPr>
              <a:t>area</a:t>
            </a:r>
            <a:r>
              <a:rPr lang="es-MX" sz="2000" dirty="0">
                <a:latin typeface="Consolas" panose="020B0609020204030204" pitchFamily="49" charset="0"/>
              </a:rPr>
              <a:t>: </a:t>
            </a:r>
            <a:r>
              <a:rPr lang="es-MX" sz="2000" dirty="0" err="1">
                <a:latin typeface="Consolas" panose="020B0609020204030204" pitchFamily="49" charset="0"/>
              </a:rPr>
              <a:t>myArea</a:t>
            </a:r>
            <a:r>
              <a:rPr lang="es-MX" sz="2000" dirty="0">
                <a:latin typeface="Consolas" panose="020B06090202040302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MX" sz="2000" dirty="0">
                <a:latin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MX" sz="2000" dirty="0">
                <a:latin typeface="Consolas" panose="020B0609020204030204" pitchFamily="49" charset="0"/>
              </a:rPr>
              <a:t>.grid-container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MX" sz="2000" dirty="0">
                <a:latin typeface="Consolas" panose="020B0609020204030204" pitchFamily="49" charset="0"/>
              </a:rPr>
              <a:t>	grid-template-</a:t>
            </a:r>
            <a:r>
              <a:rPr lang="es-MX" sz="2000" dirty="0" err="1">
                <a:latin typeface="Consolas" panose="020B0609020204030204" pitchFamily="49" charset="0"/>
              </a:rPr>
              <a:t>areas</a:t>
            </a:r>
            <a:r>
              <a:rPr lang="es-MX" sz="2000" dirty="0">
                <a:latin typeface="Consolas" panose="020B0609020204030204" pitchFamily="49" charset="0"/>
              </a:rPr>
              <a:t>: ‘</a:t>
            </a:r>
            <a:r>
              <a:rPr lang="es-MX" sz="2000" dirty="0" err="1">
                <a:latin typeface="Consolas" panose="020B0609020204030204" pitchFamily="49" charset="0"/>
              </a:rPr>
              <a:t>myArea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 err="1">
                <a:latin typeface="Consolas" panose="020B0609020204030204" pitchFamily="49" charset="0"/>
              </a:rPr>
              <a:t>myArea</a:t>
            </a:r>
            <a:r>
              <a:rPr lang="es-MX" sz="2000" dirty="0">
                <a:latin typeface="Consolas" panose="020B0609020204030204" pitchFamily="49" charset="0"/>
              </a:rPr>
              <a:t> . . .’;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MX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grid-template-areas: ‘</a:t>
            </a:r>
            <a:r>
              <a:rPr lang="en-US" sz="2000" dirty="0" err="1">
                <a:latin typeface="Consolas" panose="020B0609020204030204" pitchFamily="49" charset="0"/>
              </a:rPr>
              <a:t>myArea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myArea</a:t>
            </a:r>
            <a:r>
              <a:rPr lang="en-US" sz="2000" dirty="0">
                <a:latin typeface="Consolas" panose="020B0609020204030204" pitchFamily="49" charset="0"/>
              </a:rPr>
              <a:t> . . .’ ‘</a:t>
            </a:r>
            <a:r>
              <a:rPr lang="en-US" sz="2000" dirty="0" err="1">
                <a:latin typeface="Consolas" panose="020B0609020204030204" pitchFamily="49" charset="0"/>
              </a:rPr>
              <a:t>myArea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myArea</a:t>
            </a:r>
            <a:r>
              <a:rPr lang="en-US" sz="2000" dirty="0">
                <a:latin typeface="Consolas" panose="020B0609020204030204" pitchFamily="49" charset="0"/>
              </a:rPr>
              <a:t> . . .’;</a:t>
            </a:r>
            <a:endParaRPr lang="es-MX" sz="2000" dirty="0">
              <a:latin typeface="Consolas" panose="020B06090202040302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s-MX" sz="20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4744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3227-2ACA-4977-A105-DD46EB0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PROPIEDAD GRID-TEMPLATE-COLUMNS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D7079-31DD-4276-A57C-B89C466F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just"/>
            <a:r>
              <a:rPr lang="es-MX" dirty="0">
                <a:latin typeface="Bahnschrift SemiLight Condensed" panose="020B0502040204020203" pitchFamily="34" charset="0"/>
              </a:rPr>
              <a:t>El valor es una </a:t>
            </a:r>
            <a:r>
              <a:rPr lang="es-MX" b="1" dirty="0">
                <a:latin typeface="Bahnschrift SemiLight Condensed" panose="020B0502040204020203" pitchFamily="34" charset="0"/>
              </a:rPr>
              <a:t>space-separated-list</a:t>
            </a:r>
            <a:r>
              <a:rPr lang="es-MX" dirty="0">
                <a:latin typeface="Bahnschrift SemiLight Condensed" panose="020B0502040204020203" pitchFamily="34" charset="0"/>
              </a:rPr>
              <a:t>, donde cada valor define la longitud de la columna respectiva.</a:t>
            </a:r>
          </a:p>
          <a:p>
            <a:pPr marL="0" indent="0" algn="just">
              <a:buNone/>
            </a:pPr>
            <a:endParaRPr lang="es-MX" dirty="0"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.grid-container{</a:t>
            </a:r>
            <a:br>
              <a:rPr lang="es-MX" dirty="0">
                <a:latin typeface="Consolas" panose="020B0609020204030204" pitchFamily="49" charset="0"/>
              </a:rPr>
            </a:br>
            <a:r>
              <a:rPr lang="es-MX" dirty="0">
                <a:latin typeface="Consolas" panose="020B0609020204030204" pitchFamily="49" charset="0"/>
              </a:rPr>
              <a:t>	display: grid;</a:t>
            </a:r>
            <a:br>
              <a:rPr lang="es-MX" dirty="0">
                <a:latin typeface="Consolas" panose="020B0609020204030204" pitchFamily="49" charset="0"/>
              </a:rPr>
            </a:br>
            <a:r>
              <a:rPr lang="es-MX" dirty="0">
                <a:latin typeface="Consolas" panose="020B0609020204030204" pitchFamily="49" charset="0"/>
              </a:rPr>
              <a:t>	grid-template-columns: auto auto auto auto;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>
                <a:latin typeface="Consolas" panose="020B0609020204030204" pitchFamily="49" charset="0"/>
              </a:rPr>
              <a:t>	grid-template-columns: 80px 200px auto 40px;</a:t>
            </a:r>
            <a:br>
              <a:rPr lang="es-MX" dirty="0">
                <a:latin typeface="Consolas" panose="020B0609020204030204" pitchFamily="49" charset="0"/>
              </a:rPr>
            </a:br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s-MX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000" b="1" i="1" dirty="0">
                <a:latin typeface="Bahnschrift SemiLight Condensed" panose="020B0502040204020203" pitchFamily="34" charset="0"/>
              </a:rPr>
              <a:t>--Si tiene más de 4 elementos en una cuadrícula de 4 columnas, la cuadrícula agregará automáticamente una nueva fila para colocar los elementos.--</a:t>
            </a:r>
          </a:p>
        </p:txBody>
      </p:sp>
    </p:spTree>
    <p:extLst>
      <p:ext uri="{BB962C8B-B14F-4D97-AF65-F5344CB8AC3E}">
        <p14:creationId xmlns:p14="http://schemas.microsoft.com/office/powerpoint/2010/main" val="187645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3227-2ACA-4977-A105-DD46EB0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PROPIEDAD GRID-TEMPLATE-ROWS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D7079-31DD-4276-A57C-B89C466F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latin typeface="Bahnschrift SemiLight Condensed" panose="020B0502040204020203" pitchFamily="34" charset="0"/>
              </a:rPr>
              <a:t>El valor es una </a:t>
            </a:r>
            <a:r>
              <a:rPr lang="es-MX" b="1" dirty="0">
                <a:latin typeface="Bahnschrift SemiLight Condensed" panose="020B0502040204020203" pitchFamily="34" charset="0"/>
              </a:rPr>
              <a:t>space-separated-list</a:t>
            </a:r>
            <a:r>
              <a:rPr lang="es-MX" dirty="0">
                <a:latin typeface="Bahnschrift SemiLight Condensed" panose="020B0502040204020203" pitchFamily="34" charset="0"/>
              </a:rPr>
              <a:t>, donde cada valor define la longitud de la columna respectiva.</a:t>
            </a:r>
          </a:p>
          <a:p>
            <a:pPr marL="0" indent="0" algn="just">
              <a:buNone/>
            </a:pPr>
            <a:endParaRPr lang="es-MX" dirty="0">
              <a:latin typeface="Bahnschrift SemiLight Condensed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.grid-container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display: grid;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grid-template-rows: 80px 200px;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grid-template-rows: auto auto;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000" b="1" i="1" dirty="0">
                <a:latin typeface="Bahnschrift SemiLight Condensed" panose="020B0502040204020203" pitchFamily="34" charset="0"/>
              </a:rPr>
              <a:t>--Si tiene más de 4 elementos en una cuadrícula de 4 columnas, la cuadrícula agregará automáticamente una nueva fila para colocar los elementos.--</a:t>
            </a:r>
          </a:p>
        </p:txBody>
      </p:sp>
    </p:spTree>
    <p:extLst>
      <p:ext uri="{BB962C8B-B14F-4D97-AF65-F5344CB8AC3E}">
        <p14:creationId xmlns:p14="http://schemas.microsoft.com/office/powerpoint/2010/main" val="133240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3227-2ACA-4977-A105-DD46EB0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PROPIEDAD JUSTIFY-CONTENT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D7079-31DD-4276-A57C-B89C466F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>
                <a:latin typeface="Bahnschrift SemiLight Condensed" panose="020B0502040204020203" pitchFamily="34" charset="0"/>
              </a:rPr>
              <a:t>La propiedad </a:t>
            </a:r>
            <a:r>
              <a:rPr lang="es-MX" b="1" dirty="0" err="1">
                <a:latin typeface="Bahnschrift SemiLight Condensed" panose="020B0502040204020203" pitchFamily="34" charset="0"/>
              </a:rPr>
              <a:t>justify-content</a:t>
            </a:r>
            <a:r>
              <a:rPr lang="es-MX" dirty="0">
                <a:latin typeface="Bahnschrift SemiLight Condensed" panose="020B0502040204020203" pitchFamily="34" charset="0"/>
              </a:rPr>
              <a:t> se usa para alinear toda la cuadrícula dentro del contenedor de forma horizontal.</a:t>
            </a:r>
          </a:p>
          <a:p>
            <a:pPr marL="0" indent="0" algn="just">
              <a:buNone/>
            </a:pPr>
            <a:endParaRPr lang="es-MX" dirty="0">
              <a:latin typeface="Bahnschrift SemiLight Condensed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.grid-container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display: grid;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justify-content: space-evenly;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justify-content: space-around;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justify-content: space-between;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justify-content: center;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justify-content: start;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justify-content: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000" b="1" i="1" dirty="0">
                <a:latin typeface="Bahnschrift SemiLight Condensed" panose="020B0502040204020203" pitchFamily="34" charset="0"/>
              </a:rPr>
              <a:t>--El ancho total de la cuadrícula tiene que ser menor que el ancho del contenedor para que la propiedad </a:t>
            </a:r>
            <a:r>
              <a:rPr lang="es-MX" sz="2000" b="1" i="1" dirty="0" err="1">
                <a:latin typeface="Bahnschrift SemiLight Condensed" panose="020B0502040204020203" pitchFamily="34" charset="0"/>
              </a:rPr>
              <a:t>justify-content</a:t>
            </a:r>
            <a:r>
              <a:rPr lang="es-MX" sz="2000" b="1" i="1" dirty="0">
                <a:latin typeface="Bahnschrift SemiLight Condensed" panose="020B0502040204020203" pitchFamily="34" charset="0"/>
              </a:rPr>
              <a:t> tenga algún efecto.--</a:t>
            </a:r>
          </a:p>
        </p:txBody>
      </p:sp>
    </p:spTree>
    <p:extLst>
      <p:ext uri="{BB962C8B-B14F-4D97-AF65-F5344CB8AC3E}">
        <p14:creationId xmlns:p14="http://schemas.microsoft.com/office/powerpoint/2010/main" val="96297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3227-2ACA-4977-A105-DD46EB0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PROPIEDAD ALIGN-CONTENT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D7079-31DD-4276-A57C-B89C466F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>
                <a:latin typeface="Bahnschrift SemiLight Condensed" panose="020B0502040204020203" pitchFamily="34" charset="0"/>
              </a:rPr>
              <a:t>La propiedad </a:t>
            </a:r>
            <a:r>
              <a:rPr lang="es-MX" b="1" dirty="0">
                <a:latin typeface="Bahnschrift SemiLight Condensed" panose="020B0502040204020203" pitchFamily="34" charset="0"/>
              </a:rPr>
              <a:t>align-content</a:t>
            </a:r>
            <a:r>
              <a:rPr lang="es-MX" dirty="0">
                <a:latin typeface="Bahnschrift SemiLight Condensed" panose="020B0502040204020203" pitchFamily="34" charset="0"/>
              </a:rPr>
              <a:t> se usa para alinear toda la cuadrícula dentro del contenedor de forma vertical.</a:t>
            </a:r>
          </a:p>
          <a:p>
            <a:pPr marL="0" indent="0" algn="just">
              <a:buNone/>
            </a:pPr>
            <a:endParaRPr lang="es-MX" dirty="0">
              <a:latin typeface="Bahnschrift SemiLight Condensed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.grid-container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display: grid;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height: 400px;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justify-content: space-evenly;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justify-content: space-around;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justify-content: space-between;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justify-content: center;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justify-content: start;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justify-content: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000" b="1" i="1" dirty="0">
                <a:latin typeface="Bahnschrift SemiLight Condensed" panose="020B0502040204020203" pitchFamily="34" charset="0"/>
              </a:rPr>
              <a:t>--La altura total de la cuadrícula tiene que ser menor que la altura del contenedor para que la propiedad align-content tenga algún efecto.--</a:t>
            </a:r>
          </a:p>
        </p:txBody>
      </p:sp>
    </p:spTree>
    <p:extLst>
      <p:ext uri="{BB962C8B-B14F-4D97-AF65-F5344CB8AC3E}">
        <p14:creationId xmlns:p14="http://schemas.microsoft.com/office/powerpoint/2010/main" val="210523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3227-2ACA-4977-A105-DD46EB0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EL ORDEN DE LOS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D7079-31DD-4276-A57C-B89C466F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3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>
                <a:latin typeface="Bahnschrift SemiLight Condensed" panose="020B0502040204020203" pitchFamily="34" charset="0"/>
              </a:rPr>
              <a:t>El diseño de cuadrícula nos permite colocar los elementos en cualquier lugar que queramos.</a:t>
            </a:r>
          </a:p>
          <a:p>
            <a:pPr marL="0" indent="0">
              <a:spcBef>
                <a:spcPts val="0"/>
              </a:spcBef>
              <a:buNone/>
            </a:pPr>
            <a:endParaRPr lang="es-MX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sz="2000" dirty="0">
                <a:latin typeface="Consolas" panose="020B0609020204030204" pitchFamily="49" charset="0"/>
              </a:rPr>
              <a:t>.item1 { grid-</a:t>
            </a:r>
            <a:r>
              <a:rPr lang="es-MX" sz="2000" dirty="0" err="1">
                <a:latin typeface="Consolas" panose="020B0609020204030204" pitchFamily="49" charset="0"/>
              </a:rPr>
              <a:t>area</a:t>
            </a:r>
            <a:r>
              <a:rPr lang="es-MX" sz="2000" dirty="0">
                <a:latin typeface="Consolas" panose="020B0609020204030204" pitchFamily="49" charset="0"/>
              </a:rPr>
              <a:t>: 1 / 3 / 2 / 4; }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.item2 { grid-</a:t>
            </a:r>
            <a:r>
              <a:rPr lang="es-MX" sz="2000" dirty="0" err="1">
                <a:latin typeface="Consolas" panose="020B0609020204030204" pitchFamily="49" charset="0"/>
              </a:rPr>
              <a:t>area</a:t>
            </a:r>
            <a:r>
              <a:rPr lang="es-MX" sz="2000" dirty="0">
                <a:latin typeface="Consolas" panose="020B0609020204030204" pitchFamily="49" charset="0"/>
              </a:rPr>
              <a:t>: 2 / 3 / 3 / 4; }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.item3 { grid-</a:t>
            </a:r>
            <a:r>
              <a:rPr lang="es-MX" sz="2000" dirty="0" err="1">
                <a:latin typeface="Consolas" panose="020B0609020204030204" pitchFamily="49" charset="0"/>
              </a:rPr>
              <a:t>area</a:t>
            </a:r>
            <a:r>
              <a:rPr lang="es-MX" sz="2000" dirty="0">
                <a:latin typeface="Consolas" panose="020B0609020204030204" pitchFamily="49" charset="0"/>
              </a:rPr>
              <a:t>: 1 / 1 / 2 / 2; }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.item4 { grid-</a:t>
            </a:r>
            <a:r>
              <a:rPr lang="es-MX" sz="2000" dirty="0" err="1">
                <a:latin typeface="Consolas" panose="020B0609020204030204" pitchFamily="49" charset="0"/>
              </a:rPr>
              <a:t>area</a:t>
            </a:r>
            <a:r>
              <a:rPr lang="es-MX" sz="2000" dirty="0">
                <a:latin typeface="Consolas" panose="020B0609020204030204" pitchFamily="49" charset="0"/>
              </a:rPr>
              <a:t>: 1 / 2 / 2 / 3; }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.item5 { grid-</a:t>
            </a:r>
            <a:r>
              <a:rPr lang="es-MX" sz="2000" dirty="0" err="1">
                <a:latin typeface="Consolas" panose="020B0609020204030204" pitchFamily="49" charset="0"/>
              </a:rPr>
              <a:t>area</a:t>
            </a:r>
            <a:r>
              <a:rPr lang="es-MX" sz="2000" dirty="0">
                <a:latin typeface="Consolas" panose="020B0609020204030204" pitchFamily="49" charset="0"/>
              </a:rPr>
              <a:t>: 2 / 1 / 3 / 2; }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.item6 { grid-</a:t>
            </a:r>
            <a:r>
              <a:rPr lang="es-MX" sz="2000" dirty="0" err="1">
                <a:latin typeface="Consolas" panose="020B0609020204030204" pitchFamily="49" charset="0"/>
              </a:rPr>
              <a:t>area</a:t>
            </a:r>
            <a:r>
              <a:rPr lang="es-MX" sz="2000" dirty="0">
                <a:latin typeface="Consolas" panose="020B0609020204030204" pitchFamily="49" charset="0"/>
              </a:rPr>
              <a:t>: 2 / 2 / 3 / 3; }</a:t>
            </a:r>
          </a:p>
          <a:p>
            <a:pPr marL="0" indent="0">
              <a:spcBef>
                <a:spcPts val="0"/>
              </a:spcBef>
              <a:buNone/>
            </a:pPr>
            <a:endParaRPr lang="es-MX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sz="2000" dirty="0">
                <a:latin typeface="Consolas" panose="020B0609020204030204" pitchFamily="49" charset="0"/>
              </a:rPr>
              <a:t>@media </a:t>
            </a:r>
            <a:r>
              <a:rPr lang="es-MX" sz="2000" dirty="0" err="1">
                <a:latin typeface="Consolas" panose="020B0609020204030204" pitchFamily="49" charset="0"/>
              </a:rPr>
              <a:t>only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 err="1">
                <a:latin typeface="Consolas" panose="020B0609020204030204" pitchFamily="49" charset="0"/>
              </a:rPr>
              <a:t>screen</a:t>
            </a:r>
            <a:r>
              <a:rPr lang="es-MX" sz="2000" dirty="0">
                <a:latin typeface="Consolas" panose="020B0609020204030204" pitchFamily="49" charset="0"/>
              </a:rPr>
              <a:t> and (</a:t>
            </a:r>
            <a:r>
              <a:rPr lang="es-MX" sz="2000" dirty="0" err="1">
                <a:latin typeface="Consolas" panose="020B0609020204030204" pitchFamily="49" charset="0"/>
              </a:rPr>
              <a:t>max-width</a:t>
            </a:r>
            <a:r>
              <a:rPr lang="es-MX" sz="2000" dirty="0">
                <a:latin typeface="Consolas" panose="020B0609020204030204" pitchFamily="49" charset="0"/>
              </a:rPr>
              <a:t>: 500px)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000" dirty="0">
                <a:latin typeface="Consolas" panose="020B0609020204030204" pitchFamily="49" charset="0"/>
              </a:rPr>
              <a:t>  .item1 { grid-</a:t>
            </a:r>
            <a:r>
              <a:rPr lang="es-MX" sz="2000" dirty="0" err="1">
                <a:latin typeface="Consolas" panose="020B0609020204030204" pitchFamily="49" charset="0"/>
              </a:rPr>
              <a:t>area</a:t>
            </a:r>
            <a:r>
              <a:rPr lang="es-MX" sz="2000" dirty="0">
                <a:latin typeface="Consolas" panose="020B0609020204030204" pitchFamily="49" charset="0"/>
              </a:rPr>
              <a:t>: 1 / </a:t>
            </a:r>
            <a:r>
              <a:rPr lang="es-MX" sz="2000" dirty="0" err="1">
                <a:latin typeface="Consolas" panose="020B0609020204030204" pitchFamily="49" charset="0"/>
              </a:rPr>
              <a:t>span</a:t>
            </a:r>
            <a:r>
              <a:rPr lang="es-MX" sz="2000" dirty="0">
                <a:latin typeface="Consolas" panose="020B0609020204030204" pitchFamily="49" charset="0"/>
              </a:rPr>
              <a:t> 3 / 2 / 4;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000" dirty="0">
                <a:latin typeface="Consolas" panose="020B0609020204030204" pitchFamily="49" charset="0"/>
              </a:rPr>
              <a:t>  .item2 { grid-</a:t>
            </a:r>
            <a:r>
              <a:rPr lang="es-MX" sz="2000" dirty="0" err="1">
                <a:latin typeface="Consolas" panose="020B0609020204030204" pitchFamily="49" charset="0"/>
              </a:rPr>
              <a:t>area</a:t>
            </a:r>
            <a:r>
              <a:rPr lang="es-MX" sz="2000" dirty="0">
                <a:latin typeface="Consolas" panose="020B0609020204030204" pitchFamily="49" charset="0"/>
              </a:rPr>
              <a:t>: 3 / 3 / 4 / 4;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000" dirty="0">
                <a:latin typeface="Consolas" panose="020B0609020204030204" pitchFamily="49" charset="0"/>
              </a:rPr>
              <a:t>  .item3 { grid-</a:t>
            </a:r>
            <a:r>
              <a:rPr lang="es-MX" sz="2000" dirty="0" err="1">
                <a:latin typeface="Consolas" panose="020B0609020204030204" pitchFamily="49" charset="0"/>
              </a:rPr>
              <a:t>area</a:t>
            </a:r>
            <a:r>
              <a:rPr lang="es-MX" sz="2000" dirty="0">
                <a:latin typeface="Consolas" panose="020B0609020204030204" pitchFamily="49" charset="0"/>
              </a:rPr>
              <a:t>: 2 / 1 / 3 / 2;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000" dirty="0">
                <a:latin typeface="Consolas" panose="020B0609020204030204" pitchFamily="49" charset="0"/>
              </a:rPr>
              <a:t>  .item4 { grid-</a:t>
            </a:r>
            <a:r>
              <a:rPr lang="es-MX" sz="2000" dirty="0" err="1">
                <a:latin typeface="Consolas" panose="020B0609020204030204" pitchFamily="49" charset="0"/>
              </a:rPr>
              <a:t>area</a:t>
            </a:r>
            <a:r>
              <a:rPr lang="es-MX" sz="2000" dirty="0">
                <a:latin typeface="Consolas" panose="020B0609020204030204" pitchFamily="49" charset="0"/>
              </a:rPr>
              <a:t>: 2 / 2 / </a:t>
            </a:r>
            <a:r>
              <a:rPr lang="es-MX" sz="2000" dirty="0" err="1">
                <a:latin typeface="Consolas" panose="020B0609020204030204" pitchFamily="49" charset="0"/>
              </a:rPr>
              <a:t>span</a:t>
            </a:r>
            <a:r>
              <a:rPr lang="es-MX" sz="2000" dirty="0">
                <a:latin typeface="Consolas" panose="020B0609020204030204" pitchFamily="49" charset="0"/>
              </a:rPr>
              <a:t> 2 / 3;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000" dirty="0">
                <a:latin typeface="Consolas" panose="020B0609020204030204" pitchFamily="49" charset="0"/>
              </a:rPr>
              <a:t>  .item5 { grid-</a:t>
            </a:r>
            <a:r>
              <a:rPr lang="es-MX" sz="2000" dirty="0" err="1">
                <a:latin typeface="Consolas" panose="020B0609020204030204" pitchFamily="49" charset="0"/>
              </a:rPr>
              <a:t>area</a:t>
            </a:r>
            <a:r>
              <a:rPr lang="es-MX" sz="2000" dirty="0">
                <a:latin typeface="Consolas" panose="020B0609020204030204" pitchFamily="49" charset="0"/>
              </a:rPr>
              <a:t>: 3 / 1 / 4 / 2;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000" dirty="0">
                <a:latin typeface="Consolas" panose="020B0609020204030204" pitchFamily="49" charset="0"/>
              </a:rPr>
              <a:t>  .item6 { grid-</a:t>
            </a:r>
            <a:r>
              <a:rPr lang="es-MX" sz="2000" dirty="0" err="1">
                <a:latin typeface="Consolas" panose="020B0609020204030204" pitchFamily="49" charset="0"/>
              </a:rPr>
              <a:t>area</a:t>
            </a:r>
            <a:r>
              <a:rPr lang="es-MX" sz="2000" dirty="0">
                <a:latin typeface="Consolas" panose="020B0609020204030204" pitchFamily="49" charset="0"/>
              </a:rPr>
              <a:t>: 2 / 3 / 3 / 4;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41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3227-2ACA-4977-A105-DD46EB0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GRID LAYOUT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D7079-31DD-4276-A57C-B89C466F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3751"/>
          </a:xfrm>
        </p:spPr>
        <p:txBody>
          <a:bodyPr/>
          <a:lstStyle/>
          <a:p>
            <a:pPr algn="just"/>
            <a:r>
              <a:rPr lang="es-MX" dirty="0">
                <a:latin typeface="Bahnschrift SemiLight Condensed" panose="020B0502040204020203" pitchFamily="34" charset="0"/>
              </a:rPr>
              <a:t>El Módulo de diseño de cuadrícula CSS ofrece un sistema de diseño basado en cuadrícula, con filas y columnas, lo que facilita el diseño de páginas web sin tener que usar flotantes y posicionamiento.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B934F4-E773-4A0F-A389-9274C51C15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EAFD"/>
              </a:clrFrom>
              <a:clrTo>
                <a:srgbClr val="D3EAFD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29071" y="3934313"/>
            <a:ext cx="9739204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1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3227-2ACA-4977-A105-DD46EB0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GRID ELEMENTS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D7079-31DD-4276-A57C-B89C466F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latin typeface="Bahnschrift SemiLight Condensed" panose="020B0502040204020203" pitchFamily="34" charset="0"/>
              </a:rPr>
              <a:t>Un diseño de cuadrícula consta de un elemento primario, con uno o más elementos secundarios.</a:t>
            </a:r>
          </a:p>
          <a:p>
            <a:pPr marL="0" indent="0">
              <a:buNone/>
            </a:pPr>
            <a:r>
              <a:rPr lang="es-MX" sz="2000" dirty="0">
                <a:latin typeface="Consolas" panose="020B0609020204030204" pitchFamily="49" charset="0"/>
              </a:rPr>
              <a:t>&lt;div class="grid-container"&gt;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	&lt;div class="grid-item"&gt;1&lt;/div&gt;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	&lt;div class="grid-item"&gt;2&lt;/div&gt;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	&lt;div class="grid-item"&gt;3&lt;/div&gt;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	&lt;div class="grid-item"&gt;4&lt;/div&gt;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	&lt;div class="grid-item"&gt;5&lt;/div&gt;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	&lt;div class="grid-item"&gt;6&lt;/div&gt;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	&lt;div class="grid-item"&gt;7&lt;/div&gt;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	&lt;div class="grid-item"&gt;8&lt;/div&gt;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	&lt;div class="grid-item"&gt;9&lt;/div&gt;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E23CEE-B670-4A03-B8DE-986D8FD40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D3EAFD"/>
              </a:clrFrom>
              <a:clrTo>
                <a:srgbClr val="D3EAFD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2329" b="2512"/>
          <a:stretch/>
        </p:blipFill>
        <p:spPr>
          <a:xfrm>
            <a:off x="6330461" y="2751992"/>
            <a:ext cx="5442439" cy="299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2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3227-2ACA-4977-A105-DD46EB0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DISPLAY PROPERTY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D7079-31DD-4276-A57C-B89C466F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9813"/>
          </a:xfrm>
        </p:spPr>
        <p:txBody>
          <a:bodyPr/>
          <a:lstStyle/>
          <a:p>
            <a:pPr algn="just"/>
            <a:r>
              <a:rPr lang="es-MX" dirty="0">
                <a:latin typeface="Bahnschrift SemiLight Condensed" panose="020B0502040204020203" pitchFamily="34" charset="0"/>
              </a:rPr>
              <a:t>Un elemento HTML se convierte en un contenedor de cuadrícula cuando su propiedad de visualización se establece en cuadrícula o cuadrícula en línea.</a:t>
            </a:r>
          </a:p>
          <a:p>
            <a:pPr marL="0" indent="0">
              <a:buNone/>
            </a:pPr>
            <a:r>
              <a:rPr lang="es-MX" dirty="0"/>
              <a:t>.grid-container {</a:t>
            </a:r>
            <a:br>
              <a:rPr lang="es-MX" dirty="0"/>
            </a:br>
            <a:r>
              <a:rPr lang="es-MX" dirty="0"/>
              <a:t>	display: grid;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	display: inline-grid;</a:t>
            </a:r>
            <a:br>
              <a:rPr lang="es-MX" dirty="0"/>
            </a:br>
            <a:r>
              <a:rPr lang="es-MX" dirty="0"/>
              <a:t>}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2DE6F9-EC34-4A7C-9C95-5F178DF706D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EAFD"/>
              </a:clrFrom>
              <a:clrTo>
                <a:srgbClr val="D3EAFD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13847" y="4238275"/>
            <a:ext cx="1798476" cy="23471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C897D0-8854-45D8-A334-17D92E8696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D3EAFD"/>
              </a:clrFrom>
              <a:clrTo>
                <a:srgbClr val="D3EAFD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323" b="1"/>
          <a:stretch/>
        </p:blipFill>
        <p:spPr>
          <a:xfrm>
            <a:off x="4966477" y="4238275"/>
            <a:ext cx="6866215" cy="2347163"/>
          </a:xfrm>
          <a:prstGeom prst="rect">
            <a:avLst/>
          </a:prstGeom>
        </p:spPr>
      </p:pic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EAAB281F-F853-4811-BE85-E4BDA6A464A9}"/>
              </a:ext>
            </a:extLst>
          </p:cNvPr>
          <p:cNvCxnSpPr>
            <a:cxnSpLocks/>
          </p:cNvCxnSpPr>
          <p:nvPr/>
        </p:nvCxnSpPr>
        <p:spPr>
          <a:xfrm rot="5400000">
            <a:off x="1344744" y="3765437"/>
            <a:ext cx="475744" cy="404444"/>
          </a:xfrm>
          <a:prstGeom prst="bentConnector3">
            <a:avLst>
              <a:gd name="adj1" fmla="val 19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5D98290A-282E-445F-81F9-0A5186804C26}"/>
              </a:ext>
            </a:extLst>
          </p:cNvPr>
          <p:cNvCxnSpPr>
            <a:cxnSpLocks/>
          </p:cNvCxnSpPr>
          <p:nvPr/>
        </p:nvCxnSpPr>
        <p:spPr>
          <a:xfrm>
            <a:off x="3692769" y="3323492"/>
            <a:ext cx="4706815" cy="882039"/>
          </a:xfrm>
          <a:prstGeom prst="bentConnector3">
            <a:avLst>
              <a:gd name="adj1" fmla="val 10006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7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7599A-9A0C-4269-99A0-EE24CEAD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GRID GAPS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F12E4-C54C-4CD2-88A9-2E4F2F3E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Bahnschrift SemiLight Condensed" panose="020B0502040204020203" pitchFamily="34" charset="0"/>
              </a:rPr>
              <a:t>Los espacios entre cada columna / fila se llaman huecos.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.grid-container {</a:t>
            </a:r>
            <a:br>
              <a:rPr lang="en-US" sz="2500" dirty="0">
                <a:latin typeface="Consolas" panose="020B0609020204030204" pitchFamily="49" charset="0"/>
              </a:rPr>
            </a:br>
            <a:r>
              <a:rPr lang="en-US" sz="2500" dirty="0">
                <a:latin typeface="Consolas" panose="020B0609020204030204" pitchFamily="49" charset="0"/>
              </a:rPr>
              <a:t>	display: grid;</a:t>
            </a:r>
            <a:br>
              <a:rPr lang="en-US" sz="2500" dirty="0">
                <a:latin typeface="Consolas" panose="020B0609020204030204" pitchFamily="49" charset="0"/>
              </a:rPr>
            </a:br>
            <a:r>
              <a:rPr lang="en-US" sz="2500" b="1" dirty="0">
                <a:latin typeface="Consolas" panose="020B0609020204030204" pitchFamily="49" charset="0"/>
              </a:rPr>
              <a:t>	</a:t>
            </a:r>
            <a:r>
              <a:rPr lang="en-US" sz="2500" dirty="0">
                <a:latin typeface="Consolas" panose="020B0609020204030204" pitchFamily="49" charset="0"/>
              </a:rPr>
              <a:t>grid-column-gap: 50px;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onsolas" panose="020B0609020204030204" pitchFamily="49" charset="0"/>
              </a:rPr>
              <a:t>	grid-row-gap: 50px;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onsolas" panose="020B0609020204030204" pitchFamily="49" charset="0"/>
              </a:rPr>
              <a:t>	</a:t>
            </a:r>
            <a:r>
              <a:rPr lang="es-MX" sz="2500" dirty="0">
                <a:latin typeface="Consolas" panose="020B0609020204030204" pitchFamily="49" charset="0"/>
              </a:rPr>
              <a:t>grid-gap: 50px 100px;</a:t>
            </a:r>
            <a:r>
              <a:rPr lang="es-MX" sz="1100" dirty="0">
                <a:solidFill>
                  <a:prstClr val="black"/>
                </a:solidFill>
                <a:latin typeface="Consolas" panose="020B0609020204030204" pitchFamily="49" charset="0"/>
              </a:rPr>
              <a:t> (columna/fila)</a:t>
            </a:r>
            <a:endParaRPr lang="es-MX" sz="2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sz="2500" dirty="0">
                <a:latin typeface="Consolas" panose="020B0609020204030204" pitchFamily="49" charset="0"/>
              </a:rPr>
              <a:t>	grid-gap: 50px;</a:t>
            </a:r>
            <a:r>
              <a:rPr lang="es-MX" sz="1100" dirty="0">
                <a:latin typeface="Consolas" panose="020B0609020204030204" pitchFamily="49" charset="0"/>
              </a:rPr>
              <a:t>(Un solo valor para ambos atributos)</a:t>
            </a:r>
            <a:br>
              <a:rPr lang="en-US" sz="2500" dirty="0">
                <a:latin typeface="Consolas" panose="020B0609020204030204" pitchFamily="49" charset="0"/>
              </a:rPr>
            </a:br>
            <a:r>
              <a:rPr lang="en-US" sz="2500" dirty="0">
                <a:latin typeface="Consolas" panose="020B0609020204030204" pitchFamily="49" charset="0"/>
              </a:rPr>
              <a:t>}</a:t>
            </a:r>
            <a:endParaRPr lang="es-MX" sz="2500" dirty="0">
              <a:latin typeface="Consolas" panose="020B060902020403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DECE91-19E0-4FA2-BE6F-E2B305B5F27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20366" y="2460879"/>
            <a:ext cx="5471634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8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3227-2ACA-4977-A105-DD46EB0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GRID COLUMN/ROW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D7079-31DD-4276-A57C-B89C466F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just"/>
            <a:r>
              <a:rPr lang="es-MX" dirty="0">
                <a:latin typeface="Bahnschrift SemiLight Condensed" panose="020B0502040204020203" pitchFamily="34" charset="0"/>
              </a:rPr>
              <a:t>Coloque un elemento de cuadrícula en la línea de columna 1 y deje que termine en la línea de columna 3.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.item1 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grid-column-start: 1;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grid-column-end: 3;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grid-row-start: 1;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grid-row-end: 3;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F80194-6ED2-49D0-87BA-C539D9E6C5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EAFD"/>
              </a:clrFrom>
              <a:clrTo>
                <a:srgbClr val="D3EAFD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17324" y="4564336"/>
            <a:ext cx="5213840" cy="19984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92B96A-1B07-4C88-B71A-8A8D79B59E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3EAFD"/>
              </a:clrFrom>
              <a:clrTo>
                <a:srgbClr val="D3EAFD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17324" y="2429799"/>
            <a:ext cx="5213840" cy="1998401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3EAA87FD-7ABD-42D5-951D-18146507083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136299" y="3429000"/>
            <a:ext cx="581025" cy="1143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errar llave 9">
            <a:extLst>
              <a:ext uri="{FF2B5EF4-FFF2-40B4-BE49-F238E27FC236}">
                <a16:creationId xmlns:a16="http://schemas.microsoft.com/office/drawing/2014/main" id="{191CF8EA-8750-4132-9111-0AA4C9EEEA00}"/>
              </a:ext>
            </a:extLst>
          </p:cNvPr>
          <p:cNvSpPr/>
          <p:nvPr/>
        </p:nvSpPr>
        <p:spPr>
          <a:xfrm>
            <a:off x="5301762" y="3923363"/>
            <a:ext cx="172915" cy="74535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A82E6DD9-1834-42E2-ACE2-58705ACB2B67}"/>
              </a:ext>
            </a:extLst>
          </p:cNvPr>
          <p:cNvSpPr/>
          <p:nvPr/>
        </p:nvSpPr>
        <p:spPr>
          <a:xfrm>
            <a:off x="5876927" y="3170624"/>
            <a:ext cx="172915" cy="74535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28F22DF0-878D-4499-B09F-EA6619998703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5519183" y="4365396"/>
            <a:ext cx="1265372" cy="11309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9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3227-2ACA-4977-A105-DD46EB0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GRID COLUMN/ROW (ABREVIADO)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D7079-31DD-4276-A57C-B89C466F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just"/>
            <a:r>
              <a:rPr lang="es-MX" dirty="0">
                <a:latin typeface="Bahnschrift SemiLight Condensed" panose="020B0502040204020203" pitchFamily="34" charset="0"/>
              </a:rPr>
              <a:t>Coloque un elemento de cuadrícula en la línea de columna 1 y deje que termine en la línea de columna 3.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.item1 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grid-column: 1/3;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grid-column: 1/span 2;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grid-row: 1/3;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grid-row: 1/span 2;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F80194-6ED2-49D0-87BA-C539D9E6C5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EAFD"/>
              </a:clrFrom>
              <a:clrTo>
                <a:srgbClr val="D3EAFD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17324" y="4564336"/>
            <a:ext cx="5213840" cy="19984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92B96A-1B07-4C88-B71A-8A8D79B59E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3EAFD"/>
              </a:clrFrom>
              <a:clrTo>
                <a:srgbClr val="D3EAFD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17324" y="2429799"/>
            <a:ext cx="5213840" cy="1998401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3EAA87FD-7ABD-42D5-951D-181465070831}"/>
              </a:ext>
            </a:extLst>
          </p:cNvPr>
          <p:cNvCxnSpPr>
            <a:cxnSpLocks/>
          </p:cNvCxnSpPr>
          <p:nvPr/>
        </p:nvCxnSpPr>
        <p:spPr>
          <a:xfrm flipV="1">
            <a:off x="6230811" y="3410858"/>
            <a:ext cx="376051" cy="14819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errar llave 9">
            <a:extLst>
              <a:ext uri="{FF2B5EF4-FFF2-40B4-BE49-F238E27FC236}">
                <a16:creationId xmlns:a16="http://schemas.microsoft.com/office/drawing/2014/main" id="{191CF8EA-8750-4132-9111-0AA4C9EEEA00}"/>
              </a:ext>
            </a:extLst>
          </p:cNvPr>
          <p:cNvSpPr/>
          <p:nvPr/>
        </p:nvSpPr>
        <p:spPr>
          <a:xfrm>
            <a:off x="5497111" y="3945913"/>
            <a:ext cx="172915" cy="74535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A82E6DD9-1834-42E2-ACE2-58705ACB2B67}"/>
              </a:ext>
            </a:extLst>
          </p:cNvPr>
          <p:cNvSpPr/>
          <p:nvPr/>
        </p:nvSpPr>
        <p:spPr>
          <a:xfrm>
            <a:off x="6053502" y="3186377"/>
            <a:ext cx="172915" cy="74535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28F22DF0-878D-4499-B09F-EA6619998703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5633253" y="4479466"/>
            <a:ext cx="1244948" cy="9231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3227-2ACA-4977-A105-DD46EB0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PROPIEDAD GRID-AREA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D7079-31DD-4276-A57C-B89C466F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just"/>
            <a:r>
              <a:rPr lang="en-US" dirty="0">
                <a:latin typeface="Bahnschrift SemiLight Condensed" panose="020B0502040204020203" pitchFamily="34" charset="0"/>
              </a:rPr>
              <a:t>La </a:t>
            </a:r>
            <a:r>
              <a:rPr lang="en-US" dirty="0" err="1">
                <a:latin typeface="Bahnschrift SemiLight Condensed" panose="020B0502040204020203" pitchFamily="34" charset="0"/>
              </a:rPr>
              <a:t>propiedad</a:t>
            </a:r>
            <a:r>
              <a:rPr lang="en-US" dirty="0">
                <a:latin typeface="Bahnschrift SemiLight Condensed" panose="020B0502040204020203" pitchFamily="34" charset="0"/>
              </a:rPr>
              <a:t> </a:t>
            </a:r>
            <a:r>
              <a:rPr lang="en-US" b="1" dirty="0">
                <a:latin typeface="Bahnschrift SemiLight Condensed" panose="020B0502040204020203" pitchFamily="34" charset="0"/>
              </a:rPr>
              <a:t>grid-area</a:t>
            </a:r>
            <a:r>
              <a:rPr lang="en-US" dirty="0">
                <a:latin typeface="Bahnschrift SemiLight Condensed" panose="020B0502040204020203" pitchFamily="34" charset="0"/>
              </a:rPr>
              <a:t> </a:t>
            </a:r>
            <a:r>
              <a:rPr lang="en-US" dirty="0" err="1">
                <a:latin typeface="Bahnschrift SemiLight Condensed" panose="020B0502040204020203" pitchFamily="34" charset="0"/>
              </a:rPr>
              <a:t>puede</a:t>
            </a:r>
            <a:r>
              <a:rPr lang="en-US" dirty="0">
                <a:latin typeface="Bahnschrift SemiLight Condensed" panose="020B0502040204020203" pitchFamily="34" charset="0"/>
              </a:rPr>
              <a:t> ser </a:t>
            </a:r>
            <a:r>
              <a:rPr lang="en-US" dirty="0" err="1">
                <a:latin typeface="Bahnschrift SemiLight Condensed" panose="020B0502040204020203" pitchFamily="34" charset="0"/>
              </a:rPr>
              <a:t>usada</a:t>
            </a:r>
            <a:r>
              <a:rPr lang="en-US" dirty="0">
                <a:latin typeface="Bahnschrift SemiLight Condensed" panose="020B0502040204020203" pitchFamily="34" charset="0"/>
              </a:rPr>
              <a:t> </a:t>
            </a:r>
            <a:r>
              <a:rPr lang="en-US" dirty="0" err="1">
                <a:latin typeface="Bahnschrift SemiLight Condensed" panose="020B0502040204020203" pitchFamily="34" charset="0"/>
              </a:rPr>
              <a:t>como</a:t>
            </a:r>
            <a:r>
              <a:rPr lang="en-US" dirty="0">
                <a:latin typeface="Bahnschrift SemiLight Condensed" panose="020B0502040204020203" pitchFamily="34" charset="0"/>
              </a:rPr>
              <a:t> una </a:t>
            </a:r>
            <a:r>
              <a:rPr lang="en-US" dirty="0" err="1">
                <a:latin typeface="Bahnschrift SemiLight Condensed" panose="020B0502040204020203" pitchFamily="34" charset="0"/>
              </a:rPr>
              <a:t>abreviación</a:t>
            </a:r>
            <a:r>
              <a:rPr lang="en-US" dirty="0">
                <a:latin typeface="Bahnschrift SemiLight Condensed" panose="020B0502040204020203" pitchFamily="34" charset="0"/>
              </a:rPr>
              <a:t> de </a:t>
            </a:r>
            <a:r>
              <a:rPr lang="en-US" b="1" dirty="0">
                <a:latin typeface="Bahnschrift SemiLight Condensed" panose="020B0502040204020203" pitchFamily="34" charset="0"/>
              </a:rPr>
              <a:t>grid-row-start</a:t>
            </a:r>
            <a:r>
              <a:rPr lang="en-US" dirty="0">
                <a:latin typeface="Bahnschrift SemiLight Condensed" panose="020B0502040204020203" pitchFamily="34" charset="0"/>
              </a:rPr>
              <a:t>, </a:t>
            </a:r>
            <a:r>
              <a:rPr lang="en-US" b="1" dirty="0">
                <a:latin typeface="Bahnschrift SemiLight Condensed" panose="020B0502040204020203" pitchFamily="34" charset="0"/>
              </a:rPr>
              <a:t>grid-column-start</a:t>
            </a:r>
            <a:r>
              <a:rPr lang="en-US" dirty="0">
                <a:latin typeface="Bahnschrift SemiLight Condensed" panose="020B0502040204020203" pitchFamily="34" charset="0"/>
              </a:rPr>
              <a:t>, </a:t>
            </a:r>
            <a:r>
              <a:rPr lang="en-US" b="1" dirty="0">
                <a:latin typeface="Bahnschrift SemiLight Condensed" panose="020B0502040204020203" pitchFamily="34" charset="0"/>
              </a:rPr>
              <a:t>grid-row-end</a:t>
            </a:r>
            <a:r>
              <a:rPr lang="en-US" dirty="0">
                <a:latin typeface="Bahnschrift SemiLight Condensed" panose="020B0502040204020203" pitchFamily="34" charset="0"/>
              </a:rPr>
              <a:t> y </a:t>
            </a:r>
            <a:r>
              <a:rPr lang="en-US" b="1" dirty="0">
                <a:latin typeface="Bahnschrift SemiLight Condensed" panose="020B0502040204020203" pitchFamily="34" charset="0"/>
              </a:rPr>
              <a:t>grid-column-end</a:t>
            </a:r>
            <a:r>
              <a:rPr lang="en-US" dirty="0">
                <a:latin typeface="Bahnschrift SemiLight Condensed" panose="020B0502040204020203" pitchFamily="34" charset="0"/>
              </a:rPr>
              <a:t> juntas.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.item8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grid-area: 1/2/5/6;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grid-area: 2/1/span 2/span 3;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41ADC24-AF59-4289-B3C9-518F992741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54776" y="3894992"/>
            <a:ext cx="6725854" cy="28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7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3227-2ACA-4977-A105-DD46EB0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NOMBRANDO GRID-ITEMS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D7079-31DD-4276-A57C-B89C466F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latin typeface="Bahnschrift SemiLight Condensed" panose="020B0502040204020203" pitchFamily="34" charset="0"/>
              </a:rPr>
              <a:t>La propiedad de </a:t>
            </a:r>
            <a:r>
              <a:rPr lang="es-MX" b="1" dirty="0">
                <a:latin typeface="Bahnschrift SemiLight Condensed" panose="020B0502040204020203" pitchFamily="34" charset="0"/>
              </a:rPr>
              <a:t>grid-área</a:t>
            </a:r>
            <a:r>
              <a:rPr lang="es-MX" dirty="0">
                <a:latin typeface="Bahnschrift SemiLight Condensed" panose="020B0502040204020203" pitchFamily="34" charset="0"/>
              </a:rPr>
              <a:t> también se puede usar para asignar nombres a </a:t>
            </a:r>
            <a:r>
              <a:rPr lang="es-MX" b="1" dirty="0">
                <a:latin typeface="Bahnschrift SemiLight Condensed" panose="020B0502040204020203" pitchFamily="34" charset="0"/>
              </a:rPr>
              <a:t>grid </a:t>
            </a:r>
            <a:r>
              <a:rPr lang="es-MX" b="1" dirty="0" err="1">
                <a:latin typeface="Bahnschrift SemiLight Condensed" panose="020B0502040204020203" pitchFamily="34" charset="0"/>
              </a:rPr>
              <a:t>items</a:t>
            </a:r>
            <a:r>
              <a:rPr lang="es-MX" dirty="0">
                <a:latin typeface="Bahnschrift SemiLight Condensed" panose="020B0502040204020203" pitchFamily="34" charset="0"/>
              </a:rPr>
              <a:t>.</a:t>
            </a:r>
          </a:p>
          <a:p>
            <a:pPr marL="0" indent="0" algn="just">
              <a:buNone/>
            </a:pPr>
            <a:endParaRPr lang="es-MX" b="1" dirty="0">
              <a:latin typeface="Bahnschrift SemiLight Condensed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.item1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grid-area: </a:t>
            </a:r>
            <a:r>
              <a:rPr lang="en-US" sz="2000" dirty="0" err="1">
                <a:latin typeface="Consolas" panose="020B0609020204030204" pitchFamily="49" charset="0"/>
              </a:rPr>
              <a:t>myArea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.grid-container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grid-template-areas: ‘</a:t>
            </a:r>
            <a:r>
              <a:rPr lang="en-US" sz="2000" dirty="0" err="1">
                <a:latin typeface="Consolas" panose="020B0609020204030204" pitchFamily="49" charset="0"/>
              </a:rPr>
              <a:t>myArea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myArea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myArea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myArea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myArea</a:t>
            </a:r>
            <a:r>
              <a:rPr lang="en-US" sz="2000" dirty="0">
                <a:latin typeface="Consolas" panose="020B0609020204030204" pitchFamily="49" charset="0"/>
              </a:rPr>
              <a:t>’;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err="1">
                <a:latin typeface="Bahnschrift SemiLight Condensed" panose="020B0502040204020203" pitchFamily="34" charset="0"/>
              </a:rPr>
              <a:t>Cada</a:t>
            </a:r>
            <a:r>
              <a:rPr lang="en-US" dirty="0">
                <a:latin typeface="Bahnschrift SemiLight Condensed" panose="020B0502040204020203" pitchFamily="34" charset="0"/>
              </a:rPr>
              <a:t> fila </a:t>
            </a:r>
            <a:r>
              <a:rPr lang="en-US" dirty="0" err="1">
                <a:latin typeface="Bahnschrift SemiLight Condensed" panose="020B0502040204020203" pitchFamily="34" charset="0"/>
              </a:rPr>
              <a:t>está</a:t>
            </a:r>
            <a:r>
              <a:rPr lang="en-US" dirty="0">
                <a:latin typeface="Bahnschrift SemiLight Condensed" panose="020B0502040204020203" pitchFamily="34" charset="0"/>
              </a:rPr>
              <a:t> </a:t>
            </a:r>
            <a:r>
              <a:rPr lang="en-US" dirty="0" err="1">
                <a:latin typeface="Bahnschrift SemiLight Condensed" panose="020B0502040204020203" pitchFamily="34" charset="0"/>
              </a:rPr>
              <a:t>definida</a:t>
            </a:r>
            <a:r>
              <a:rPr lang="en-US" dirty="0">
                <a:latin typeface="Bahnschrift SemiLight Condensed" panose="020B0502040204020203" pitchFamily="34" charset="0"/>
              </a:rPr>
              <a:t> por </a:t>
            </a:r>
            <a:r>
              <a:rPr lang="en-US" dirty="0" err="1">
                <a:latin typeface="Bahnschrift SemiLight Condensed" panose="020B0502040204020203" pitchFamily="34" charset="0"/>
              </a:rPr>
              <a:t>apóstrofes</a:t>
            </a:r>
            <a:r>
              <a:rPr lang="en-US" dirty="0">
                <a:latin typeface="Bahnschrift SemiLight Condensed" panose="020B0502040204020203" pitchFamily="34" charset="0"/>
              </a:rPr>
              <a:t> (‘ ‘).</a:t>
            </a:r>
          </a:p>
          <a:p>
            <a:pPr>
              <a:spcBef>
                <a:spcPts val="0"/>
              </a:spcBef>
            </a:pPr>
            <a:r>
              <a:rPr lang="es-MX" dirty="0">
                <a:latin typeface="Bahnschrift SemiLight Condensed" panose="020B0502040204020203" pitchFamily="34" charset="0"/>
              </a:rPr>
              <a:t>Las columnas en cada fila se definen dentro de los apóstrofes, separadas por un espacio.</a:t>
            </a:r>
          </a:p>
        </p:txBody>
      </p:sp>
    </p:spTree>
    <p:extLst>
      <p:ext uri="{BB962C8B-B14F-4D97-AF65-F5344CB8AC3E}">
        <p14:creationId xmlns:p14="http://schemas.microsoft.com/office/powerpoint/2010/main" val="3005163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368</Words>
  <Application>Microsoft Office PowerPoint</Application>
  <PresentationFormat>Panorámica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Bahnschrift SemiBold</vt:lpstr>
      <vt:lpstr>Bahnschrift SemiLight Condensed</vt:lpstr>
      <vt:lpstr>Calibri</vt:lpstr>
      <vt:lpstr>Calibri Light</vt:lpstr>
      <vt:lpstr>Consolas</vt:lpstr>
      <vt:lpstr>Tema de Office</vt:lpstr>
      <vt:lpstr>GRID LAYOUT</vt:lpstr>
      <vt:lpstr>GRID LAYOUT</vt:lpstr>
      <vt:lpstr>GRID ELEMENTS</vt:lpstr>
      <vt:lpstr>DISPLAY PROPERTY</vt:lpstr>
      <vt:lpstr>GRID GAPS</vt:lpstr>
      <vt:lpstr>GRID COLUMN/ROW</vt:lpstr>
      <vt:lpstr>GRID COLUMN/ROW (ABREVIADO)</vt:lpstr>
      <vt:lpstr>PROPIEDAD GRID-AREA</vt:lpstr>
      <vt:lpstr>NOMBRANDO GRID-ITEMS</vt:lpstr>
      <vt:lpstr>NOMBRANDO GRID-ITEMS</vt:lpstr>
      <vt:lpstr>PROPIEDAD GRID-TEMPLATE-COLUMNS</vt:lpstr>
      <vt:lpstr>PROPIEDAD GRID-TEMPLATE-ROWS</vt:lpstr>
      <vt:lpstr>PROPIEDAD JUSTIFY-CONTENT</vt:lpstr>
      <vt:lpstr>PROPIEDAD ALIGN-CONTENT</vt:lpstr>
      <vt:lpstr>EL ORDEN DE LOS ELEMENTOS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LAYOUT</dc:title>
  <dc:creator>Jorge Eduardo Castro Cruces</dc:creator>
  <cp:lastModifiedBy>JORGE EDUARDO CASTRO CRUCES</cp:lastModifiedBy>
  <cp:revision>33</cp:revision>
  <dcterms:created xsi:type="dcterms:W3CDTF">2019-09-24T00:30:26Z</dcterms:created>
  <dcterms:modified xsi:type="dcterms:W3CDTF">2019-09-25T04:57:46Z</dcterms:modified>
</cp:coreProperties>
</file>