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3"/>
  </p:notesMasterIdLst>
  <p:sldIdLst>
    <p:sldId id="256" r:id="rId2"/>
    <p:sldId id="258" r:id="rId3"/>
    <p:sldId id="257" r:id="rId4"/>
    <p:sldId id="284" r:id="rId5"/>
    <p:sldId id="285" r:id="rId6"/>
    <p:sldId id="286" r:id="rId7"/>
    <p:sldId id="287" r:id="rId8"/>
    <p:sldId id="288" r:id="rId9"/>
    <p:sldId id="289" r:id="rId10"/>
    <p:sldId id="290" r:id="rId11"/>
    <p:sldId id="278" r:id="rId12"/>
  </p:sldIdLst>
  <p:sldSz cx="9144000" cy="5143500" type="screen16x9"/>
  <p:notesSz cx="6858000" cy="9144000"/>
  <p:embeddedFontLst>
    <p:embeddedFont>
      <p:font typeface="Patrick Hand SC" panose="020B0604020202020204" charset="0"/>
      <p:regular r:id="rId14"/>
    </p:embeddedFont>
    <p:embeddedFont>
      <p:font typeface="Sniglet" panose="020B0604020202020204" charset="0"/>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7100C9-8A25-40FF-8177-90F7E26D4575}">
  <a:tblStyle styleId="{1A7100C9-8A25-40FF-8177-90F7E26D457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90" d="100"/>
          <a:sy n="90" d="100"/>
        </p:scale>
        <p:origin x="81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3266036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2734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2170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0634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2190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6956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9126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8797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9751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200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0441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0502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815525" y="1991825"/>
            <a:ext cx="5585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b="0"/>
            </a:lvl1pPr>
            <a:lvl2pPr lvl="1">
              <a:spcBef>
                <a:spcPts val="0"/>
              </a:spcBef>
              <a:spcAft>
                <a:spcPts val="0"/>
              </a:spcAft>
              <a:buSzPts val="6000"/>
              <a:buNone/>
              <a:defRPr sz="6000" b="0"/>
            </a:lvl2pPr>
            <a:lvl3pPr lvl="2">
              <a:spcBef>
                <a:spcPts val="0"/>
              </a:spcBef>
              <a:spcAft>
                <a:spcPts val="0"/>
              </a:spcAft>
              <a:buSzPts val="6000"/>
              <a:buNone/>
              <a:defRPr sz="6000" b="0"/>
            </a:lvl3pPr>
            <a:lvl4pPr lvl="3">
              <a:spcBef>
                <a:spcPts val="0"/>
              </a:spcBef>
              <a:spcAft>
                <a:spcPts val="0"/>
              </a:spcAft>
              <a:buSzPts val="6000"/>
              <a:buNone/>
              <a:defRPr sz="6000" b="0"/>
            </a:lvl4pPr>
            <a:lvl5pPr lvl="4">
              <a:spcBef>
                <a:spcPts val="0"/>
              </a:spcBef>
              <a:spcAft>
                <a:spcPts val="0"/>
              </a:spcAft>
              <a:buSzPts val="6000"/>
              <a:buNone/>
              <a:defRPr sz="6000" b="0"/>
            </a:lvl5pPr>
            <a:lvl6pPr lvl="5">
              <a:spcBef>
                <a:spcPts val="0"/>
              </a:spcBef>
              <a:spcAft>
                <a:spcPts val="0"/>
              </a:spcAft>
              <a:buSzPts val="6000"/>
              <a:buNone/>
              <a:defRPr sz="6000" b="0"/>
            </a:lvl6pPr>
            <a:lvl7pPr lvl="6">
              <a:spcBef>
                <a:spcPts val="0"/>
              </a:spcBef>
              <a:spcAft>
                <a:spcPts val="0"/>
              </a:spcAft>
              <a:buSzPts val="6000"/>
              <a:buNone/>
              <a:defRPr sz="6000" b="0"/>
            </a:lvl7pPr>
            <a:lvl8pPr lvl="7">
              <a:spcBef>
                <a:spcPts val="0"/>
              </a:spcBef>
              <a:spcAft>
                <a:spcPts val="0"/>
              </a:spcAft>
              <a:buSzPts val="6000"/>
              <a:buNone/>
              <a:defRPr sz="6000" b="0"/>
            </a:lvl8pPr>
            <a:lvl9pPr lvl="8">
              <a:spcBef>
                <a:spcPts val="0"/>
              </a:spcBef>
              <a:spcAft>
                <a:spcPts val="0"/>
              </a:spcAft>
              <a:buSzPts val="6000"/>
              <a:buNone/>
              <a:defRPr sz="6000" b="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5"/>
          <p:cNvSpPr txBox="1">
            <a:spLocks noGrp="1"/>
          </p:cNvSpPr>
          <p:nvPr>
            <p:ph type="body" idx="1"/>
          </p:nvPr>
        </p:nvSpPr>
        <p:spPr>
          <a:xfrm>
            <a:off x="1049500" y="1437426"/>
            <a:ext cx="7020900" cy="2706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2" name="Google Shape;22;p5"/>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6"/>
          <p:cNvSpPr txBox="1">
            <a:spLocks noGrp="1"/>
          </p:cNvSpPr>
          <p:nvPr>
            <p:ph type="body" idx="1"/>
          </p:nvPr>
        </p:nvSpPr>
        <p:spPr>
          <a:xfrm>
            <a:off x="1049500" y="1459650"/>
            <a:ext cx="3417900" cy="27504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26" name="Google Shape;26;p6"/>
          <p:cNvSpPr txBox="1">
            <a:spLocks noGrp="1"/>
          </p:cNvSpPr>
          <p:nvPr>
            <p:ph type="body" idx="2"/>
          </p:nvPr>
        </p:nvSpPr>
        <p:spPr>
          <a:xfrm>
            <a:off x="4676725" y="1459650"/>
            <a:ext cx="3393600" cy="27504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27" name="Google Shape;27;p6"/>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
        <p:nvSpPr>
          <p:cNvPr id="41" name="Google Shape;41;p10"/>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9500" y="796175"/>
            <a:ext cx="7020900" cy="7503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1pPr>
            <a:lvl2pPr lvl="1">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2pPr>
            <a:lvl3pPr lvl="2">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3pPr>
            <a:lvl4pPr lvl="3">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4pPr>
            <a:lvl5pPr lvl="4">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5pPr>
            <a:lvl6pPr lvl="5">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6pPr>
            <a:lvl7pPr lvl="6">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7pPr>
            <a:lvl8pPr lvl="7">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8pPr>
            <a:lvl9pPr lvl="8">
              <a:spcBef>
                <a:spcPts val="0"/>
              </a:spcBef>
              <a:spcAft>
                <a:spcPts val="0"/>
              </a:spcAft>
              <a:buClr>
                <a:srgbClr val="2A95B7"/>
              </a:buClr>
              <a:buSzPts val="3000"/>
              <a:buFont typeface="Patrick Hand SC"/>
              <a:buNone/>
              <a:defRPr sz="3000" b="1">
                <a:solidFill>
                  <a:srgbClr val="2A95B7"/>
                </a:solidFill>
                <a:latin typeface="Patrick Hand SC"/>
                <a:ea typeface="Patrick Hand SC"/>
                <a:cs typeface="Patrick Hand SC"/>
                <a:sym typeface="Patrick Hand SC"/>
              </a:defRPr>
            </a:lvl9pPr>
          </a:lstStyle>
          <a:p>
            <a:endParaRPr/>
          </a:p>
        </p:txBody>
      </p:sp>
      <p:sp>
        <p:nvSpPr>
          <p:cNvPr id="7" name="Google Shape;7;p1"/>
          <p:cNvSpPr txBox="1">
            <a:spLocks noGrp="1"/>
          </p:cNvSpPr>
          <p:nvPr>
            <p:ph type="body" idx="1"/>
          </p:nvPr>
        </p:nvSpPr>
        <p:spPr>
          <a:xfrm>
            <a:off x="1049500" y="1437426"/>
            <a:ext cx="7020900" cy="2706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2A95B7"/>
              </a:buClr>
              <a:buSzPts val="2400"/>
              <a:buFont typeface="Sniglet"/>
              <a:buChar char="+"/>
              <a:defRPr sz="2400">
                <a:solidFill>
                  <a:srgbClr val="434343"/>
                </a:solidFill>
                <a:latin typeface="Sniglet"/>
                <a:ea typeface="Sniglet"/>
                <a:cs typeface="Sniglet"/>
                <a:sym typeface="Sniglet"/>
              </a:defRPr>
            </a:lvl1pPr>
            <a:lvl2pPr marL="914400" lvl="1"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2pPr>
            <a:lvl3pPr marL="1371600" lvl="2"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3pPr>
            <a:lvl4pPr marL="1828800" lvl="3"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4pPr>
            <a:lvl5pPr marL="2286000" lvl="4"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5pPr>
            <a:lvl6pPr marL="2743200" lvl="5"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6pPr>
            <a:lvl7pPr marL="3200400" lvl="6"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7pPr>
            <a:lvl8pPr marL="3657600" lvl="7" indent="-381000">
              <a:spcBef>
                <a:spcPts val="0"/>
              </a:spcBef>
              <a:spcAft>
                <a:spcPts val="0"/>
              </a:spcAft>
              <a:buClr>
                <a:srgbClr val="434343"/>
              </a:buClr>
              <a:buSzPts val="2400"/>
              <a:buFont typeface="Sniglet"/>
              <a:buChar char="+"/>
              <a:defRPr sz="2400">
                <a:solidFill>
                  <a:srgbClr val="434343"/>
                </a:solidFill>
                <a:latin typeface="Sniglet"/>
                <a:ea typeface="Sniglet"/>
                <a:cs typeface="Sniglet"/>
                <a:sym typeface="Sniglet"/>
              </a:defRPr>
            </a:lvl8pPr>
            <a:lvl9pPr marL="4114800" lvl="8" indent="-381000">
              <a:spcBef>
                <a:spcPts val="0"/>
              </a:spcBef>
              <a:spcAft>
                <a:spcPts val="0"/>
              </a:spcAft>
              <a:buClr>
                <a:srgbClr val="434343"/>
              </a:buClr>
              <a:buSzPts val="2400"/>
              <a:buFont typeface="Sniglet"/>
              <a:buChar char="+"/>
              <a:defRPr sz="2400">
                <a:solidFill>
                  <a:srgbClr val="434343"/>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8595300" y="4839750"/>
            <a:ext cx="548700" cy="303600"/>
          </a:xfrm>
          <a:prstGeom prst="rect">
            <a:avLst/>
          </a:prstGeom>
          <a:noFill/>
          <a:ln>
            <a:noFill/>
          </a:ln>
          <a:effectLst>
            <a:outerShdw blurRad="28575" dist="19050" dir="5400000" algn="bl" rotWithShape="0">
              <a:srgbClr val="000000">
                <a:alpha val="25000"/>
              </a:srgbClr>
            </a:outerShdw>
          </a:effectLst>
        </p:spPr>
        <p:txBody>
          <a:bodyPr spcFirstLastPara="1" wrap="square" lIns="91425" tIns="91425" rIns="91425" bIns="91425" anchor="t" anchorCtr="0">
            <a:noAutofit/>
          </a:bodyPr>
          <a:lstStyle>
            <a:lvl1pPr lvl="0" algn="r">
              <a:buNone/>
              <a:defRPr sz="1100">
                <a:solidFill>
                  <a:srgbClr val="FFFFFF"/>
                </a:solidFill>
                <a:latin typeface="Sniglet"/>
                <a:ea typeface="Sniglet"/>
                <a:cs typeface="Sniglet"/>
                <a:sym typeface="Sniglet"/>
              </a:defRPr>
            </a:lvl1pPr>
            <a:lvl2pPr lvl="1" algn="r">
              <a:buNone/>
              <a:defRPr sz="1100">
                <a:solidFill>
                  <a:srgbClr val="FFFFFF"/>
                </a:solidFill>
                <a:latin typeface="Sniglet"/>
                <a:ea typeface="Sniglet"/>
                <a:cs typeface="Sniglet"/>
                <a:sym typeface="Sniglet"/>
              </a:defRPr>
            </a:lvl2pPr>
            <a:lvl3pPr lvl="2" algn="r">
              <a:buNone/>
              <a:defRPr sz="1100">
                <a:solidFill>
                  <a:srgbClr val="FFFFFF"/>
                </a:solidFill>
                <a:latin typeface="Sniglet"/>
                <a:ea typeface="Sniglet"/>
                <a:cs typeface="Sniglet"/>
                <a:sym typeface="Sniglet"/>
              </a:defRPr>
            </a:lvl3pPr>
            <a:lvl4pPr lvl="3" algn="r">
              <a:buNone/>
              <a:defRPr sz="1100">
                <a:solidFill>
                  <a:srgbClr val="FFFFFF"/>
                </a:solidFill>
                <a:latin typeface="Sniglet"/>
                <a:ea typeface="Sniglet"/>
                <a:cs typeface="Sniglet"/>
                <a:sym typeface="Sniglet"/>
              </a:defRPr>
            </a:lvl4pPr>
            <a:lvl5pPr lvl="4" algn="r">
              <a:buNone/>
              <a:defRPr sz="1100">
                <a:solidFill>
                  <a:srgbClr val="FFFFFF"/>
                </a:solidFill>
                <a:latin typeface="Sniglet"/>
                <a:ea typeface="Sniglet"/>
                <a:cs typeface="Sniglet"/>
                <a:sym typeface="Sniglet"/>
              </a:defRPr>
            </a:lvl5pPr>
            <a:lvl6pPr lvl="5" algn="r">
              <a:buNone/>
              <a:defRPr sz="1100">
                <a:solidFill>
                  <a:srgbClr val="FFFFFF"/>
                </a:solidFill>
                <a:latin typeface="Sniglet"/>
                <a:ea typeface="Sniglet"/>
                <a:cs typeface="Sniglet"/>
                <a:sym typeface="Sniglet"/>
              </a:defRPr>
            </a:lvl6pPr>
            <a:lvl7pPr lvl="6" algn="r">
              <a:buNone/>
              <a:defRPr sz="1100">
                <a:solidFill>
                  <a:srgbClr val="FFFFFF"/>
                </a:solidFill>
                <a:latin typeface="Sniglet"/>
                <a:ea typeface="Sniglet"/>
                <a:cs typeface="Sniglet"/>
                <a:sym typeface="Sniglet"/>
              </a:defRPr>
            </a:lvl7pPr>
            <a:lvl8pPr lvl="7" algn="r">
              <a:buNone/>
              <a:defRPr sz="1100">
                <a:solidFill>
                  <a:srgbClr val="FFFFFF"/>
                </a:solidFill>
                <a:latin typeface="Sniglet"/>
                <a:ea typeface="Sniglet"/>
                <a:cs typeface="Sniglet"/>
                <a:sym typeface="Sniglet"/>
              </a:defRPr>
            </a:lvl8pPr>
            <a:lvl9pPr lvl="8" algn="r">
              <a:buNone/>
              <a:defRPr sz="1100">
                <a:solidFill>
                  <a:srgbClr val="FFFFFF"/>
                </a:solidFill>
                <a:latin typeface="Sniglet"/>
                <a:ea typeface="Sniglet"/>
                <a:cs typeface="Sniglet"/>
                <a:sym typeface="Sniglet"/>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2"/>
          <p:cNvSpPr txBox="1">
            <a:spLocks noGrp="1"/>
          </p:cNvSpPr>
          <p:nvPr>
            <p:ph type="ctrTitle"/>
          </p:nvPr>
        </p:nvSpPr>
        <p:spPr>
          <a:xfrm>
            <a:off x="1838506" y="1411950"/>
            <a:ext cx="55854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MX" dirty="0"/>
              <a:t>POSICIONAMIENTO</a:t>
            </a:r>
            <a:endParaRPr dirty="0"/>
          </a:p>
        </p:txBody>
      </p:sp>
      <p:sp>
        <p:nvSpPr>
          <p:cNvPr id="2" name="CuadroTexto 1"/>
          <p:cNvSpPr txBox="1"/>
          <p:nvPr/>
        </p:nvSpPr>
        <p:spPr>
          <a:xfrm>
            <a:off x="3019494" y="3565502"/>
            <a:ext cx="5341675" cy="523220"/>
          </a:xfrm>
          <a:prstGeom prst="rect">
            <a:avLst/>
          </a:prstGeom>
          <a:noFill/>
        </p:spPr>
        <p:txBody>
          <a:bodyPr wrap="square" rtlCol="0">
            <a:spAutoFit/>
          </a:bodyPr>
          <a:lstStyle/>
          <a:p>
            <a:pPr marL="285750" indent="-285750">
              <a:buFont typeface="Arial" panose="020B0604020202020204" pitchFamily="34" charset="0"/>
              <a:buChar char="•"/>
            </a:pPr>
            <a:r>
              <a:rPr lang="es-MX" dirty="0"/>
              <a:t>Pérez Cruz Pamela Lizeth</a:t>
            </a:r>
          </a:p>
          <a:p>
            <a:pPr marL="285750" indent="-285750">
              <a:buFont typeface="Arial" panose="020B0604020202020204" pitchFamily="34" charset="0"/>
              <a:buChar char="•"/>
            </a:pPr>
            <a:r>
              <a:rPr lang="es-MX" dirty="0"/>
              <a:t>Rojas Zepeda Luis Eduardo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p>
            <a:pPr lvl="0" algn="ctr"/>
            <a:r>
              <a:rPr lang="es-MX" sz="4400" dirty="0"/>
              <a:t>Figuras flotantes</a:t>
            </a:r>
            <a:endParaRPr sz="4400" dirty="0"/>
          </a:p>
        </p:txBody>
      </p:sp>
      <p:sp>
        <p:nvSpPr>
          <p:cNvPr id="58" name="Google Shape;58;p13"/>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4" name="CuadroTexto 3">
            <a:extLst>
              <a:ext uri="{FF2B5EF4-FFF2-40B4-BE49-F238E27FC236}">
                <a16:creationId xmlns:a16="http://schemas.microsoft.com/office/drawing/2014/main" id="{106D4D88-946E-489D-A70A-DA44CF2179FC}"/>
              </a:ext>
            </a:extLst>
          </p:cNvPr>
          <p:cNvSpPr txBox="1"/>
          <p:nvPr/>
        </p:nvSpPr>
        <p:spPr>
          <a:xfrm>
            <a:off x="802567" y="1411812"/>
            <a:ext cx="7421772" cy="1661993"/>
          </a:xfrm>
          <a:prstGeom prst="rect">
            <a:avLst/>
          </a:prstGeom>
          <a:noFill/>
        </p:spPr>
        <p:txBody>
          <a:bodyPr wrap="square" rtlCol="0">
            <a:spAutoFit/>
          </a:bodyPr>
          <a:lstStyle/>
          <a:p>
            <a:pPr algn="just"/>
            <a:r>
              <a:rPr lang="es-MX" sz="1700" dirty="0">
                <a:latin typeface="Sniglet" panose="020B0604020202020204" charset="0"/>
              </a:rPr>
              <a:t>Las imágenes son elementos en línea, es decir, que se insertan como si fueran caracteres, formando parte del párrafo o del elemento de bloque en el que se insertan. Si se quiere que una imagen aparezca a la izquierda (o a la derecha) de un texto, es decir, que el texto fluya a lo largo de la imagen, hay que utilizar la propiedad </a:t>
            </a:r>
            <a:r>
              <a:rPr lang="es-MX" sz="1700" dirty="0" err="1">
                <a:latin typeface="Sniglet" panose="020B0604020202020204" charset="0"/>
              </a:rPr>
              <a:t>float</a:t>
            </a:r>
            <a:r>
              <a:rPr lang="es-MX" sz="1700" dirty="0">
                <a:latin typeface="Sniglet" panose="020B0604020202020204" charset="0"/>
              </a:rPr>
              <a:t>. Esta propiedad sólo admite dos valores, </a:t>
            </a:r>
            <a:r>
              <a:rPr lang="es-MX" sz="1700" dirty="0" err="1">
                <a:latin typeface="Sniglet" panose="020B0604020202020204" charset="0"/>
              </a:rPr>
              <a:t>left</a:t>
            </a:r>
            <a:r>
              <a:rPr lang="es-MX" sz="1700" dirty="0">
                <a:latin typeface="Sniglet" panose="020B0604020202020204" charset="0"/>
              </a:rPr>
              <a:t> y </a:t>
            </a:r>
            <a:r>
              <a:rPr lang="es-MX" sz="1700" dirty="0" err="1">
                <a:latin typeface="Sniglet" panose="020B0604020202020204" charset="0"/>
              </a:rPr>
              <a:t>right</a:t>
            </a:r>
            <a:r>
              <a:rPr lang="es-MX" sz="1700" dirty="0">
                <a:latin typeface="Sniglet" panose="020B0604020202020204" charset="0"/>
              </a:rPr>
              <a:t>, que sitúan la imagen a la izquierda o a la derecha.</a:t>
            </a:r>
            <a:endParaRPr lang="es-MX" sz="1700" b="1" dirty="0">
              <a:latin typeface="Sniglet" panose="020B0604020202020204" charset="0"/>
            </a:endParaRPr>
          </a:p>
        </p:txBody>
      </p:sp>
      <p:pic>
        <p:nvPicPr>
          <p:cNvPr id="5" name="Imagen 4">
            <a:extLst>
              <a:ext uri="{FF2B5EF4-FFF2-40B4-BE49-F238E27FC236}">
                <a16:creationId xmlns:a16="http://schemas.microsoft.com/office/drawing/2014/main" id="{775CC969-D319-4FC4-A32D-BCDE3FCF0AD5}"/>
              </a:ext>
            </a:extLst>
          </p:cNvPr>
          <p:cNvPicPr>
            <a:picLocks noChangeAspect="1"/>
          </p:cNvPicPr>
          <p:nvPr/>
        </p:nvPicPr>
        <p:blipFill>
          <a:blip r:embed="rId3"/>
          <a:stretch>
            <a:fillRect/>
          </a:stretch>
        </p:blipFill>
        <p:spPr>
          <a:xfrm>
            <a:off x="1192361" y="3148716"/>
            <a:ext cx="3379639" cy="1059490"/>
          </a:xfrm>
          <a:prstGeom prst="rect">
            <a:avLst/>
          </a:prstGeom>
        </p:spPr>
      </p:pic>
      <p:pic>
        <p:nvPicPr>
          <p:cNvPr id="6" name="Imagen 5">
            <a:extLst>
              <a:ext uri="{FF2B5EF4-FFF2-40B4-BE49-F238E27FC236}">
                <a16:creationId xmlns:a16="http://schemas.microsoft.com/office/drawing/2014/main" id="{A00A7BFD-FC81-426E-8A66-07619762D096}"/>
              </a:ext>
            </a:extLst>
          </p:cNvPr>
          <p:cNvPicPr>
            <a:picLocks noChangeAspect="1"/>
          </p:cNvPicPr>
          <p:nvPr/>
        </p:nvPicPr>
        <p:blipFill>
          <a:blip r:embed="rId4"/>
          <a:stretch>
            <a:fillRect/>
          </a:stretch>
        </p:blipFill>
        <p:spPr>
          <a:xfrm>
            <a:off x="5398127" y="3406998"/>
            <a:ext cx="1133475" cy="542925"/>
          </a:xfrm>
          <a:prstGeom prst="rect">
            <a:avLst/>
          </a:prstGeom>
        </p:spPr>
      </p:pic>
    </p:spTree>
    <p:extLst>
      <p:ext uri="{BB962C8B-B14F-4D97-AF65-F5344CB8AC3E}">
        <p14:creationId xmlns:p14="http://schemas.microsoft.com/office/powerpoint/2010/main" val="1609486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p:nvPr/>
        </p:nvSpPr>
        <p:spPr>
          <a:xfrm>
            <a:off x="2475427" y="999794"/>
            <a:ext cx="3855147" cy="300127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19050" cap="flat" cmpd="sng">
            <a:solidFill>
              <a:srgbClr val="2A95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4"/>
          <p:cNvSpPr txBox="1">
            <a:spLocks noGrp="1"/>
          </p:cNvSpPr>
          <p:nvPr>
            <p:ph type="body" idx="4294967295"/>
          </p:nvPr>
        </p:nvSpPr>
        <p:spPr>
          <a:xfrm>
            <a:off x="3181800" y="1375786"/>
            <a:ext cx="2780400" cy="1832077"/>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5400" b="1" dirty="0">
                <a:solidFill>
                  <a:srgbClr val="2A95B7"/>
                </a:solidFill>
                <a:latin typeface="Patrick Hand SC"/>
                <a:ea typeface="Patrick Hand SC"/>
                <a:cs typeface="Patrick Hand SC"/>
                <a:sym typeface="Patrick Hand SC"/>
              </a:rPr>
              <a:t>EJEMPLO</a:t>
            </a:r>
            <a:endParaRPr sz="5400" b="1" dirty="0">
              <a:solidFill>
                <a:srgbClr val="2A95B7"/>
              </a:solidFill>
              <a:latin typeface="Patrick Hand SC"/>
              <a:ea typeface="Patrick Hand SC"/>
              <a:cs typeface="Patrick Hand SC"/>
              <a:sym typeface="Patrick Hand SC"/>
            </a:endParaRPr>
          </a:p>
        </p:txBody>
      </p:sp>
      <p:sp>
        <p:nvSpPr>
          <p:cNvPr id="240" name="Google Shape;240;p34"/>
          <p:cNvSpPr/>
          <p:nvPr/>
        </p:nvSpPr>
        <p:spPr>
          <a:xfrm>
            <a:off x="4120874" y="1162625"/>
            <a:ext cx="3542700" cy="225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800" dirty="0">
              <a:solidFill>
                <a:srgbClr val="999999"/>
              </a:solidFill>
              <a:latin typeface="Sniglet"/>
              <a:ea typeface="Sniglet"/>
              <a:cs typeface="Sniglet"/>
              <a:sym typeface="Sniglet"/>
            </a:endParaRPr>
          </a:p>
        </p:txBody>
      </p:sp>
      <p:sp>
        <p:nvSpPr>
          <p:cNvPr id="241" name="Google Shape;241;p3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093925" y="1100975"/>
            <a:ext cx="5976300" cy="750300"/>
          </a:xfrm>
          <a:prstGeom prst="rect">
            <a:avLst/>
          </a:prstGeom>
        </p:spPr>
        <p:txBody>
          <a:bodyPr spcFirstLastPara="1" wrap="square" lIns="91425" tIns="91425" rIns="91425" bIns="91425" anchor="t" anchorCtr="0">
            <a:noAutofit/>
          </a:bodyPr>
          <a:lstStyle/>
          <a:p>
            <a:pPr lvl="0"/>
            <a:r>
              <a:rPr lang="es-MX" sz="6000" dirty="0"/>
              <a:t>¿Para qué sirve?</a:t>
            </a:r>
            <a:endParaRPr sz="6000" dirty="0"/>
          </a:p>
        </p:txBody>
      </p:sp>
      <p:sp>
        <p:nvSpPr>
          <p:cNvPr id="64" name="Google Shape;64;p14"/>
          <p:cNvSpPr txBox="1">
            <a:spLocks noGrp="1"/>
          </p:cNvSpPr>
          <p:nvPr>
            <p:ph type="body" idx="1"/>
          </p:nvPr>
        </p:nvSpPr>
        <p:spPr>
          <a:xfrm>
            <a:off x="1190694" y="1894625"/>
            <a:ext cx="7242837" cy="2169000"/>
          </a:xfrm>
          <a:prstGeom prst="rect">
            <a:avLst/>
          </a:prstGeom>
        </p:spPr>
        <p:txBody>
          <a:bodyPr spcFirstLastPara="1" wrap="square" lIns="91425" tIns="91425" rIns="91425" bIns="91425" anchor="t" anchorCtr="0">
            <a:noAutofit/>
          </a:bodyPr>
          <a:lstStyle/>
          <a:p>
            <a:pPr marL="0" lvl="0" indent="0" algn="just">
              <a:buNone/>
            </a:pPr>
            <a:r>
              <a:rPr lang="es-MX" dirty="0"/>
              <a:t>Sirve para indicar de qué forma un elemento fluye por la página. Gracias esta propiedad podremos indicar si el elemento al que se aplica realmente se comportará como una capa de contenidos que se colocará libremente en la página. Se detallan los posibles valores que puede tomar </a:t>
            </a:r>
            <a:r>
              <a:rPr lang="es-MX" b="1" dirty="0"/>
              <a:t>position</a:t>
            </a:r>
            <a:r>
              <a:rPr lang="es-MX" dirty="0"/>
              <a:t>.</a:t>
            </a:r>
          </a:p>
          <a:p>
            <a:pPr marL="0" lvl="0" indent="0" algn="l" rtl="0">
              <a:spcBef>
                <a:spcPts val="600"/>
              </a:spcBef>
              <a:spcAft>
                <a:spcPts val="0"/>
              </a:spcAft>
              <a:buNone/>
            </a:pPr>
            <a:endParaRPr dirty="0"/>
          </a:p>
        </p:txBody>
      </p:sp>
      <p:sp>
        <p:nvSpPr>
          <p:cNvPr id="65" name="Google Shape;65;p14"/>
          <p:cNvSpPr/>
          <p:nvPr/>
        </p:nvSpPr>
        <p:spPr>
          <a:xfrm flipH="1">
            <a:off x="1082114" y="898786"/>
            <a:ext cx="923990" cy="851362"/>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2A95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A95B7"/>
              </a:solidFill>
            </a:endParaRPr>
          </a:p>
        </p:txBody>
      </p:sp>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sz="4400" dirty="0"/>
              <a:t>Valores de Position</a:t>
            </a:r>
            <a:endParaRPr sz="4400" dirty="0"/>
          </a:p>
        </p:txBody>
      </p:sp>
      <p:sp>
        <p:nvSpPr>
          <p:cNvPr id="58" name="Google Shape;58;p13"/>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4" name="Imagen 3"/>
          <p:cNvPicPr>
            <a:picLocks noChangeAspect="1"/>
          </p:cNvPicPr>
          <p:nvPr/>
        </p:nvPicPr>
        <p:blipFill rotWithShape="1">
          <a:blip r:embed="rId3"/>
          <a:srcRect l="22963" t="29405" r="23523" b="47562"/>
          <a:stretch/>
        </p:blipFill>
        <p:spPr>
          <a:xfrm>
            <a:off x="797986" y="1842955"/>
            <a:ext cx="7658304" cy="18541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p>
            <a:pPr lvl="0" algn="ctr"/>
            <a:r>
              <a:rPr lang="es-MX" sz="3200" dirty="0"/>
              <a:t>Propiedades de </a:t>
            </a:r>
            <a:r>
              <a:rPr lang="es-MX" sz="3200" b="0" i="1" dirty="0" err="1"/>
              <a:t>absolute</a:t>
            </a:r>
            <a:r>
              <a:rPr lang="es-MX" sz="3200" b="0" i="1" dirty="0"/>
              <a:t>, </a:t>
            </a:r>
            <a:r>
              <a:rPr lang="es-MX" sz="3200" b="0" i="1" dirty="0" err="1"/>
              <a:t>fixed</a:t>
            </a:r>
            <a:r>
              <a:rPr lang="es-MX" sz="3200" b="0" i="1" dirty="0"/>
              <a:t> o </a:t>
            </a:r>
            <a:r>
              <a:rPr lang="es-MX" sz="3200" b="0" i="1" dirty="0" err="1"/>
              <a:t>relative</a:t>
            </a:r>
            <a:endParaRPr sz="3200" dirty="0"/>
          </a:p>
        </p:txBody>
      </p:sp>
      <p:sp>
        <p:nvSpPr>
          <p:cNvPr id="58" name="Google Shape;58;p13"/>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2" name="Imagen 1"/>
          <p:cNvPicPr>
            <a:picLocks noChangeAspect="1"/>
          </p:cNvPicPr>
          <p:nvPr/>
        </p:nvPicPr>
        <p:blipFill rotWithShape="1">
          <a:blip r:embed="rId3"/>
          <a:srcRect l="22728" t="41060" r="23980" b="31141"/>
          <a:stretch/>
        </p:blipFill>
        <p:spPr>
          <a:xfrm>
            <a:off x="699520" y="1546475"/>
            <a:ext cx="7744960" cy="2272554"/>
          </a:xfrm>
          <a:prstGeom prst="rect">
            <a:avLst/>
          </a:prstGeom>
        </p:spPr>
      </p:pic>
    </p:spTree>
    <p:extLst>
      <p:ext uri="{BB962C8B-B14F-4D97-AF65-F5344CB8AC3E}">
        <p14:creationId xmlns:p14="http://schemas.microsoft.com/office/powerpoint/2010/main" val="2657030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p>
            <a:pPr lvl="0" algn="ctr"/>
            <a:r>
              <a:rPr lang="es-MX" sz="4400" dirty="0"/>
              <a:t>posicionamiento estático</a:t>
            </a:r>
            <a:endParaRPr sz="4400" dirty="0"/>
          </a:p>
        </p:txBody>
      </p:sp>
      <p:sp>
        <p:nvSpPr>
          <p:cNvPr id="58" name="Google Shape;58;p13"/>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2" name="CuadroTexto 1"/>
          <p:cNvSpPr txBox="1"/>
          <p:nvPr/>
        </p:nvSpPr>
        <p:spPr>
          <a:xfrm>
            <a:off x="919661" y="1486723"/>
            <a:ext cx="4770670" cy="2862322"/>
          </a:xfrm>
          <a:prstGeom prst="rect">
            <a:avLst/>
          </a:prstGeom>
          <a:noFill/>
        </p:spPr>
        <p:txBody>
          <a:bodyPr wrap="square" rtlCol="0">
            <a:spAutoFit/>
          </a:bodyPr>
          <a:lstStyle/>
          <a:p>
            <a:pPr algn="just"/>
            <a:r>
              <a:rPr lang="es-MX" sz="1800" dirty="0">
                <a:latin typeface="Sniglet" panose="020B0604020202020204" charset="0"/>
              </a:rPr>
              <a:t>Se consigue usando el valor </a:t>
            </a:r>
            <a:r>
              <a:rPr lang="es-MX" sz="1800" b="1" dirty="0" err="1">
                <a:latin typeface="Sniglet" panose="020B0604020202020204" charset="0"/>
              </a:rPr>
              <a:t>static</a:t>
            </a:r>
            <a:r>
              <a:rPr lang="es-MX" sz="1800" dirty="0">
                <a:latin typeface="Sniglet" panose="020B0604020202020204" charset="0"/>
              </a:rPr>
              <a:t> en la propiedad position.</a:t>
            </a:r>
          </a:p>
          <a:p>
            <a:pPr algn="just"/>
            <a:endParaRPr lang="es-MX" sz="1800" dirty="0">
              <a:latin typeface="Sniglet" panose="020B0604020202020204" charset="0"/>
            </a:endParaRPr>
          </a:p>
          <a:p>
            <a:pPr algn="just"/>
            <a:r>
              <a:rPr lang="es-MX" sz="1800" dirty="0">
                <a:latin typeface="Sniglet" panose="020B0604020202020204" charset="0"/>
              </a:rPr>
              <a:t>El posicionamiento estático es el que se aplica por defecto. Si se establece así, el elemento al que se aplique aparece en la página en la posición que dicte el flujo natural (de izquierda a derecha y de arriba abajo) del código. Es decir, ignorará las propiedades de posicionamiento (</a:t>
            </a:r>
            <a:r>
              <a:rPr lang="es-MX" sz="1800" dirty="0" err="1">
                <a:latin typeface="Sniglet" panose="020B0604020202020204" charset="0"/>
              </a:rPr>
              <a:t>left</a:t>
            </a:r>
            <a:r>
              <a:rPr lang="es-MX" sz="1800" dirty="0">
                <a:latin typeface="Sniglet" panose="020B0604020202020204" charset="0"/>
              </a:rPr>
              <a:t>, top, </a:t>
            </a:r>
            <a:r>
              <a:rPr lang="es-MX" sz="1800" dirty="0" err="1">
                <a:latin typeface="Sniglet" panose="020B0604020202020204" charset="0"/>
              </a:rPr>
              <a:t>right</a:t>
            </a:r>
            <a:r>
              <a:rPr lang="es-MX" sz="1800" dirty="0">
                <a:latin typeface="Sniglet" panose="020B0604020202020204" charset="0"/>
              </a:rPr>
              <a:t> y </a:t>
            </a:r>
            <a:r>
              <a:rPr lang="es-MX" sz="1800" dirty="0" err="1">
                <a:latin typeface="Sniglet" panose="020B0604020202020204" charset="0"/>
              </a:rPr>
              <a:t>bottom</a:t>
            </a:r>
            <a:r>
              <a:rPr lang="es-MX" sz="1800" dirty="0">
                <a:latin typeface="Sniglet" panose="020B0604020202020204" charset="0"/>
              </a:rPr>
              <a:t>).</a:t>
            </a:r>
          </a:p>
        </p:txBody>
      </p:sp>
      <p:pic>
        <p:nvPicPr>
          <p:cNvPr id="3" name="Imagen 2"/>
          <p:cNvPicPr>
            <a:picLocks noChangeAspect="1"/>
          </p:cNvPicPr>
          <p:nvPr/>
        </p:nvPicPr>
        <p:blipFill rotWithShape="1">
          <a:blip r:embed="rId3"/>
          <a:srcRect l="9463" t="41367" r="48505" b="25300"/>
          <a:stretch/>
        </p:blipFill>
        <p:spPr>
          <a:xfrm>
            <a:off x="5690331" y="1953789"/>
            <a:ext cx="2744676" cy="1631448"/>
          </a:xfrm>
          <a:prstGeom prst="rect">
            <a:avLst/>
          </a:prstGeom>
        </p:spPr>
      </p:pic>
    </p:spTree>
    <p:extLst>
      <p:ext uri="{BB962C8B-B14F-4D97-AF65-F5344CB8AC3E}">
        <p14:creationId xmlns:p14="http://schemas.microsoft.com/office/powerpoint/2010/main" val="1971486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p>
            <a:pPr lvl="0" algn="ctr"/>
            <a:r>
              <a:rPr lang="es-MX" sz="4400" dirty="0"/>
              <a:t>Posicionamiento relativo</a:t>
            </a:r>
            <a:endParaRPr sz="4400" dirty="0"/>
          </a:p>
        </p:txBody>
      </p:sp>
      <p:sp>
        <p:nvSpPr>
          <p:cNvPr id="58" name="Google Shape;58;p13"/>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2" name="CuadroTexto 1"/>
          <p:cNvSpPr txBox="1"/>
          <p:nvPr/>
        </p:nvSpPr>
        <p:spPr>
          <a:xfrm>
            <a:off x="919661" y="1486723"/>
            <a:ext cx="4770670" cy="2862322"/>
          </a:xfrm>
          <a:prstGeom prst="rect">
            <a:avLst/>
          </a:prstGeom>
          <a:noFill/>
        </p:spPr>
        <p:txBody>
          <a:bodyPr wrap="square" rtlCol="0">
            <a:spAutoFit/>
          </a:bodyPr>
          <a:lstStyle/>
          <a:p>
            <a:pPr algn="just"/>
            <a:r>
              <a:rPr lang="es-MX" sz="1800" dirty="0">
                <a:latin typeface="Sniglet" panose="020B0604020202020204" charset="0"/>
              </a:rPr>
              <a:t>Se logra con el valor </a:t>
            </a:r>
            <a:r>
              <a:rPr lang="es-MX" sz="1800" b="1" dirty="0" err="1">
                <a:latin typeface="Sniglet" panose="020B0604020202020204" charset="0"/>
              </a:rPr>
              <a:t>relative</a:t>
            </a:r>
            <a:r>
              <a:rPr lang="es-MX" sz="1800" dirty="0">
                <a:latin typeface="Sniglet" panose="020B0604020202020204" charset="0"/>
              </a:rPr>
              <a:t>. Funciona como </a:t>
            </a:r>
            <a:r>
              <a:rPr lang="es-MX" sz="1800" dirty="0" err="1">
                <a:latin typeface="Sniglet" panose="020B0604020202020204" charset="0"/>
              </a:rPr>
              <a:t>static</a:t>
            </a:r>
            <a:r>
              <a:rPr lang="es-MX" sz="1800" dirty="0">
                <a:latin typeface="Sniglet" panose="020B0604020202020204" charset="0"/>
              </a:rPr>
              <a:t> solo que, en este caso, sí permite modificar su posición inicial usando las propiedades </a:t>
            </a:r>
            <a:r>
              <a:rPr lang="es-MX" sz="1800" dirty="0" err="1">
                <a:latin typeface="Sniglet" panose="020B0604020202020204" charset="0"/>
              </a:rPr>
              <a:t>left</a:t>
            </a:r>
            <a:r>
              <a:rPr lang="es-MX" sz="1800" dirty="0">
                <a:latin typeface="Sniglet" panose="020B0604020202020204" charset="0"/>
              </a:rPr>
              <a:t>, top, </a:t>
            </a:r>
            <a:r>
              <a:rPr lang="es-MX" sz="1800" dirty="0" err="1">
                <a:latin typeface="Sniglet" panose="020B0604020202020204" charset="0"/>
              </a:rPr>
              <a:t>right</a:t>
            </a:r>
            <a:r>
              <a:rPr lang="es-MX" sz="1800" dirty="0">
                <a:latin typeface="Sniglet" panose="020B0604020202020204" charset="0"/>
              </a:rPr>
              <a:t> y </a:t>
            </a:r>
            <a:r>
              <a:rPr lang="es-MX" sz="1800" dirty="0" err="1">
                <a:latin typeface="Sniglet" panose="020B0604020202020204" charset="0"/>
              </a:rPr>
              <a:t>bottom</a:t>
            </a:r>
            <a:r>
              <a:rPr lang="es-MX" sz="1800" dirty="0">
                <a:latin typeface="Sniglet" panose="020B0604020202020204" charset="0"/>
              </a:rPr>
              <a:t>.</a:t>
            </a:r>
          </a:p>
          <a:p>
            <a:pPr algn="just"/>
            <a:r>
              <a:rPr lang="es-MX" sz="1800" dirty="0">
                <a:latin typeface="Sniglet" panose="020B0604020202020204" charset="0"/>
              </a:rPr>
              <a:t>En modo </a:t>
            </a:r>
            <a:r>
              <a:rPr lang="es-MX" sz="1800" dirty="0" err="1">
                <a:latin typeface="Sniglet" panose="020B0604020202020204" charset="0"/>
              </a:rPr>
              <a:t>relative</a:t>
            </a:r>
            <a:r>
              <a:rPr lang="es-MX" sz="1800" dirty="0">
                <a:latin typeface="Sniglet" panose="020B0604020202020204" charset="0"/>
              </a:rPr>
              <a:t>, el elemento marcado con este posicionamiento sí se mueve con las propiedades de posicionamiento, pero deja el hueco que le correspondería en modo </a:t>
            </a:r>
            <a:r>
              <a:rPr lang="es-MX" sz="1800" dirty="0" err="1">
                <a:latin typeface="Sniglet" panose="020B0604020202020204" charset="0"/>
              </a:rPr>
              <a:t>static</a:t>
            </a:r>
            <a:r>
              <a:rPr lang="es-MX" sz="1800" dirty="0">
                <a:latin typeface="Sniglet" panose="020B0604020202020204" charset="0"/>
              </a:rPr>
              <a:t>. En definitiva, </a:t>
            </a:r>
            <a:r>
              <a:rPr lang="es-MX" sz="1800" dirty="0" err="1">
                <a:latin typeface="Sniglet" panose="020B0604020202020204" charset="0"/>
              </a:rPr>
              <a:t>relative</a:t>
            </a:r>
            <a:r>
              <a:rPr lang="es-MX" sz="1800" dirty="0">
                <a:latin typeface="Sniglet" panose="020B0604020202020204" charset="0"/>
              </a:rPr>
              <a:t> provoca un desplazamiento en el elemento.</a:t>
            </a:r>
          </a:p>
        </p:txBody>
      </p:sp>
      <p:pic>
        <p:nvPicPr>
          <p:cNvPr id="4" name="Imagen 3"/>
          <p:cNvPicPr>
            <a:picLocks noChangeAspect="1"/>
          </p:cNvPicPr>
          <p:nvPr/>
        </p:nvPicPr>
        <p:blipFill>
          <a:blip r:embed="rId3"/>
          <a:stretch>
            <a:fillRect/>
          </a:stretch>
        </p:blipFill>
        <p:spPr>
          <a:xfrm>
            <a:off x="5690331" y="1714603"/>
            <a:ext cx="2713507" cy="1916683"/>
          </a:xfrm>
          <a:prstGeom prst="rect">
            <a:avLst/>
          </a:prstGeom>
        </p:spPr>
      </p:pic>
    </p:spTree>
    <p:extLst>
      <p:ext uri="{BB962C8B-B14F-4D97-AF65-F5344CB8AC3E}">
        <p14:creationId xmlns:p14="http://schemas.microsoft.com/office/powerpoint/2010/main" val="3313736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1061550" y="260833"/>
            <a:ext cx="7020900" cy="750300"/>
          </a:xfrm>
          <a:prstGeom prst="rect">
            <a:avLst/>
          </a:prstGeom>
        </p:spPr>
        <p:txBody>
          <a:bodyPr spcFirstLastPara="1" wrap="square" lIns="91425" tIns="91425" rIns="91425" bIns="91425" anchor="t" anchorCtr="0">
            <a:noAutofit/>
          </a:bodyPr>
          <a:lstStyle/>
          <a:p>
            <a:pPr lvl="0" algn="ctr"/>
            <a:r>
              <a:rPr lang="es-MX" sz="4400" dirty="0"/>
              <a:t>Posicionamiento absoluto</a:t>
            </a:r>
            <a:endParaRPr sz="4400" dirty="0"/>
          </a:p>
        </p:txBody>
      </p:sp>
      <p:sp>
        <p:nvSpPr>
          <p:cNvPr id="58" name="Google Shape;58;p13"/>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2" name="CuadroTexto 1"/>
          <p:cNvSpPr txBox="1"/>
          <p:nvPr/>
        </p:nvSpPr>
        <p:spPr>
          <a:xfrm>
            <a:off x="749938" y="936364"/>
            <a:ext cx="4848294" cy="3416320"/>
          </a:xfrm>
          <a:prstGeom prst="rect">
            <a:avLst/>
          </a:prstGeom>
          <a:noFill/>
        </p:spPr>
        <p:txBody>
          <a:bodyPr wrap="square" rtlCol="0">
            <a:spAutoFit/>
          </a:bodyPr>
          <a:lstStyle/>
          <a:p>
            <a:pPr algn="just"/>
            <a:r>
              <a:rPr lang="es-MX" sz="1800" dirty="0">
                <a:latin typeface="Sniglet" panose="020B0604020202020204" charset="0"/>
              </a:rPr>
              <a:t>El valor de la propiedad position relacionado con este posicionamiento es </a:t>
            </a:r>
            <a:r>
              <a:rPr lang="es-MX" sz="1800" b="1" dirty="0" err="1">
                <a:latin typeface="Sniglet" panose="020B0604020202020204" charset="0"/>
              </a:rPr>
              <a:t>absolute</a:t>
            </a:r>
            <a:r>
              <a:rPr lang="es-MX" sz="1800" b="1" dirty="0">
                <a:latin typeface="Sniglet" panose="020B0604020202020204" charset="0"/>
              </a:rPr>
              <a:t>.</a:t>
            </a:r>
          </a:p>
          <a:p>
            <a:pPr algn="just"/>
            <a:r>
              <a:rPr lang="es-MX" sz="1800" dirty="0">
                <a:latin typeface="Sniglet" panose="020B0604020202020204" charset="0"/>
              </a:rPr>
              <a:t>Estamos indicando que el elemento pasará a utilizar posicionamiento absoluto, que no es más que utilizar el documento completo como referencia.  </a:t>
            </a:r>
          </a:p>
          <a:p>
            <a:pPr algn="just"/>
            <a:r>
              <a:rPr lang="es-MX" sz="1800" dirty="0">
                <a:latin typeface="Sniglet" panose="020B0604020202020204" charset="0"/>
              </a:rPr>
              <a:t>Ejemplo: Si establecemos </a:t>
            </a:r>
            <a:r>
              <a:rPr lang="es-MX" sz="1800" b="1" dirty="0">
                <a:latin typeface="Sniglet" panose="020B0604020202020204" charset="0"/>
              </a:rPr>
              <a:t>left:40px,</a:t>
            </a:r>
            <a:r>
              <a:rPr lang="es-MX" sz="1800" dirty="0">
                <a:latin typeface="Sniglet" panose="020B0604020202020204" charset="0"/>
              </a:rPr>
              <a:t> el elemento se colocará </a:t>
            </a:r>
            <a:r>
              <a:rPr lang="es-MX" sz="1800" b="1" dirty="0">
                <a:latin typeface="Sniglet" panose="020B0604020202020204" charset="0"/>
              </a:rPr>
              <a:t>40 píxeles a la derecha del extremo izquierdo de la página</a:t>
            </a:r>
            <a:r>
              <a:rPr lang="es-MX" sz="1800" dirty="0">
                <a:latin typeface="Sniglet" panose="020B0604020202020204" charset="0"/>
              </a:rPr>
              <a:t>. Sin embargo, si indicamos </a:t>
            </a:r>
            <a:r>
              <a:rPr lang="es-MX" sz="1800" b="1" dirty="0">
                <a:latin typeface="Sniglet" panose="020B0604020202020204" charset="0"/>
              </a:rPr>
              <a:t>right:40px,</a:t>
            </a:r>
            <a:r>
              <a:rPr lang="es-MX" sz="1800" dirty="0">
                <a:latin typeface="Sniglet" panose="020B0604020202020204" charset="0"/>
              </a:rPr>
              <a:t> el elemento se colocará </a:t>
            </a:r>
            <a:r>
              <a:rPr lang="es-MX" sz="1800" b="1" dirty="0">
                <a:latin typeface="Sniglet" panose="020B0604020202020204" charset="0"/>
              </a:rPr>
              <a:t>40 píxeles a la izquierda del extremo derecho de la página</a:t>
            </a:r>
            <a:r>
              <a:rPr lang="es-MX" sz="1800" dirty="0">
                <a:latin typeface="Sniglet" panose="020B0604020202020204" charset="0"/>
              </a:rPr>
              <a:t>.</a:t>
            </a:r>
          </a:p>
        </p:txBody>
      </p:sp>
      <p:pic>
        <p:nvPicPr>
          <p:cNvPr id="1026" name="Picture 2" descr="posicionamiento absoluto html cs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4867" y="1368174"/>
            <a:ext cx="2667000"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384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1061550" y="388313"/>
            <a:ext cx="7020900" cy="750300"/>
          </a:xfrm>
          <a:prstGeom prst="rect">
            <a:avLst/>
          </a:prstGeom>
        </p:spPr>
        <p:txBody>
          <a:bodyPr spcFirstLastPara="1" wrap="square" lIns="91425" tIns="91425" rIns="91425" bIns="91425" anchor="t" anchorCtr="0">
            <a:noAutofit/>
          </a:bodyPr>
          <a:lstStyle/>
          <a:p>
            <a:pPr lvl="0" algn="ctr"/>
            <a:r>
              <a:rPr lang="es-MX" sz="4400" dirty="0"/>
              <a:t>Posicionamiento fijo</a:t>
            </a:r>
            <a:endParaRPr sz="4400" dirty="0"/>
          </a:p>
        </p:txBody>
      </p:sp>
      <p:sp>
        <p:nvSpPr>
          <p:cNvPr id="58" name="Google Shape;58;p13"/>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CuadroTexto 1"/>
          <p:cNvSpPr txBox="1"/>
          <p:nvPr/>
        </p:nvSpPr>
        <p:spPr>
          <a:xfrm>
            <a:off x="794671" y="1153686"/>
            <a:ext cx="7421772" cy="2185214"/>
          </a:xfrm>
          <a:prstGeom prst="rect">
            <a:avLst/>
          </a:prstGeom>
          <a:noFill/>
        </p:spPr>
        <p:txBody>
          <a:bodyPr wrap="square" rtlCol="0">
            <a:spAutoFit/>
          </a:bodyPr>
          <a:lstStyle/>
          <a:p>
            <a:pPr algn="just"/>
            <a:r>
              <a:rPr lang="es-MX" sz="1700" dirty="0">
                <a:latin typeface="Sniglet" panose="020B0604020202020204" charset="0"/>
              </a:rPr>
              <a:t>El valor para este posicionamiento es </a:t>
            </a:r>
            <a:r>
              <a:rPr lang="es-MX" sz="1700" dirty="0" err="1">
                <a:latin typeface="Sniglet" panose="020B0604020202020204" charset="0"/>
              </a:rPr>
              <a:t>fixed</a:t>
            </a:r>
            <a:r>
              <a:rPr lang="es-MX" sz="1700" dirty="0">
                <a:latin typeface="Sniglet" panose="020B0604020202020204" charset="0"/>
              </a:rPr>
              <a:t>.</a:t>
            </a:r>
          </a:p>
          <a:p>
            <a:pPr algn="just"/>
            <a:r>
              <a:rPr lang="es-MX" sz="1700" dirty="0">
                <a:latin typeface="Sniglet" panose="020B0604020202020204" charset="0"/>
              </a:rPr>
              <a:t>Con este posicionamiento, el elemento flota libremente por la ventana y abandona el hueco que, por su orden natural, le correspondería. </a:t>
            </a:r>
          </a:p>
          <a:p>
            <a:pPr algn="just"/>
            <a:r>
              <a:rPr lang="es-MX" sz="1700" dirty="0">
                <a:latin typeface="Sniglet" panose="020B0604020202020204" charset="0"/>
              </a:rPr>
              <a:t>el posicionamiento fijo es hermano del posicionamiento absoluto. Funciona exactamente igual, salvo que hace que el elemento se muestre en una posición fija dependiendo de la región visual del navegador. </a:t>
            </a:r>
            <a:r>
              <a:rPr lang="es-MX" sz="1700" b="1" dirty="0">
                <a:latin typeface="Sniglet" panose="020B0604020202020204" charset="0"/>
              </a:rPr>
              <a:t>Es decir, aunque el usuario haga </a:t>
            </a:r>
            <a:r>
              <a:rPr lang="es-MX" sz="1700" b="1" dirty="0" err="1">
                <a:latin typeface="Sniglet" panose="020B0604020202020204" charset="0"/>
              </a:rPr>
              <a:t>scroll</a:t>
            </a:r>
            <a:r>
              <a:rPr lang="es-MX" sz="1700" b="1" dirty="0">
                <a:latin typeface="Sniglet" panose="020B0604020202020204" charset="0"/>
              </a:rPr>
              <a:t> y se desplace hacia abajo en la página web, el elemento seguirá en el mismo sitio posicionado.</a:t>
            </a:r>
          </a:p>
        </p:txBody>
      </p:sp>
      <p:pic>
        <p:nvPicPr>
          <p:cNvPr id="2052" name="Picture 4" descr="Resultado de imagen para posicionamiento fijo c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9860" y="3254398"/>
            <a:ext cx="3997253" cy="1585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186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p>
            <a:pPr lvl="0" algn="ctr"/>
            <a:r>
              <a:rPr lang="es-MX" sz="4400" dirty="0"/>
              <a:t>Posicionamiento flotante</a:t>
            </a:r>
            <a:endParaRPr sz="4400" dirty="0"/>
          </a:p>
        </p:txBody>
      </p:sp>
      <p:sp>
        <p:nvSpPr>
          <p:cNvPr id="58" name="Google Shape;58;p13"/>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2" name="CuadroTexto 1"/>
          <p:cNvSpPr txBox="1"/>
          <p:nvPr/>
        </p:nvSpPr>
        <p:spPr>
          <a:xfrm>
            <a:off x="919661" y="1486723"/>
            <a:ext cx="4770670" cy="369332"/>
          </a:xfrm>
          <a:prstGeom prst="rect">
            <a:avLst/>
          </a:prstGeom>
          <a:noFill/>
        </p:spPr>
        <p:txBody>
          <a:bodyPr wrap="square" rtlCol="0">
            <a:spAutoFit/>
          </a:bodyPr>
          <a:lstStyle/>
          <a:p>
            <a:pPr algn="just"/>
            <a:endParaRPr lang="es-MX" sz="1800" dirty="0">
              <a:latin typeface="Sniglet" panose="020B0604020202020204" charset="0"/>
            </a:endParaRPr>
          </a:p>
        </p:txBody>
      </p:sp>
      <p:sp>
        <p:nvSpPr>
          <p:cNvPr id="6" name="CuadroTexto 5">
            <a:extLst>
              <a:ext uri="{FF2B5EF4-FFF2-40B4-BE49-F238E27FC236}">
                <a16:creationId xmlns:a16="http://schemas.microsoft.com/office/drawing/2014/main" id="{F936347F-D184-4A15-BC40-8B2F28F0116C}"/>
              </a:ext>
            </a:extLst>
          </p:cNvPr>
          <p:cNvSpPr txBox="1"/>
          <p:nvPr/>
        </p:nvSpPr>
        <p:spPr>
          <a:xfrm>
            <a:off x="919661" y="1482080"/>
            <a:ext cx="7020900" cy="1661993"/>
          </a:xfrm>
          <a:prstGeom prst="rect">
            <a:avLst/>
          </a:prstGeom>
          <a:noFill/>
        </p:spPr>
        <p:txBody>
          <a:bodyPr wrap="square" rtlCol="0">
            <a:spAutoFit/>
          </a:bodyPr>
          <a:lstStyle/>
          <a:p>
            <a:r>
              <a:rPr lang="es-MX" sz="1700" dirty="0">
                <a:latin typeface="Sniglet" panose="020B0604020202020204" charset="0"/>
              </a:rPr>
              <a:t>La propiedad </a:t>
            </a:r>
            <a:r>
              <a:rPr lang="es-MX" sz="1700" dirty="0" err="1">
                <a:latin typeface="Sniglet" panose="020B0604020202020204" charset="0"/>
              </a:rPr>
              <a:t>float</a:t>
            </a:r>
            <a:r>
              <a:rPr lang="es-MX" sz="1700" dirty="0">
                <a:latin typeface="Sniglet" panose="020B0604020202020204" charset="0"/>
              </a:rPr>
              <a:t> establece el esquema de posicionamiento flotante para un elemento. Cuando existe un elemento flotante, los elementos que se encuentran a continuación del elemento flotante fluyen a lo largo de él, salvo que haya un elemento que tenga establecido la propiedad </a:t>
            </a:r>
            <a:r>
              <a:rPr lang="es-MX" sz="1700" dirty="0" err="1">
                <a:latin typeface="Sniglet" panose="020B0604020202020204" charset="0"/>
              </a:rPr>
              <a:t>clear</a:t>
            </a:r>
            <a:r>
              <a:rPr lang="es-MX" sz="1700" dirty="0">
                <a:latin typeface="Sniglet" panose="020B0604020202020204" charset="0"/>
              </a:rPr>
              <a:t>. Se puede crear una letra capital aplicando la propiedad </a:t>
            </a:r>
            <a:r>
              <a:rPr lang="es-MX" sz="1700" dirty="0" err="1">
                <a:latin typeface="Sniglet" panose="020B0604020202020204" charset="0"/>
              </a:rPr>
              <a:t>float</a:t>
            </a:r>
            <a:r>
              <a:rPr lang="es-MX" sz="1700" dirty="0">
                <a:latin typeface="Sniglet" panose="020B0604020202020204" charset="0"/>
              </a:rPr>
              <a:t> a la primera letra de un párrafo.</a:t>
            </a:r>
          </a:p>
        </p:txBody>
      </p:sp>
      <p:pic>
        <p:nvPicPr>
          <p:cNvPr id="7" name="Imagen 6">
            <a:extLst>
              <a:ext uri="{FF2B5EF4-FFF2-40B4-BE49-F238E27FC236}">
                <a16:creationId xmlns:a16="http://schemas.microsoft.com/office/drawing/2014/main" id="{372C09C2-11A6-49CE-8389-8661390DAF3F}"/>
              </a:ext>
            </a:extLst>
          </p:cNvPr>
          <p:cNvPicPr>
            <a:picLocks noChangeAspect="1"/>
          </p:cNvPicPr>
          <p:nvPr/>
        </p:nvPicPr>
        <p:blipFill>
          <a:blip r:embed="rId3"/>
          <a:stretch>
            <a:fillRect/>
          </a:stretch>
        </p:blipFill>
        <p:spPr>
          <a:xfrm>
            <a:off x="1541720" y="3270496"/>
            <a:ext cx="3910123" cy="845642"/>
          </a:xfrm>
          <a:prstGeom prst="rect">
            <a:avLst/>
          </a:prstGeom>
        </p:spPr>
      </p:pic>
      <p:pic>
        <p:nvPicPr>
          <p:cNvPr id="8" name="Imagen 7">
            <a:extLst>
              <a:ext uri="{FF2B5EF4-FFF2-40B4-BE49-F238E27FC236}">
                <a16:creationId xmlns:a16="http://schemas.microsoft.com/office/drawing/2014/main" id="{06C1D813-F699-4643-A8E3-52699B9B68A6}"/>
              </a:ext>
            </a:extLst>
          </p:cNvPr>
          <p:cNvPicPr>
            <a:picLocks noChangeAspect="1"/>
          </p:cNvPicPr>
          <p:nvPr/>
        </p:nvPicPr>
        <p:blipFill>
          <a:blip r:embed="rId4"/>
          <a:stretch>
            <a:fillRect/>
          </a:stretch>
        </p:blipFill>
        <p:spPr>
          <a:xfrm>
            <a:off x="6039292" y="3270496"/>
            <a:ext cx="1267047" cy="858912"/>
          </a:xfrm>
          <a:prstGeom prst="rect">
            <a:avLst/>
          </a:prstGeom>
        </p:spPr>
      </p:pic>
    </p:spTree>
    <p:extLst>
      <p:ext uri="{BB962C8B-B14F-4D97-AF65-F5344CB8AC3E}">
        <p14:creationId xmlns:p14="http://schemas.microsoft.com/office/powerpoint/2010/main" val="3514414499"/>
      </p:ext>
    </p:extLst>
  </p:cSld>
  <p:clrMapOvr>
    <a:masterClrMapping/>
  </p:clrMapOvr>
</p:sld>
</file>

<file path=ppt/theme/theme1.xml><?xml version="1.0" encoding="utf-8"?>
<a:theme xmlns:a="http://schemas.openxmlformats.org/drawingml/2006/main" name="Seyto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500</Words>
  <Application>Microsoft Office PowerPoint</Application>
  <PresentationFormat>Presentación en pantalla (16:9)</PresentationFormat>
  <Paragraphs>37</Paragraphs>
  <Slides>11</Slides>
  <Notes>11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Sniglet</vt:lpstr>
      <vt:lpstr>Patrick Hand SC</vt:lpstr>
      <vt:lpstr>Arial</vt:lpstr>
      <vt:lpstr>Seyton template</vt:lpstr>
      <vt:lpstr>POSICIONAMIENTO</vt:lpstr>
      <vt:lpstr>¿Para qué sirve?</vt:lpstr>
      <vt:lpstr>Valores de Position</vt:lpstr>
      <vt:lpstr>Propiedades de absolute, fixed o relative</vt:lpstr>
      <vt:lpstr>posicionamiento estático</vt:lpstr>
      <vt:lpstr>Posicionamiento relativo</vt:lpstr>
      <vt:lpstr>Posicionamiento absoluto</vt:lpstr>
      <vt:lpstr>Posicionamiento fijo</vt:lpstr>
      <vt:lpstr>Posicionamiento flotante</vt:lpstr>
      <vt:lpstr>Figuras flotantes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POSICIONAMIENTO</dc:title>
  <dc:creator>veriton</dc:creator>
  <cp:lastModifiedBy>Luis Rojas</cp:lastModifiedBy>
  <cp:revision>8</cp:revision>
  <dcterms:modified xsi:type="dcterms:W3CDTF">2019-09-25T03:23:11Z</dcterms:modified>
</cp:coreProperties>
</file>