
<file path=[Content_Types].xml><?xml version="1.0" encoding="utf-8"?>
<Types xmlns="http://schemas.openxmlformats.org/package/2006/content-types">
  <Default Extension="bmp" ContentType="image/bmp"/>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9" r:id="rId4"/>
    <p:sldId id="264" r:id="rId5"/>
    <p:sldId id="268" r:id="rId6"/>
    <p:sldId id="269" r:id="rId7"/>
    <p:sldId id="270" r:id="rId8"/>
    <p:sldId id="271" r:id="rId9"/>
    <p:sldId id="266" r:id="rId10"/>
    <p:sldId id="274" r:id="rId11"/>
    <p:sldId id="273" r:id="rId12"/>
    <p:sldId id="275" r:id="rId13"/>
    <p:sldId id="272" r:id="rId14"/>
    <p:sldId id="27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DCE2B7-6152-4B62-8C2A-E7CF41C0DA25}" type="doc">
      <dgm:prSet loTypeId="urn:microsoft.com/office/officeart/2018/2/layout/IconCircleList" loCatId="icon" qsTypeId="urn:microsoft.com/office/officeart/2005/8/quickstyle/3d4" qsCatId="3D" csTypeId="urn:microsoft.com/office/officeart/2005/8/colors/accent1_2" csCatId="accent1" phldr="1"/>
      <dgm:spPr/>
      <dgm:t>
        <a:bodyPr/>
        <a:lstStyle/>
        <a:p>
          <a:endParaRPr lang="en-US"/>
        </a:p>
      </dgm:t>
    </dgm:pt>
    <dgm:pt modelId="{59EA07BB-2624-406D-97A7-A19992A57CF8}">
      <dgm:prSet custT="1"/>
      <dgm:spPr/>
      <dgm:t>
        <a:bodyPr/>
        <a:lstStyle/>
        <a:p>
          <a:pPr>
            <a:lnSpc>
              <a:spcPct val="100000"/>
            </a:lnSpc>
          </a:pPr>
          <a:r>
            <a:rPr lang="en-US" sz="1800" dirty="0"/>
            <a:t>Las </a:t>
          </a:r>
          <a:r>
            <a:rPr lang="en-US" sz="1800" dirty="0" err="1"/>
            <a:t>memorias</a:t>
          </a:r>
          <a:r>
            <a:rPr lang="en-US" sz="1800" dirty="0"/>
            <a:t> max, </a:t>
          </a:r>
          <a:r>
            <a:rPr lang="es-MX" sz="1800" dirty="0"/>
            <a:t>se especializan en manejar el ruido aditivo.</a:t>
          </a:r>
        </a:p>
        <a:p>
          <a:pPr>
            <a:lnSpc>
              <a:spcPct val="100000"/>
            </a:lnSpc>
          </a:pPr>
          <a:r>
            <a:rPr lang="es-ES" sz="1800" dirty="0"/>
            <a:t>Utilizan el producto mínimo para ambas fases.</a:t>
          </a:r>
          <a:endParaRPr lang="en-US" sz="1800" dirty="0"/>
        </a:p>
      </dgm:t>
    </dgm:pt>
    <dgm:pt modelId="{6693C728-871C-4FD9-9C56-EEAA7B9A4CF0}" type="parTrans" cxnId="{962FF249-1F50-4D11-97C0-462968D79E0B}">
      <dgm:prSet/>
      <dgm:spPr/>
      <dgm:t>
        <a:bodyPr/>
        <a:lstStyle/>
        <a:p>
          <a:endParaRPr lang="en-US" sz="3200"/>
        </a:p>
      </dgm:t>
    </dgm:pt>
    <dgm:pt modelId="{EB487CFF-CCBD-496F-8D67-6FB7CFA6AE0C}" type="sibTrans" cxnId="{962FF249-1F50-4D11-97C0-462968D79E0B}">
      <dgm:prSet/>
      <dgm:spPr/>
      <dgm:t>
        <a:bodyPr/>
        <a:lstStyle/>
        <a:p>
          <a:pPr>
            <a:lnSpc>
              <a:spcPct val="100000"/>
            </a:lnSpc>
          </a:pPr>
          <a:endParaRPr lang="en-US" sz="3200"/>
        </a:p>
      </dgm:t>
    </dgm:pt>
    <dgm:pt modelId="{3CADA4BD-3E0C-47DE-998F-7D0A04E2888F}">
      <dgm:prSet custT="1"/>
      <dgm:spPr/>
      <dgm:t>
        <a:bodyPr/>
        <a:lstStyle/>
        <a:p>
          <a:pPr>
            <a:lnSpc>
              <a:spcPct val="100000"/>
            </a:lnSpc>
          </a:pPr>
          <a:r>
            <a:rPr lang="en-US" sz="1800" dirty="0"/>
            <a:t>Las </a:t>
          </a:r>
          <a:r>
            <a:rPr lang="en-US" sz="1800" dirty="0" err="1"/>
            <a:t>memorias</a:t>
          </a:r>
          <a:r>
            <a:rPr lang="en-US" sz="1800" dirty="0"/>
            <a:t> min, </a:t>
          </a:r>
          <a:r>
            <a:rPr lang="es-MX" sz="1800" dirty="0"/>
            <a:t>se especializan en manejar el ruido substractivo.</a:t>
          </a:r>
        </a:p>
        <a:p>
          <a:pPr>
            <a:lnSpc>
              <a:spcPct val="100000"/>
            </a:lnSpc>
          </a:pPr>
          <a:r>
            <a:rPr lang="es-ES" sz="1800" dirty="0"/>
            <a:t>Utilizan el producto máximo para ambas fases</a:t>
          </a:r>
          <a:r>
            <a:rPr lang="en-US" sz="1800" dirty="0"/>
            <a:t> </a:t>
          </a:r>
        </a:p>
        <a:p>
          <a:pPr>
            <a:lnSpc>
              <a:spcPct val="100000"/>
            </a:lnSpc>
          </a:pPr>
          <a:endParaRPr lang="en-US" sz="1800" dirty="0"/>
        </a:p>
      </dgm:t>
    </dgm:pt>
    <dgm:pt modelId="{3622884C-6CB8-490F-B0C5-E044181D9CCF}" type="parTrans" cxnId="{4690702E-9FED-4485-8A6C-E98047B4784F}">
      <dgm:prSet/>
      <dgm:spPr/>
      <dgm:t>
        <a:bodyPr/>
        <a:lstStyle/>
        <a:p>
          <a:endParaRPr lang="en-US" sz="3200"/>
        </a:p>
      </dgm:t>
    </dgm:pt>
    <dgm:pt modelId="{8751C362-2BFC-46EC-B77B-E5752EF420A5}" type="sibTrans" cxnId="{4690702E-9FED-4485-8A6C-E98047B4784F}">
      <dgm:prSet/>
      <dgm:spPr/>
      <dgm:t>
        <a:bodyPr/>
        <a:lstStyle/>
        <a:p>
          <a:endParaRPr lang="en-US" sz="3200"/>
        </a:p>
      </dgm:t>
    </dgm:pt>
    <dgm:pt modelId="{73308E8E-4FCD-4815-B416-45A715C7D232}" type="pres">
      <dgm:prSet presAssocID="{F5DCE2B7-6152-4B62-8C2A-E7CF41C0DA25}" presName="root" presStyleCnt="0">
        <dgm:presLayoutVars>
          <dgm:dir/>
          <dgm:resizeHandles val="exact"/>
        </dgm:presLayoutVars>
      </dgm:prSet>
      <dgm:spPr/>
    </dgm:pt>
    <dgm:pt modelId="{0995A664-A6E0-459C-8F3F-DC74DD2E903E}" type="pres">
      <dgm:prSet presAssocID="{F5DCE2B7-6152-4B62-8C2A-E7CF41C0DA25}" presName="container" presStyleCnt="0">
        <dgm:presLayoutVars>
          <dgm:dir/>
          <dgm:resizeHandles val="exact"/>
        </dgm:presLayoutVars>
      </dgm:prSet>
      <dgm:spPr/>
    </dgm:pt>
    <dgm:pt modelId="{DF5975B8-0AEC-44CB-922B-444CEECA11F4}" type="pres">
      <dgm:prSet presAssocID="{59EA07BB-2624-406D-97A7-A19992A57CF8}" presName="compNode" presStyleCnt="0"/>
      <dgm:spPr/>
    </dgm:pt>
    <dgm:pt modelId="{062D715A-E534-43FA-8207-77909D59D3B7}" type="pres">
      <dgm:prSet presAssocID="{59EA07BB-2624-406D-97A7-A19992A57CF8}" presName="iconBgRect" presStyleLbl="bgShp" presStyleIdx="0" presStyleCnt="2"/>
      <dgm:spPr/>
    </dgm:pt>
    <dgm:pt modelId="{94B0CE25-D512-4787-BF41-63186C277E96}" type="pres">
      <dgm:prSet presAssocID="{59EA07BB-2624-406D-97A7-A19992A57CF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Acercar con relleno sólido"/>
        </a:ext>
      </dgm:extLst>
    </dgm:pt>
    <dgm:pt modelId="{B0E717CB-5B53-4413-B110-94A725C9F2E8}" type="pres">
      <dgm:prSet presAssocID="{59EA07BB-2624-406D-97A7-A19992A57CF8}" presName="spaceRect" presStyleCnt="0"/>
      <dgm:spPr/>
    </dgm:pt>
    <dgm:pt modelId="{FFEB19C3-B308-47CB-B900-725197ABA290}" type="pres">
      <dgm:prSet presAssocID="{59EA07BB-2624-406D-97A7-A19992A57CF8}" presName="textRect" presStyleLbl="revTx" presStyleIdx="0" presStyleCnt="2">
        <dgm:presLayoutVars>
          <dgm:chMax val="1"/>
          <dgm:chPref val="1"/>
        </dgm:presLayoutVars>
      </dgm:prSet>
      <dgm:spPr/>
    </dgm:pt>
    <dgm:pt modelId="{76C01F17-4BB0-411E-8CE6-8D1981263C8F}" type="pres">
      <dgm:prSet presAssocID="{EB487CFF-CCBD-496F-8D67-6FB7CFA6AE0C}" presName="sibTrans" presStyleLbl="sibTrans2D1" presStyleIdx="0" presStyleCnt="0"/>
      <dgm:spPr/>
    </dgm:pt>
    <dgm:pt modelId="{9845B640-9D37-4CAB-B847-1CBE7CAED85C}" type="pres">
      <dgm:prSet presAssocID="{3CADA4BD-3E0C-47DE-998F-7D0A04E2888F}" presName="compNode" presStyleCnt="0"/>
      <dgm:spPr/>
    </dgm:pt>
    <dgm:pt modelId="{3A75F0AB-FA91-4BB9-888B-4A3F8CF23C9D}" type="pres">
      <dgm:prSet presAssocID="{3CADA4BD-3E0C-47DE-998F-7D0A04E2888F}" presName="iconBgRect" presStyleLbl="bgShp" presStyleIdx="1" presStyleCnt="2"/>
      <dgm:spPr/>
    </dgm:pt>
    <dgm:pt modelId="{3B2C4C92-CE7C-4084-9127-0972E0A0CC83}" type="pres">
      <dgm:prSet presAssocID="{3CADA4BD-3E0C-47DE-998F-7D0A04E2888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Alejar con relleno sólido"/>
        </a:ext>
      </dgm:extLst>
    </dgm:pt>
    <dgm:pt modelId="{5A311DCF-9C61-42F0-9D44-9FAB32A55FC4}" type="pres">
      <dgm:prSet presAssocID="{3CADA4BD-3E0C-47DE-998F-7D0A04E2888F}" presName="spaceRect" presStyleCnt="0"/>
      <dgm:spPr/>
    </dgm:pt>
    <dgm:pt modelId="{9DE2652E-C770-47E5-A887-F86B60ADE678}" type="pres">
      <dgm:prSet presAssocID="{3CADA4BD-3E0C-47DE-998F-7D0A04E2888F}" presName="textRect" presStyleLbl="revTx" presStyleIdx="1" presStyleCnt="2" custLinFactNeighborX="-3702" custLinFactNeighborY="13336">
        <dgm:presLayoutVars>
          <dgm:chMax val="1"/>
          <dgm:chPref val="1"/>
        </dgm:presLayoutVars>
      </dgm:prSet>
      <dgm:spPr/>
    </dgm:pt>
  </dgm:ptLst>
  <dgm:cxnLst>
    <dgm:cxn modelId="{7CA5300A-8354-49F6-858B-59E27162B95E}" type="presOf" srcId="{59EA07BB-2624-406D-97A7-A19992A57CF8}" destId="{FFEB19C3-B308-47CB-B900-725197ABA290}" srcOrd="0" destOrd="0" presId="urn:microsoft.com/office/officeart/2018/2/layout/IconCircleList"/>
    <dgm:cxn modelId="{3A4B0B17-088A-46CF-A022-AA3DFE1FB3AE}" type="presOf" srcId="{EB487CFF-CCBD-496F-8D67-6FB7CFA6AE0C}" destId="{76C01F17-4BB0-411E-8CE6-8D1981263C8F}" srcOrd="0" destOrd="0" presId="urn:microsoft.com/office/officeart/2018/2/layout/IconCircleList"/>
    <dgm:cxn modelId="{4690702E-9FED-4485-8A6C-E98047B4784F}" srcId="{F5DCE2B7-6152-4B62-8C2A-E7CF41C0DA25}" destId="{3CADA4BD-3E0C-47DE-998F-7D0A04E2888F}" srcOrd="1" destOrd="0" parTransId="{3622884C-6CB8-490F-B0C5-E044181D9CCF}" sibTransId="{8751C362-2BFC-46EC-B77B-E5752EF420A5}"/>
    <dgm:cxn modelId="{962FF249-1F50-4D11-97C0-462968D79E0B}" srcId="{F5DCE2B7-6152-4B62-8C2A-E7CF41C0DA25}" destId="{59EA07BB-2624-406D-97A7-A19992A57CF8}" srcOrd="0" destOrd="0" parTransId="{6693C728-871C-4FD9-9C56-EEAA7B9A4CF0}" sibTransId="{EB487CFF-CCBD-496F-8D67-6FB7CFA6AE0C}"/>
    <dgm:cxn modelId="{0467044D-3644-4688-A842-F6C8CDAD0557}" type="presOf" srcId="{F5DCE2B7-6152-4B62-8C2A-E7CF41C0DA25}" destId="{73308E8E-4FCD-4815-B416-45A715C7D232}" srcOrd="0" destOrd="0" presId="urn:microsoft.com/office/officeart/2018/2/layout/IconCircleList"/>
    <dgm:cxn modelId="{AAFCF8BA-DB68-413E-95FD-F0397D7CBB82}" type="presOf" srcId="{3CADA4BD-3E0C-47DE-998F-7D0A04E2888F}" destId="{9DE2652E-C770-47E5-A887-F86B60ADE678}" srcOrd="0" destOrd="0" presId="urn:microsoft.com/office/officeart/2018/2/layout/IconCircleList"/>
    <dgm:cxn modelId="{6A9BB04D-2BF4-424A-B048-90A20AAA6C43}" type="presParOf" srcId="{73308E8E-4FCD-4815-B416-45A715C7D232}" destId="{0995A664-A6E0-459C-8F3F-DC74DD2E903E}" srcOrd="0" destOrd="0" presId="urn:microsoft.com/office/officeart/2018/2/layout/IconCircleList"/>
    <dgm:cxn modelId="{3A1476A7-BC35-4D58-ADD1-5678A13E99E7}" type="presParOf" srcId="{0995A664-A6E0-459C-8F3F-DC74DD2E903E}" destId="{DF5975B8-0AEC-44CB-922B-444CEECA11F4}" srcOrd="0" destOrd="0" presId="urn:microsoft.com/office/officeart/2018/2/layout/IconCircleList"/>
    <dgm:cxn modelId="{59DDF2C1-B0C2-4810-BA68-DFD550F19009}" type="presParOf" srcId="{DF5975B8-0AEC-44CB-922B-444CEECA11F4}" destId="{062D715A-E534-43FA-8207-77909D59D3B7}" srcOrd="0" destOrd="0" presId="urn:microsoft.com/office/officeart/2018/2/layout/IconCircleList"/>
    <dgm:cxn modelId="{D45501D4-FE50-4802-B498-45AC8C09BD83}" type="presParOf" srcId="{DF5975B8-0AEC-44CB-922B-444CEECA11F4}" destId="{94B0CE25-D512-4787-BF41-63186C277E96}" srcOrd="1" destOrd="0" presId="urn:microsoft.com/office/officeart/2018/2/layout/IconCircleList"/>
    <dgm:cxn modelId="{B163148A-D707-41A7-AACC-FAE48E3A275D}" type="presParOf" srcId="{DF5975B8-0AEC-44CB-922B-444CEECA11F4}" destId="{B0E717CB-5B53-4413-B110-94A725C9F2E8}" srcOrd="2" destOrd="0" presId="urn:microsoft.com/office/officeart/2018/2/layout/IconCircleList"/>
    <dgm:cxn modelId="{67C5AB12-EFD2-4873-8401-C24410EEF4AC}" type="presParOf" srcId="{DF5975B8-0AEC-44CB-922B-444CEECA11F4}" destId="{FFEB19C3-B308-47CB-B900-725197ABA290}" srcOrd="3" destOrd="0" presId="urn:microsoft.com/office/officeart/2018/2/layout/IconCircleList"/>
    <dgm:cxn modelId="{1DC13C53-18EE-4C3A-AD4E-EDC627C8D6A6}" type="presParOf" srcId="{0995A664-A6E0-459C-8F3F-DC74DD2E903E}" destId="{76C01F17-4BB0-411E-8CE6-8D1981263C8F}" srcOrd="1" destOrd="0" presId="urn:microsoft.com/office/officeart/2018/2/layout/IconCircleList"/>
    <dgm:cxn modelId="{2512DC60-5856-4DFB-A237-8A1C14CF67AA}" type="presParOf" srcId="{0995A664-A6E0-459C-8F3F-DC74DD2E903E}" destId="{9845B640-9D37-4CAB-B847-1CBE7CAED85C}" srcOrd="2" destOrd="0" presId="urn:microsoft.com/office/officeart/2018/2/layout/IconCircleList"/>
    <dgm:cxn modelId="{3DDC11DD-658C-4132-826D-9305AD07139E}" type="presParOf" srcId="{9845B640-9D37-4CAB-B847-1CBE7CAED85C}" destId="{3A75F0AB-FA91-4BB9-888B-4A3F8CF23C9D}" srcOrd="0" destOrd="0" presId="urn:microsoft.com/office/officeart/2018/2/layout/IconCircleList"/>
    <dgm:cxn modelId="{C6BBE492-AC49-40F8-A3F6-7142317AAC16}" type="presParOf" srcId="{9845B640-9D37-4CAB-B847-1CBE7CAED85C}" destId="{3B2C4C92-CE7C-4084-9127-0972E0A0CC83}" srcOrd="1" destOrd="0" presId="urn:microsoft.com/office/officeart/2018/2/layout/IconCircleList"/>
    <dgm:cxn modelId="{0CD3E252-9DE7-4AF4-8F1E-5807BCC3FD89}" type="presParOf" srcId="{9845B640-9D37-4CAB-B847-1CBE7CAED85C}" destId="{5A311DCF-9C61-42F0-9D44-9FAB32A55FC4}" srcOrd="2" destOrd="0" presId="urn:microsoft.com/office/officeart/2018/2/layout/IconCircleList"/>
    <dgm:cxn modelId="{5C9A40ED-0008-4192-B86A-B03ECC2C8CE9}" type="presParOf" srcId="{9845B640-9D37-4CAB-B847-1CBE7CAED85C}" destId="{9DE2652E-C770-47E5-A887-F86B60ADE678}"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2D715A-E534-43FA-8207-77909D59D3B7}">
      <dsp:nvSpPr>
        <dsp:cNvPr id="0" name=""/>
        <dsp:cNvSpPr/>
      </dsp:nvSpPr>
      <dsp:spPr>
        <a:xfrm>
          <a:off x="38390" y="1637921"/>
          <a:ext cx="821014" cy="821014"/>
        </a:xfrm>
        <a:prstGeom prst="ellipse">
          <a:avLst/>
        </a:prstGeom>
        <a:solidFill>
          <a:schemeClr val="accent1">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94B0CE25-D512-4787-BF41-63186C277E96}">
      <dsp:nvSpPr>
        <dsp:cNvPr id="0" name=""/>
        <dsp:cNvSpPr/>
      </dsp:nvSpPr>
      <dsp:spPr>
        <a:xfrm>
          <a:off x="210803" y="1810334"/>
          <a:ext cx="476188" cy="4761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FFEB19C3-B308-47CB-B900-725197ABA290}">
      <dsp:nvSpPr>
        <dsp:cNvPr id="0" name=""/>
        <dsp:cNvSpPr/>
      </dsp:nvSpPr>
      <dsp:spPr>
        <a:xfrm>
          <a:off x="1035336" y="1637921"/>
          <a:ext cx="1935248" cy="821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Las </a:t>
          </a:r>
          <a:r>
            <a:rPr lang="en-US" sz="1800" kern="1200" dirty="0" err="1"/>
            <a:t>memorias</a:t>
          </a:r>
          <a:r>
            <a:rPr lang="en-US" sz="1800" kern="1200" dirty="0"/>
            <a:t> max, </a:t>
          </a:r>
          <a:r>
            <a:rPr lang="es-MX" sz="1800" kern="1200" dirty="0"/>
            <a:t>se especializan en manejar el ruido aditivo.</a:t>
          </a:r>
        </a:p>
        <a:p>
          <a:pPr marL="0" lvl="0" indent="0" algn="l" defTabSz="800100">
            <a:lnSpc>
              <a:spcPct val="100000"/>
            </a:lnSpc>
            <a:spcBef>
              <a:spcPct val="0"/>
            </a:spcBef>
            <a:spcAft>
              <a:spcPct val="35000"/>
            </a:spcAft>
            <a:buNone/>
          </a:pPr>
          <a:r>
            <a:rPr lang="es-ES" sz="1800" kern="1200" dirty="0"/>
            <a:t>Utilizan el producto mínimo para ambas fases.</a:t>
          </a:r>
          <a:endParaRPr lang="en-US" sz="1800" kern="1200" dirty="0"/>
        </a:p>
      </dsp:txBody>
      <dsp:txXfrm>
        <a:off x="1035336" y="1637921"/>
        <a:ext cx="1935248" cy="821014"/>
      </dsp:txXfrm>
    </dsp:sp>
    <dsp:sp modelId="{3A75F0AB-FA91-4BB9-888B-4A3F8CF23C9D}">
      <dsp:nvSpPr>
        <dsp:cNvPr id="0" name=""/>
        <dsp:cNvSpPr/>
      </dsp:nvSpPr>
      <dsp:spPr>
        <a:xfrm>
          <a:off x="3307788" y="1637921"/>
          <a:ext cx="821014" cy="821014"/>
        </a:xfrm>
        <a:prstGeom prst="ellipse">
          <a:avLst/>
        </a:prstGeom>
        <a:solidFill>
          <a:schemeClr val="accent1">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3B2C4C92-CE7C-4084-9127-0972E0A0CC83}">
      <dsp:nvSpPr>
        <dsp:cNvPr id="0" name=""/>
        <dsp:cNvSpPr/>
      </dsp:nvSpPr>
      <dsp:spPr>
        <a:xfrm>
          <a:off x="3480201" y="1810334"/>
          <a:ext cx="476188" cy="4761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9DE2652E-C770-47E5-A887-F86B60ADE678}">
      <dsp:nvSpPr>
        <dsp:cNvPr id="0" name=""/>
        <dsp:cNvSpPr/>
      </dsp:nvSpPr>
      <dsp:spPr>
        <a:xfrm>
          <a:off x="4233091" y="1747411"/>
          <a:ext cx="1935248" cy="821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Las </a:t>
          </a:r>
          <a:r>
            <a:rPr lang="en-US" sz="1800" kern="1200" dirty="0" err="1"/>
            <a:t>memorias</a:t>
          </a:r>
          <a:r>
            <a:rPr lang="en-US" sz="1800" kern="1200" dirty="0"/>
            <a:t> min, </a:t>
          </a:r>
          <a:r>
            <a:rPr lang="es-MX" sz="1800" kern="1200" dirty="0"/>
            <a:t>se especializan en manejar el ruido substractivo.</a:t>
          </a:r>
        </a:p>
        <a:p>
          <a:pPr marL="0" lvl="0" indent="0" algn="l" defTabSz="800100">
            <a:lnSpc>
              <a:spcPct val="100000"/>
            </a:lnSpc>
            <a:spcBef>
              <a:spcPct val="0"/>
            </a:spcBef>
            <a:spcAft>
              <a:spcPct val="35000"/>
            </a:spcAft>
            <a:buNone/>
          </a:pPr>
          <a:r>
            <a:rPr lang="es-ES" sz="1800" kern="1200" dirty="0"/>
            <a:t>Utilizan el producto máximo para ambas fases</a:t>
          </a:r>
          <a:r>
            <a:rPr lang="en-US" sz="1800" kern="1200" dirty="0"/>
            <a:t> </a:t>
          </a:r>
        </a:p>
        <a:p>
          <a:pPr marL="0" lvl="0" indent="0" algn="l" defTabSz="800100">
            <a:lnSpc>
              <a:spcPct val="100000"/>
            </a:lnSpc>
            <a:spcBef>
              <a:spcPct val="0"/>
            </a:spcBef>
            <a:spcAft>
              <a:spcPct val="35000"/>
            </a:spcAft>
            <a:buNone/>
          </a:pPr>
          <a:endParaRPr lang="en-US" sz="1800" kern="1200" dirty="0"/>
        </a:p>
      </dsp:txBody>
      <dsp:txXfrm>
        <a:off x="4233091" y="1747411"/>
        <a:ext cx="1935248" cy="82101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8C79C5D-2A6F-F04D-97DA-BEF2467B64E4}" type="datetimeFigureOut">
              <a:rPr lang="en-US" dirty="0"/>
              <a:pPr/>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a:t>Haga clic para modificar los estilos de texto del patrón</a:t>
            </a:r>
          </a:p>
        </p:txBody>
      </p:sp>
      <p:sp>
        <p:nvSpPr>
          <p:cNvPr id="2" name="Date Placeholder 1"/>
          <p:cNvSpPr>
            <a:spLocks noGrp="1"/>
          </p:cNvSpPr>
          <p:nvPr>
            <p:ph type="dt" sz="half" idx="10"/>
          </p:nvPr>
        </p:nvSpPr>
        <p:spPr/>
        <p:txBody>
          <a:bodyPr/>
          <a:lstStyle/>
          <a:p>
            <a:fld id="{FBF54567-0DE4-3F47-BF90-CB84690072F9}" type="datetimeFigureOut">
              <a:rPr lang="en-US" dirty="0"/>
              <a:pPr/>
              <a:t>1/27/2021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0DF5E60-9974-AC48-9591-99C2BB44B7CF}" type="datetimeFigureOut">
              <a:rPr lang="en-US" dirty="0"/>
              <a:pPr/>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1/27/2021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1/27/2021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4.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8.png"/><Relationship Id="rId11" Type="http://schemas.openxmlformats.org/officeDocument/2006/relationships/image" Target="../media/image35.png"/><Relationship Id="rId5" Type="http://schemas.openxmlformats.org/officeDocument/2006/relationships/image" Target="../media/image27.png"/><Relationship Id="rId10" Type="http://schemas.openxmlformats.org/officeDocument/2006/relationships/image" Target="../media/image34.png"/><Relationship Id="rId4" Type="http://schemas.openxmlformats.org/officeDocument/2006/relationships/image" Target="../media/image25.png"/><Relationship Id="rId9"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bmp"/><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3.png"/><Relationship Id="rId7" Type="http://schemas.openxmlformats.org/officeDocument/2006/relationships/diagramColors" Target="../diagrams/colors1.xml"/><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D5FA6E-1588-4BC8-BD81-97B7027CB484}"/>
              </a:ext>
            </a:extLst>
          </p:cNvPr>
          <p:cNvSpPr>
            <a:spLocks noGrp="1"/>
          </p:cNvSpPr>
          <p:nvPr>
            <p:ph type="ctrTitle"/>
          </p:nvPr>
        </p:nvSpPr>
        <p:spPr>
          <a:xfrm>
            <a:off x="100199" y="2021715"/>
            <a:ext cx="11991599" cy="2971051"/>
          </a:xfrm>
        </p:spPr>
        <p:txBody>
          <a:bodyPr/>
          <a:lstStyle/>
          <a:p>
            <a:pPr algn="ctr"/>
            <a:r>
              <a:rPr lang="es-MX" sz="11500" dirty="0">
                <a:ln w="6600">
                  <a:solidFill>
                    <a:schemeClr val="accent2"/>
                  </a:solidFill>
                  <a:prstDash val="solid"/>
                </a:ln>
                <a:solidFill>
                  <a:srgbClr val="FFFFFF"/>
                </a:solidFill>
                <a:effectLst>
                  <a:outerShdw dist="38100" dir="2700000" algn="tl" rotWithShape="0">
                    <a:schemeClr val="accent2"/>
                  </a:outerShdw>
                </a:effectLst>
              </a:rPr>
              <a:t>Reconocimiento de Patrones</a:t>
            </a:r>
            <a:br>
              <a:rPr lang="es-MX" sz="5400" dirty="0">
                <a:ln w="6600">
                  <a:solidFill>
                    <a:schemeClr val="accent2"/>
                  </a:solidFill>
                  <a:prstDash val="solid"/>
                </a:ln>
                <a:solidFill>
                  <a:srgbClr val="FFFFFF"/>
                </a:solidFill>
                <a:effectLst>
                  <a:outerShdw dist="38100" dir="2700000" algn="tl" rotWithShape="0">
                    <a:schemeClr val="accent2"/>
                  </a:outerShdw>
                </a:effectLst>
              </a:rPr>
            </a:br>
            <a:endParaRPr lang="es-MX"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3" name="Subtítulo 2">
            <a:extLst>
              <a:ext uri="{FF2B5EF4-FFF2-40B4-BE49-F238E27FC236}">
                <a16:creationId xmlns:a16="http://schemas.microsoft.com/office/drawing/2014/main" id="{E11A7139-B9B8-42DE-A7AD-6D640E7F919E}"/>
              </a:ext>
            </a:extLst>
          </p:cNvPr>
          <p:cNvSpPr>
            <a:spLocks noGrp="1"/>
          </p:cNvSpPr>
          <p:nvPr>
            <p:ph type="subTitle" idx="1"/>
          </p:nvPr>
        </p:nvSpPr>
        <p:spPr>
          <a:xfrm>
            <a:off x="347675" y="5280846"/>
            <a:ext cx="11496649" cy="1287733"/>
          </a:xfrm>
        </p:spPr>
        <p:txBody>
          <a:bodyPr>
            <a:normAutofit fontScale="32500" lnSpcReduction="20000"/>
          </a:bodyPr>
          <a:lstStyle/>
          <a:p>
            <a:r>
              <a:rPr lang="es-MX" sz="8000" dirty="0">
                <a:ln w="0"/>
                <a:solidFill>
                  <a:schemeClr val="accent1"/>
                </a:solidFill>
                <a:effectLst>
                  <a:outerShdw blurRad="38100" dist="25400" dir="5400000" algn="ctr" rotWithShape="0">
                    <a:srgbClr val="6E747A">
                      <a:alpha val="43000"/>
                    </a:srgbClr>
                  </a:outerShdw>
                </a:effectLst>
              </a:rPr>
              <a:t>3CM1</a:t>
            </a:r>
          </a:p>
          <a:p>
            <a:r>
              <a:rPr lang="es-MX" sz="8000" dirty="0">
                <a:ln w="0"/>
                <a:solidFill>
                  <a:schemeClr val="accent1"/>
                </a:solidFill>
                <a:effectLst>
                  <a:outerShdw blurRad="38100" dist="25400" dir="5400000" algn="ctr" rotWithShape="0">
                    <a:srgbClr val="6E747A">
                      <a:alpha val="43000"/>
                    </a:srgbClr>
                  </a:outerShdw>
                </a:effectLst>
              </a:rPr>
              <a:t>Ortiz Meraz Isaac Baruch</a:t>
            </a:r>
            <a:br>
              <a:rPr lang="es-MX" sz="8000" dirty="0">
                <a:ln w="0"/>
                <a:solidFill>
                  <a:schemeClr val="accent1"/>
                </a:solidFill>
                <a:effectLst>
                  <a:outerShdw blurRad="38100" dist="25400" dir="5400000" algn="ctr" rotWithShape="0">
                    <a:srgbClr val="6E747A">
                      <a:alpha val="43000"/>
                    </a:srgbClr>
                  </a:outerShdw>
                </a:effectLst>
              </a:rPr>
            </a:br>
            <a:r>
              <a:rPr lang="es-MX" sz="8000" dirty="0" err="1">
                <a:ln w="0"/>
                <a:solidFill>
                  <a:schemeClr val="accent1"/>
                </a:solidFill>
                <a:effectLst>
                  <a:outerShdw blurRad="38100" dist="25400" dir="5400000" algn="ctr" rotWithShape="0">
                    <a:srgbClr val="6E747A">
                      <a:alpha val="43000"/>
                    </a:srgbClr>
                  </a:outerShdw>
                </a:effectLst>
              </a:rPr>
              <a:t>Ramses</a:t>
            </a:r>
            <a:r>
              <a:rPr lang="es-MX" sz="8000" dirty="0">
                <a:ln w="0"/>
                <a:solidFill>
                  <a:schemeClr val="accent1"/>
                </a:solidFill>
                <a:effectLst>
                  <a:outerShdw blurRad="38100" dist="25400" dir="5400000" algn="ctr" rotWithShape="0">
                    <a:srgbClr val="6E747A">
                      <a:alpha val="43000"/>
                    </a:srgbClr>
                  </a:outerShdw>
                </a:effectLst>
              </a:rPr>
              <a:t> Sebastián Rosas </a:t>
            </a:r>
            <a:r>
              <a:rPr lang="es-MX" sz="8000" dirty="0" err="1">
                <a:ln w="0"/>
                <a:solidFill>
                  <a:schemeClr val="accent1"/>
                </a:solidFill>
                <a:effectLst>
                  <a:outerShdw blurRad="38100" dist="25400" dir="5400000" algn="ctr" rotWithShape="0">
                    <a:srgbClr val="6E747A">
                      <a:alpha val="43000"/>
                    </a:srgbClr>
                  </a:outerShdw>
                </a:effectLst>
              </a:rPr>
              <a:t>Nuñez</a:t>
            </a:r>
            <a:r>
              <a:rPr lang="es-MX" sz="3200" dirty="0">
                <a:ln w="0"/>
                <a:solidFill>
                  <a:schemeClr val="accent1"/>
                </a:solidFill>
                <a:effectLst>
                  <a:outerShdw blurRad="38100" dist="25400" dir="5400000" algn="ctr" rotWithShape="0">
                    <a:srgbClr val="6E747A">
                      <a:alpha val="43000"/>
                    </a:srgbClr>
                  </a:outerShdw>
                </a:effectLst>
              </a:rPr>
              <a:t> </a:t>
            </a:r>
            <a:r>
              <a:rPr lang="es-MX" sz="2800" dirty="0">
                <a:ln w="0"/>
                <a:solidFill>
                  <a:schemeClr val="accent1"/>
                </a:solidFill>
                <a:effectLst>
                  <a:outerShdw blurRad="38100" dist="25400" dir="5400000" algn="ctr" rotWithShape="0">
                    <a:srgbClr val="6E747A">
                      <a:alpha val="43000"/>
                    </a:srgbClr>
                  </a:outerShdw>
                </a:effectLst>
              </a:rPr>
              <a:t>										</a:t>
            </a:r>
          </a:p>
        </p:txBody>
      </p:sp>
    </p:spTree>
    <p:extLst>
      <p:ext uri="{BB962C8B-B14F-4D97-AF65-F5344CB8AC3E}">
        <p14:creationId xmlns:p14="http://schemas.microsoft.com/office/powerpoint/2010/main" val="38782142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022AEB96-A3F8-4EC3-A246-8DAD9319A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14002556-A10E-479D-9B30-0C8B7938E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Marcador de texto 3">
            <a:extLst>
              <a:ext uri="{FF2B5EF4-FFF2-40B4-BE49-F238E27FC236}">
                <a16:creationId xmlns:a16="http://schemas.microsoft.com/office/drawing/2014/main" id="{26B42608-D18F-4DA0-A675-98859182919A}"/>
              </a:ext>
            </a:extLst>
          </p:cNvPr>
          <p:cNvSpPr txBox="1">
            <a:spLocks/>
          </p:cNvSpPr>
          <p:nvPr/>
        </p:nvSpPr>
        <p:spPr>
          <a:xfrm>
            <a:off x="4989143" y="447188"/>
            <a:ext cx="6585235" cy="3395469"/>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1600" dirty="0"/>
              <a:t>Primero se </a:t>
            </a:r>
            <a:r>
              <a:rPr lang="en-US" sz="1600" dirty="0" err="1"/>
              <a:t>generan</a:t>
            </a:r>
            <a:r>
              <a:rPr lang="en-US" sz="1600" dirty="0"/>
              <a:t> las dos matrices que </a:t>
            </a:r>
            <a:r>
              <a:rPr lang="en-US" sz="1600" dirty="0" err="1"/>
              <a:t>vamos</a:t>
            </a:r>
            <a:r>
              <a:rPr lang="en-US" sz="1600" dirty="0"/>
              <a:t> a </a:t>
            </a:r>
            <a:r>
              <a:rPr lang="en-US" sz="1600" dirty="0" err="1"/>
              <a:t>ocupar</a:t>
            </a:r>
            <a:r>
              <a:rPr lang="en-US" sz="1600" dirty="0"/>
              <a:t> </a:t>
            </a:r>
            <a:r>
              <a:rPr lang="en-US" sz="1600" dirty="0" err="1"/>
              <a:t>en</a:t>
            </a:r>
            <a:r>
              <a:rPr lang="en-US" sz="1600" dirty="0"/>
              <a:t> </a:t>
            </a:r>
            <a:r>
              <a:rPr lang="en-US" sz="1600" dirty="0" err="1"/>
              <a:t>cada</a:t>
            </a:r>
            <a:r>
              <a:rPr lang="en-US" sz="1600" dirty="0"/>
              <a:t> uno de las </a:t>
            </a:r>
            <a:r>
              <a:rPr lang="en-US" sz="1600" dirty="0" err="1"/>
              <a:t>comparaciones</a:t>
            </a:r>
            <a:r>
              <a:rPr lang="en-US" sz="1600" dirty="0"/>
              <a:t> para las </a:t>
            </a:r>
            <a:r>
              <a:rPr lang="en-US" sz="1600" dirty="0" err="1"/>
              <a:t>diferentes</a:t>
            </a:r>
            <a:r>
              <a:rPr lang="en-US" sz="1600" dirty="0"/>
              <a:t> </a:t>
            </a:r>
            <a:r>
              <a:rPr lang="en-US" sz="1600" dirty="0" err="1"/>
              <a:t>imagenes</a:t>
            </a:r>
            <a:r>
              <a:rPr lang="en-US" sz="1600" dirty="0"/>
              <a:t> que temenos para el </a:t>
            </a:r>
            <a:r>
              <a:rPr lang="en-US" sz="1600" dirty="0" err="1"/>
              <a:t>muestreo</a:t>
            </a:r>
            <a:r>
              <a:rPr lang="en-US" sz="1600" dirty="0"/>
              <a:t>.</a:t>
            </a:r>
          </a:p>
        </p:txBody>
      </p:sp>
      <p:pic>
        <p:nvPicPr>
          <p:cNvPr id="5" name="Imagen 4">
            <a:extLst>
              <a:ext uri="{FF2B5EF4-FFF2-40B4-BE49-F238E27FC236}">
                <a16:creationId xmlns:a16="http://schemas.microsoft.com/office/drawing/2014/main" id="{6B1D119F-CEBA-4148-825D-66DD3860E429}"/>
              </a:ext>
            </a:extLst>
          </p:cNvPr>
          <p:cNvPicPr>
            <a:picLocks noChangeAspect="1"/>
          </p:cNvPicPr>
          <p:nvPr/>
        </p:nvPicPr>
        <p:blipFill rotWithShape="1">
          <a:blip r:embed="rId2"/>
          <a:srcRect t="2993"/>
          <a:stretch/>
        </p:blipFill>
        <p:spPr>
          <a:xfrm>
            <a:off x="4989143" y="4079388"/>
            <a:ext cx="5333412" cy="1899237"/>
          </a:xfrm>
          <a:prstGeom prst="roundRect">
            <a:avLst>
              <a:gd name="adj" fmla="val 3876"/>
            </a:avLst>
          </a:prstGeom>
          <a:ln>
            <a:solidFill>
              <a:schemeClr val="accent1"/>
            </a:solidFill>
          </a:ln>
          <a:effectLst/>
        </p:spPr>
      </p:pic>
      <p:pic>
        <p:nvPicPr>
          <p:cNvPr id="7" name="Imagen 6">
            <a:extLst>
              <a:ext uri="{FF2B5EF4-FFF2-40B4-BE49-F238E27FC236}">
                <a16:creationId xmlns:a16="http://schemas.microsoft.com/office/drawing/2014/main" id="{5319E9A8-317F-4010-AC7A-C8A769DE122D}"/>
              </a:ext>
            </a:extLst>
          </p:cNvPr>
          <p:cNvPicPr>
            <a:picLocks noChangeAspect="1"/>
          </p:cNvPicPr>
          <p:nvPr/>
        </p:nvPicPr>
        <p:blipFill>
          <a:blip r:embed="rId3"/>
          <a:stretch>
            <a:fillRect/>
          </a:stretch>
        </p:blipFill>
        <p:spPr>
          <a:xfrm>
            <a:off x="234359" y="280548"/>
            <a:ext cx="3829584" cy="6296904"/>
          </a:xfrm>
          <a:prstGeom prst="rect">
            <a:avLst/>
          </a:prstGeom>
        </p:spPr>
      </p:pic>
    </p:spTree>
    <p:extLst>
      <p:ext uri="{BB962C8B-B14F-4D97-AF65-F5344CB8AC3E}">
        <p14:creationId xmlns:p14="http://schemas.microsoft.com/office/powerpoint/2010/main" val="3182198092"/>
      </p:ext>
    </p:extLst>
  </p:cSld>
  <p:clrMapOvr>
    <a:overrideClrMapping bg1="lt1" tx1="dk1" bg2="lt2" tx2="dk2" accent1="accent1" accent2="accent2" accent3="accent3" accent4="accent4" accent5="accent5" accent6="accent6" hlink="hlink" folHlink="folHlink"/>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Freeform 6">
            <a:extLst>
              <a:ext uri="{FF2B5EF4-FFF2-40B4-BE49-F238E27FC236}">
                <a16:creationId xmlns:a16="http://schemas.microsoft.com/office/drawing/2014/main" id="{11114F18-D12D-43C6-895F-5BA92C290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27" name="Rectangle 22">
            <a:extLst>
              <a:ext uri="{FF2B5EF4-FFF2-40B4-BE49-F238E27FC236}">
                <a16:creationId xmlns:a16="http://schemas.microsoft.com/office/drawing/2014/main" id="{F0FA1B97-98F1-4B4E-816D-27FA0E062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6E6E8BF1-C1D9-466F-A9DF-AB379A0C3C85}"/>
              </a:ext>
            </a:extLst>
          </p:cNvPr>
          <p:cNvPicPr>
            <a:picLocks noChangeAspect="1"/>
          </p:cNvPicPr>
          <p:nvPr/>
        </p:nvPicPr>
        <p:blipFill>
          <a:blip r:embed="rId2"/>
          <a:stretch>
            <a:fillRect/>
          </a:stretch>
        </p:blipFill>
        <p:spPr>
          <a:xfrm>
            <a:off x="1063691" y="688100"/>
            <a:ext cx="5196897" cy="2468526"/>
          </a:xfrm>
          <a:prstGeom prst="rect">
            <a:avLst/>
          </a:prstGeom>
        </p:spPr>
      </p:pic>
      <p:pic>
        <p:nvPicPr>
          <p:cNvPr id="4" name="Imagen 3">
            <a:extLst>
              <a:ext uri="{FF2B5EF4-FFF2-40B4-BE49-F238E27FC236}">
                <a16:creationId xmlns:a16="http://schemas.microsoft.com/office/drawing/2014/main" id="{0ACCEDFE-DA99-4F9B-99EC-A6E2FE913F64}"/>
              </a:ext>
            </a:extLst>
          </p:cNvPr>
          <p:cNvPicPr>
            <a:picLocks noChangeAspect="1"/>
          </p:cNvPicPr>
          <p:nvPr/>
        </p:nvPicPr>
        <p:blipFill>
          <a:blip r:embed="rId3"/>
          <a:stretch>
            <a:fillRect/>
          </a:stretch>
        </p:blipFill>
        <p:spPr>
          <a:xfrm>
            <a:off x="6582321" y="586511"/>
            <a:ext cx="5125047" cy="2671704"/>
          </a:xfrm>
          <a:prstGeom prst="rect">
            <a:avLst/>
          </a:prstGeom>
        </p:spPr>
      </p:pic>
      <p:sp>
        <p:nvSpPr>
          <p:cNvPr id="25" name="Freeform: Shape 24">
            <a:extLst>
              <a:ext uri="{FF2B5EF4-FFF2-40B4-BE49-F238E27FC236}">
                <a16:creationId xmlns:a16="http://schemas.microsoft.com/office/drawing/2014/main" id="{71B2BF06-97B5-459D-A2C0-49B160F57B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custGeom>
            <a:avLst/>
            <a:gdLst>
              <a:gd name="connsiteX0" fmla="*/ 0 w 11707367"/>
              <a:gd name="connsiteY0" fmla="*/ 0 h 2572622"/>
              <a:gd name="connsiteX1" fmla="*/ 1888420 w 11707367"/>
              <a:gd name="connsiteY1" fmla="*/ 0 h 2572622"/>
              <a:gd name="connsiteX2" fmla="*/ 2198560 w 11707367"/>
              <a:gd name="connsiteY2" fmla="*/ 310139 h 2572622"/>
              <a:gd name="connsiteX3" fmla="*/ 2425431 w 11707367"/>
              <a:gd name="connsiteY3" fmla="*/ 310139 h 2572622"/>
              <a:gd name="connsiteX4" fmla="*/ 2735570 w 11707367"/>
              <a:gd name="connsiteY4" fmla="*/ 0 h 2572622"/>
              <a:gd name="connsiteX5" fmla="*/ 11707367 w 11707367"/>
              <a:gd name="connsiteY5" fmla="*/ 0 h 2572622"/>
              <a:gd name="connsiteX6" fmla="*/ 11707367 w 11707367"/>
              <a:gd name="connsiteY6" fmla="*/ 2572622 h 2572622"/>
              <a:gd name="connsiteX7" fmla="*/ 0 w 11707367"/>
              <a:gd name="connsiteY7" fmla="*/ 2572622 h 2572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07367" h="2572622">
                <a:moveTo>
                  <a:pt x="0" y="0"/>
                </a:moveTo>
                <a:lnTo>
                  <a:pt x="1888420" y="0"/>
                </a:lnTo>
                <a:lnTo>
                  <a:pt x="2198560" y="310139"/>
                </a:lnTo>
                <a:cubicBezTo>
                  <a:pt x="2261209" y="372788"/>
                  <a:pt x="2362782" y="372788"/>
                  <a:pt x="2425431" y="310139"/>
                </a:cubicBezTo>
                <a:lnTo>
                  <a:pt x="2735570" y="0"/>
                </a:lnTo>
                <a:lnTo>
                  <a:pt x="11707367" y="0"/>
                </a:lnTo>
                <a:lnTo>
                  <a:pt x="11707367" y="2572622"/>
                </a:lnTo>
                <a:lnTo>
                  <a:pt x="0" y="2572622"/>
                </a:lnTo>
                <a:close/>
              </a:path>
            </a:pathLst>
          </a:cu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636C21FA-7548-46C2-A776-30BC2B471751}"/>
              </a:ext>
            </a:extLst>
          </p:cNvPr>
          <p:cNvSpPr txBox="1">
            <a:spLocks/>
          </p:cNvSpPr>
          <p:nvPr/>
        </p:nvSpPr>
        <p:spPr>
          <a:xfrm>
            <a:off x="810001" y="4084320"/>
            <a:ext cx="10572000" cy="1275776"/>
          </a:xfrm>
          <a:prstGeom prst="rect">
            <a:avLst/>
          </a:prstGeom>
        </p:spPr>
        <p:txBody>
          <a:bodyPr vert="horz" lIns="91440" tIns="45720" rIns="91440" bIns="45720" rtlCol="0" anchor="b">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z="5400" dirty="0"/>
              <a:t>MAX</a:t>
            </a:r>
          </a:p>
        </p:txBody>
      </p:sp>
    </p:spTree>
    <p:extLst>
      <p:ext uri="{BB962C8B-B14F-4D97-AF65-F5344CB8AC3E}">
        <p14:creationId xmlns:p14="http://schemas.microsoft.com/office/powerpoint/2010/main" val="2106576755"/>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D04BBCE-EC26-4D62-8316-582CAD729ADE}"/>
              </a:ext>
            </a:extLst>
          </p:cNvPr>
          <p:cNvPicPr>
            <a:picLocks noChangeAspect="1"/>
          </p:cNvPicPr>
          <p:nvPr/>
        </p:nvPicPr>
        <p:blipFill>
          <a:blip r:embed="rId2"/>
          <a:stretch>
            <a:fillRect/>
          </a:stretch>
        </p:blipFill>
        <p:spPr>
          <a:xfrm>
            <a:off x="730951" y="2672348"/>
            <a:ext cx="2010056" cy="2715004"/>
          </a:xfrm>
          <a:prstGeom prst="rect">
            <a:avLst/>
          </a:prstGeom>
        </p:spPr>
      </p:pic>
      <p:pic>
        <p:nvPicPr>
          <p:cNvPr id="5" name="Imagen 4">
            <a:extLst>
              <a:ext uri="{FF2B5EF4-FFF2-40B4-BE49-F238E27FC236}">
                <a16:creationId xmlns:a16="http://schemas.microsoft.com/office/drawing/2014/main" id="{AEB2091E-1D39-4FD5-8CB5-86246A10C076}"/>
              </a:ext>
            </a:extLst>
          </p:cNvPr>
          <p:cNvPicPr>
            <a:picLocks noChangeAspect="1"/>
          </p:cNvPicPr>
          <p:nvPr/>
        </p:nvPicPr>
        <p:blipFill>
          <a:blip r:embed="rId3"/>
          <a:stretch>
            <a:fillRect/>
          </a:stretch>
        </p:blipFill>
        <p:spPr>
          <a:xfrm>
            <a:off x="168898" y="1657407"/>
            <a:ext cx="3134162" cy="885949"/>
          </a:xfrm>
          <a:prstGeom prst="rect">
            <a:avLst/>
          </a:prstGeom>
        </p:spPr>
      </p:pic>
      <p:pic>
        <p:nvPicPr>
          <p:cNvPr id="7" name="Imagen 6">
            <a:extLst>
              <a:ext uri="{FF2B5EF4-FFF2-40B4-BE49-F238E27FC236}">
                <a16:creationId xmlns:a16="http://schemas.microsoft.com/office/drawing/2014/main" id="{53F071FD-098A-437A-B442-79DBB1DF5DB6}"/>
              </a:ext>
            </a:extLst>
          </p:cNvPr>
          <p:cNvPicPr>
            <a:picLocks noChangeAspect="1"/>
          </p:cNvPicPr>
          <p:nvPr/>
        </p:nvPicPr>
        <p:blipFill>
          <a:blip r:embed="rId3"/>
          <a:stretch>
            <a:fillRect/>
          </a:stretch>
        </p:blipFill>
        <p:spPr>
          <a:xfrm>
            <a:off x="4681319" y="1657407"/>
            <a:ext cx="3134162" cy="885949"/>
          </a:xfrm>
          <a:prstGeom prst="rect">
            <a:avLst/>
          </a:prstGeom>
        </p:spPr>
      </p:pic>
      <p:pic>
        <p:nvPicPr>
          <p:cNvPr id="8" name="Imagen 7">
            <a:extLst>
              <a:ext uri="{FF2B5EF4-FFF2-40B4-BE49-F238E27FC236}">
                <a16:creationId xmlns:a16="http://schemas.microsoft.com/office/drawing/2014/main" id="{2907F6A4-46F2-4506-9711-59A36795A1B7}"/>
              </a:ext>
            </a:extLst>
          </p:cNvPr>
          <p:cNvPicPr>
            <a:picLocks noChangeAspect="1"/>
          </p:cNvPicPr>
          <p:nvPr/>
        </p:nvPicPr>
        <p:blipFill>
          <a:blip r:embed="rId2"/>
          <a:stretch>
            <a:fillRect/>
          </a:stretch>
        </p:blipFill>
        <p:spPr>
          <a:xfrm>
            <a:off x="9450993" y="2672348"/>
            <a:ext cx="2010056" cy="2715004"/>
          </a:xfrm>
          <a:prstGeom prst="rect">
            <a:avLst/>
          </a:prstGeom>
        </p:spPr>
      </p:pic>
      <p:pic>
        <p:nvPicPr>
          <p:cNvPr id="9" name="Imagen 8">
            <a:extLst>
              <a:ext uri="{FF2B5EF4-FFF2-40B4-BE49-F238E27FC236}">
                <a16:creationId xmlns:a16="http://schemas.microsoft.com/office/drawing/2014/main" id="{39553592-68E2-4DF7-8314-4010A04BE53A}"/>
              </a:ext>
            </a:extLst>
          </p:cNvPr>
          <p:cNvPicPr>
            <a:picLocks noChangeAspect="1"/>
          </p:cNvPicPr>
          <p:nvPr/>
        </p:nvPicPr>
        <p:blipFill>
          <a:blip r:embed="rId3"/>
          <a:stretch>
            <a:fillRect/>
          </a:stretch>
        </p:blipFill>
        <p:spPr>
          <a:xfrm>
            <a:off x="8888940" y="1657407"/>
            <a:ext cx="3134162" cy="885949"/>
          </a:xfrm>
          <a:prstGeom prst="rect">
            <a:avLst/>
          </a:prstGeom>
        </p:spPr>
      </p:pic>
      <p:pic>
        <p:nvPicPr>
          <p:cNvPr id="11" name="Imagen 10">
            <a:extLst>
              <a:ext uri="{FF2B5EF4-FFF2-40B4-BE49-F238E27FC236}">
                <a16:creationId xmlns:a16="http://schemas.microsoft.com/office/drawing/2014/main" id="{EE836B9B-A7EE-43F7-B81F-353718E096AB}"/>
              </a:ext>
            </a:extLst>
          </p:cNvPr>
          <p:cNvPicPr>
            <a:picLocks noChangeAspect="1"/>
          </p:cNvPicPr>
          <p:nvPr/>
        </p:nvPicPr>
        <p:blipFill>
          <a:blip r:embed="rId4"/>
          <a:stretch>
            <a:fillRect/>
          </a:stretch>
        </p:blipFill>
        <p:spPr>
          <a:xfrm>
            <a:off x="5093364" y="2672348"/>
            <a:ext cx="2005272" cy="2676899"/>
          </a:xfrm>
          <a:prstGeom prst="rect">
            <a:avLst/>
          </a:prstGeom>
        </p:spPr>
      </p:pic>
      <p:pic>
        <p:nvPicPr>
          <p:cNvPr id="13" name="Imagen 12">
            <a:extLst>
              <a:ext uri="{FF2B5EF4-FFF2-40B4-BE49-F238E27FC236}">
                <a16:creationId xmlns:a16="http://schemas.microsoft.com/office/drawing/2014/main" id="{60E0F2D4-E606-4D0F-BD8A-54D6E27B0E26}"/>
              </a:ext>
            </a:extLst>
          </p:cNvPr>
          <p:cNvPicPr>
            <a:picLocks noChangeAspect="1"/>
          </p:cNvPicPr>
          <p:nvPr/>
        </p:nvPicPr>
        <p:blipFill rotWithShape="1">
          <a:blip r:embed="rId5"/>
          <a:srcRect l="69743" t="-2625"/>
          <a:stretch/>
        </p:blipFill>
        <p:spPr>
          <a:xfrm>
            <a:off x="6512767" y="2220686"/>
            <a:ext cx="853174" cy="312846"/>
          </a:xfrm>
          <a:prstGeom prst="rect">
            <a:avLst/>
          </a:prstGeom>
        </p:spPr>
      </p:pic>
      <p:pic>
        <p:nvPicPr>
          <p:cNvPr id="15" name="Imagen 14">
            <a:extLst>
              <a:ext uri="{FF2B5EF4-FFF2-40B4-BE49-F238E27FC236}">
                <a16:creationId xmlns:a16="http://schemas.microsoft.com/office/drawing/2014/main" id="{97AD5D8E-4CCF-436A-A397-CD4D7211F839}"/>
              </a:ext>
            </a:extLst>
          </p:cNvPr>
          <p:cNvPicPr>
            <a:picLocks noChangeAspect="1"/>
          </p:cNvPicPr>
          <p:nvPr/>
        </p:nvPicPr>
        <p:blipFill>
          <a:blip r:embed="rId6"/>
          <a:stretch>
            <a:fillRect/>
          </a:stretch>
        </p:blipFill>
        <p:spPr>
          <a:xfrm>
            <a:off x="9784415" y="2777138"/>
            <a:ext cx="1343212" cy="2610214"/>
          </a:xfrm>
          <a:prstGeom prst="rect">
            <a:avLst/>
          </a:prstGeom>
        </p:spPr>
      </p:pic>
      <p:pic>
        <p:nvPicPr>
          <p:cNvPr id="17" name="Imagen 16">
            <a:extLst>
              <a:ext uri="{FF2B5EF4-FFF2-40B4-BE49-F238E27FC236}">
                <a16:creationId xmlns:a16="http://schemas.microsoft.com/office/drawing/2014/main" id="{AC07A470-FD85-4A20-9E0A-CF9CE16AB23B}"/>
              </a:ext>
            </a:extLst>
          </p:cNvPr>
          <p:cNvPicPr>
            <a:picLocks noChangeAspect="1"/>
          </p:cNvPicPr>
          <p:nvPr/>
        </p:nvPicPr>
        <p:blipFill>
          <a:blip r:embed="rId7"/>
          <a:stretch>
            <a:fillRect/>
          </a:stretch>
        </p:blipFill>
        <p:spPr>
          <a:xfrm>
            <a:off x="10690002" y="2215279"/>
            <a:ext cx="819264" cy="333422"/>
          </a:xfrm>
          <a:prstGeom prst="rect">
            <a:avLst/>
          </a:prstGeom>
        </p:spPr>
      </p:pic>
      <p:sp>
        <p:nvSpPr>
          <p:cNvPr id="18" name="Título 1">
            <a:extLst>
              <a:ext uri="{FF2B5EF4-FFF2-40B4-BE49-F238E27FC236}">
                <a16:creationId xmlns:a16="http://schemas.microsoft.com/office/drawing/2014/main" id="{DAC060AF-4041-4BF3-AC54-DC1E561DFD75}"/>
              </a:ext>
            </a:extLst>
          </p:cNvPr>
          <p:cNvSpPr txBox="1">
            <a:spLocks/>
          </p:cNvSpPr>
          <p:nvPr/>
        </p:nvSpPr>
        <p:spPr>
          <a:xfrm>
            <a:off x="733343" y="5396074"/>
            <a:ext cx="2005272" cy="1275776"/>
          </a:xfrm>
          <a:prstGeom prst="rect">
            <a:avLst/>
          </a:prstGeom>
        </p:spPr>
        <p:txBody>
          <a:bodyPr vert="horz" lIns="91440" tIns="45720" rIns="91440" bIns="45720" rtlCol="0" anchor="b">
            <a:normAutofit fontScale="47500" lnSpcReduction="20000"/>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Aft>
                <a:spcPts val="600"/>
              </a:spcAft>
            </a:pPr>
            <a:r>
              <a:rPr lang="en-US" sz="5400" dirty="0"/>
              <a:t>10%</a:t>
            </a:r>
          </a:p>
          <a:p>
            <a:pPr algn="ctr">
              <a:spcAft>
                <a:spcPts val="600"/>
              </a:spcAft>
            </a:pPr>
            <a:r>
              <a:rPr lang="en-US" sz="5400" dirty="0"/>
              <a:t>De </a:t>
            </a:r>
            <a:r>
              <a:rPr lang="en-US" sz="5400" dirty="0" err="1"/>
              <a:t>ruido</a:t>
            </a:r>
            <a:endParaRPr lang="en-US" sz="5400" dirty="0"/>
          </a:p>
          <a:p>
            <a:pPr algn="ctr">
              <a:spcAft>
                <a:spcPts val="600"/>
              </a:spcAft>
            </a:pPr>
            <a:r>
              <a:rPr lang="en-US" sz="5400" dirty="0" err="1"/>
              <a:t>aditivo</a:t>
            </a:r>
            <a:endParaRPr lang="en-US" sz="5400" dirty="0"/>
          </a:p>
        </p:txBody>
      </p:sp>
      <p:sp>
        <p:nvSpPr>
          <p:cNvPr id="19" name="Título 1">
            <a:extLst>
              <a:ext uri="{FF2B5EF4-FFF2-40B4-BE49-F238E27FC236}">
                <a16:creationId xmlns:a16="http://schemas.microsoft.com/office/drawing/2014/main" id="{6C6CA7DE-B962-4CCA-9903-DA68815DB99B}"/>
              </a:ext>
            </a:extLst>
          </p:cNvPr>
          <p:cNvSpPr txBox="1">
            <a:spLocks/>
          </p:cNvSpPr>
          <p:nvPr/>
        </p:nvSpPr>
        <p:spPr>
          <a:xfrm>
            <a:off x="5093364" y="5399914"/>
            <a:ext cx="2005272" cy="1275776"/>
          </a:xfrm>
          <a:prstGeom prst="rect">
            <a:avLst/>
          </a:prstGeom>
        </p:spPr>
        <p:txBody>
          <a:bodyPr vert="horz" lIns="91440" tIns="45720" rIns="91440" bIns="45720" rtlCol="0" anchor="b">
            <a:normAutofit fontScale="47500" lnSpcReduction="20000"/>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Aft>
                <a:spcPts val="600"/>
              </a:spcAft>
            </a:pPr>
            <a:r>
              <a:rPr lang="en-US" sz="5400" dirty="0"/>
              <a:t>50%</a:t>
            </a:r>
          </a:p>
          <a:p>
            <a:pPr algn="ctr">
              <a:spcAft>
                <a:spcPts val="600"/>
              </a:spcAft>
            </a:pPr>
            <a:r>
              <a:rPr lang="en-US" sz="5400" dirty="0"/>
              <a:t>De </a:t>
            </a:r>
            <a:r>
              <a:rPr lang="en-US" sz="5400" dirty="0" err="1"/>
              <a:t>ruido</a:t>
            </a:r>
            <a:endParaRPr lang="en-US" sz="5400" dirty="0"/>
          </a:p>
          <a:p>
            <a:pPr algn="ctr">
              <a:spcAft>
                <a:spcPts val="600"/>
              </a:spcAft>
            </a:pPr>
            <a:r>
              <a:rPr lang="en-US" sz="5400" dirty="0" err="1"/>
              <a:t>aditivo</a:t>
            </a:r>
            <a:endParaRPr lang="en-US" sz="5400" dirty="0"/>
          </a:p>
        </p:txBody>
      </p:sp>
      <p:sp>
        <p:nvSpPr>
          <p:cNvPr id="20" name="Título 1">
            <a:extLst>
              <a:ext uri="{FF2B5EF4-FFF2-40B4-BE49-F238E27FC236}">
                <a16:creationId xmlns:a16="http://schemas.microsoft.com/office/drawing/2014/main" id="{EC0CAE6A-23ED-4FF9-AFF5-09065DB73CC5}"/>
              </a:ext>
            </a:extLst>
          </p:cNvPr>
          <p:cNvSpPr txBox="1">
            <a:spLocks/>
          </p:cNvSpPr>
          <p:nvPr/>
        </p:nvSpPr>
        <p:spPr>
          <a:xfrm>
            <a:off x="9450993" y="5396074"/>
            <a:ext cx="2005272" cy="1275776"/>
          </a:xfrm>
          <a:prstGeom prst="rect">
            <a:avLst/>
          </a:prstGeom>
        </p:spPr>
        <p:txBody>
          <a:bodyPr vert="horz" lIns="91440" tIns="45720" rIns="91440" bIns="45720" rtlCol="0" anchor="b">
            <a:normAutofit fontScale="47500" lnSpcReduction="20000"/>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Aft>
                <a:spcPts val="600"/>
              </a:spcAft>
            </a:pPr>
            <a:r>
              <a:rPr lang="en-US" sz="5400" dirty="0"/>
              <a:t>100%</a:t>
            </a:r>
          </a:p>
          <a:p>
            <a:pPr algn="ctr">
              <a:spcAft>
                <a:spcPts val="600"/>
              </a:spcAft>
            </a:pPr>
            <a:r>
              <a:rPr lang="en-US" sz="5400" dirty="0"/>
              <a:t>De </a:t>
            </a:r>
            <a:r>
              <a:rPr lang="en-US" sz="5400" dirty="0" err="1"/>
              <a:t>ruido</a:t>
            </a:r>
            <a:endParaRPr lang="en-US" sz="5400" dirty="0"/>
          </a:p>
          <a:p>
            <a:pPr algn="ctr">
              <a:spcAft>
                <a:spcPts val="600"/>
              </a:spcAft>
            </a:pPr>
            <a:r>
              <a:rPr lang="en-US" sz="5400" dirty="0" err="1"/>
              <a:t>aditivo</a:t>
            </a:r>
            <a:endParaRPr lang="en-US" sz="5400" dirty="0"/>
          </a:p>
        </p:txBody>
      </p:sp>
      <p:sp>
        <p:nvSpPr>
          <p:cNvPr id="21" name="Título 1">
            <a:extLst>
              <a:ext uri="{FF2B5EF4-FFF2-40B4-BE49-F238E27FC236}">
                <a16:creationId xmlns:a16="http://schemas.microsoft.com/office/drawing/2014/main" id="{BB408883-90AE-4F7C-B703-5C28C4C0BFCF}"/>
              </a:ext>
            </a:extLst>
          </p:cNvPr>
          <p:cNvSpPr txBox="1">
            <a:spLocks/>
          </p:cNvSpPr>
          <p:nvPr/>
        </p:nvSpPr>
        <p:spPr>
          <a:xfrm>
            <a:off x="555627" y="293614"/>
            <a:ext cx="10572000" cy="1009903"/>
          </a:xfrm>
          <a:prstGeom prst="rect">
            <a:avLst/>
          </a:prstGeom>
        </p:spPr>
        <p:txBody>
          <a:bodyPr vert="horz" lIns="91440" tIns="45720" rIns="91440" bIns="45720" rtlCol="0" anchor="b">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z="5400" dirty="0" err="1"/>
              <a:t>Pruebas</a:t>
            </a:r>
            <a:r>
              <a:rPr lang="en-US" sz="5400" dirty="0"/>
              <a:t> con </a:t>
            </a:r>
            <a:r>
              <a:rPr lang="en-US" sz="5400" dirty="0" err="1"/>
              <a:t>ruido</a:t>
            </a:r>
            <a:r>
              <a:rPr lang="en-US" sz="5400" dirty="0"/>
              <a:t> </a:t>
            </a:r>
            <a:r>
              <a:rPr lang="en-US" sz="5400" dirty="0" err="1"/>
              <a:t>tipo</a:t>
            </a:r>
            <a:r>
              <a:rPr lang="en-US" sz="5400" dirty="0"/>
              <a:t> max</a:t>
            </a:r>
          </a:p>
        </p:txBody>
      </p:sp>
    </p:spTree>
    <p:extLst>
      <p:ext uri="{BB962C8B-B14F-4D97-AF65-F5344CB8AC3E}">
        <p14:creationId xmlns:p14="http://schemas.microsoft.com/office/powerpoint/2010/main" val="813837407"/>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11114F18-D12D-43C6-895F-5BA92C290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3" name="Rectangle 12">
            <a:extLst>
              <a:ext uri="{FF2B5EF4-FFF2-40B4-BE49-F238E27FC236}">
                <a16:creationId xmlns:a16="http://schemas.microsoft.com/office/drawing/2014/main" id="{F0FA1B97-98F1-4B4E-816D-27FA0E062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EC6EB757-68B8-462F-A470-E91A0FFF93A5}"/>
              </a:ext>
            </a:extLst>
          </p:cNvPr>
          <p:cNvPicPr>
            <a:picLocks noChangeAspect="1"/>
          </p:cNvPicPr>
          <p:nvPr/>
        </p:nvPicPr>
        <p:blipFill>
          <a:blip r:embed="rId2"/>
          <a:stretch>
            <a:fillRect/>
          </a:stretch>
        </p:blipFill>
        <p:spPr>
          <a:xfrm>
            <a:off x="1063691" y="688696"/>
            <a:ext cx="5196897" cy="2467333"/>
          </a:xfrm>
          <a:prstGeom prst="rect">
            <a:avLst/>
          </a:prstGeom>
        </p:spPr>
      </p:pic>
      <p:pic>
        <p:nvPicPr>
          <p:cNvPr id="6" name="Imagen 5">
            <a:extLst>
              <a:ext uri="{FF2B5EF4-FFF2-40B4-BE49-F238E27FC236}">
                <a16:creationId xmlns:a16="http://schemas.microsoft.com/office/drawing/2014/main" id="{56D3268E-7D9A-4EDF-813F-FB2466291740}"/>
              </a:ext>
            </a:extLst>
          </p:cNvPr>
          <p:cNvPicPr>
            <a:picLocks noChangeAspect="1"/>
          </p:cNvPicPr>
          <p:nvPr/>
        </p:nvPicPr>
        <p:blipFill>
          <a:blip r:embed="rId3"/>
          <a:stretch>
            <a:fillRect/>
          </a:stretch>
        </p:blipFill>
        <p:spPr>
          <a:xfrm>
            <a:off x="6582321" y="684994"/>
            <a:ext cx="5125047" cy="2474737"/>
          </a:xfrm>
          <a:prstGeom prst="rect">
            <a:avLst/>
          </a:prstGeom>
        </p:spPr>
      </p:pic>
      <p:sp>
        <p:nvSpPr>
          <p:cNvPr id="15" name="Freeform: Shape 14">
            <a:extLst>
              <a:ext uri="{FF2B5EF4-FFF2-40B4-BE49-F238E27FC236}">
                <a16:creationId xmlns:a16="http://schemas.microsoft.com/office/drawing/2014/main" id="{71B2BF06-97B5-459D-A2C0-49B160F57B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custGeom>
            <a:avLst/>
            <a:gdLst>
              <a:gd name="connsiteX0" fmla="*/ 0 w 11707367"/>
              <a:gd name="connsiteY0" fmla="*/ 0 h 2572622"/>
              <a:gd name="connsiteX1" fmla="*/ 1888420 w 11707367"/>
              <a:gd name="connsiteY1" fmla="*/ 0 h 2572622"/>
              <a:gd name="connsiteX2" fmla="*/ 2198560 w 11707367"/>
              <a:gd name="connsiteY2" fmla="*/ 310139 h 2572622"/>
              <a:gd name="connsiteX3" fmla="*/ 2425431 w 11707367"/>
              <a:gd name="connsiteY3" fmla="*/ 310139 h 2572622"/>
              <a:gd name="connsiteX4" fmla="*/ 2735570 w 11707367"/>
              <a:gd name="connsiteY4" fmla="*/ 0 h 2572622"/>
              <a:gd name="connsiteX5" fmla="*/ 11707367 w 11707367"/>
              <a:gd name="connsiteY5" fmla="*/ 0 h 2572622"/>
              <a:gd name="connsiteX6" fmla="*/ 11707367 w 11707367"/>
              <a:gd name="connsiteY6" fmla="*/ 2572622 h 2572622"/>
              <a:gd name="connsiteX7" fmla="*/ 0 w 11707367"/>
              <a:gd name="connsiteY7" fmla="*/ 2572622 h 2572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07367" h="2572622">
                <a:moveTo>
                  <a:pt x="0" y="0"/>
                </a:moveTo>
                <a:lnTo>
                  <a:pt x="1888420" y="0"/>
                </a:lnTo>
                <a:lnTo>
                  <a:pt x="2198560" y="310139"/>
                </a:lnTo>
                <a:cubicBezTo>
                  <a:pt x="2261209" y="372788"/>
                  <a:pt x="2362782" y="372788"/>
                  <a:pt x="2425431" y="310139"/>
                </a:cubicBezTo>
                <a:lnTo>
                  <a:pt x="2735570" y="0"/>
                </a:lnTo>
                <a:lnTo>
                  <a:pt x="11707367" y="0"/>
                </a:lnTo>
                <a:lnTo>
                  <a:pt x="11707367" y="2572622"/>
                </a:lnTo>
                <a:lnTo>
                  <a:pt x="0" y="2572622"/>
                </a:lnTo>
                <a:close/>
              </a:path>
            </a:pathLst>
          </a:cu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636C21FA-7548-46C2-A776-30BC2B471751}"/>
              </a:ext>
            </a:extLst>
          </p:cNvPr>
          <p:cNvSpPr txBox="1">
            <a:spLocks/>
          </p:cNvSpPr>
          <p:nvPr/>
        </p:nvSpPr>
        <p:spPr>
          <a:xfrm>
            <a:off x="810001" y="4084320"/>
            <a:ext cx="10572000" cy="1275776"/>
          </a:xfrm>
          <a:prstGeom prst="rect">
            <a:avLst/>
          </a:prstGeom>
        </p:spPr>
        <p:txBody>
          <a:bodyPr vert="horz" lIns="91440" tIns="45720" rIns="91440" bIns="45720" rtlCol="0" anchor="b">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z="5400"/>
              <a:t>MIN</a:t>
            </a:r>
          </a:p>
        </p:txBody>
      </p:sp>
    </p:spTree>
    <p:extLst>
      <p:ext uri="{BB962C8B-B14F-4D97-AF65-F5344CB8AC3E}">
        <p14:creationId xmlns:p14="http://schemas.microsoft.com/office/powerpoint/2010/main" val="3146020890"/>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D04BBCE-EC26-4D62-8316-582CAD729ADE}"/>
              </a:ext>
            </a:extLst>
          </p:cNvPr>
          <p:cNvPicPr>
            <a:picLocks noChangeAspect="1"/>
          </p:cNvPicPr>
          <p:nvPr/>
        </p:nvPicPr>
        <p:blipFill>
          <a:blip r:embed="rId2"/>
          <a:stretch>
            <a:fillRect/>
          </a:stretch>
        </p:blipFill>
        <p:spPr>
          <a:xfrm>
            <a:off x="730951" y="2714293"/>
            <a:ext cx="2010056" cy="2715004"/>
          </a:xfrm>
          <a:prstGeom prst="rect">
            <a:avLst/>
          </a:prstGeom>
        </p:spPr>
      </p:pic>
      <p:pic>
        <p:nvPicPr>
          <p:cNvPr id="8" name="Imagen 7">
            <a:extLst>
              <a:ext uri="{FF2B5EF4-FFF2-40B4-BE49-F238E27FC236}">
                <a16:creationId xmlns:a16="http://schemas.microsoft.com/office/drawing/2014/main" id="{2907F6A4-46F2-4506-9711-59A36795A1B7}"/>
              </a:ext>
            </a:extLst>
          </p:cNvPr>
          <p:cNvPicPr>
            <a:picLocks noChangeAspect="1"/>
          </p:cNvPicPr>
          <p:nvPr/>
        </p:nvPicPr>
        <p:blipFill>
          <a:blip r:embed="rId2"/>
          <a:stretch>
            <a:fillRect/>
          </a:stretch>
        </p:blipFill>
        <p:spPr>
          <a:xfrm>
            <a:off x="9450993" y="2672348"/>
            <a:ext cx="2010056" cy="2715004"/>
          </a:xfrm>
          <a:prstGeom prst="rect">
            <a:avLst/>
          </a:prstGeom>
        </p:spPr>
      </p:pic>
      <p:pic>
        <p:nvPicPr>
          <p:cNvPr id="9" name="Imagen 8">
            <a:extLst>
              <a:ext uri="{FF2B5EF4-FFF2-40B4-BE49-F238E27FC236}">
                <a16:creationId xmlns:a16="http://schemas.microsoft.com/office/drawing/2014/main" id="{39553592-68E2-4DF7-8314-4010A04BE53A}"/>
              </a:ext>
            </a:extLst>
          </p:cNvPr>
          <p:cNvPicPr>
            <a:picLocks noChangeAspect="1"/>
          </p:cNvPicPr>
          <p:nvPr/>
        </p:nvPicPr>
        <p:blipFill>
          <a:blip r:embed="rId3"/>
          <a:stretch>
            <a:fillRect/>
          </a:stretch>
        </p:blipFill>
        <p:spPr>
          <a:xfrm>
            <a:off x="8888940" y="1657407"/>
            <a:ext cx="3134162" cy="885949"/>
          </a:xfrm>
          <a:prstGeom prst="rect">
            <a:avLst/>
          </a:prstGeom>
        </p:spPr>
      </p:pic>
      <p:pic>
        <p:nvPicPr>
          <p:cNvPr id="11" name="Imagen 10">
            <a:extLst>
              <a:ext uri="{FF2B5EF4-FFF2-40B4-BE49-F238E27FC236}">
                <a16:creationId xmlns:a16="http://schemas.microsoft.com/office/drawing/2014/main" id="{EE836B9B-A7EE-43F7-B81F-353718E096AB}"/>
              </a:ext>
            </a:extLst>
          </p:cNvPr>
          <p:cNvPicPr>
            <a:picLocks noChangeAspect="1"/>
          </p:cNvPicPr>
          <p:nvPr/>
        </p:nvPicPr>
        <p:blipFill>
          <a:blip r:embed="rId4"/>
          <a:stretch>
            <a:fillRect/>
          </a:stretch>
        </p:blipFill>
        <p:spPr>
          <a:xfrm>
            <a:off x="5093364" y="2689126"/>
            <a:ext cx="2005272" cy="2676899"/>
          </a:xfrm>
          <a:prstGeom prst="rect">
            <a:avLst/>
          </a:prstGeom>
        </p:spPr>
      </p:pic>
      <p:pic>
        <p:nvPicPr>
          <p:cNvPr id="15" name="Imagen 14">
            <a:extLst>
              <a:ext uri="{FF2B5EF4-FFF2-40B4-BE49-F238E27FC236}">
                <a16:creationId xmlns:a16="http://schemas.microsoft.com/office/drawing/2014/main" id="{97AD5D8E-4CCF-436A-A397-CD4D7211F839}"/>
              </a:ext>
            </a:extLst>
          </p:cNvPr>
          <p:cNvPicPr>
            <a:picLocks noChangeAspect="1"/>
          </p:cNvPicPr>
          <p:nvPr/>
        </p:nvPicPr>
        <p:blipFill>
          <a:blip r:embed="rId5"/>
          <a:stretch>
            <a:fillRect/>
          </a:stretch>
        </p:blipFill>
        <p:spPr>
          <a:xfrm>
            <a:off x="9784415" y="2777138"/>
            <a:ext cx="1343212" cy="2610214"/>
          </a:xfrm>
          <a:prstGeom prst="rect">
            <a:avLst/>
          </a:prstGeom>
        </p:spPr>
      </p:pic>
      <p:pic>
        <p:nvPicPr>
          <p:cNvPr id="17" name="Imagen 16">
            <a:extLst>
              <a:ext uri="{FF2B5EF4-FFF2-40B4-BE49-F238E27FC236}">
                <a16:creationId xmlns:a16="http://schemas.microsoft.com/office/drawing/2014/main" id="{AC07A470-FD85-4A20-9E0A-CF9CE16AB23B}"/>
              </a:ext>
            </a:extLst>
          </p:cNvPr>
          <p:cNvPicPr>
            <a:picLocks noChangeAspect="1"/>
          </p:cNvPicPr>
          <p:nvPr/>
        </p:nvPicPr>
        <p:blipFill>
          <a:blip r:embed="rId6"/>
          <a:stretch>
            <a:fillRect/>
          </a:stretch>
        </p:blipFill>
        <p:spPr>
          <a:xfrm>
            <a:off x="10690002" y="2215279"/>
            <a:ext cx="819264" cy="333422"/>
          </a:xfrm>
          <a:prstGeom prst="rect">
            <a:avLst/>
          </a:prstGeom>
        </p:spPr>
      </p:pic>
      <p:sp>
        <p:nvSpPr>
          <p:cNvPr id="18" name="Título 1">
            <a:extLst>
              <a:ext uri="{FF2B5EF4-FFF2-40B4-BE49-F238E27FC236}">
                <a16:creationId xmlns:a16="http://schemas.microsoft.com/office/drawing/2014/main" id="{DAC060AF-4041-4BF3-AC54-DC1E561DFD75}"/>
              </a:ext>
            </a:extLst>
          </p:cNvPr>
          <p:cNvSpPr txBox="1">
            <a:spLocks/>
          </p:cNvSpPr>
          <p:nvPr/>
        </p:nvSpPr>
        <p:spPr>
          <a:xfrm>
            <a:off x="730951" y="5644629"/>
            <a:ext cx="2005272" cy="1275776"/>
          </a:xfrm>
          <a:prstGeom prst="rect">
            <a:avLst/>
          </a:prstGeom>
        </p:spPr>
        <p:txBody>
          <a:bodyPr vert="horz" lIns="91440" tIns="45720" rIns="91440" bIns="45720" rtlCol="0" anchor="b">
            <a:normAutofit fontScale="40000" lnSpcReduction="20000"/>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Aft>
                <a:spcPts val="600"/>
              </a:spcAft>
            </a:pPr>
            <a:r>
              <a:rPr lang="en-US" sz="5400" dirty="0"/>
              <a:t>10%</a:t>
            </a:r>
          </a:p>
          <a:p>
            <a:pPr algn="ctr">
              <a:spcAft>
                <a:spcPts val="600"/>
              </a:spcAft>
            </a:pPr>
            <a:r>
              <a:rPr lang="en-US" sz="5400" dirty="0"/>
              <a:t>De </a:t>
            </a:r>
            <a:r>
              <a:rPr lang="en-US" sz="5400" dirty="0" err="1"/>
              <a:t>ruido</a:t>
            </a:r>
            <a:endParaRPr lang="en-US" sz="5400" dirty="0"/>
          </a:p>
          <a:p>
            <a:pPr algn="ctr">
              <a:spcAft>
                <a:spcPts val="600"/>
              </a:spcAft>
            </a:pPr>
            <a:r>
              <a:rPr lang="en-US" sz="5400" dirty="0" err="1"/>
              <a:t>substractivo</a:t>
            </a:r>
            <a:endParaRPr lang="en-US" sz="5400" dirty="0"/>
          </a:p>
          <a:p>
            <a:pPr algn="ctr">
              <a:spcAft>
                <a:spcPts val="600"/>
              </a:spcAft>
            </a:pPr>
            <a:endParaRPr lang="en-US" sz="5400" dirty="0"/>
          </a:p>
        </p:txBody>
      </p:sp>
      <p:sp>
        <p:nvSpPr>
          <p:cNvPr id="19" name="Título 1">
            <a:extLst>
              <a:ext uri="{FF2B5EF4-FFF2-40B4-BE49-F238E27FC236}">
                <a16:creationId xmlns:a16="http://schemas.microsoft.com/office/drawing/2014/main" id="{6C6CA7DE-B962-4CCA-9903-DA68815DB99B}"/>
              </a:ext>
            </a:extLst>
          </p:cNvPr>
          <p:cNvSpPr txBox="1">
            <a:spLocks/>
          </p:cNvSpPr>
          <p:nvPr/>
        </p:nvSpPr>
        <p:spPr>
          <a:xfrm>
            <a:off x="5093364" y="5279937"/>
            <a:ext cx="2005272" cy="1275776"/>
          </a:xfrm>
          <a:prstGeom prst="rect">
            <a:avLst/>
          </a:prstGeom>
        </p:spPr>
        <p:txBody>
          <a:bodyPr vert="horz" lIns="91440" tIns="45720" rIns="91440" bIns="45720" rtlCol="0" anchor="b">
            <a:normAutofit fontScale="40000" lnSpcReduction="20000"/>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Aft>
                <a:spcPts val="600"/>
              </a:spcAft>
            </a:pPr>
            <a:r>
              <a:rPr lang="en-US" sz="5400" dirty="0"/>
              <a:t>50%</a:t>
            </a:r>
          </a:p>
          <a:p>
            <a:pPr algn="ctr">
              <a:spcAft>
                <a:spcPts val="600"/>
              </a:spcAft>
            </a:pPr>
            <a:r>
              <a:rPr lang="en-US" sz="5400" dirty="0"/>
              <a:t>De </a:t>
            </a:r>
            <a:r>
              <a:rPr lang="en-US" sz="5400" dirty="0" err="1"/>
              <a:t>ruido</a:t>
            </a:r>
            <a:endParaRPr lang="en-US" sz="5400" dirty="0"/>
          </a:p>
          <a:p>
            <a:pPr algn="ctr">
              <a:spcAft>
                <a:spcPts val="600"/>
              </a:spcAft>
            </a:pPr>
            <a:r>
              <a:rPr lang="en-US" sz="5400" dirty="0" err="1"/>
              <a:t>substractivo</a:t>
            </a:r>
            <a:endParaRPr lang="en-US" sz="5400" dirty="0"/>
          </a:p>
        </p:txBody>
      </p:sp>
      <p:sp>
        <p:nvSpPr>
          <p:cNvPr id="20" name="Título 1">
            <a:extLst>
              <a:ext uri="{FF2B5EF4-FFF2-40B4-BE49-F238E27FC236}">
                <a16:creationId xmlns:a16="http://schemas.microsoft.com/office/drawing/2014/main" id="{EC0CAE6A-23ED-4FF9-AFF5-09065DB73CC5}"/>
              </a:ext>
            </a:extLst>
          </p:cNvPr>
          <p:cNvSpPr txBox="1">
            <a:spLocks/>
          </p:cNvSpPr>
          <p:nvPr/>
        </p:nvSpPr>
        <p:spPr>
          <a:xfrm>
            <a:off x="9460754" y="5241957"/>
            <a:ext cx="2005272" cy="1275776"/>
          </a:xfrm>
          <a:prstGeom prst="rect">
            <a:avLst/>
          </a:prstGeom>
        </p:spPr>
        <p:txBody>
          <a:bodyPr vert="horz" lIns="91440" tIns="45720" rIns="91440" bIns="45720" rtlCol="0" anchor="b">
            <a:normAutofit fontScale="40000" lnSpcReduction="20000"/>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Aft>
                <a:spcPts val="600"/>
              </a:spcAft>
            </a:pPr>
            <a:r>
              <a:rPr lang="en-US" sz="5400" dirty="0"/>
              <a:t>100%</a:t>
            </a:r>
          </a:p>
          <a:p>
            <a:pPr algn="ctr">
              <a:spcAft>
                <a:spcPts val="600"/>
              </a:spcAft>
            </a:pPr>
            <a:r>
              <a:rPr lang="en-US" sz="5400" dirty="0"/>
              <a:t>De </a:t>
            </a:r>
            <a:r>
              <a:rPr lang="en-US" sz="5400" dirty="0" err="1"/>
              <a:t>ruido</a:t>
            </a:r>
            <a:endParaRPr lang="en-US" sz="5400" dirty="0"/>
          </a:p>
          <a:p>
            <a:pPr algn="ctr">
              <a:spcAft>
                <a:spcPts val="600"/>
              </a:spcAft>
            </a:pPr>
            <a:r>
              <a:rPr lang="en-US" sz="5400" dirty="0" err="1"/>
              <a:t>substractivo</a:t>
            </a:r>
            <a:endParaRPr lang="en-US" sz="5400" dirty="0"/>
          </a:p>
        </p:txBody>
      </p:sp>
      <p:sp>
        <p:nvSpPr>
          <p:cNvPr id="21" name="Título 1">
            <a:extLst>
              <a:ext uri="{FF2B5EF4-FFF2-40B4-BE49-F238E27FC236}">
                <a16:creationId xmlns:a16="http://schemas.microsoft.com/office/drawing/2014/main" id="{BB408883-90AE-4F7C-B703-5C28C4C0BFCF}"/>
              </a:ext>
            </a:extLst>
          </p:cNvPr>
          <p:cNvSpPr txBox="1">
            <a:spLocks/>
          </p:cNvSpPr>
          <p:nvPr/>
        </p:nvSpPr>
        <p:spPr>
          <a:xfrm>
            <a:off x="555627" y="293614"/>
            <a:ext cx="10572000" cy="1009903"/>
          </a:xfrm>
          <a:prstGeom prst="rect">
            <a:avLst/>
          </a:prstGeom>
        </p:spPr>
        <p:txBody>
          <a:bodyPr vert="horz" lIns="91440" tIns="45720" rIns="91440" bIns="45720" rtlCol="0" anchor="b">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z="5400" dirty="0" err="1"/>
              <a:t>Pruebas</a:t>
            </a:r>
            <a:r>
              <a:rPr lang="en-US" sz="5400" dirty="0"/>
              <a:t> con </a:t>
            </a:r>
            <a:r>
              <a:rPr lang="en-US" sz="5400" dirty="0" err="1"/>
              <a:t>memoria</a:t>
            </a:r>
            <a:r>
              <a:rPr lang="en-US" sz="5400" dirty="0"/>
              <a:t> </a:t>
            </a:r>
            <a:r>
              <a:rPr lang="en-US" sz="5400" dirty="0" err="1"/>
              <a:t>tipo</a:t>
            </a:r>
            <a:r>
              <a:rPr lang="en-US" sz="5400" dirty="0"/>
              <a:t> Min</a:t>
            </a:r>
          </a:p>
        </p:txBody>
      </p:sp>
      <p:pic>
        <p:nvPicPr>
          <p:cNvPr id="4" name="Imagen 3">
            <a:extLst>
              <a:ext uri="{FF2B5EF4-FFF2-40B4-BE49-F238E27FC236}">
                <a16:creationId xmlns:a16="http://schemas.microsoft.com/office/drawing/2014/main" id="{891E074C-BCEC-4D34-A427-9FBA78BC1326}"/>
              </a:ext>
            </a:extLst>
          </p:cNvPr>
          <p:cNvPicPr>
            <a:picLocks noChangeAspect="1"/>
          </p:cNvPicPr>
          <p:nvPr/>
        </p:nvPicPr>
        <p:blipFill>
          <a:blip r:embed="rId7"/>
          <a:stretch>
            <a:fillRect/>
          </a:stretch>
        </p:blipFill>
        <p:spPr>
          <a:xfrm>
            <a:off x="249823" y="1367241"/>
            <a:ext cx="3286584" cy="1305107"/>
          </a:xfrm>
          <a:prstGeom prst="rect">
            <a:avLst/>
          </a:prstGeom>
        </p:spPr>
      </p:pic>
      <p:pic>
        <p:nvPicPr>
          <p:cNvPr id="10" name="Imagen 9">
            <a:extLst>
              <a:ext uri="{FF2B5EF4-FFF2-40B4-BE49-F238E27FC236}">
                <a16:creationId xmlns:a16="http://schemas.microsoft.com/office/drawing/2014/main" id="{5755FF12-F9EE-4A45-B065-C46FB9566B69}"/>
              </a:ext>
            </a:extLst>
          </p:cNvPr>
          <p:cNvPicPr>
            <a:picLocks noChangeAspect="1"/>
          </p:cNvPicPr>
          <p:nvPr/>
        </p:nvPicPr>
        <p:blipFill>
          <a:blip r:embed="rId8"/>
          <a:stretch>
            <a:fillRect/>
          </a:stretch>
        </p:blipFill>
        <p:spPr>
          <a:xfrm>
            <a:off x="974547" y="2736072"/>
            <a:ext cx="1457528" cy="2591162"/>
          </a:xfrm>
          <a:prstGeom prst="rect">
            <a:avLst/>
          </a:prstGeom>
        </p:spPr>
      </p:pic>
      <p:pic>
        <p:nvPicPr>
          <p:cNvPr id="14" name="Imagen 13">
            <a:extLst>
              <a:ext uri="{FF2B5EF4-FFF2-40B4-BE49-F238E27FC236}">
                <a16:creationId xmlns:a16="http://schemas.microsoft.com/office/drawing/2014/main" id="{684C976E-5A70-449D-AE2B-3ED229E07873}"/>
              </a:ext>
            </a:extLst>
          </p:cNvPr>
          <p:cNvPicPr>
            <a:picLocks noChangeAspect="1"/>
          </p:cNvPicPr>
          <p:nvPr/>
        </p:nvPicPr>
        <p:blipFill>
          <a:blip r:embed="rId9"/>
          <a:stretch>
            <a:fillRect/>
          </a:stretch>
        </p:blipFill>
        <p:spPr>
          <a:xfrm>
            <a:off x="4564618" y="1377501"/>
            <a:ext cx="3296110" cy="1267002"/>
          </a:xfrm>
          <a:prstGeom prst="rect">
            <a:avLst/>
          </a:prstGeom>
        </p:spPr>
      </p:pic>
      <p:pic>
        <p:nvPicPr>
          <p:cNvPr id="22" name="Imagen 21">
            <a:extLst>
              <a:ext uri="{FF2B5EF4-FFF2-40B4-BE49-F238E27FC236}">
                <a16:creationId xmlns:a16="http://schemas.microsoft.com/office/drawing/2014/main" id="{9CA68F48-30AF-4AD5-8EE4-B88C60F075DB}"/>
              </a:ext>
            </a:extLst>
          </p:cNvPr>
          <p:cNvPicPr>
            <a:picLocks noChangeAspect="1"/>
          </p:cNvPicPr>
          <p:nvPr/>
        </p:nvPicPr>
        <p:blipFill>
          <a:blip r:embed="rId10"/>
          <a:stretch>
            <a:fillRect/>
          </a:stretch>
        </p:blipFill>
        <p:spPr>
          <a:xfrm>
            <a:off x="5370803" y="2694837"/>
            <a:ext cx="1448002" cy="2638793"/>
          </a:xfrm>
          <a:prstGeom prst="rect">
            <a:avLst/>
          </a:prstGeom>
        </p:spPr>
      </p:pic>
      <p:pic>
        <p:nvPicPr>
          <p:cNvPr id="24" name="Imagen 23">
            <a:extLst>
              <a:ext uri="{FF2B5EF4-FFF2-40B4-BE49-F238E27FC236}">
                <a16:creationId xmlns:a16="http://schemas.microsoft.com/office/drawing/2014/main" id="{EB4F1FB2-FDD7-4D84-BB71-A0C14F1E3545}"/>
              </a:ext>
            </a:extLst>
          </p:cNvPr>
          <p:cNvPicPr>
            <a:picLocks noChangeAspect="1"/>
          </p:cNvPicPr>
          <p:nvPr/>
        </p:nvPicPr>
        <p:blipFill>
          <a:blip r:embed="rId11"/>
          <a:stretch>
            <a:fillRect/>
          </a:stretch>
        </p:blipFill>
        <p:spPr>
          <a:xfrm>
            <a:off x="8798439" y="1340764"/>
            <a:ext cx="3315163" cy="1219370"/>
          </a:xfrm>
          <a:prstGeom prst="rect">
            <a:avLst/>
          </a:prstGeom>
        </p:spPr>
      </p:pic>
      <p:pic>
        <p:nvPicPr>
          <p:cNvPr id="26" name="Imagen 25">
            <a:extLst>
              <a:ext uri="{FF2B5EF4-FFF2-40B4-BE49-F238E27FC236}">
                <a16:creationId xmlns:a16="http://schemas.microsoft.com/office/drawing/2014/main" id="{45C02AC6-00F4-46FD-9DD5-DA1BFA20F040}"/>
              </a:ext>
            </a:extLst>
          </p:cNvPr>
          <p:cNvPicPr>
            <a:picLocks noChangeAspect="1"/>
          </p:cNvPicPr>
          <p:nvPr/>
        </p:nvPicPr>
        <p:blipFill>
          <a:blip r:embed="rId12"/>
          <a:stretch>
            <a:fillRect/>
          </a:stretch>
        </p:blipFill>
        <p:spPr>
          <a:xfrm>
            <a:off x="9678429" y="2689126"/>
            <a:ext cx="1505160" cy="2695951"/>
          </a:xfrm>
          <a:prstGeom prst="rect">
            <a:avLst/>
          </a:prstGeom>
        </p:spPr>
      </p:pic>
    </p:spTree>
    <p:extLst>
      <p:ext uri="{BB962C8B-B14F-4D97-AF65-F5344CB8AC3E}">
        <p14:creationId xmlns:p14="http://schemas.microsoft.com/office/powerpoint/2010/main" val="3803877009"/>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John McCarthy -- Father of AI and Lisp -- Dies at 84 | WIRED">
            <a:extLst>
              <a:ext uri="{FF2B5EF4-FFF2-40B4-BE49-F238E27FC236}">
                <a16:creationId xmlns:a16="http://schemas.microsoft.com/office/drawing/2014/main" id="{46BDFD89-7607-4727-9C21-FB67AB4F0D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637" y="698333"/>
            <a:ext cx="5162550" cy="481965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6C5D8EC0-5D08-427C-A48E-EAFC83AC1DCD}"/>
              </a:ext>
            </a:extLst>
          </p:cNvPr>
          <p:cNvSpPr txBox="1"/>
          <p:nvPr/>
        </p:nvSpPr>
        <p:spPr>
          <a:xfrm>
            <a:off x="5771187" y="3268579"/>
            <a:ext cx="6096000" cy="3108543"/>
          </a:xfrm>
          <a:prstGeom prst="rect">
            <a:avLst/>
          </a:prstGeom>
          <a:noFill/>
        </p:spPr>
        <p:txBody>
          <a:bodyPr wrap="square">
            <a:spAutoFit/>
          </a:bodyPr>
          <a:lstStyle/>
          <a:p>
            <a:pPr algn="ctr"/>
            <a:r>
              <a:rPr lang="es-ES" sz="2800" b="0" i="0" dirty="0">
                <a:effectLst/>
                <a:latin typeface="Roboto"/>
              </a:rPr>
              <a:t>Es difícil ser riguroso sobre si una máquina realmente 'sabe', 'piensa', etc., porque nos cuesta definir estas cosas. Entendemos los procesos mentales humanos solo un poco mejor de lo que un pez comprende la natación.</a:t>
            </a:r>
            <a:endParaRPr lang="es-MX" sz="2800" dirty="0"/>
          </a:p>
        </p:txBody>
      </p:sp>
      <p:sp>
        <p:nvSpPr>
          <p:cNvPr id="6" name="CuadroTexto 5">
            <a:extLst>
              <a:ext uri="{FF2B5EF4-FFF2-40B4-BE49-F238E27FC236}">
                <a16:creationId xmlns:a16="http://schemas.microsoft.com/office/drawing/2014/main" id="{96CE90EC-5DCD-4138-A38D-E67199343557}"/>
              </a:ext>
            </a:extLst>
          </p:cNvPr>
          <p:cNvSpPr txBox="1"/>
          <p:nvPr/>
        </p:nvSpPr>
        <p:spPr>
          <a:xfrm>
            <a:off x="6769769" y="1567958"/>
            <a:ext cx="4270143" cy="830997"/>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lgn="l"/>
            <a:r>
              <a:rPr lang="es-MX" sz="4800" b="1" i="0" dirty="0">
                <a:effectLst/>
                <a:latin typeface="Linux Libertine"/>
              </a:rPr>
              <a:t>John McCarthy</a:t>
            </a:r>
          </a:p>
        </p:txBody>
      </p:sp>
    </p:spTree>
    <p:extLst>
      <p:ext uri="{BB962C8B-B14F-4D97-AF65-F5344CB8AC3E}">
        <p14:creationId xmlns:p14="http://schemas.microsoft.com/office/powerpoint/2010/main" val="215757562"/>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A99824F9-2EBE-4B04-B26E-70E82FDEB2A9}"/>
              </a:ext>
            </a:extLst>
          </p:cNvPr>
          <p:cNvSpPr>
            <a:spLocks noGrp="1"/>
          </p:cNvSpPr>
          <p:nvPr>
            <p:ph type="body" sz="quarter" idx="16"/>
          </p:nvPr>
        </p:nvSpPr>
        <p:spPr>
          <a:xfrm>
            <a:off x="1157063" y="5441052"/>
            <a:ext cx="10772081" cy="4075465"/>
          </a:xfrm>
        </p:spPr>
        <p:txBody>
          <a:bodyPr>
            <a:normAutofit/>
          </a:bodyPr>
          <a:lstStyle/>
          <a:p>
            <a:pPr algn="ctr"/>
            <a:r>
              <a:rPr lang="es-MX" sz="4400" b="1" dirty="0"/>
              <a:t>Memorias Morfológicas </a:t>
            </a:r>
            <a:r>
              <a:rPr lang="es-MX" sz="4400" b="1" dirty="0" err="1"/>
              <a:t>Heteroasociativas</a:t>
            </a:r>
            <a:endParaRPr lang="es-MX" sz="4400" b="1" dirty="0"/>
          </a:p>
          <a:p>
            <a:pPr algn="ctr"/>
            <a:endParaRPr lang="es-MX" sz="4400" dirty="0"/>
          </a:p>
        </p:txBody>
      </p:sp>
      <p:pic>
        <p:nvPicPr>
          <p:cNvPr id="7" name="Imagen 6">
            <a:extLst>
              <a:ext uri="{FF2B5EF4-FFF2-40B4-BE49-F238E27FC236}">
                <a16:creationId xmlns:a16="http://schemas.microsoft.com/office/drawing/2014/main" id="{5D1866FC-0B8A-48D3-BB95-62D6715A2769}"/>
              </a:ext>
            </a:extLst>
          </p:cNvPr>
          <p:cNvPicPr>
            <a:picLocks noChangeAspect="1"/>
          </p:cNvPicPr>
          <p:nvPr/>
        </p:nvPicPr>
        <p:blipFill>
          <a:blip r:embed="rId2"/>
          <a:stretch>
            <a:fillRect/>
          </a:stretch>
        </p:blipFill>
        <p:spPr>
          <a:xfrm>
            <a:off x="1292274" y="1233521"/>
            <a:ext cx="4725059" cy="262926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028" name="Picture 4" descr="Historia &amp; Escudo - ESCOM">
            <a:extLst>
              <a:ext uri="{FF2B5EF4-FFF2-40B4-BE49-F238E27FC236}">
                <a16:creationId xmlns:a16="http://schemas.microsoft.com/office/drawing/2014/main" id="{B76CCE2F-63B4-4E22-821B-E4DE1D287B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7144" y="922527"/>
            <a:ext cx="4572000" cy="348615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22666848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73" name="Rectangle 72">
            <a:extLst>
              <a:ext uri="{FF2B5EF4-FFF2-40B4-BE49-F238E27FC236}">
                <a16:creationId xmlns:a16="http://schemas.microsoft.com/office/drawing/2014/main" id="{0EA0C3AC-2A72-484B-B07D-F2CC519F1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6">
            <a:extLst>
              <a:ext uri="{FF2B5EF4-FFF2-40B4-BE49-F238E27FC236}">
                <a16:creationId xmlns:a16="http://schemas.microsoft.com/office/drawing/2014/main" id="{986477EF-3991-4D07-9F11-9E887C340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0" y="4672012"/>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993D98D-A4CF-48AD-A9F1-A41E06D26B6E}"/>
              </a:ext>
            </a:extLst>
          </p:cNvPr>
          <p:cNvSpPr>
            <a:spLocks noGrp="1"/>
          </p:cNvSpPr>
          <p:nvPr>
            <p:ph type="title"/>
          </p:nvPr>
        </p:nvSpPr>
        <p:spPr>
          <a:xfrm>
            <a:off x="810000" y="5154307"/>
            <a:ext cx="10571998" cy="970450"/>
          </a:xfrm>
        </p:spPr>
        <p:txBody>
          <a:bodyPr vert="horz" lIns="91440" tIns="45720" rIns="91440" bIns="45720" rtlCol="0" anchor="b">
            <a:normAutofit/>
          </a:bodyPr>
          <a:lstStyle/>
          <a:p>
            <a:r>
              <a:rPr lang="en-US" sz="4000" dirty="0" err="1"/>
              <a:t>Objeto</a:t>
            </a:r>
            <a:r>
              <a:rPr lang="en-US" sz="4000" dirty="0"/>
              <a:t> de </a:t>
            </a:r>
            <a:r>
              <a:rPr lang="en-US" sz="4000" dirty="0" err="1"/>
              <a:t>estudio</a:t>
            </a:r>
            <a:endParaRPr lang="en-US" sz="4000" dirty="0"/>
          </a:p>
        </p:txBody>
      </p:sp>
      <p:pic>
        <p:nvPicPr>
          <p:cNvPr id="1026" name="Picture 2" descr="Reconocimiento de Patrones y Aprendizaje Automático | Postgrado DIE">
            <a:extLst>
              <a:ext uri="{FF2B5EF4-FFF2-40B4-BE49-F238E27FC236}">
                <a16:creationId xmlns:a16="http://schemas.microsoft.com/office/drawing/2014/main" id="{6506BF48-10D8-4AC1-B071-8CB1A5F1809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0000" y="1009293"/>
            <a:ext cx="3236706" cy="3236706"/>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
        <p:nvSpPr>
          <p:cNvPr id="4" name="Marcador de texto 3">
            <a:extLst>
              <a:ext uri="{FF2B5EF4-FFF2-40B4-BE49-F238E27FC236}">
                <a16:creationId xmlns:a16="http://schemas.microsoft.com/office/drawing/2014/main" id="{1CA09F4C-BE7B-4130-9D00-C65F776F1DF1}"/>
              </a:ext>
            </a:extLst>
          </p:cNvPr>
          <p:cNvSpPr>
            <a:spLocks noGrp="1"/>
          </p:cNvSpPr>
          <p:nvPr>
            <p:ph type="body" sz="half" idx="2"/>
          </p:nvPr>
        </p:nvSpPr>
        <p:spPr>
          <a:xfrm>
            <a:off x="4405192" y="810001"/>
            <a:ext cx="6968094" cy="3580281"/>
          </a:xfrm>
          <a:effectLst/>
        </p:spPr>
        <p:txBody>
          <a:bodyPr vert="horz" lIns="91440" tIns="45720" rIns="91440" bIns="45720" rtlCol="0" anchor="ctr">
            <a:normAutofit/>
          </a:bodyPr>
          <a:lstStyle/>
          <a:p>
            <a:pPr>
              <a:buFont typeface="Wingdings 2" charset="2"/>
              <a:buChar char=""/>
            </a:pPr>
            <a:r>
              <a:rPr lang="en-US" dirty="0"/>
              <a:t>La </a:t>
            </a:r>
            <a:r>
              <a:rPr lang="en-US" dirty="0" err="1"/>
              <a:t>capacidad</a:t>
            </a:r>
            <a:r>
              <a:rPr lang="en-US" dirty="0"/>
              <a:t> de </a:t>
            </a:r>
            <a:r>
              <a:rPr lang="en-US" dirty="0" err="1"/>
              <a:t>aprendizaje</a:t>
            </a:r>
            <a:r>
              <a:rPr lang="en-US" dirty="0"/>
              <a:t> y </a:t>
            </a:r>
            <a:r>
              <a:rPr lang="en-US" dirty="0" err="1"/>
              <a:t>almacenamiento</a:t>
            </a:r>
            <a:r>
              <a:rPr lang="en-US" dirty="0"/>
              <a:t>, la </a:t>
            </a:r>
            <a:r>
              <a:rPr lang="en-US" dirty="0" err="1"/>
              <a:t>eficiencia</a:t>
            </a:r>
            <a:r>
              <a:rPr lang="en-US" dirty="0"/>
              <a:t> </a:t>
            </a:r>
            <a:r>
              <a:rPr lang="en-US" dirty="0" err="1"/>
              <a:t>en</a:t>
            </a:r>
            <a:r>
              <a:rPr lang="en-US" dirty="0"/>
              <a:t> la </a:t>
            </a:r>
            <a:r>
              <a:rPr lang="en-US" dirty="0" err="1"/>
              <a:t>respuesta</a:t>
            </a:r>
            <a:r>
              <a:rPr lang="en-US" dirty="0"/>
              <a:t> o </a:t>
            </a:r>
            <a:r>
              <a:rPr lang="en-US" dirty="0" err="1"/>
              <a:t>recuperación</a:t>
            </a:r>
            <a:r>
              <a:rPr lang="en-US" dirty="0"/>
              <a:t> de </a:t>
            </a:r>
            <a:r>
              <a:rPr lang="en-US" dirty="0" err="1"/>
              <a:t>patrones</a:t>
            </a:r>
            <a:r>
              <a:rPr lang="en-US" dirty="0"/>
              <a:t>, la </a:t>
            </a:r>
            <a:r>
              <a:rPr lang="en-US" dirty="0" err="1"/>
              <a:t>rapidez</a:t>
            </a:r>
            <a:r>
              <a:rPr lang="en-US" dirty="0"/>
              <a:t> y la </a:t>
            </a:r>
            <a:r>
              <a:rPr lang="en-US" dirty="0" err="1"/>
              <a:t>inmunidad</a:t>
            </a:r>
            <a:r>
              <a:rPr lang="en-US" dirty="0"/>
              <a:t> al </a:t>
            </a:r>
            <a:r>
              <a:rPr lang="en-US" dirty="0" err="1"/>
              <a:t>ruido</a:t>
            </a:r>
            <a:r>
              <a:rPr lang="en-US" dirty="0"/>
              <a:t>, son </a:t>
            </a:r>
            <a:r>
              <a:rPr lang="en-US" dirty="0" err="1"/>
              <a:t>tópicos</a:t>
            </a:r>
            <a:r>
              <a:rPr lang="en-US" dirty="0"/>
              <a:t> de </a:t>
            </a:r>
            <a:r>
              <a:rPr lang="en-US" dirty="0" err="1"/>
              <a:t>interés</a:t>
            </a:r>
            <a:r>
              <a:rPr lang="en-US" dirty="0"/>
              <a:t> entre los </a:t>
            </a:r>
            <a:r>
              <a:rPr lang="en-US" dirty="0" err="1"/>
              <a:t>investigadores</a:t>
            </a:r>
            <a:r>
              <a:rPr lang="en-US" dirty="0"/>
              <a:t> que se </a:t>
            </a:r>
            <a:r>
              <a:rPr lang="en-US" dirty="0" err="1"/>
              <a:t>dedican</a:t>
            </a:r>
            <a:r>
              <a:rPr lang="en-US" dirty="0"/>
              <a:t> a </a:t>
            </a:r>
            <a:r>
              <a:rPr lang="en-US" dirty="0" err="1"/>
              <a:t>estudiar</a:t>
            </a:r>
            <a:r>
              <a:rPr lang="en-US" dirty="0"/>
              <a:t> </a:t>
            </a:r>
            <a:r>
              <a:rPr lang="en-US" dirty="0" err="1"/>
              <a:t>estos</a:t>
            </a:r>
            <a:r>
              <a:rPr lang="en-US" dirty="0"/>
              <a:t> </a:t>
            </a:r>
            <a:r>
              <a:rPr lang="en-US" dirty="0" err="1"/>
              <a:t>modelos</a:t>
            </a:r>
            <a:r>
              <a:rPr lang="en-US" dirty="0"/>
              <a:t> con el fin de </a:t>
            </a:r>
            <a:r>
              <a:rPr lang="en-US" dirty="0" err="1"/>
              <a:t>proponer</a:t>
            </a:r>
            <a:r>
              <a:rPr lang="en-US" dirty="0"/>
              <a:t> </a:t>
            </a:r>
            <a:r>
              <a:rPr lang="en-US" dirty="0" err="1"/>
              <a:t>variaciones</a:t>
            </a:r>
            <a:r>
              <a:rPr lang="en-US" dirty="0"/>
              <a:t> y </a:t>
            </a:r>
            <a:r>
              <a:rPr lang="en-US" dirty="0" err="1"/>
              <a:t>generalizaciones</a:t>
            </a:r>
            <a:r>
              <a:rPr lang="en-US" dirty="0"/>
              <a:t> que, a la </a:t>
            </a:r>
            <a:r>
              <a:rPr lang="en-US" dirty="0" err="1"/>
              <a:t>postre</a:t>
            </a:r>
            <a:r>
              <a:rPr lang="en-US" dirty="0"/>
              <a:t>, se </a:t>
            </a:r>
            <a:r>
              <a:rPr lang="en-US" dirty="0" err="1"/>
              <a:t>traduzcan</a:t>
            </a:r>
            <a:r>
              <a:rPr lang="en-US" dirty="0"/>
              <a:t> </a:t>
            </a:r>
            <a:r>
              <a:rPr lang="en-US" dirty="0" err="1"/>
              <a:t>en</a:t>
            </a:r>
            <a:r>
              <a:rPr lang="en-US" dirty="0"/>
              <a:t> </a:t>
            </a:r>
            <a:r>
              <a:rPr lang="en-US" dirty="0" err="1"/>
              <a:t>nuevos</a:t>
            </a:r>
            <a:r>
              <a:rPr lang="en-US" dirty="0"/>
              <a:t> </a:t>
            </a:r>
            <a:r>
              <a:rPr lang="en-US" dirty="0" err="1"/>
              <a:t>modelos</a:t>
            </a:r>
            <a:r>
              <a:rPr lang="en-US" dirty="0"/>
              <a:t> de </a:t>
            </a:r>
            <a:r>
              <a:rPr lang="en-US" dirty="0" err="1"/>
              <a:t>memorias</a:t>
            </a:r>
            <a:r>
              <a:rPr lang="en-US" dirty="0"/>
              <a:t> </a:t>
            </a:r>
            <a:r>
              <a:rPr lang="en-US" dirty="0" err="1"/>
              <a:t>asociativas</a:t>
            </a:r>
            <a:r>
              <a:rPr lang="en-US" dirty="0"/>
              <a:t> con </a:t>
            </a:r>
            <a:r>
              <a:rPr lang="en-US" dirty="0" err="1"/>
              <a:t>ventajas</a:t>
            </a:r>
            <a:r>
              <a:rPr lang="en-US" dirty="0"/>
              <a:t> </a:t>
            </a:r>
            <a:r>
              <a:rPr lang="en-US" dirty="0" err="1"/>
              <a:t>claras</a:t>
            </a:r>
            <a:r>
              <a:rPr lang="en-US" dirty="0"/>
              <a:t> </a:t>
            </a:r>
            <a:r>
              <a:rPr lang="en-US" dirty="0" err="1"/>
              <a:t>sobre</a:t>
            </a:r>
            <a:r>
              <a:rPr lang="en-US" dirty="0"/>
              <a:t> los </a:t>
            </a:r>
            <a:r>
              <a:rPr lang="en-US" dirty="0" err="1"/>
              <a:t>modelos</a:t>
            </a:r>
            <a:r>
              <a:rPr lang="en-US" dirty="0"/>
              <a:t> </a:t>
            </a:r>
            <a:r>
              <a:rPr lang="en-US" dirty="0" err="1"/>
              <a:t>conocidos</a:t>
            </a:r>
            <a:r>
              <a:rPr lang="en-US" dirty="0"/>
              <a:t> y que, </a:t>
            </a:r>
            <a:r>
              <a:rPr lang="en-US" dirty="0" err="1"/>
              <a:t>además</a:t>
            </a:r>
            <a:r>
              <a:rPr lang="en-US" dirty="0"/>
              <a:t>, </a:t>
            </a:r>
            <a:r>
              <a:rPr lang="en-US" dirty="0" err="1"/>
              <a:t>sean</a:t>
            </a:r>
            <a:r>
              <a:rPr lang="en-US" dirty="0"/>
              <a:t> </a:t>
            </a:r>
            <a:r>
              <a:rPr lang="en-US" dirty="0" err="1"/>
              <a:t>propicios</a:t>
            </a:r>
            <a:r>
              <a:rPr lang="en-US" dirty="0"/>
              <a:t> para </a:t>
            </a:r>
            <a:r>
              <a:rPr lang="en-US" dirty="0" err="1"/>
              <a:t>su</a:t>
            </a:r>
            <a:r>
              <a:rPr lang="en-US" dirty="0"/>
              <a:t> </a:t>
            </a:r>
            <a:r>
              <a:rPr lang="en-US" dirty="0" err="1"/>
              <a:t>aplicación</a:t>
            </a:r>
            <a:r>
              <a:rPr lang="en-US" dirty="0"/>
              <a:t> </a:t>
            </a:r>
            <a:r>
              <a:rPr lang="en-US" dirty="0" err="1"/>
              <a:t>directa</a:t>
            </a:r>
            <a:r>
              <a:rPr lang="en-US" dirty="0"/>
              <a:t> </a:t>
            </a:r>
            <a:r>
              <a:rPr lang="en-US" dirty="0" err="1"/>
              <a:t>en</a:t>
            </a:r>
            <a:r>
              <a:rPr lang="en-US" dirty="0"/>
              <a:t> </a:t>
            </a:r>
            <a:r>
              <a:rPr lang="en-US" dirty="0" err="1"/>
              <a:t>problemas</a:t>
            </a:r>
            <a:r>
              <a:rPr lang="en-US" dirty="0"/>
              <a:t> </a:t>
            </a:r>
            <a:r>
              <a:rPr lang="en-US" dirty="0" err="1"/>
              <a:t>reales</a:t>
            </a:r>
            <a:r>
              <a:rPr lang="en-US" dirty="0"/>
              <a:t>.</a:t>
            </a:r>
          </a:p>
        </p:txBody>
      </p:sp>
      <p:sp>
        <p:nvSpPr>
          <p:cNvPr id="77" name="Title 3">
            <a:extLst>
              <a:ext uri="{FF2B5EF4-FFF2-40B4-BE49-F238E27FC236}">
                <a16:creationId xmlns:a16="http://schemas.microsoft.com/office/drawing/2014/main" id="{EDA40B90-E281-4108-8CC2-959D5F95070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000" y="5154307"/>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solidFill>
                <a:srgbClr val="FFFFFF"/>
              </a:solidFill>
            </a:endParaRPr>
          </a:p>
        </p:txBody>
      </p:sp>
    </p:spTree>
    <p:extLst>
      <p:ext uri="{BB962C8B-B14F-4D97-AF65-F5344CB8AC3E}">
        <p14:creationId xmlns:p14="http://schemas.microsoft.com/office/powerpoint/2010/main" val="649026595"/>
      </p:ext>
    </p:extLst>
  </p:cSld>
  <p:clrMapOvr>
    <a:overrideClrMapping bg1="lt1" tx1="dk1" bg2="lt2" tx2="dk2" accent1="accent1" accent2="accent2" accent3="accent3" accent4="accent4" accent5="accent5" accent6="accent6" hlink="hlink" folHlink="folHlink"/>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4506E5-FBE8-469D-ACFD-85CD98F75CDC}"/>
              </a:ext>
            </a:extLst>
          </p:cNvPr>
          <p:cNvSpPr>
            <a:spLocks noGrp="1"/>
          </p:cNvSpPr>
          <p:nvPr>
            <p:ph type="title"/>
          </p:nvPr>
        </p:nvSpPr>
        <p:spPr/>
        <p:txBody>
          <a:bodyPr/>
          <a:lstStyle/>
          <a:p>
            <a:r>
              <a:rPr lang="es-MX" dirty="0"/>
              <a:t>Algoritmo y Codificación </a:t>
            </a:r>
          </a:p>
        </p:txBody>
      </p:sp>
      <p:pic>
        <p:nvPicPr>
          <p:cNvPr id="3" name="Imagen 2">
            <a:extLst>
              <a:ext uri="{FF2B5EF4-FFF2-40B4-BE49-F238E27FC236}">
                <a16:creationId xmlns:a16="http://schemas.microsoft.com/office/drawing/2014/main" id="{28EA3A53-AAF0-4B11-A325-FE14118A4157}"/>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75168" y1="15185" x2="75168" y2="15185"/>
                        <a14:foregroundMark x1="77517" y1="21111" x2="77517" y2="21111"/>
                        <a14:foregroundMark x1="78188" y1="10000" x2="78188" y2="10000"/>
                        <a14:foregroundMark x1="81544" y1="45926" x2="81544" y2="45926"/>
                        <a14:foregroundMark x1="81544" y1="52963" x2="81544" y2="52963"/>
                        <a14:foregroundMark x1="79866" y1="80000" x2="79866" y2="80000"/>
                        <a14:foregroundMark x1="79866" y1="83704" x2="79866" y2="83704"/>
                        <a14:foregroundMark x1="80201" y1="89630" x2="80201" y2="89630"/>
                        <a14:foregroundMark x1="22483" y1="90000" x2="22483" y2="90000"/>
                        <a14:foregroundMark x1="27181" y1="85185" x2="27181" y2="85185"/>
                        <a14:foregroundMark x1="30537" y1="79259" x2="30537" y2="79259"/>
                        <a14:foregroundMark x1="24497" y1="78889" x2="24497" y2="78889"/>
                        <a14:foregroundMark x1="18792" y1="78519" x2="18792" y2="78519"/>
                        <a14:foregroundMark x1="19799" y1="52963" x2="19799" y2="52963"/>
                        <a14:foregroundMark x1="21477" y1="47407" x2="21477" y2="47407"/>
                        <a14:foregroundMark x1="23490" y1="18889" x2="23490" y2="18889"/>
                      </a14:backgroundRemoval>
                    </a14:imgEffect>
                  </a14:imgLayer>
                </a14:imgProps>
              </a:ext>
            </a:extLst>
          </a:blip>
          <a:srcRect l="14268" r="12988" b="-3"/>
          <a:stretch/>
        </p:blipFill>
        <p:spPr>
          <a:xfrm>
            <a:off x="997760" y="2282372"/>
            <a:ext cx="2913062" cy="3628362"/>
          </a:xfrm>
          <a:prstGeom prst="roundRect">
            <a:avLst>
              <a:gd name="adj" fmla="val 3876"/>
            </a:avLst>
          </a:prstGeom>
          <a:ln>
            <a:solidFill>
              <a:schemeClr val="accent1"/>
            </a:solidFill>
          </a:ln>
          <a:effectLst/>
        </p:spPr>
      </p:pic>
      <p:sp>
        <p:nvSpPr>
          <p:cNvPr id="6" name="Marcador de texto 3">
            <a:extLst>
              <a:ext uri="{FF2B5EF4-FFF2-40B4-BE49-F238E27FC236}">
                <a16:creationId xmlns:a16="http://schemas.microsoft.com/office/drawing/2014/main" id="{42F80236-9C0B-42AB-B717-1A957FB8F24C}"/>
              </a:ext>
            </a:extLst>
          </p:cNvPr>
          <p:cNvSpPr txBox="1">
            <a:spLocks/>
          </p:cNvSpPr>
          <p:nvPr/>
        </p:nvSpPr>
        <p:spPr>
          <a:xfrm>
            <a:off x="4413904" y="2306412"/>
            <a:ext cx="6968094" cy="3580281"/>
          </a:xfrm>
          <a:prstGeom prst="rect">
            <a:avLst/>
          </a:prstGeom>
          <a:effectLst/>
        </p:spPr>
        <p:txBody>
          <a:bodyPr vert="horz" lIns="91440" tIns="45720" rIns="91440" bIns="45720" rtlCol="0" anchor="ctr">
            <a:normAutofit fontScale="850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s-MX" sz="3600" dirty="0"/>
              <a:t>Memorias asociativas</a:t>
            </a:r>
          </a:p>
          <a:p>
            <a:pPr lvl="1"/>
            <a:r>
              <a:rPr lang="es-MX" sz="3400" dirty="0"/>
              <a:t>Fases</a:t>
            </a:r>
          </a:p>
          <a:p>
            <a:pPr lvl="1"/>
            <a:r>
              <a:rPr lang="es-MX" sz="3400" dirty="0"/>
              <a:t>Problemas generales</a:t>
            </a:r>
          </a:p>
          <a:p>
            <a:pPr lvl="1"/>
            <a:r>
              <a:rPr lang="es-MX" sz="3400" dirty="0"/>
              <a:t>MIN Y MAX</a:t>
            </a:r>
          </a:p>
          <a:p>
            <a:r>
              <a:rPr lang="es-MX" sz="3600" dirty="0"/>
              <a:t>Codificación para el análisis</a:t>
            </a:r>
          </a:p>
          <a:p>
            <a:r>
              <a:rPr lang="es-MX" sz="3600" dirty="0"/>
              <a:t>Codificación para la interfaz grafica </a:t>
            </a:r>
          </a:p>
          <a:p>
            <a:endParaRPr lang="es-MX" dirty="0"/>
          </a:p>
        </p:txBody>
      </p:sp>
    </p:spTree>
    <p:extLst>
      <p:ext uri="{BB962C8B-B14F-4D97-AF65-F5344CB8AC3E}">
        <p14:creationId xmlns:p14="http://schemas.microsoft.com/office/powerpoint/2010/main" val="779560643"/>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6" name="Rectangle 12">
            <a:extLst>
              <a:ext uri="{FF2B5EF4-FFF2-40B4-BE49-F238E27FC236}">
                <a16:creationId xmlns:a16="http://schemas.microsoft.com/office/drawing/2014/main" id="{0EA0C3AC-2A72-484B-B07D-F2CC519F1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6">
            <a:extLst>
              <a:ext uri="{FF2B5EF4-FFF2-40B4-BE49-F238E27FC236}">
                <a16:creationId xmlns:a16="http://schemas.microsoft.com/office/drawing/2014/main" id="{986477EF-3991-4D07-9F11-9E887C340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0" y="4672012"/>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DE5CE999-C08E-478D-8180-8E8612A3353C}"/>
              </a:ext>
            </a:extLst>
          </p:cNvPr>
          <p:cNvSpPr>
            <a:spLocks noGrp="1"/>
          </p:cNvSpPr>
          <p:nvPr>
            <p:ph type="title"/>
          </p:nvPr>
        </p:nvSpPr>
        <p:spPr>
          <a:xfrm>
            <a:off x="810000" y="5154307"/>
            <a:ext cx="10571998" cy="970450"/>
          </a:xfrm>
        </p:spPr>
        <p:txBody>
          <a:bodyPr vert="horz" lIns="91440" tIns="45720" rIns="91440" bIns="45720" rtlCol="0" anchor="b">
            <a:normAutofit/>
          </a:bodyPr>
          <a:lstStyle/>
          <a:p>
            <a:r>
              <a:rPr lang="en-US" sz="4000"/>
              <a:t>Memoria Asociativa</a:t>
            </a:r>
          </a:p>
        </p:txBody>
      </p:sp>
      <p:pic>
        <p:nvPicPr>
          <p:cNvPr id="6" name="Imagen 5">
            <a:extLst>
              <a:ext uri="{FF2B5EF4-FFF2-40B4-BE49-F238E27FC236}">
                <a16:creationId xmlns:a16="http://schemas.microsoft.com/office/drawing/2014/main" id="{EAADE303-2E6F-43F8-9C5E-5D0737E08057}"/>
              </a:ext>
            </a:extLst>
          </p:cNvPr>
          <p:cNvPicPr>
            <a:picLocks noChangeAspect="1"/>
          </p:cNvPicPr>
          <p:nvPr/>
        </p:nvPicPr>
        <p:blipFill>
          <a:blip r:embed="rId2"/>
          <a:stretch>
            <a:fillRect/>
          </a:stretch>
        </p:blipFill>
        <p:spPr>
          <a:xfrm>
            <a:off x="810000" y="1771717"/>
            <a:ext cx="3236706" cy="1711857"/>
          </a:xfrm>
          <a:prstGeom prst="roundRect">
            <a:avLst>
              <a:gd name="adj" fmla="val 3876"/>
            </a:avLst>
          </a:prstGeom>
          <a:ln>
            <a:solidFill>
              <a:schemeClr val="accent1"/>
            </a:solidFill>
          </a:ln>
          <a:effectLst/>
        </p:spPr>
      </p:pic>
      <p:sp>
        <p:nvSpPr>
          <p:cNvPr id="4" name="Marcador de texto 3">
            <a:extLst>
              <a:ext uri="{FF2B5EF4-FFF2-40B4-BE49-F238E27FC236}">
                <a16:creationId xmlns:a16="http://schemas.microsoft.com/office/drawing/2014/main" id="{934BA4DF-56D7-4D18-AEF7-C2AFDBDB3AD4}"/>
              </a:ext>
            </a:extLst>
          </p:cNvPr>
          <p:cNvSpPr>
            <a:spLocks noGrp="1"/>
          </p:cNvSpPr>
          <p:nvPr>
            <p:ph type="body" sz="half" idx="2"/>
          </p:nvPr>
        </p:nvSpPr>
        <p:spPr>
          <a:xfrm>
            <a:off x="4405192" y="810001"/>
            <a:ext cx="6968094" cy="3580281"/>
          </a:xfrm>
          <a:effectLst/>
        </p:spPr>
        <p:txBody>
          <a:bodyPr vert="horz" lIns="91440" tIns="45720" rIns="91440" bIns="45720" rtlCol="0" anchor="ctr">
            <a:normAutofit/>
          </a:bodyPr>
          <a:lstStyle/>
          <a:p>
            <a:pPr>
              <a:buFont typeface="Wingdings 2" charset="2"/>
              <a:buChar char=""/>
            </a:pPr>
            <a:r>
              <a:rPr lang="en-US" sz="2800" dirty="0" err="1"/>
              <a:t>Recuperar</a:t>
            </a:r>
            <a:r>
              <a:rPr lang="en-US" sz="2800" dirty="0"/>
              <a:t> </a:t>
            </a:r>
            <a:r>
              <a:rPr lang="en-US" sz="2800" dirty="0" err="1"/>
              <a:t>patrones</a:t>
            </a:r>
            <a:r>
              <a:rPr lang="en-US" sz="2800" dirty="0"/>
              <a:t> </a:t>
            </a:r>
            <a:r>
              <a:rPr lang="en-US" sz="2800" dirty="0" err="1"/>
              <a:t>completos</a:t>
            </a:r>
            <a:r>
              <a:rPr lang="en-US" sz="2800" dirty="0"/>
              <a:t> a </a:t>
            </a:r>
            <a:r>
              <a:rPr lang="en-US" sz="2800" dirty="0" err="1"/>
              <a:t>partir</a:t>
            </a:r>
            <a:r>
              <a:rPr lang="en-US" sz="2800" dirty="0"/>
              <a:t> de </a:t>
            </a:r>
            <a:r>
              <a:rPr lang="en-US" sz="2800" dirty="0" err="1"/>
              <a:t>patrones</a:t>
            </a:r>
            <a:r>
              <a:rPr lang="en-US" sz="2800" dirty="0"/>
              <a:t> de entrada que </a:t>
            </a:r>
            <a:r>
              <a:rPr lang="en-US" sz="2800" dirty="0" err="1"/>
              <a:t>pueden</a:t>
            </a:r>
            <a:r>
              <a:rPr lang="en-US" sz="2800" dirty="0"/>
              <a:t> </a:t>
            </a:r>
            <a:r>
              <a:rPr lang="en-US" sz="2800" dirty="0" err="1"/>
              <a:t>estar</a:t>
            </a:r>
            <a:r>
              <a:rPr lang="en-US" sz="2800" dirty="0"/>
              <a:t> </a:t>
            </a:r>
            <a:r>
              <a:rPr lang="en-US" sz="2800" dirty="0" err="1"/>
              <a:t>alterados</a:t>
            </a:r>
            <a:r>
              <a:rPr lang="en-US" sz="2800" dirty="0"/>
              <a:t> con </a:t>
            </a:r>
            <a:r>
              <a:rPr lang="en-US" sz="2800" dirty="0" err="1"/>
              <a:t>ruido</a:t>
            </a:r>
            <a:r>
              <a:rPr lang="en-US" sz="2800" dirty="0"/>
              <a:t> </a:t>
            </a:r>
            <a:r>
              <a:rPr lang="en-US" sz="2800" dirty="0" err="1"/>
              <a:t>aditivo</a:t>
            </a:r>
            <a:r>
              <a:rPr lang="en-US" sz="2800" dirty="0"/>
              <a:t>, </a:t>
            </a:r>
            <a:r>
              <a:rPr lang="en-US" sz="2800" dirty="0" err="1"/>
              <a:t>sustractivo</a:t>
            </a:r>
            <a:r>
              <a:rPr lang="en-US" sz="2800" dirty="0"/>
              <a:t> o </a:t>
            </a:r>
            <a:r>
              <a:rPr lang="en-US" sz="2800" dirty="0" err="1"/>
              <a:t>combinado</a:t>
            </a:r>
            <a:r>
              <a:rPr lang="en-US" sz="2800" dirty="0"/>
              <a:t>. De </a:t>
            </a:r>
            <a:r>
              <a:rPr lang="en-US" sz="2800" dirty="0" err="1"/>
              <a:t>acuerdo</a:t>
            </a:r>
            <a:r>
              <a:rPr lang="en-US" sz="2800" dirty="0"/>
              <a:t> con </a:t>
            </a:r>
            <a:r>
              <a:rPr lang="en-US" sz="2800" dirty="0" err="1"/>
              <a:t>esta</a:t>
            </a:r>
            <a:r>
              <a:rPr lang="en-US" sz="2800" dirty="0"/>
              <a:t> </a:t>
            </a:r>
            <a:r>
              <a:rPr lang="en-US" sz="2800" dirty="0" err="1"/>
              <a:t>afirmación</a:t>
            </a:r>
            <a:r>
              <a:rPr lang="en-US" sz="2800" dirty="0"/>
              <a:t>, una </a:t>
            </a:r>
            <a:r>
              <a:rPr lang="en-US" sz="2800" dirty="0" err="1"/>
              <a:t>memoria</a:t>
            </a:r>
            <a:r>
              <a:rPr lang="en-US" sz="2800" dirty="0"/>
              <a:t> </a:t>
            </a:r>
            <a:r>
              <a:rPr lang="en-US" sz="2800" dirty="0" err="1"/>
              <a:t>asociativa</a:t>
            </a:r>
            <a:r>
              <a:rPr lang="en-US" sz="2800" dirty="0"/>
              <a:t> M </a:t>
            </a:r>
            <a:r>
              <a:rPr lang="en-US" sz="2800" dirty="0" err="1"/>
              <a:t>puede</a:t>
            </a:r>
            <a:r>
              <a:rPr lang="en-US" sz="2800" dirty="0"/>
              <a:t> </a:t>
            </a:r>
            <a:r>
              <a:rPr lang="en-US" sz="2800" dirty="0" err="1"/>
              <a:t>formularse</a:t>
            </a:r>
            <a:r>
              <a:rPr lang="en-US" sz="2800" dirty="0"/>
              <a:t> </a:t>
            </a:r>
            <a:r>
              <a:rPr lang="en-US" sz="2800" dirty="0" err="1"/>
              <a:t>como</a:t>
            </a:r>
            <a:r>
              <a:rPr lang="en-US" sz="2800" dirty="0"/>
              <a:t> un </a:t>
            </a:r>
            <a:r>
              <a:rPr lang="en-US" sz="2800" dirty="0" err="1"/>
              <a:t>sistema</a:t>
            </a:r>
            <a:r>
              <a:rPr lang="en-US" sz="2800" dirty="0"/>
              <a:t> de entrada y </a:t>
            </a:r>
            <a:r>
              <a:rPr lang="en-US" sz="2800" dirty="0" err="1"/>
              <a:t>salida</a:t>
            </a:r>
            <a:r>
              <a:rPr lang="en-US" sz="2800" dirty="0"/>
              <a:t>.</a:t>
            </a:r>
          </a:p>
        </p:txBody>
      </p:sp>
      <p:sp>
        <p:nvSpPr>
          <p:cNvPr id="17" name="Title 3">
            <a:extLst>
              <a:ext uri="{FF2B5EF4-FFF2-40B4-BE49-F238E27FC236}">
                <a16:creationId xmlns:a16="http://schemas.microsoft.com/office/drawing/2014/main" id="{EDA40B90-E281-4108-8CC2-959D5F95070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000" y="5154307"/>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solidFill>
                <a:srgbClr val="FFFFFF"/>
              </a:solidFill>
            </a:endParaRPr>
          </a:p>
        </p:txBody>
      </p:sp>
      <p:pic>
        <p:nvPicPr>
          <p:cNvPr id="8" name="Imagen 7">
            <a:extLst>
              <a:ext uri="{FF2B5EF4-FFF2-40B4-BE49-F238E27FC236}">
                <a16:creationId xmlns:a16="http://schemas.microsoft.com/office/drawing/2014/main" id="{0DE5463D-A0EF-44A4-BFD5-48F5DC8DC0E7}"/>
              </a:ext>
            </a:extLst>
          </p:cNvPr>
          <p:cNvPicPr>
            <a:picLocks noChangeAspect="1"/>
          </p:cNvPicPr>
          <p:nvPr/>
        </p:nvPicPr>
        <p:blipFill rotWithShape="1">
          <a:blip r:embed="rId3"/>
          <a:srcRect l="41522"/>
          <a:stretch/>
        </p:blipFill>
        <p:spPr>
          <a:xfrm>
            <a:off x="1119671" y="1928198"/>
            <a:ext cx="354563" cy="1480169"/>
          </a:xfrm>
          <a:prstGeom prst="rect">
            <a:avLst/>
          </a:prstGeom>
        </p:spPr>
      </p:pic>
      <p:pic>
        <p:nvPicPr>
          <p:cNvPr id="10" name="Imagen 9">
            <a:extLst>
              <a:ext uri="{FF2B5EF4-FFF2-40B4-BE49-F238E27FC236}">
                <a16:creationId xmlns:a16="http://schemas.microsoft.com/office/drawing/2014/main" id="{22231DB2-B4CD-420D-BAA4-F6C058DE142B}"/>
              </a:ext>
            </a:extLst>
          </p:cNvPr>
          <p:cNvPicPr>
            <a:picLocks noChangeAspect="1"/>
          </p:cNvPicPr>
          <p:nvPr/>
        </p:nvPicPr>
        <p:blipFill rotWithShape="1">
          <a:blip r:embed="rId4"/>
          <a:srcRect r="35958"/>
          <a:stretch/>
        </p:blipFill>
        <p:spPr>
          <a:xfrm>
            <a:off x="3155426" y="1950095"/>
            <a:ext cx="354563" cy="1415239"/>
          </a:xfrm>
          <a:prstGeom prst="rect">
            <a:avLst/>
          </a:prstGeom>
        </p:spPr>
      </p:pic>
      <p:sp>
        <p:nvSpPr>
          <p:cNvPr id="12" name="Rectángulo 11">
            <a:extLst>
              <a:ext uri="{FF2B5EF4-FFF2-40B4-BE49-F238E27FC236}">
                <a16:creationId xmlns:a16="http://schemas.microsoft.com/office/drawing/2014/main" id="{ACD95408-0635-446B-88DD-50DFF64BD85A}"/>
              </a:ext>
            </a:extLst>
          </p:cNvPr>
          <p:cNvSpPr/>
          <p:nvPr/>
        </p:nvSpPr>
        <p:spPr>
          <a:xfrm>
            <a:off x="158767" y="733243"/>
            <a:ext cx="1957587" cy="954107"/>
          </a:xfrm>
          <a:prstGeom prst="rect">
            <a:avLst/>
          </a:prstGeom>
          <a:noFill/>
        </p:spPr>
        <p:txBody>
          <a:bodyPr wrap="none" lIns="91440" tIns="45720" rIns="91440" bIns="45720">
            <a:spAutoFit/>
          </a:bodyPr>
          <a:lstStyle/>
          <a:p>
            <a:pPr algn="ctr"/>
            <a:r>
              <a:rPr lang="es-ES" sz="2800" b="1" cap="none" spc="0" dirty="0">
                <a:ln w="6600">
                  <a:solidFill>
                    <a:schemeClr val="accent2"/>
                  </a:solidFill>
                  <a:prstDash val="solid"/>
                </a:ln>
                <a:solidFill>
                  <a:srgbClr val="FFFFFF"/>
                </a:solidFill>
                <a:effectLst>
                  <a:outerShdw dist="38100" dir="2700000" algn="tl" rotWithShape="0">
                    <a:schemeClr val="accent2"/>
                  </a:outerShdw>
                </a:effectLst>
              </a:rPr>
              <a:t>Patrón de </a:t>
            </a:r>
          </a:p>
          <a:p>
            <a:pPr algn="ctr"/>
            <a:r>
              <a:rPr lang="es-ES" sz="2800" b="1" cap="none" spc="0" dirty="0">
                <a:ln w="6600">
                  <a:solidFill>
                    <a:schemeClr val="accent2"/>
                  </a:solidFill>
                  <a:prstDash val="solid"/>
                </a:ln>
                <a:solidFill>
                  <a:srgbClr val="FFFFFF"/>
                </a:solidFill>
                <a:effectLst>
                  <a:outerShdw dist="38100" dir="2700000" algn="tl" rotWithShape="0">
                    <a:schemeClr val="accent2"/>
                  </a:outerShdw>
                </a:effectLst>
              </a:rPr>
              <a:t>entrada</a:t>
            </a:r>
          </a:p>
        </p:txBody>
      </p:sp>
      <p:sp>
        <p:nvSpPr>
          <p:cNvPr id="18" name="Rectángulo 17">
            <a:extLst>
              <a:ext uri="{FF2B5EF4-FFF2-40B4-BE49-F238E27FC236}">
                <a16:creationId xmlns:a16="http://schemas.microsoft.com/office/drawing/2014/main" id="{5F04E06E-93D4-448D-913E-6497F07AF1A0}"/>
              </a:ext>
            </a:extLst>
          </p:cNvPr>
          <p:cNvSpPr/>
          <p:nvPr/>
        </p:nvSpPr>
        <p:spPr>
          <a:xfrm>
            <a:off x="2353913" y="3553994"/>
            <a:ext cx="1957587" cy="954107"/>
          </a:xfrm>
          <a:prstGeom prst="rect">
            <a:avLst/>
          </a:prstGeom>
          <a:noFill/>
        </p:spPr>
        <p:txBody>
          <a:bodyPr wrap="none" lIns="91440" tIns="45720" rIns="91440" bIns="45720">
            <a:spAutoFit/>
          </a:bodyPr>
          <a:lstStyle/>
          <a:p>
            <a:pPr algn="ctr"/>
            <a:r>
              <a:rPr lang="es-ES" sz="2800" b="1" cap="none" spc="0" dirty="0">
                <a:ln w="6600">
                  <a:solidFill>
                    <a:schemeClr val="accent2"/>
                  </a:solidFill>
                  <a:prstDash val="solid"/>
                </a:ln>
                <a:solidFill>
                  <a:srgbClr val="FFFFFF"/>
                </a:solidFill>
                <a:effectLst>
                  <a:outerShdw dist="38100" dir="2700000" algn="tl" rotWithShape="0">
                    <a:schemeClr val="accent2"/>
                  </a:outerShdw>
                </a:effectLst>
              </a:rPr>
              <a:t>Patrón de </a:t>
            </a:r>
          </a:p>
          <a:p>
            <a:pPr algn="ctr"/>
            <a:r>
              <a:rPr lang="es-ES" sz="2800" b="1" cap="none" spc="0" dirty="0">
                <a:ln w="6600">
                  <a:solidFill>
                    <a:schemeClr val="accent2"/>
                  </a:solidFill>
                  <a:prstDash val="solid"/>
                </a:ln>
                <a:solidFill>
                  <a:srgbClr val="FFFFFF"/>
                </a:solidFill>
                <a:effectLst>
                  <a:outerShdw dist="38100" dir="2700000" algn="tl" rotWithShape="0">
                    <a:schemeClr val="accent2"/>
                  </a:outerShdw>
                </a:effectLst>
              </a:rPr>
              <a:t>entrada</a:t>
            </a:r>
          </a:p>
        </p:txBody>
      </p:sp>
      <p:cxnSp>
        <p:nvCxnSpPr>
          <p:cNvPr id="22" name="Conector: curvado 21">
            <a:extLst>
              <a:ext uri="{FF2B5EF4-FFF2-40B4-BE49-F238E27FC236}">
                <a16:creationId xmlns:a16="http://schemas.microsoft.com/office/drawing/2014/main" id="{C4F0B349-6A88-4134-96E1-E081103D8A1D}"/>
              </a:ext>
            </a:extLst>
          </p:cNvPr>
          <p:cNvCxnSpPr>
            <a:cxnSpLocks/>
          </p:cNvCxnSpPr>
          <p:nvPr/>
        </p:nvCxnSpPr>
        <p:spPr>
          <a:xfrm rot="5400000" flipH="1" flipV="1">
            <a:off x="630512" y="3799223"/>
            <a:ext cx="2331793" cy="958673"/>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5" name="Conector recto de flecha 24">
            <a:extLst>
              <a:ext uri="{FF2B5EF4-FFF2-40B4-BE49-F238E27FC236}">
                <a16:creationId xmlns:a16="http://schemas.microsoft.com/office/drawing/2014/main" id="{3C13F877-65D6-4559-85EB-3A6887690589}"/>
              </a:ext>
            </a:extLst>
          </p:cNvPr>
          <p:cNvCxnSpPr>
            <a:cxnSpLocks/>
            <a:stCxn id="12" idx="2"/>
            <a:endCxn id="8" idx="0"/>
          </p:cNvCxnSpPr>
          <p:nvPr/>
        </p:nvCxnSpPr>
        <p:spPr>
          <a:xfrm>
            <a:off x="1137561" y="1687350"/>
            <a:ext cx="159392" cy="24084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1" name="Conector recto de flecha 30">
            <a:extLst>
              <a:ext uri="{FF2B5EF4-FFF2-40B4-BE49-F238E27FC236}">
                <a16:creationId xmlns:a16="http://schemas.microsoft.com/office/drawing/2014/main" id="{E08531F9-6535-4A0A-9B1F-F7372C57BE49}"/>
              </a:ext>
            </a:extLst>
          </p:cNvPr>
          <p:cNvCxnSpPr>
            <a:stCxn id="18" idx="0"/>
            <a:endCxn id="10" idx="2"/>
          </p:cNvCxnSpPr>
          <p:nvPr/>
        </p:nvCxnSpPr>
        <p:spPr>
          <a:xfrm flipV="1">
            <a:off x="3332707" y="3365334"/>
            <a:ext cx="1" cy="18866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7511800"/>
      </p:ext>
    </p:extLst>
  </p:cSld>
  <p:clrMapOvr>
    <a:overrideClrMapping bg1="lt1" tx1="dk1" bg2="lt2" tx2="dk2" accent1="accent1" accent2="accent2" accent3="accent3" accent4="accent4" accent5="accent5" accent6="accent6" hlink="hlink" folHlink="folHlink"/>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470ACD-1593-48D2-BFBE-2F5B2C771334}"/>
              </a:ext>
            </a:extLst>
          </p:cNvPr>
          <p:cNvSpPr>
            <a:spLocks noGrp="1"/>
          </p:cNvSpPr>
          <p:nvPr>
            <p:ph type="title"/>
          </p:nvPr>
        </p:nvSpPr>
        <p:spPr/>
        <p:txBody>
          <a:bodyPr/>
          <a:lstStyle/>
          <a:p>
            <a:r>
              <a:rPr lang="es-MX" sz="8000" dirty="0"/>
              <a:t>Fases</a:t>
            </a:r>
          </a:p>
        </p:txBody>
      </p:sp>
      <p:pic>
        <p:nvPicPr>
          <p:cNvPr id="4" name="Imagen 3" descr="Icono&#10;&#10;Descripción generada automáticamente">
            <a:extLst>
              <a:ext uri="{FF2B5EF4-FFF2-40B4-BE49-F238E27FC236}">
                <a16:creationId xmlns:a16="http://schemas.microsoft.com/office/drawing/2014/main" id="{E53C0ADB-BEC9-44B8-9A9F-5D586602A9FC}"/>
              </a:ext>
            </a:extLst>
          </p:cNvPr>
          <p:cNvPicPr>
            <a:picLocks noChangeAspect="1"/>
          </p:cNvPicPr>
          <p:nvPr/>
        </p:nvPicPr>
        <p:blipFill>
          <a:blip r:embed="rId2"/>
          <a:stretch>
            <a:fillRect/>
          </a:stretch>
        </p:blipFill>
        <p:spPr>
          <a:xfrm>
            <a:off x="810000" y="2763960"/>
            <a:ext cx="3789464" cy="3789464"/>
          </a:xfrm>
          <a:prstGeom prst="rect">
            <a:avLst/>
          </a:prstGeom>
        </p:spPr>
      </p:pic>
      <p:sp>
        <p:nvSpPr>
          <p:cNvPr id="7" name="Rectángulo 6">
            <a:extLst>
              <a:ext uri="{FF2B5EF4-FFF2-40B4-BE49-F238E27FC236}">
                <a16:creationId xmlns:a16="http://schemas.microsoft.com/office/drawing/2014/main" id="{F2B1413C-E6A4-4661-AC3E-53B44563A81C}"/>
              </a:ext>
            </a:extLst>
          </p:cNvPr>
          <p:cNvSpPr/>
          <p:nvPr/>
        </p:nvSpPr>
        <p:spPr>
          <a:xfrm>
            <a:off x="2381704" y="2249518"/>
            <a:ext cx="2295821" cy="523220"/>
          </a:xfrm>
          <a:prstGeom prst="rect">
            <a:avLst/>
          </a:prstGeom>
          <a:noFill/>
        </p:spPr>
        <p:txBody>
          <a:bodyPr wrap="none" lIns="91440" tIns="45720" rIns="91440" bIns="45720">
            <a:spAutoFit/>
          </a:bodyPr>
          <a:lstStyle/>
          <a:p>
            <a:pPr algn="ctr"/>
            <a:r>
              <a:rPr lang="es-ES" sz="2800" b="1" cap="none" spc="0" dirty="0">
                <a:ln w="6600">
                  <a:solidFill>
                    <a:schemeClr val="accent2"/>
                  </a:solidFill>
                  <a:prstDash val="solid"/>
                </a:ln>
                <a:solidFill>
                  <a:srgbClr val="FFFFFF"/>
                </a:solidFill>
                <a:effectLst>
                  <a:outerShdw dist="38100" dir="2700000" algn="tl" rotWithShape="0">
                    <a:schemeClr val="accent2"/>
                  </a:outerShdw>
                </a:effectLst>
              </a:rPr>
              <a:t>Aprendizaje</a:t>
            </a:r>
          </a:p>
        </p:txBody>
      </p:sp>
      <p:sp>
        <p:nvSpPr>
          <p:cNvPr id="8" name="Rectángulo 7">
            <a:extLst>
              <a:ext uri="{FF2B5EF4-FFF2-40B4-BE49-F238E27FC236}">
                <a16:creationId xmlns:a16="http://schemas.microsoft.com/office/drawing/2014/main" id="{69131DBF-119C-4765-9B77-46C3B0A4E871}"/>
              </a:ext>
            </a:extLst>
          </p:cNvPr>
          <p:cNvSpPr/>
          <p:nvPr/>
        </p:nvSpPr>
        <p:spPr>
          <a:xfrm>
            <a:off x="6973347" y="2249518"/>
            <a:ext cx="2645276" cy="523220"/>
          </a:xfrm>
          <a:prstGeom prst="rect">
            <a:avLst/>
          </a:prstGeom>
          <a:noFill/>
        </p:spPr>
        <p:txBody>
          <a:bodyPr wrap="none" lIns="91440" tIns="45720" rIns="91440" bIns="45720">
            <a:spAutoFit/>
          </a:bodyPr>
          <a:lstStyle/>
          <a:p>
            <a:pPr algn="ctr"/>
            <a:r>
              <a:rPr lang="es-ES" sz="2800" b="1" cap="none" spc="0" dirty="0">
                <a:ln w="6600">
                  <a:solidFill>
                    <a:schemeClr val="accent2"/>
                  </a:solidFill>
                  <a:prstDash val="solid"/>
                </a:ln>
                <a:solidFill>
                  <a:srgbClr val="FFFFFF"/>
                </a:solidFill>
                <a:effectLst>
                  <a:outerShdw dist="38100" dir="2700000" algn="tl" rotWithShape="0">
                    <a:schemeClr val="accent2"/>
                  </a:outerShdw>
                </a:effectLst>
              </a:rPr>
              <a:t>Recuperación</a:t>
            </a:r>
          </a:p>
        </p:txBody>
      </p:sp>
      <p:pic>
        <p:nvPicPr>
          <p:cNvPr id="5" name="Imagen 4" descr="Imagen en blanco y negro&#10;&#10;Descripción generada automáticamente con confianza media">
            <a:extLst>
              <a:ext uri="{FF2B5EF4-FFF2-40B4-BE49-F238E27FC236}">
                <a16:creationId xmlns:a16="http://schemas.microsoft.com/office/drawing/2014/main" id="{B0199FB6-A4DD-4777-82B3-195FEEE23F97}"/>
              </a:ext>
            </a:extLst>
          </p:cNvPr>
          <p:cNvPicPr>
            <a:picLocks noChangeAspect="1"/>
          </p:cNvPicPr>
          <p:nvPr/>
        </p:nvPicPr>
        <p:blipFill>
          <a:blip r:embed="rId3"/>
          <a:stretch>
            <a:fillRect/>
          </a:stretch>
        </p:blipFill>
        <p:spPr>
          <a:xfrm>
            <a:off x="6975240" y="2763960"/>
            <a:ext cx="3789463" cy="3789463"/>
          </a:xfrm>
          <a:prstGeom prst="rect">
            <a:avLst/>
          </a:prstGeom>
        </p:spPr>
      </p:pic>
    </p:spTree>
    <p:extLst>
      <p:ext uri="{BB962C8B-B14F-4D97-AF65-F5344CB8AC3E}">
        <p14:creationId xmlns:p14="http://schemas.microsoft.com/office/powerpoint/2010/main" val="1979605980"/>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E10272-F2EB-41F3-B01F-1CA34B23E154}"/>
              </a:ext>
            </a:extLst>
          </p:cNvPr>
          <p:cNvSpPr>
            <a:spLocks noGrp="1"/>
          </p:cNvSpPr>
          <p:nvPr>
            <p:ph type="title"/>
          </p:nvPr>
        </p:nvSpPr>
        <p:spPr>
          <a:xfrm>
            <a:off x="810000" y="279408"/>
            <a:ext cx="5039035" cy="1559412"/>
          </a:xfrm>
        </p:spPr>
        <p:txBody>
          <a:bodyPr vert="horz" lIns="91440" tIns="45720" rIns="91440" bIns="45720" rtlCol="0" anchor="b">
            <a:normAutofit/>
          </a:bodyPr>
          <a:lstStyle/>
          <a:p>
            <a:pPr>
              <a:lnSpc>
                <a:spcPct val="90000"/>
              </a:lnSpc>
            </a:pPr>
            <a:r>
              <a:rPr lang="en-US" sz="3400" dirty="0" err="1"/>
              <a:t>Tipos</a:t>
            </a:r>
            <a:r>
              <a:rPr lang="en-US" sz="3400" dirty="0"/>
              <a:t> de </a:t>
            </a:r>
            <a:r>
              <a:rPr lang="en-US" sz="3400" dirty="0" err="1"/>
              <a:t>memorias</a:t>
            </a:r>
            <a:r>
              <a:rPr lang="en-US" sz="3400" dirty="0"/>
              <a:t> </a:t>
            </a:r>
            <a:br>
              <a:rPr lang="en-US" sz="3400" dirty="0"/>
            </a:br>
            <a:r>
              <a:rPr lang="en-US" sz="3400" dirty="0" err="1"/>
              <a:t>asociativas</a:t>
            </a:r>
            <a:r>
              <a:rPr lang="en-US" sz="3400" dirty="0"/>
              <a:t> </a:t>
            </a:r>
            <a:r>
              <a:rPr lang="en-US" sz="3400" dirty="0" err="1"/>
              <a:t>morfológicas</a:t>
            </a:r>
            <a:endParaRPr lang="en-US" sz="3400" dirty="0"/>
          </a:p>
        </p:txBody>
      </p:sp>
      <p:pic>
        <p:nvPicPr>
          <p:cNvPr id="8" name="Imagen 7">
            <a:extLst>
              <a:ext uri="{FF2B5EF4-FFF2-40B4-BE49-F238E27FC236}">
                <a16:creationId xmlns:a16="http://schemas.microsoft.com/office/drawing/2014/main" id="{F1406542-8416-4D91-A874-CF7F4076CEB6}"/>
              </a:ext>
            </a:extLst>
          </p:cNvPr>
          <p:cNvPicPr>
            <a:picLocks noChangeAspect="1"/>
          </p:cNvPicPr>
          <p:nvPr/>
        </p:nvPicPr>
        <p:blipFill>
          <a:blip r:embed="rId2"/>
          <a:stretch>
            <a:fillRect/>
          </a:stretch>
        </p:blipFill>
        <p:spPr>
          <a:xfrm>
            <a:off x="7676084" y="2171923"/>
            <a:ext cx="3778306" cy="170968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6" name="Imagen 5">
            <a:extLst>
              <a:ext uri="{FF2B5EF4-FFF2-40B4-BE49-F238E27FC236}">
                <a16:creationId xmlns:a16="http://schemas.microsoft.com/office/drawing/2014/main" id="{5E5365A1-9121-4BE7-99BB-264E12544840}"/>
              </a:ext>
            </a:extLst>
          </p:cNvPr>
          <p:cNvPicPr>
            <a:picLocks noChangeAspect="1"/>
          </p:cNvPicPr>
          <p:nvPr/>
        </p:nvPicPr>
        <p:blipFill>
          <a:blip r:embed="rId3"/>
          <a:stretch>
            <a:fillRect/>
          </a:stretch>
        </p:blipFill>
        <p:spPr>
          <a:xfrm>
            <a:off x="7676084" y="4343351"/>
            <a:ext cx="3778306" cy="170968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4" name="Rectángulo 13">
            <a:extLst>
              <a:ext uri="{FF2B5EF4-FFF2-40B4-BE49-F238E27FC236}">
                <a16:creationId xmlns:a16="http://schemas.microsoft.com/office/drawing/2014/main" id="{0C0438B6-BD29-4AE0-AFA2-E277EA0EA004}"/>
              </a:ext>
            </a:extLst>
          </p:cNvPr>
          <p:cNvSpPr/>
          <p:nvPr/>
        </p:nvSpPr>
        <p:spPr>
          <a:xfrm>
            <a:off x="10334853" y="5521509"/>
            <a:ext cx="1018227" cy="523220"/>
          </a:xfrm>
          <a:prstGeom prst="rect">
            <a:avLst/>
          </a:prstGeom>
          <a:noFill/>
        </p:spPr>
        <p:txBody>
          <a:bodyPr wrap="none" lIns="91440" tIns="45720" rIns="91440" bIns="45720">
            <a:spAutoFit/>
          </a:bodyPr>
          <a:lstStyle/>
          <a:p>
            <a:pPr algn="ctr"/>
            <a:r>
              <a:rPr lang="es-ES" sz="2800" b="1" cap="none" spc="0" dirty="0">
                <a:ln w="6600">
                  <a:solidFill>
                    <a:schemeClr val="accent2"/>
                  </a:solidFill>
                  <a:prstDash val="solid"/>
                </a:ln>
                <a:solidFill>
                  <a:srgbClr val="FFFFFF"/>
                </a:solidFill>
                <a:effectLst>
                  <a:outerShdw dist="38100" dir="2700000" algn="tl" rotWithShape="0">
                    <a:schemeClr val="accent2"/>
                  </a:outerShdw>
                </a:effectLst>
              </a:rPr>
              <a:t>MAX</a:t>
            </a:r>
          </a:p>
        </p:txBody>
      </p:sp>
      <p:sp>
        <p:nvSpPr>
          <p:cNvPr id="16" name="Rectángulo 15">
            <a:extLst>
              <a:ext uri="{FF2B5EF4-FFF2-40B4-BE49-F238E27FC236}">
                <a16:creationId xmlns:a16="http://schemas.microsoft.com/office/drawing/2014/main" id="{4A138022-22D5-4CEF-ABCE-F5872A205AC1}"/>
              </a:ext>
            </a:extLst>
          </p:cNvPr>
          <p:cNvSpPr/>
          <p:nvPr/>
        </p:nvSpPr>
        <p:spPr>
          <a:xfrm>
            <a:off x="10477519" y="2163618"/>
            <a:ext cx="875561" cy="523220"/>
          </a:xfrm>
          <a:prstGeom prst="rect">
            <a:avLst/>
          </a:prstGeom>
          <a:noFill/>
        </p:spPr>
        <p:txBody>
          <a:bodyPr wrap="none" lIns="91440" tIns="45720" rIns="91440" bIns="45720">
            <a:spAutoFit/>
          </a:bodyPr>
          <a:lstStyle/>
          <a:p>
            <a:pPr algn="ctr"/>
            <a:r>
              <a:rPr lang="es-ES" sz="2800" b="1" cap="none" spc="0" dirty="0">
                <a:ln w="6600">
                  <a:solidFill>
                    <a:schemeClr val="accent2"/>
                  </a:solidFill>
                  <a:prstDash val="solid"/>
                </a:ln>
                <a:solidFill>
                  <a:srgbClr val="FFFFFF"/>
                </a:solidFill>
                <a:effectLst>
                  <a:outerShdw dist="38100" dir="2700000" algn="tl" rotWithShape="0">
                    <a:schemeClr val="accent2"/>
                  </a:outerShdw>
                </a:effectLst>
              </a:rPr>
              <a:t>MIN</a:t>
            </a:r>
          </a:p>
        </p:txBody>
      </p:sp>
      <p:graphicFrame>
        <p:nvGraphicFramePr>
          <p:cNvPr id="23" name="CuadroTexto 3">
            <a:extLst>
              <a:ext uri="{FF2B5EF4-FFF2-40B4-BE49-F238E27FC236}">
                <a16:creationId xmlns:a16="http://schemas.microsoft.com/office/drawing/2014/main" id="{9AE98EEE-F132-4176-AE2E-11B178E8461C}"/>
              </a:ext>
            </a:extLst>
          </p:cNvPr>
          <p:cNvGraphicFramePr/>
          <p:nvPr>
            <p:extLst>
              <p:ext uri="{D42A27DB-BD31-4B8C-83A1-F6EECF244321}">
                <p14:modId xmlns:p14="http://schemas.microsoft.com/office/powerpoint/2010/main" val="1582853384"/>
              </p:ext>
            </p:extLst>
          </p:nvPr>
        </p:nvGraphicFramePr>
        <p:xfrm>
          <a:off x="432819" y="2429777"/>
          <a:ext cx="6278374" cy="409685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84541330"/>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C27469E4-0334-4CC9-937A-2D11BFF4D3F7}"/>
              </a:ext>
            </a:extLst>
          </p:cNvPr>
          <p:cNvSpPr>
            <a:spLocks noGrp="1"/>
          </p:cNvSpPr>
          <p:nvPr>
            <p:ph type="title"/>
          </p:nvPr>
        </p:nvSpPr>
        <p:spPr>
          <a:xfrm>
            <a:off x="501574" y="-1010997"/>
            <a:ext cx="5434652" cy="3781101"/>
          </a:xfrm>
        </p:spPr>
        <p:txBody>
          <a:bodyPr vert="horz" lIns="91440" tIns="45720" rIns="91440" bIns="45720" rtlCol="0" anchor="b">
            <a:normAutofit/>
          </a:bodyPr>
          <a:lstStyle/>
          <a:p>
            <a:r>
              <a:rPr lang="en-US" sz="8800" dirty="0" err="1"/>
              <a:t>Muestreo</a:t>
            </a:r>
            <a:endParaRPr lang="en-US" sz="8800" dirty="0"/>
          </a:p>
        </p:txBody>
      </p:sp>
      <p:sp>
        <p:nvSpPr>
          <p:cNvPr id="18" name="Freeform: Shape 11">
            <a:extLst>
              <a:ext uri="{FF2B5EF4-FFF2-40B4-BE49-F238E27FC236}">
                <a16:creationId xmlns:a16="http://schemas.microsoft.com/office/drawing/2014/main" id="{B8C5E8AB-9755-4F92-B14D-88791F4FC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896681"/>
            <a:ext cx="12188952" cy="1961319"/>
          </a:xfrm>
          <a:custGeom>
            <a:avLst/>
            <a:gdLst>
              <a:gd name="connsiteX0" fmla="*/ 0 w 12188952"/>
              <a:gd name="connsiteY0" fmla="*/ 0 h 1961319"/>
              <a:gd name="connsiteX1" fmla="*/ 1996017 w 12188952"/>
              <a:gd name="connsiteY1" fmla="*/ 0 h 1961319"/>
              <a:gd name="connsiteX2" fmla="*/ 2377017 w 12188952"/>
              <a:gd name="connsiteY2" fmla="*/ 263783 h 1961319"/>
              <a:gd name="connsiteX3" fmla="*/ 2385484 w 12188952"/>
              <a:gd name="connsiteY3" fmla="*/ 266713 h 1961319"/>
              <a:gd name="connsiteX4" fmla="*/ 2398184 w 12188952"/>
              <a:gd name="connsiteY4" fmla="*/ 271110 h 1961319"/>
              <a:gd name="connsiteX5" fmla="*/ 2410883 w 12188952"/>
              <a:gd name="connsiteY5" fmla="*/ 275506 h 1961319"/>
              <a:gd name="connsiteX6" fmla="*/ 2421467 w 12188952"/>
              <a:gd name="connsiteY6" fmla="*/ 275506 h 1961319"/>
              <a:gd name="connsiteX7" fmla="*/ 2434167 w 12188952"/>
              <a:gd name="connsiteY7" fmla="*/ 275506 h 1961319"/>
              <a:gd name="connsiteX8" fmla="*/ 2444750 w 12188952"/>
              <a:gd name="connsiteY8" fmla="*/ 271110 h 1961319"/>
              <a:gd name="connsiteX9" fmla="*/ 2457450 w 12188952"/>
              <a:gd name="connsiteY9" fmla="*/ 266713 h 1961319"/>
              <a:gd name="connsiteX10" fmla="*/ 2465917 w 12188952"/>
              <a:gd name="connsiteY10" fmla="*/ 263783 h 1961319"/>
              <a:gd name="connsiteX11" fmla="*/ 2846917 w 12188952"/>
              <a:gd name="connsiteY11" fmla="*/ 0 h 1961319"/>
              <a:gd name="connsiteX12" fmla="*/ 12188952 w 12188952"/>
              <a:gd name="connsiteY12" fmla="*/ 0 h 1961319"/>
              <a:gd name="connsiteX13" fmla="*/ 12188952 w 12188952"/>
              <a:gd name="connsiteY13" fmla="*/ 1264506 h 1961319"/>
              <a:gd name="connsiteX14" fmla="*/ 12188952 w 12188952"/>
              <a:gd name="connsiteY14" fmla="*/ 1917775 h 1961319"/>
              <a:gd name="connsiteX15" fmla="*/ 12188952 w 12188952"/>
              <a:gd name="connsiteY15" fmla="*/ 1961319 h 1961319"/>
              <a:gd name="connsiteX16" fmla="*/ 0 w 12188952"/>
              <a:gd name="connsiteY16" fmla="*/ 1961319 h 1961319"/>
              <a:gd name="connsiteX17" fmla="*/ 0 w 12188952"/>
              <a:gd name="connsiteY17" fmla="*/ 1917775 h 1961319"/>
              <a:gd name="connsiteX18" fmla="*/ 0 w 12188952"/>
              <a:gd name="connsiteY18" fmla="*/ 1264506 h 196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88952" h="1961319">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3">
            <a:extLst>
              <a:ext uri="{FF2B5EF4-FFF2-40B4-BE49-F238E27FC236}">
                <a16:creationId xmlns:a16="http://schemas.microsoft.com/office/drawing/2014/main" id="{54F2E435-6009-43BC-8A4B-89A894831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0916" y="0"/>
            <a:ext cx="609108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 name="Rounded Rectangle 14">
            <a:extLst>
              <a:ext uri="{FF2B5EF4-FFF2-40B4-BE49-F238E27FC236}">
                <a16:creationId xmlns:a16="http://schemas.microsoft.com/office/drawing/2014/main" id="{4B9EE88D-53BD-40A5-BC4F-3ACBEFC12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6326" y="958640"/>
            <a:ext cx="479221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Icono&#10;&#10;Descripción generada automáticamente">
            <a:extLst>
              <a:ext uri="{FF2B5EF4-FFF2-40B4-BE49-F238E27FC236}">
                <a16:creationId xmlns:a16="http://schemas.microsoft.com/office/drawing/2014/main" id="{05A461E2-6BC0-4ED3-85BD-0435BA9B19B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68226" y="1326979"/>
            <a:ext cx="4174333" cy="4174333"/>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texto 2">
            <a:extLst>
              <a:ext uri="{FF2B5EF4-FFF2-40B4-BE49-F238E27FC236}">
                <a16:creationId xmlns:a16="http://schemas.microsoft.com/office/drawing/2014/main" id="{CA21BA05-0CDB-458C-BE0F-EF2EA8B3CBDD}"/>
              </a:ext>
            </a:extLst>
          </p:cNvPr>
          <p:cNvSpPr>
            <a:spLocks noGrp="1"/>
          </p:cNvSpPr>
          <p:nvPr>
            <p:ph type="body" idx="1"/>
          </p:nvPr>
        </p:nvSpPr>
        <p:spPr>
          <a:xfrm>
            <a:off x="44590" y="5351864"/>
            <a:ext cx="5891636" cy="1177273"/>
          </a:xfrm>
        </p:spPr>
        <p:txBody>
          <a:bodyPr/>
          <a:lstStyle/>
          <a:p>
            <a:r>
              <a:rPr lang="es-MX" dirty="0">
                <a:solidFill>
                  <a:schemeClr val="bg1"/>
                </a:solidFill>
              </a:rPr>
              <a:t>Pruebas realizadas para poder comprobar el funcionamiento del programa y como es que se comportan dependiendo el caso </a:t>
            </a:r>
          </a:p>
        </p:txBody>
      </p:sp>
    </p:spTree>
    <p:extLst>
      <p:ext uri="{BB962C8B-B14F-4D97-AF65-F5344CB8AC3E}">
        <p14:creationId xmlns:p14="http://schemas.microsoft.com/office/powerpoint/2010/main" val="1712534883"/>
      </p:ext>
    </p:extLst>
  </p:cSld>
  <p:clrMapOvr>
    <a:overrideClrMapping bg1="lt1" tx1="dk1" bg2="lt2" tx2="dk2" accent1="accent1" accent2="accent2" accent3="accent3" accent4="accent4" accent5="accent5" accent6="accent6" hlink="hlink" folHlink="folHlink"/>
  </p:clrMapOvr>
  <p:transition spd="slow">
    <p:cove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40</TotalTime>
  <Words>361</Words>
  <Application>Microsoft Office PowerPoint</Application>
  <PresentationFormat>Panorámica</PresentationFormat>
  <Paragraphs>56</Paragraphs>
  <Slides>14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Century Gothic</vt:lpstr>
      <vt:lpstr>Linux Libertine</vt:lpstr>
      <vt:lpstr>Roboto</vt:lpstr>
      <vt:lpstr>Wingdings 2</vt:lpstr>
      <vt:lpstr>Citable</vt:lpstr>
      <vt:lpstr>Reconocimiento de Patrones </vt:lpstr>
      <vt:lpstr>Presentación de PowerPoint</vt:lpstr>
      <vt:lpstr>Presentación de PowerPoint</vt:lpstr>
      <vt:lpstr>Objeto de estudio</vt:lpstr>
      <vt:lpstr>Algoritmo y Codificación </vt:lpstr>
      <vt:lpstr>Memoria Asociativa</vt:lpstr>
      <vt:lpstr>Fases</vt:lpstr>
      <vt:lpstr>Tipos de memorias  asociativas morfológicas</vt:lpstr>
      <vt:lpstr>Muestreo</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Reconocimiento de Patrones </dc:title>
  <dc:creator>Isaac Ortiz Meraz</dc:creator>
  <cp:lastModifiedBy>Isaac Ortiz Meraz</cp:lastModifiedBy>
  <cp:revision>15</cp:revision>
  <dcterms:created xsi:type="dcterms:W3CDTF">2021-01-26T00:01:45Z</dcterms:created>
  <dcterms:modified xsi:type="dcterms:W3CDTF">2021-01-27T18:00:06Z</dcterms:modified>
</cp:coreProperties>
</file>