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diagrams/data1.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diagrams/drawing1.xml" ContentType="application/vnd.ms-office.drawingml.diagramDrawing+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quickStyle1.xml" ContentType="application/vnd.openxmlformats-officedocument.drawingml.diagramStyle+xml"/>
  <Override PartName="/ppt/theme/theme2.xml" ContentType="application/vnd.openxmlformats-officedocument.theme+xml"/>
  <Override PartName="/ppt/diagrams/layout1.xml" ContentType="application/vnd.openxmlformats-officedocument.drawingml.diagram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C5950-5EE3-47F1-83C9-DB5296F7C7C9}"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s-ES"/>
        </a:p>
      </dgm:t>
    </dgm:pt>
    <dgm:pt modelId="{D699BBD6-557F-49FE-8B0A-1C42E978A3E4}">
      <dgm:prSet phldrT="[Texto]"/>
      <dgm:spPr/>
      <dgm:t>
        <a:bodyPr/>
        <a:lstStyle/>
        <a:p>
          <a:r>
            <a:rPr lang="es-ES" altLang="es-MX" dirty="0" smtClean="0">
              <a:solidFill>
                <a:srgbClr val="000000"/>
              </a:solidFill>
              <a:cs typeface="Times New Roman" panose="02020603050405020304" pitchFamily="18" charset="0"/>
            </a:rPr>
            <a:t>Ej.- Los médicos constantemente hacen clasificación, dado un paciente producen un nombre de una enfermedad. Si un doctor ve a un paciente que tiene una enfermedad peligrosa y de fácil tratamiento, y decide que está en buen estado de salud, se va a meter en problemas. Sería mejor equivocarse en clasificar a un paciente sano como enfermo, aunque eso lleve el costo de tratar a pacientes sanos innecesariamente. </a:t>
          </a:r>
          <a:endParaRPr lang="es-ES" dirty="0"/>
        </a:p>
      </dgm:t>
    </dgm:pt>
    <dgm:pt modelId="{54179788-09D4-4378-9205-C790AAF4320D}" type="parTrans" cxnId="{49F7CFB8-3425-4B4C-98D6-12C6D2202A35}">
      <dgm:prSet/>
      <dgm:spPr/>
      <dgm:t>
        <a:bodyPr/>
        <a:lstStyle/>
        <a:p>
          <a:endParaRPr lang="es-ES"/>
        </a:p>
      </dgm:t>
    </dgm:pt>
    <dgm:pt modelId="{4E19CF9F-77FB-4E4F-86F1-978C25FDAC81}" type="sibTrans" cxnId="{49F7CFB8-3425-4B4C-98D6-12C6D2202A35}">
      <dgm:prSet/>
      <dgm:spPr/>
      <dgm:t>
        <a:bodyPr/>
        <a:lstStyle/>
        <a:p>
          <a:endParaRPr lang="es-ES"/>
        </a:p>
      </dgm:t>
    </dgm:pt>
    <dgm:pt modelId="{F34D0806-E49F-43A6-9D20-93005A20721F}" type="pres">
      <dgm:prSet presAssocID="{C89C5950-5EE3-47F1-83C9-DB5296F7C7C9}" presName="Name0" presStyleCnt="0">
        <dgm:presLayoutVars>
          <dgm:dir/>
          <dgm:resizeHandles val="exact"/>
        </dgm:presLayoutVars>
      </dgm:prSet>
      <dgm:spPr/>
    </dgm:pt>
    <dgm:pt modelId="{FBFEFE06-8314-4C41-8769-A351975630F3}" type="pres">
      <dgm:prSet presAssocID="{D699BBD6-557F-49FE-8B0A-1C42E978A3E4}" presName="composite" presStyleCnt="0"/>
      <dgm:spPr/>
    </dgm:pt>
    <dgm:pt modelId="{4C94A080-6577-43B2-A75F-0425C12889F2}" type="pres">
      <dgm:prSet presAssocID="{D699BBD6-557F-49FE-8B0A-1C42E978A3E4}" presName="rect1" presStyleLbl="bgImgPlace1" presStyleIdx="0" presStyleCnt="1" custScaleX="68503" custScaleY="67318"/>
      <dgm:spPr>
        <a:blipFill rotWithShape="1">
          <a:blip xmlns:r="http://schemas.openxmlformats.org/officeDocument/2006/relationships" r:embed="rId1"/>
          <a:stretch>
            <a:fillRect/>
          </a:stretch>
        </a:blipFill>
      </dgm:spPr>
    </dgm:pt>
    <dgm:pt modelId="{5769F6AF-89E9-4A20-9FDD-CA73B7547412}" type="pres">
      <dgm:prSet presAssocID="{D699BBD6-557F-49FE-8B0A-1C42E978A3E4}" presName="wedgeRectCallout1" presStyleLbl="node1" presStyleIdx="0" presStyleCnt="1">
        <dgm:presLayoutVars>
          <dgm:bulletEnabled val="1"/>
        </dgm:presLayoutVars>
      </dgm:prSet>
      <dgm:spPr/>
      <dgm:t>
        <a:bodyPr/>
        <a:lstStyle/>
        <a:p>
          <a:endParaRPr lang="es-ES"/>
        </a:p>
      </dgm:t>
    </dgm:pt>
  </dgm:ptLst>
  <dgm:cxnLst>
    <dgm:cxn modelId="{9CDB4784-B9EA-4685-B9BE-010EDD6FD564}" type="presOf" srcId="{D699BBD6-557F-49FE-8B0A-1C42E978A3E4}" destId="{5769F6AF-89E9-4A20-9FDD-CA73B7547412}" srcOrd="0" destOrd="0" presId="urn:microsoft.com/office/officeart/2008/layout/BendingPictureCaptionList"/>
    <dgm:cxn modelId="{49F7CFB8-3425-4B4C-98D6-12C6D2202A35}" srcId="{C89C5950-5EE3-47F1-83C9-DB5296F7C7C9}" destId="{D699BBD6-557F-49FE-8B0A-1C42E978A3E4}" srcOrd="0" destOrd="0" parTransId="{54179788-09D4-4378-9205-C790AAF4320D}" sibTransId="{4E19CF9F-77FB-4E4F-86F1-978C25FDAC81}"/>
    <dgm:cxn modelId="{D8E2752A-6E8A-47CC-A11D-61520FBF7B88}" type="presOf" srcId="{C89C5950-5EE3-47F1-83C9-DB5296F7C7C9}" destId="{F34D0806-E49F-43A6-9D20-93005A20721F}" srcOrd="0" destOrd="0" presId="urn:microsoft.com/office/officeart/2008/layout/BendingPictureCaptionList"/>
    <dgm:cxn modelId="{52D1AD23-03ED-4FC5-AF10-84FAE3453613}" type="presParOf" srcId="{F34D0806-E49F-43A6-9D20-93005A20721F}" destId="{FBFEFE06-8314-4C41-8769-A351975630F3}" srcOrd="0" destOrd="0" presId="urn:microsoft.com/office/officeart/2008/layout/BendingPictureCaptionList"/>
    <dgm:cxn modelId="{FAF9E511-9972-401C-90DE-6CFA2A9483F2}" type="presParOf" srcId="{FBFEFE06-8314-4C41-8769-A351975630F3}" destId="{4C94A080-6577-43B2-A75F-0425C12889F2}" srcOrd="0" destOrd="0" presId="urn:microsoft.com/office/officeart/2008/layout/BendingPictureCaptionList"/>
    <dgm:cxn modelId="{DC680360-7656-4C76-97E8-C31FAAE7216C}" type="presParOf" srcId="{FBFEFE06-8314-4C41-8769-A351975630F3}" destId="{5769F6AF-89E9-4A20-9FDD-CA73B7547412}"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4A080-6577-43B2-A75F-0425C12889F2}">
      <dsp:nvSpPr>
        <dsp:cNvPr id="0" name=""/>
        <dsp:cNvSpPr/>
      </dsp:nvSpPr>
      <dsp:spPr>
        <a:xfrm>
          <a:off x="1711727" y="1143"/>
          <a:ext cx="4268379" cy="3355634"/>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69F6AF-89E9-4A20-9FDD-CA73B7547412}">
      <dsp:nvSpPr>
        <dsp:cNvPr id="0" name=""/>
        <dsp:cNvSpPr/>
      </dsp:nvSpPr>
      <dsp:spPr>
        <a:xfrm>
          <a:off x="1291232" y="3672860"/>
          <a:ext cx="5545534" cy="1744662"/>
        </a:xfrm>
        <a:prstGeom prst="wedgeRectCallout">
          <a:avLst>
            <a:gd name="adj1" fmla="val 20250"/>
            <a:gd name="adj2" fmla="val -607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ES" altLang="es-MX" sz="1600" kern="1200" dirty="0" smtClean="0">
              <a:solidFill>
                <a:srgbClr val="000000"/>
              </a:solidFill>
              <a:cs typeface="Times New Roman" panose="02020603050405020304" pitchFamily="18" charset="0"/>
            </a:rPr>
            <a:t>Ej.- Los médicos constantemente hacen clasificación, dado un paciente producen un nombre de una enfermedad. Si un doctor ve a un paciente que tiene una enfermedad peligrosa y de fácil tratamiento, y decide que está en buen estado de salud, se va a meter en problemas. Sería mejor equivocarse en clasificar a un paciente sano como enfermo, aunque eso lleve el costo de tratar a pacientes sanos innecesariamente. </a:t>
          </a:r>
          <a:endParaRPr lang="es-ES" sz="1600" kern="1200" dirty="0"/>
        </a:p>
      </dsp:txBody>
      <dsp:txXfrm>
        <a:off x="1291232" y="3672860"/>
        <a:ext cx="5545534" cy="1744662"/>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C6DEA-09FD-4273-A53F-361599FDDA3F}" type="datetimeFigureOut">
              <a:rPr lang="es-MX" smtClean="0"/>
              <a:t>27/02/2020</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D836F9-718F-4CDB-A7C9-547CC436FA27}" type="slidenum">
              <a:rPr lang="es-MX" smtClean="0"/>
              <a:t>‹Nº›</a:t>
            </a:fld>
            <a:endParaRPr lang="es-MX"/>
          </a:p>
        </p:txBody>
      </p:sp>
    </p:spTree>
    <p:extLst>
      <p:ext uri="{BB962C8B-B14F-4D97-AF65-F5344CB8AC3E}">
        <p14:creationId xmlns:p14="http://schemas.microsoft.com/office/powerpoint/2010/main" val="4134810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smtClean="0"/>
          </a:p>
        </p:txBody>
      </p:sp>
      <p:sp>
        <p:nvSpPr>
          <p:cNvPr id="11981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7939F8-E627-45B7-9A92-807CC8C8A000}" type="slidenum">
              <a:rPr lang="es-MX" altLang="es-MX" sz="1300">
                <a:latin typeface="Arial" panose="020B0604020202020204" pitchFamily="34" charset="0"/>
              </a:rPr>
              <a:pPr>
                <a:spcBef>
                  <a:spcPct val="0"/>
                </a:spcBef>
              </a:pPr>
              <a:t>1</a:t>
            </a:fld>
            <a:endParaRPr lang="es-MX" altLang="es-MX" sz="1300">
              <a:latin typeface="Arial" panose="020B0604020202020204" pitchFamily="34" charset="0"/>
            </a:endParaRPr>
          </a:p>
        </p:txBody>
      </p:sp>
    </p:spTree>
    <p:extLst>
      <p:ext uri="{BB962C8B-B14F-4D97-AF65-F5344CB8AC3E}">
        <p14:creationId xmlns:p14="http://schemas.microsoft.com/office/powerpoint/2010/main" val="1549686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smtClean="0"/>
          </a:p>
        </p:txBody>
      </p:sp>
      <p:sp>
        <p:nvSpPr>
          <p:cNvPr id="122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3DCAE8-A712-4C24-913A-B6344F8FCAD7}" type="slidenum">
              <a:rPr lang="es-MX" altLang="es-MX" sz="1300">
                <a:latin typeface="Arial" panose="020B0604020202020204" pitchFamily="34" charset="0"/>
              </a:rPr>
              <a:pPr>
                <a:spcBef>
                  <a:spcPct val="0"/>
                </a:spcBef>
              </a:pPr>
              <a:t>2</a:t>
            </a:fld>
            <a:endParaRPr lang="es-MX" altLang="es-MX" sz="1300">
              <a:latin typeface="Arial" panose="020B0604020202020204" pitchFamily="34" charset="0"/>
            </a:endParaRPr>
          </a:p>
        </p:txBody>
      </p:sp>
      <p:sp>
        <p:nvSpPr>
          <p:cNvPr id="102405" name="4 Marcador de pie de página"/>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r>
              <a:rPr lang="es-ES" altLang="es-MX" sz="1300" smtClean="0">
                <a:latin typeface="Arial" charset="0"/>
              </a:rPr>
              <a:t>M. en C. María Elena Cruz Meza</a:t>
            </a:r>
            <a:endParaRPr lang="es-MX" altLang="es-MX" sz="1300" smtClean="0">
              <a:latin typeface="Arial" charset="0"/>
            </a:endParaRPr>
          </a:p>
        </p:txBody>
      </p:sp>
      <p:sp>
        <p:nvSpPr>
          <p:cNvPr id="102406" name="5 Marcador de encabezado"/>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30000"/>
              </a:spcBef>
              <a:defRPr sz="1200">
                <a:solidFill>
                  <a:schemeClr val="tx1"/>
                </a:solidFill>
                <a:latin typeface="Calibri" pitchFamily="34" charset="0"/>
              </a:defRPr>
            </a:lvl1pPr>
            <a:lvl2pPr marL="742950" indent="-285750" eaLnBrk="0" hangingPunct="0">
              <a:spcBef>
                <a:spcPct val="30000"/>
              </a:spcBef>
              <a:defRPr sz="1200">
                <a:solidFill>
                  <a:schemeClr val="tx1"/>
                </a:solidFill>
                <a:latin typeface="Calibri" pitchFamily="34" charset="0"/>
              </a:defRPr>
            </a:lvl2pPr>
            <a:lvl3pPr marL="1143000" indent="-228600" eaLnBrk="0" hangingPunct="0">
              <a:spcBef>
                <a:spcPct val="30000"/>
              </a:spcBef>
              <a:defRPr sz="1200">
                <a:solidFill>
                  <a:schemeClr val="tx1"/>
                </a:solidFill>
                <a:latin typeface="Calibri" pitchFamily="34" charset="0"/>
              </a:defRPr>
            </a:lvl3pPr>
            <a:lvl4pPr marL="1600200" indent="-228600" eaLnBrk="0" hangingPunct="0">
              <a:spcBef>
                <a:spcPct val="30000"/>
              </a:spcBef>
              <a:defRPr sz="1200">
                <a:solidFill>
                  <a:schemeClr val="tx1"/>
                </a:solidFill>
                <a:latin typeface="Calibri" pitchFamily="34" charset="0"/>
              </a:defRPr>
            </a:lvl4pPr>
            <a:lvl5pPr marL="2057400" indent="-228600" eaLnBrk="0" hangingPunct="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defRPr/>
            </a:pPr>
            <a:r>
              <a:rPr lang="es-MX" altLang="es-MX" sz="1300" smtClean="0">
                <a:latin typeface="Arial" charset="0"/>
              </a:rPr>
              <a:t>Reconocimiento de Patrones</a:t>
            </a:r>
          </a:p>
        </p:txBody>
      </p:sp>
    </p:spTree>
    <p:extLst>
      <p:ext uri="{BB962C8B-B14F-4D97-AF65-F5344CB8AC3E}">
        <p14:creationId xmlns:p14="http://schemas.microsoft.com/office/powerpoint/2010/main" val="114907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smtClean="0"/>
          </a:p>
        </p:txBody>
      </p:sp>
      <p:sp>
        <p:nvSpPr>
          <p:cNvPr id="1331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AF6012-D12C-4AE5-9A57-A9DB68B23019}" type="slidenum">
              <a:rPr lang="es-MX" altLang="es-MX" sz="1300">
                <a:latin typeface="Arial" panose="020B0604020202020204" pitchFamily="34" charset="0"/>
              </a:rPr>
              <a:pPr>
                <a:spcBef>
                  <a:spcPct val="0"/>
                </a:spcBef>
              </a:pPr>
              <a:t>14</a:t>
            </a:fld>
            <a:endParaRPr lang="es-MX" altLang="es-MX" sz="1300">
              <a:latin typeface="Arial" panose="020B0604020202020204" pitchFamily="34" charset="0"/>
            </a:endParaRPr>
          </a:p>
        </p:txBody>
      </p:sp>
      <p:sp>
        <p:nvSpPr>
          <p:cNvPr id="133125" name="4 Marcador de pie de página"/>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s-ES" altLang="es-MX" sz="1300" smtClean="0">
                <a:latin typeface="Arial" panose="020B0604020202020204" pitchFamily="34" charset="0"/>
              </a:rPr>
              <a:t>M. en C. María Elena Cruz Meza</a:t>
            </a:r>
            <a:endParaRPr lang="es-MX" altLang="es-MX" sz="1300" smtClean="0">
              <a:latin typeface="Arial" panose="020B0604020202020204" pitchFamily="34" charset="0"/>
            </a:endParaRPr>
          </a:p>
        </p:txBody>
      </p:sp>
      <p:sp>
        <p:nvSpPr>
          <p:cNvPr id="133126" name="5 Marcador de encabezado"/>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r>
              <a:rPr lang="es-MX" altLang="es-MX" sz="1300" smtClean="0">
                <a:latin typeface="Arial" panose="020B0604020202020204" pitchFamily="34" charset="0"/>
              </a:rPr>
              <a:t>Asignatura: Reconocimiento de Patrones</a:t>
            </a:r>
          </a:p>
        </p:txBody>
      </p:sp>
    </p:spTree>
    <p:extLst>
      <p:ext uri="{BB962C8B-B14F-4D97-AF65-F5344CB8AC3E}">
        <p14:creationId xmlns:p14="http://schemas.microsoft.com/office/powerpoint/2010/main" val="3884900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E862B475-556F-4FCC-A73E-BB3268811F77}" type="datetimeFigureOut">
              <a:rPr lang="es-MX" smtClean="0"/>
              <a:t>27/02/2020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169437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862B475-556F-4FCC-A73E-BB3268811F77}" type="datetimeFigureOut">
              <a:rPr lang="es-MX" smtClean="0"/>
              <a:t>27/02/2020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40096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862B475-556F-4FCC-A73E-BB3268811F77}" type="datetimeFigureOut">
              <a:rPr lang="es-MX" smtClean="0"/>
              <a:t>27/02/2020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306842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E862B475-556F-4FCC-A73E-BB3268811F77}" type="datetimeFigureOut">
              <a:rPr lang="es-MX" smtClean="0"/>
              <a:t>27/02/2020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51322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E862B475-556F-4FCC-A73E-BB3268811F77}" type="datetimeFigureOut">
              <a:rPr lang="es-MX" smtClean="0"/>
              <a:t>27/02/2020</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187743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E862B475-556F-4FCC-A73E-BB3268811F77}" type="datetimeFigureOut">
              <a:rPr lang="es-MX" smtClean="0"/>
              <a:t>27/02/2020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267461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E862B475-556F-4FCC-A73E-BB3268811F77}" type="datetimeFigureOut">
              <a:rPr lang="es-MX" smtClean="0"/>
              <a:t>27/02/2020</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3034036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E862B475-556F-4FCC-A73E-BB3268811F77}" type="datetimeFigureOut">
              <a:rPr lang="es-MX" smtClean="0"/>
              <a:t>27/02/2020</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435068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62B475-556F-4FCC-A73E-BB3268811F77}" type="datetimeFigureOut">
              <a:rPr lang="es-MX" smtClean="0"/>
              <a:t>27/02/2020</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244349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862B475-556F-4FCC-A73E-BB3268811F77}" type="datetimeFigureOut">
              <a:rPr lang="es-MX" smtClean="0"/>
              <a:t>27/02/2020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201234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E862B475-556F-4FCC-A73E-BB3268811F77}" type="datetimeFigureOut">
              <a:rPr lang="es-MX" smtClean="0"/>
              <a:t>27/02/2020</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7B5070F7-ACED-4587-9DA5-40030082E819}" type="slidenum">
              <a:rPr lang="es-MX" smtClean="0"/>
              <a:t>‹Nº›</a:t>
            </a:fld>
            <a:endParaRPr lang="es-MX"/>
          </a:p>
        </p:txBody>
      </p:sp>
    </p:spTree>
    <p:extLst>
      <p:ext uri="{BB962C8B-B14F-4D97-AF65-F5344CB8AC3E}">
        <p14:creationId xmlns:p14="http://schemas.microsoft.com/office/powerpoint/2010/main" val="135769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2B475-556F-4FCC-A73E-BB3268811F77}" type="datetimeFigureOut">
              <a:rPr lang="es-MX" smtClean="0"/>
              <a:t>27/02/2020</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070F7-ACED-4587-9DA5-40030082E819}" type="slidenum">
              <a:rPr lang="es-MX" smtClean="0"/>
              <a:t>‹Nº›</a:t>
            </a:fld>
            <a:endParaRPr lang="es-MX"/>
          </a:p>
        </p:txBody>
      </p:sp>
    </p:spTree>
    <p:extLst>
      <p:ext uri="{BB962C8B-B14F-4D97-AF65-F5344CB8AC3E}">
        <p14:creationId xmlns:p14="http://schemas.microsoft.com/office/powerpoint/2010/main" val="568483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2 Marcador de contenido"/>
          <p:cNvSpPr>
            <a:spLocks noGrp="1"/>
          </p:cNvSpPr>
          <p:nvPr>
            <p:ph idx="1"/>
          </p:nvPr>
        </p:nvSpPr>
        <p:spPr>
          <a:xfrm>
            <a:off x="1992314" y="2349501"/>
            <a:ext cx="8351837" cy="3095625"/>
          </a:xfrm>
          <a:solidFill>
            <a:schemeClr val="accent2">
              <a:lumMod val="60000"/>
              <a:lumOff val="40000"/>
            </a:schemeClr>
          </a:solidFill>
        </p:spPr>
        <p:txBody>
          <a:bodyPr>
            <a:normAutofit fontScale="85000" lnSpcReduction="20000"/>
          </a:bodyPr>
          <a:lstStyle/>
          <a:p>
            <a:pPr>
              <a:buFont typeface="Arial" charset="0"/>
              <a:buNone/>
              <a:defRPr/>
            </a:pPr>
            <a:r>
              <a:rPr lang="es-ES" dirty="0"/>
              <a:t>2.1 Introducción a la selección de características</a:t>
            </a:r>
          </a:p>
          <a:p>
            <a:pPr>
              <a:buFont typeface="Arial" charset="0"/>
              <a:buNone/>
              <a:defRPr/>
            </a:pPr>
            <a:r>
              <a:rPr lang="es-ES" dirty="0"/>
              <a:t>2.1 Pre-procesamiento</a:t>
            </a:r>
          </a:p>
          <a:p>
            <a:pPr>
              <a:buFont typeface="Arial" charset="0"/>
              <a:buNone/>
              <a:defRPr/>
            </a:pPr>
            <a:r>
              <a:rPr lang="es-ES" b="1" dirty="0"/>
              <a:t>2.3 Selección de características basada en la prueba de hipótesis estadística</a:t>
            </a:r>
          </a:p>
          <a:p>
            <a:pPr>
              <a:buFont typeface="Arial" charset="0"/>
              <a:buNone/>
              <a:defRPr/>
            </a:pPr>
            <a:r>
              <a:rPr lang="es-ES" b="1" dirty="0"/>
              <a:t>2.4 Medidas para la separación de clases</a:t>
            </a:r>
          </a:p>
          <a:p>
            <a:pPr>
              <a:buFont typeface="Arial" charset="0"/>
              <a:buNone/>
              <a:defRPr/>
            </a:pPr>
            <a:r>
              <a:rPr lang="es-ES" b="1" dirty="0"/>
              <a:t>2.5 Generación óptima de características</a:t>
            </a:r>
            <a:endParaRPr lang="es-ES" sz="2000" b="1" dirty="0">
              <a:solidFill>
                <a:schemeClr val="accent1">
                  <a:lumMod val="75000"/>
                </a:schemeClr>
              </a:solidFill>
            </a:endParaRPr>
          </a:p>
          <a:p>
            <a:pPr algn="r">
              <a:buFont typeface="Arial" charset="0"/>
              <a:buNone/>
              <a:defRPr/>
            </a:pPr>
            <a:endParaRPr lang="es-ES" sz="2000" b="1" dirty="0">
              <a:solidFill>
                <a:schemeClr val="accent1">
                  <a:lumMod val="75000"/>
                </a:schemeClr>
              </a:solidFill>
            </a:endParaRPr>
          </a:p>
          <a:p>
            <a:pPr algn="r">
              <a:buFont typeface="Arial" charset="0"/>
              <a:buNone/>
              <a:defRPr/>
            </a:pPr>
            <a:endParaRPr lang="es-ES" sz="2000" b="1" dirty="0">
              <a:solidFill>
                <a:schemeClr val="accent1">
                  <a:lumMod val="75000"/>
                </a:schemeClr>
              </a:solidFill>
            </a:endParaRPr>
          </a:p>
          <a:p>
            <a:pPr algn="r">
              <a:buFont typeface="Arial" charset="0"/>
              <a:buNone/>
              <a:defRPr/>
            </a:pPr>
            <a:r>
              <a:rPr lang="es-ES" sz="2000" b="1" dirty="0">
                <a:solidFill>
                  <a:schemeClr val="accent1">
                    <a:lumMod val="75000"/>
                  </a:schemeClr>
                </a:solidFill>
              </a:rPr>
              <a:t>NOTA: Consultar el anexo que complementa esta unidad.</a:t>
            </a:r>
          </a:p>
        </p:txBody>
      </p:sp>
      <p:sp>
        <p:nvSpPr>
          <p:cNvPr id="118787" name="3 Rectángulo"/>
          <p:cNvSpPr>
            <a:spLocks noChangeArrowheads="1"/>
          </p:cNvSpPr>
          <p:nvPr/>
        </p:nvSpPr>
        <p:spPr bwMode="auto">
          <a:xfrm>
            <a:off x="4727575" y="1052513"/>
            <a:ext cx="2787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es-ES" altLang="es-MX" sz="4800" b="1"/>
              <a:t>Unidad II</a:t>
            </a:r>
            <a:endParaRPr lang="es-ES" altLang="es-MX" sz="4800"/>
          </a:p>
        </p:txBody>
      </p:sp>
      <p:sp>
        <p:nvSpPr>
          <p:cNvPr id="4" name="Rectangle 2"/>
          <p:cNvSpPr txBox="1">
            <a:spLocks noChangeArrowheads="1"/>
          </p:cNvSpPr>
          <p:nvPr/>
        </p:nvSpPr>
        <p:spPr bwMode="auto">
          <a:xfrm>
            <a:off x="1467556" y="11289"/>
            <a:ext cx="9144000" cy="850901"/>
          </a:xfrm>
          <a:prstGeom prst="rect">
            <a:avLst/>
          </a:prstGeom>
          <a:solidFill>
            <a:schemeClr val="accent2">
              <a:lumMod val="60000"/>
              <a:lumOff val="40000"/>
            </a:schemeClr>
          </a:solidFill>
          <a:ln w="9525">
            <a:noFill/>
            <a:miter lim="800000"/>
            <a:headEnd/>
            <a:tailEnd/>
          </a:ln>
        </p:spPr>
        <p:txBody>
          <a:bodyPr anchor="ctr"/>
          <a:lstStyle/>
          <a:p>
            <a:pPr>
              <a:defRPr/>
            </a:pPr>
            <a:r>
              <a:rPr lang="es-MX" sz="2400" b="1" dirty="0" err="1">
                <a:latin typeface="+mj-lt"/>
                <a:ea typeface="+mj-ea"/>
                <a:cs typeface="+mj-cs"/>
              </a:rPr>
              <a:t>2.3 Selección de características basada en la prueba de hipótesis estadística</a:t>
            </a:r>
          </a:p>
        </p:txBody>
      </p:sp>
    </p:spTree>
    <p:extLst>
      <p:ext uri="{BB962C8B-B14F-4D97-AF65-F5344CB8AC3E}">
        <p14:creationId xmlns:p14="http://schemas.microsoft.com/office/powerpoint/2010/main" val="163033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908051"/>
            <a:ext cx="7772400" cy="587375"/>
          </a:xfrm>
          <a:prstGeom prst="rect">
            <a:avLst/>
          </a:prstGeom>
          <a:noFill/>
          <a:ln w="9525">
            <a:noFill/>
            <a:miter lim="800000"/>
            <a:headEnd/>
            <a:tailEnd/>
          </a:ln>
        </p:spPr>
        <p:txBody>
          <a:bodyPr anchor="ctr"/>
          <a:lstStyle/>
          <a:p>
            <a:pPr algn="ctr" eaLnBrk="1" hangingPunct="1">
              <a:defRPr/>
            </a:pPr>
            <a:r>
              <a:rPr lang="es-ES_tradnl" sz="2800" b="1" dirty="0">
                <a:latin typeface="+mj-lt"/>
                <a:ea typeface="+mj-ea"/>
                <a:cs typeface="+mj-cs"/>
              </a:rPr>
              <a:t>Construyendo un clasificador que minimice el riesgo total</a:t>
            </a:r>
            <a:endParaRPr lang="es-PE" sz="2800" b="1" dirty="0">
              <a:latin typeface="+mj-lt"/>
              <a:ea typeface="+mj-ea"/>
              <a:cs typeface="+mj-cs"/>
            </a:endParaRPr>
          </a:p>
        </p:txBody>
      </p:sp>
      <p:pic>
        <p:nvPicPr>
          <p:cNvPr id="128003" name="Picture 2"/>
          <p:cNvPicPr>
            <a:picLocks noChangeAspect="1" noChangeArrowheads="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3181" t="22021" r="4527" b="16325"/>
          <a:stretch>
            <a:fillRect/>
          </a:stretch>
        </p:blipFill>
        <p:spPr bwMode="auto">
          <a:xfrm>
            <a:off x="2855914" y="3570744"/>
            <a:ext cx="6027464" cy="2377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Rectángulo"/>
          <p:cNvSpPr/>
          <p:nvPr/>
        </p:nvSpPr>
        <p:spPr>
          <a:xfrm>
            <a:off x="2208214" y="1989139"/>
            <a:ext cx="7920037" cy="757237"/>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Algunas pérdidas pueden ser inevitables: el riesgo mínimo (área sombreada) se llama el riesgo de </a:t>
            </a:r>
            <a:r>
              <a:rPr lang="es-ES" sz="2400" dirty="0" err="1">
                <a:solidFill>
                  <a:srgbClr val="000000"/>
                </a:solidFill>
                <a:cs typeface="Times New Roman" pitchFamily="18" charset="0"/>
              </a:rPr>
              <a:t>Bayes</a:t>
            </a:r>
            <a:endParaRPr lang="es-ES" sz="2400" dirty="0">
              <a:solidFill>
                <a:srgbClr val="000000"/>
              </a:solidFill>
              <a:cs typeface="Times New Roman" pitchFamily="18" charset="0"/>
            </a:endParaRPr>
          </a:p>
        </p:txBody>
      </p:sp>
      <p:sp>
        <p:nvSpPr>
          <p:cNvPr id="128005" name="5 Rectángulo"/>
          <p:cNvSpPr>
            <a:spLocks noChangeArrowheads="1"/>
          </p:cNvSpPr>
          <p:nvPr/>
        </p:nvSpPr>
        <p:spPr bwMode="auto">
          <a:xfrm>
            <a:off x="2855914" y="6002339"/>
            <a:ext cx="287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90000"/>
              </a:lnSpc>
              <a:buFontTx/>
              <a:buNone/>
            </a:pPr>
            <a:r>
              <a:rPr lang="es-ES" altLang="es-MX" sz="1400" i="1">
                <a:latin typeface="Arial Black" panose="020B0A04020102020204" pitchFamily="34" charset="0"/>
                <a:cs typeface="Times New Roman" panose="02020603050405020304" pitchFamily="18" charset="0"/>
                <a:sym typeface="Symbol" panose="05050102010706020507" pitchFamily="18" charset="2"/>
              </a:rPr>
              <a:t>Clases bien separadas</a:t>
            </a:r>
          </a:p>
          <a:p>
            <a:pPr algn="ctr" eaLnBrk="1" hangingPunct="1">
              <a:lnSpc>
                <a:spcPct val="90000"/>
              </a:lnSpc>
              <a:buFontTx/>
              <a:buNone/>
            </a:pPr>
            <a:r>
              <a:rPr lang="es-ES" altLang="es-MX" sz="1400" i="1">
                <a:solidFill>
                  <a:srgbClr val="00642D"/>
                </a:solidFill>
                <a:latin typeface="Arial Black" panose="020B0A04020102020204" pitchFamily="34" charset="0"/>
                <a:cs typeface="Times New Roman" panose="02020603050405020304" pitchFamily="18" charset="0"/>
                <a:sym typeface="Symbol" panose="05050102010706020507" pitchFamily="18" charset="2"/>
              </a:rPr>
              <a:t>Riesgo de Bayes pequeño</a:t>
            </a:r>
          </a:p>
        </p:txBody>
      </p:sp>
      <p:sp>
        <p:nvSpPr>
          <p:cNvPr id="128006" name="6 Rectángulo"/>
          <p:cNvSpPr>
            <a:spLocks noChangeArrowheads="1"/>
          </p:cNvSpPr>
          <p:nvPr/>
        </p:nvSpPr>
        <p:spPr bwMode="auto">
          <a:xfrm>
            <a:off x="6248401" y="6088064"/>
            <a:ext cx="2879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90000"/>
              </a:lnSpc>
              <a:buFontTx/>
              <a:buNone/>
            </a:pPr>
            <a:r>
              <a:rPr lang="es-ES" altLang="es-MX" sz="1400" i="1">
                <a:latin typeface="Arial Black" panose="020B0A04020102020204" pitchFamily="34" charset="0"/>
                <a:cs typeface="Times New Roman" panose="02020603050405020304" pitchFamily="18" charset="0"/>
                <a:sym typeface="Symbol" panose="05050102010706020507" pitchFamily="18" charset="2"/>
              </a:rPr>
              <a:t>Clases traslapadas</a:t>
            </a:r>
          </a:p>
          <a:p>
            <a:pPr algn="ctr" eaLnBrk="1" hangingPunct="1">
              <a:lnSpc>
                <a:spcPct val="90000"/>
              </a:lnSpc>
              <a:buFontTx/>
              <a:buNone/>
            </a:pPr>
            <a:r>
              <a:rPr lang="es-ES" altLang="es-MX" sz="1400" i="1">
                <a:solidFill>
                  <a:srgbClr val="00642D"/>
                </a:solidFill>
                <a:latin typeface="Arial Black" panose="020B0A04020102020204" pitchFamily="34" charset="0"/>
                <a:cs typeface="Times New Roman" panose="02020603050405020304" pitchFamily="18" charset="0"/>
                <a:sym typeface="Symbol" panose="05050102010706020507" pitchFamily="18" charset="2"/>
              </a:rPr>
              <a:t>Riesgo de Bayes grande</a:t>
            </a:r>
          </a:p>
        </p:txBody>
      </p:sp>
      <p:sp>
        <p:nvSpPr>
          <p:cNvPr id="9" name="Rectangle 2"/>
          <p:cNvSpPr txBox="1">
            <a:spLocks noChangeArrowheads="1"/>
          </p:cNvSpPr>
          <p:nvPr/>
        </p:nvSpPr>
        <p:spPr bwMode="auto">
          <a:xfrm>
            <a:off x="1524000" y="-14288"/>
            <a:ext cx="9144000" cy="563563"/>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245921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1468439"/>
            <a:ext cx="7772400" cy="587375"/>
          </a:xfrm>
          <a:prstGeom prst="rect">
            <a:avLst/>
          </a:prstGeom>
          <a:noFill/>
          <a:ln w="9525">
            <a:noFill/>
            <a:miter lim="800000"/>
            <a:headEnd/>
            <a:tailEnd/>
          </a:ln>
        </p:spPr>
        <p:txBody>
          <a:bodyPr anchor="ctr"/>
          <a:lstStyle/>
          <a:p>
            <a:pPr algn="ctr" eaLnBrk="1" hangingPunct="1">
              <a:defRPr/>
            </a:pPr>
            <a:r>
              <a:rPr lang="es-ES_tradnl" sz="2800" b="1" dirty="0">
                <a:latin typeface="+mj-lt"/>
                <a:ea typeface="+mj-ea"/>
                <a:cs typeface="+mj-cs"/>
              </a:rPr>
              <a:t>Construyendo un clasificador que minimice el riesgo total</a:t>
            </a:r>
            <a:endParaRPr lang="es-PE" sz="2800" b="1" dirty="0">
              <a:latin typeface="+mj-lt"/>
              <a:ea typeface="+mj-ea"/>
              <a:cs typeface="+mj-cs"/>
            </a:endParaRPr>
          </a:p>
        </p:txBody>
      </p:sp>
      <p:sp>
        <p:nvSpPr>
          <p:cNvPr id="6" name="5 Rectángulo"/>
          <p:cNvSpPr/>
          <p:nvPr/>
        </p:nvSpPr>
        <p:spPr>
          <a:xfrm>
            <a:off x="2135189" y="2684464"/>
            <a:ext cx="7920037" cy="2714589"/>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Generalmente no conocemos </a:t>
            </a:r>
            <a:r>
              <a:rPr lang="es-ES" sz="2400" b="1" i="1" dirty="0" err="1">
                <a:solidFill>
                  <a:srgbClr val="000000"/>
                </a:solidFill>
                <a:latin typeface="Times New Roman" pitchFamily="18" charset="0"/>
                <a:cs typeface="Times New Roman" pitchFamily="18" charset="0"/>
                <a:sym typeface="Symbol"/>
              </a:rPr>
              <a:t>Prx</a:t>
            </a:r>
            <a:r>
              <a:rPr lang="es-ES" sz="2400" b="1" i="1" dirty="0">
                <a:solidFill>
                  <a:srgbClr val="000000"/>
                </a:solidFill>
                <a:latin typeface="Times New Roman" pitchFamily="18" charset="0"/>
                <a:cs typeface="Times New Roman" pitchFamily="18" charset="0"/>
                <a:sym typeface="Symbol"/>
              </a:rPr>
              <a:t>  k </a:t>
            </a:r>
            <a:r>
              <a:rPr lang="es-ES" sz="2400" dirty="0">
                <a:solidFill>
                  <a:srgbClr val="000000"/>
                </a:solidFill>
                <a:cs typeface="Times New Roman" pitchFamily="18" charset="0"/>
                <a:sym typeface="Symbol"/>
              </a:rPr>
              <a:t>de manera exacta (densidad de clase-condicional Pr(k)), y debemos determinar el clasificador conjunto de datos ejemplo.</a:t>
            </a:r>
          </a:p>
          <a:p>
            <a:pPr marL="285750" indent="-285750" algn="just">
              <a:lnSpc>
                <a:spcPct val="90000"/>
              </a:lnSpc>
              <a:spcBef>
                <a:spcPct val="20000"/>
              </a:spcBef>
              <a:buFont typeface="Wingdings" pitchFamily="2" charset="2"/>
              <a:buChar char="ü"/>
              <a:defRPr/>
            </a:pPr>
            <a:endParaRPr lang="es-ES" sz="2400" dirty="0">
              <a:solidFill>
                <a:srgbClr val="000000"/>
              </a:solidFill>
              <a:cs typeface="Times New Roman" pitchFamily="18" charset="0"/>
              <a:sym typeface="Symbol"/>
            </a:endParaRP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Existen dos estrategias para esto:</a:t>
            </a:r>
          </a:p>
          <a:p>
            <a:pPr marL="742950" lvl="1"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Modelos de probabilidad explícita</a:t>
            </a:r>
          </a:p>
          <a:p>
            <a:pPr marL="742950" lvl="1"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Determinación de la frontera de decisión directa.</a:t>
            </a:r>
          </a:p>
        </p:txBody>
      </p:sp>
      <p:sp>
        <p:nvSpPr>
          <p:cNvPr id="81924" name="Rectangle 2"/>
          <p:cNvSpPr txBox="1">
            <a:spLocks noChangeArrowheads="1"/>
          </p:cNvSpPr>
          <p:nvPr/>
        </p:nvSpPr>
        <p:spPr bwMode="auto">
          <a:xfrm>
            <a:off x="1524000" y="-14288"/>
            <a:ext cx="9144000" cy="490538"/>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407150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1722439"/>
            <a:ext cx="7772400" cy="587375"/>
          </a:xfrm>
          <a:prstGeom prst="rect">
            <a:avLst/>
          </a:prstGeom>
          <a:noFill/>
          <a:ln w="9525">
            <a:noFill/>
            <a:miter lim="800000"/>
            <a:headEnd/>
            <a:tailEnd/>
          </a:ln>
        </p:spPr>
        <p:txBody>
          <a:bodyPr anchor="ctr"/>
          <a:lstStyle/>
          <a:p>
            <a:pPr algn="just" eaLnBrk="1" hangingPunct="1">
              <a:defRPr/>
            </a:pPr>
            <a:r>
              <a:rPr lang="es-ES_tradnl" sz="2400" b="1" dirty="0">
                <a:latin typeface="+mj-lt"/>
                <a:ea typeface="+mj-ea"/>
                <a:cs typeface="+mj-cs"/>
              </a:rPr>
              <a:t>a) Clasificador </a:t>
            </a:r>
            <a:r>
              <a:rPr lang="es-ES_tradnl" sz="2400" b="1" dirty="0">
                <a:solidFill>
                  <a:schemeClr val="accent1">
                    <a:lumMod val="75000"/>
                  </a:schemeClr>
                </a:solidFill>
                <a:latin typeface="+mj-lt"/>
                <a:ea typeface="+mj-ea"/>
                <a:cs typeface="+mj-cs"/>
              </a:rPr>
              <a:t>No Paramétrico </a:t>
            </a:r>
            <a:r>
              <a:rPr lang="es-ES_tradnl" sz="2400" b="1" dirty="0">
                <a:latin typeface="+mj-lt"/>
                <a:ea typeface="+mj-ea"/>
                <a:cs typeface="+mj-cs"/>
              </a:rPr>
              <a:t>utilizando los vecinos más cercanos</a:t>
            </a:r>
            <a:endParaRPr lang="es-PE" sz="2400" b="1" dirty="0">
              <a:latin typeface="+mj-lt"/>
              <a:ea typeface="+mj-ea"/>
              <a:cs typeface="+mj-cs"/>
            </a:endParaRPr>
          </a:p>
        </p:txBody>
      </p:sp>
      <p:sp>
        <p:nvSpPr>
          <p:cNvPr id="5" name="4 Rectángulo"/>
          <p:cNvSpPr/>
          <p:nvPr/>
        </p:nvSpPr>
        <p:spPr>
          <a:xfrm>
            <a:off x="1992314" y="2748314"/>
            <a:ext cx="7775575" cy="3711575"/>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El clasificador de los </a:t>
            </a:r>
            <a:r>
              <a:rPr lang="es-ES" sz="2400" i="1" dirty="0">
                <a:solidFill>
                  <a:srgbClr val="000000"/>
                </a:solidFill>
                <a:latin typeface="Times New Roman" pitchFamily="18" charset="0"/>
                <a:cs typeface="Times New Roman" pitchFamily="18" charset="0"/>
              </a:rPr>
              <a:t>vecinos mas cercanos (</a:t>
            </a:r>
            <a:r>
              <a:rPr lang="es-ES" sz="2400" i="1" dirty="0" err="1">
                <a:solidFill>
                  <a:srgbClr val="000000"/>
                </a:solidFill>
                <a:latin typeface="Times New Roman" pitchFamily="18" charset="0"/>
                <a:cs typeface="Times New Roman" pitchFamily="18" charset="0"/>
              </a:rPr>
              <a:t>k,l</a:t>
            </a:r>
            <a:r>
              <a:rPr lang="es-ES" sz="2400" i="1" dirty="0">
                <a:solidFill>
                  <a:srgbClr val="000000"/>
                </a:solidFill>
                <a:latin typeface="Times New Roman" pitchFamily="18" charset="0"/>
                <a:cs typeface="Times New Roman" pitchFamily="18" charset="0"/>
              </a:rPr>
              <a:t>) </a:t>
            </a:r>
            <a:r>
              <a:rPr lang="es-ES" sz="2400" dirty="0">
                <a:solidFill>
                  <a:srgbClr val="000000"/>
                </a:solidFill>
                <a:cs typeface="Times New Roman" pitchFamily="18" charset="0"/>
              </a:rPr>
              <a:t>encuentra los </a:t>
            </a:r>
            <a:r>
              <a:rPr lang="es-ES" sz="2400" i="1" dirty="0">
                <a:solidFill>
                  <a:srgbClr val="000000"/>
                </a:solidFill>
                <a:latin typeface="Times New Roman" pitchFamily="18" charset="0"/>
                <a:cs typeface="Times New Roman" pitchFamily="18" charset="0"/>
              </a:rPr>
              <a:t>k </a:t>
            </a:r>
            <a:r>
              <a:rPr lang="es-ES" sz="2400" dirty="0">
                <a:solidFill>
                  <a:srgbClr val="000000"/>
                </a:solidFill>
                <a:cs typeface="Times New Roman" pitchFamily="18" charset="0"/>
              </a:rPr>
              <a:t>los puntos mas cercanos, al punto por clasificar, y clasifica este punto con la clase cuyo número de votos sea mayor o igual a </a:t>
            </a:r>
            <a:r>
              <a:rPr lang="es-ES" sz="2400" i="1" dirty="0">
                <a:solidFill>
                  <a:srgbClr val="000000"/>
                </a:solidFill>
                <a:latin typeface="Times New Roman" pitchFamily="18" charset="0"/>
                <a:cs typeface="Times New Roman" pitchFamily="18" charset="0"/>
              </a:rPr>
              <a:t>l</a:t>
            </a: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Dado un vector de características x:</a:t>
            </a:r>
          </a:p>
          <a:p>
            <a:pPr marL="742950" lvl="1"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Determinar los </a:t>
            </a:r>
            <a:r>
              <a:rPr lang="es-ES" sz="2400" b="1" i="1" dirty="0">
                <a:solidFill>
                  <a:srgbClr val="000000"/>
                </a:solidFill>
                <a:latin typeface="Times New Roman" pitchFamily="18" charset="0"/>
                <a:cs typeface="Times New Roman" pitchFamily="18" charset="0"/>
                <a:sym typeface="Symbol"/>
              </a:rPr>
              <a:t>k</a:t>
            </a:r>
            <a:r>
              <a:rPr lang="es-ES" sz="2400" dirty="0">
                <a:solidFill>
                  <a:srgbClr val="000000"/>
                </a:solidFill>
                <a:cs typeface="Times New Roman" pitchFamily="18" charset="0"/>
                <a:sym typeface="Symbol"/>
              </a:rPr>
              <a:t> ejemplos de entrenamiento que </a:t>
            </a:r>
            <a:r>
              <a:rPr lang="es-ES" sz="2400" dirty="0" err="1">
                <a:solidFill>
                  <a:srgbClr val="000000"/>
                </a:solidFill>
                <a:cs typeface="Times New Roman" pitchFamily="18" charset="0"/>
                <a:sym typeface="Symbol"/>
              </a:rPr>
              <a:t>estan</a:t>
            </a:r>
            <a:r>
              <a:rPr lang="es-ES" sz="2400" dirty="0">
                <a:solidFill>
                  <a:srgbClr val="000000"/>
                </a:solidFill>
                <a:cs typeface="Times New Roman" pitchFamily="18" charset="0"/>
                <a:sym typeface="Symbol"/>
              </a:rPr>
              <a:t> más cercanos, </a:t>
            </a:r>
            <a:r>
              <a:rPr lang="es-ES" sz="2400" b="1" i="1" dirty="0">
                <a:solidFill>
                  <a:srgbClr val="000000"/>
                </a:solidFill>
                <a:latin typeface="Times New Roman" pitchFamily="18" charset="0"/>
                <a:cs typeface="Times New Roman" pitchFamily="18" charset="0"/>
                <a:sym typeface="Symbol"/>
              </a:rPr>
              <a:t>Np, …, </a:t>
            </a:r>
            <a:r>
              <a:rPr lang="es-ES" sz="2400" b="1" i="1" dirty="0" err="1">
                <a:solidFill>
                  <a:srgbClr val="000000"/>
                </a:solidFill>
                <a:latin typeface="Times New Roman" pitchFamily="18" charset="0"/>
                <a:cs typeface="Times New Roman" pitchFamily="18" charset="0"/>
                <a:sym typeface="Symbol"/>
              </a:rPr>
              <a:t>Nk</a:t>
            </a:r>
            <a:r>
              <a:rPr lang="es-ES" sz="2400" dirty="0">
                <a:solidFill>
                  <a:srgbClr val="000000"/>
                </a:solidFill>
                <a:cs typeface="Times New Roman" pitchFamily="18" charset="0"/>
                <a:sym typeface="Symbol"/>
              </a:rPr>
              <a:t>;</a:t>
            </a:r>
          </a:p>
          <a:p>
            <a:pPr marL="742950" lvl="1"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Determinar la clase </a:t>
            </a:r>
            <a:r>
              <a:rPr lang="es-ES" sz="2400" b="1" i="1" dirty="0">
                <a:solidFill>
                  <a:srgbClr val="000000"/>
                </a:solidFill>
                <a:latin typeface="Times New Roman" pitchFamily="18" charset="0"/>
                <a:cs typeface="Times New Roman" pitchFamily="18" charset="0"/>
                <a:sym typeface="Symbol"/>
              </a:rPr>
              <a:t>C</a:t>
            </a:r>
            <a:r>
              <a:rPr lang="es-ES" sz="2400" dirty="0">
                <a:solidFill>
                  <a:srgbClr val="000000"/>
                </a:solidFill>
                <a:cs typeface="Times New Roman" pitchFamily="18" charset="0"/>
                <a:sym typeface="Symbol"/>
              </a:rPr>
              <a:t> que tiene el mayor número de representantes </a:t>
            </a:r>
            <a:r>
              <a:rPr lang="es-ES" sz="2400" b="1" i="1" dirty="0">
                <a:solidFill>
                  <a:srgbClr val="000000"/>
                </a:solidFill>
                <a:latin typeface="Times New Roman" pitchFamily="18" charset="0"/>
                <a:cs typeface="Times New Roman" pitchFamily="18" charset="0"/>
                <a:sym typeface="Symbol"/>
              </a:rPr>
              <a:t>n</a:t>
            </a:r>
            <a:r>
              <a:rPr lang="es-ES" sz="2400" dirty="0">
                <a:solidFill>
                  <a:srgbClr val="000000"/>
                </a:solidFill>
                <a:cs typeface="Times New Roman" pitchFamily="18" charset="0"/>
                <a:sym typeface="Symbol"/>
              </a:rPr>
              <a:t> en este conjunto;</a:t>
            </a:r>
          </a:p>
          <a:p>
            <a:pPr marL="742950" lvl="1"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Si </a:t>
            </a:r>
            <a:r>
              <a:rPr lang="es-ES" sz="2400" b="1" i="1" dirty="0">
                <a:solidFill>
                  <a:srgbClr val="000000"/>
                </a:solidFill>
                <a:latin typeface="Times New Roman" pitchFamily="18" charset="0"/>
                <a:cs typeface="Times New Roman" pitchFamily="18" charset="0"/>
                <a:sym typeface="Symbol"/>
              </a:rPr>
              <a:t>n&gt;l</a:t>
            </a:r>
            <a:r>
              <a:rPr lang="es-ES" sz="2400" dirty="0">
                <a:solidFill>
                  <a:srgbClr val="000000"/>
                </a:solidFill>
                <a:cs typeface="Times New Roman" pitchFamily="18" charset="0"/>
                <a:sym typeface="Symbol"/>
              </a:rPr>
              <a:t>, clasifica a </a:t>
            </a:r>
            <a:r>
              <a:rPr lang="es-ES" sz="2400" b="1" i="1" dirty="0">
                <a:solidFill>
                  <a:srgbClr val="000000"/>
                </a:solidFill>
                <a:latin typeface="Times New Roman" pitchFamily="18" charset="0"/>
                <a:cs typeface="Times New Roman" pitchFamily="18" charset="0"/>
                <a:sym typeface="Symbol"/>
              </a:rPr>
              <a:t>x</a:t>
            </a:r>
            <a:r>
              <a:rPr lang="es-ES" sz="2400" i="1" dirty="0">
                <a:solidFill>
                  <a:srgbClr val="000000"/>
                </a:solidFill>
                <a:latin typeface="Times New Roman" pitchFamily="18" charset="0"/>
                <a:cs typeface="Times New Roman" pitchFamily="18" charset="0"/>
                <a:sym typeface="Symbol"/>
              </a:rPr>
              <a:t> </a:t>
            </a:r>
            <a:r>
              <a:rPr lang="es-ES" sz="2400" dirty="0">
                <a:solidFill>
                  <a:srgbClr val="000000"/>
                </a:solidFill>
                <a:cs typeface="Times New Roman" pitchFamily="18" charset="0"/>
                <a:sym typeface="Symbol"/>
              </a:rPr>
              <a:t>como </a:t>
            </a:r>
            <a:r>
              <a:rPr lang="es-ES" sz="2400" b="1" i="1" dirty="0">
                <a:solidFill>
                  <a:srgbClr val="000000"/>
                </a:solidFill>
                <a:latin typeface="Times New Roman" pitchFamily="18" charset="0"/>
                <a:cs typeface="Times New Roman" pitchFamily="18" charset="0"/>
                <a:sym typeface="Symbol"/>
              </a:rPr>
              <a:t>c</a:t>
            </a:r>
            <a:r>
              <a:rPr lang="es-ES" sz="2400" dirty="0">
                <a:solidFill>
                  <a:srgbClr val="000000"/>
                </a:solidFill>
                <a:cs typeface="Times New Roman" pitchFamily="18" charset="0"/>
                <a:sym typeface="Symbol"/>
              </a:rPr>
              <a:t>, sino, no se clasifica</a:t>
            </a:r>
          </a:p>
        </p:txBody>
      </p:sp>
      <p:sp>
        <p:nvSpPr>
          <p:cNvPr id="82948" name="Rectangle 2"/>
          <p:cNvSpPr txBox="1">
            <a:spLocks noChangeArrowheads="1"/>
          </p:cNvSpPr>
          <p:nvPr/>
        </p:nvSpPr>
        <p:spPr bwMode="auto">
          <a:xfrm>
            <a:off x="1524000" y="-14288"/>
            <a:ext cx="9144000" cy="563563"/>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4158733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1123951"/>
            <a:ext cx="8064500" cy="792163"/>
          </a:xfrm>
          <a:prstGeom prst="rect">
            <a:avLst/>
          </a:prstGeom>
          <a:noFill/>
          <a:ln w="9525">
            <a:noFill/>
            <a:miter lim="800000"/>
            <a:headEnd/>
            <a:tailEnd/>
          </a:ln>
        </p:spPr>
        <p:txBody>
          <a:bodyPr anchor="ctr"/>
          <a:lstStyle/>
          <a:p>
            <a:pPr eaLnBrk="1" hangingPunct="1">
              <a:defRPr/>
            </a:pPr>
            <a:r>
              <a:rPr lang="es-ES_tradnl" sz="2400" b="1" dirty="0">
                <a:latin typeface="+mj-lt"/>
                <a:ea typeface="+mj-ea"/>
                <a:cs typeface="+mj-cs"/>
              </a:rPr>
              <a:t>a) Clasificador utilizando </a:t>
            </a:r>
            <a:r>
              <a:rPr lang="es-ES_tradnl" sz="2400" b="1" dirty="0">
                <a:solidFill>
                  <a:schemeClr val="accent1">
                    <a:lumMod val="75000"/>
                  </a:schemeClr>
                </a:solidFill>
                <a:latin typeface="+mj-lt"/>
                <a:ea typeface="+mj-ea"/>
                <a:cs typeface="+mj-cs"/>
              </a:rPr>
              <a:t>histograma de clase</a:t>
            </a:r>
            <a:endParaRPr lang="es-PE" sz="2400" b="1" dirty="0">
              <a:solidFill>
                <a:schemeClr val="accent1">
                  <a:lumMod val="75000"/>
                </a:schemeClr>
              </a:solidFill>
              <a:latin typeface="+mj-lt"/>
              <a:ea typeface="+mj-ea"/>
              <a:cs typeface="+mj-cs"/>
            </a:endParaRPr>
          </a:p>
        </p:txBody>
      </p:sp>
      <p:sp>
        <p:nvSpPr>
          <p:cNvPr id="5" name="4 Rectángulo"/>
          <p:cNvSpPr/>
          <p:nvPr/>
        </p:nvSpPr>
        <p:spPr>
          <a:xfrm>
            <a:off x="2135189" y="2312988"/>
            <a:ext cx="7775575" cy="3231654"/>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Una manera simple de construir un clasificador en un modelo probabilístico es el Histograma. Si el histograma es dividido por el número de pixeles, obtendremos una representación de una función de densidad de probabilidad de clase condicionada.</a:t>
            </a:r>
            <a:endParaRPr lang="es-ES" sz="2400" i="1" dirty="0">
              <a:solidFill>
                <a:srgbClr val="000000"/>
              </a:solidFill>
              <a:latin typeface="Times New Roman" pitchFamily="18" charset="0"/>
              <a:cs typeface="Times New Roman" pitchFamily="18" charset="0"/>
            </a:endParaRP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Las representaciones de la FDP de clase condicionada: </a:t>
            </a:r>
            <a:r>
              <a:rPr lang="es-ES" sz="2400" b="1" i="1" dirty="0">
                <a:solidFill>
                  <a:srgbClr val="000000"/>
                </a:solidFill>
                <a:latin typeface="Times New Roman" pitchFamily="18" charset="0"/>
                <a:cs typeface="Times New Roman" pitchFamily="18" charset="0"/>
                <a:sym typeface="Symbol"/>
              </a:rPr>
              <a:t>p(x1), p(x2), etc.</a:t>
            </a: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La estimación es buena cuando se tiene suficientes datos, sin embargo, el histograma incrementa su dimensión</a:t>
            </a:r>
          </a:p>
        </p:txBody>
      </p:sp>
      <p:sp>
        <p:nvSpPr>
          <p:cNvPr id="83972" name="Rectangle 2"/>
          <p:cNvSpPr txBox="1">
            <a:spLocks noChangeArrowheads="1"/>
          </p:cNvSpPr>
          <p:nvPr/>
        </p:nvSpPr>
        <p:spPr bwMode="auto">
          <a:xfrm>
            <a:off x="1524000" y="-14288"/>
            <a:ext cx="9144000" cy="563563"/>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2645752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5"/>
          <p:cNvSpPr>
            <a:spLocks noChangeArrowheads="1"/>
          </p:cNvSpPr>
          <p:nvPr/>
        </p:nvSpPr>
        <p:spPr bwMode="auto">
          <a:xfrm>
            <a:off x="1524001" y="-276999"/>
            <a:ext cx="18473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s-ES" altLang="es-MX" sz="1200">
                <a:cs typeface="Times New Roman" panose="02020603050405020304" pitchFamily="18" charset="0"/>
              </a:rPr>
              <a:t/>
            </a:r>
            <a:br>
              <a:rPr lang="es-ES" altLang="es-MX" sz="1200">
                <a:cs typeface="Times New Roman" panose="02020603050405020304" pitchFamily="18" charset="0"/>
              </a:rPr>
            </a:br>
            <a:endParaRPr lang="es-ES" altLang="es-MX" sz="1800"/>
          </a:p>
        </p:txBody>
      </p:sp>
      <p:pic>
        <p:nvPicPr>
          <p:cNvPr id="1320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89" y="1412875"/>
            <a:ext cx="8485187"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0286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99910"/>
            <a:ext cx="10515600" cy="923044"/>
          </a:xfrm>
          <a:solidFill>
            <a:schemeClr val="accent2">
              <a:lumMod val="60000"/>
              <a:lumOff val="40000"/>
            </a:schemeClr>
          </a:solidFill>
        </p:spPr>
        <p:txBody>
          <a:bodyPr/>
          <a:lstStyle/>
          <a:p>
            <a:r>
              <a:rPr lang="es-ES" dirty="0" smtClean="0"/>
              <a:t>Revisar en paralelo:</a:t>
            </a:r>
            <a:endParaRPr lang="es-MX" dirty="0"/>
          </a:p>
        </p:txBody>
      </p:sp>
      <p:sp>
        <p:nvSpPr>
          <p:cNvPr id="3" name="Marcador de contenido 2"/>
          <p:cNvSpPr>
            <a:spLocks noGrp="1"/>
          </p:cNvSpPr>
          <p:nvPr>
            <p:ph idx="1"/>
          </p:nvPr>
        </p:nvSpPr>
        <p:spPr>
          <a:xfrm>
            <a:off x="838200" y="1949804"/>
            <a:ext cx="10515600" cy="4351338"/>
          </a:xfrm>
          <a:solidFill>
            <a:schemeClr val="accent4">
              <a:lumMod val="20000"/>
              <a:lumOff val="80000"/>
            </a:schemeClr>
          </a:solidFill>
        </p:spPr>
        <p:txBody>
          <a:bodyPr>
            <a:normAutofit/>
          </a:bodyPr>
          <a:lstStyle/>
          <a:p>
            <a:endParaRPr lang="es-ES" dirty="0" smtClean="0"/>
          </a:p>
          <a:p>
            <a:r>
              <a:rPr lang="es-ES" dirty="0" smtClean="0"/>
              <a:t>Cómo elegir los rasgos y el clasificador adecuado?</a:t>
            </a:r>
          </a:p>
          <a:p>
            <a:pPr lvl="1"/>
            <a:r>
              <a:rPr lang="es-ES" dirty="0" smtClean="0"/>
              <a:t>Revisión de casos</a:t>
            </a:r>
          </a:p>
          <a:p>
            <a:r>
              <a:rPr lang="es-ES" dirty="0" smtClean="0"/>
              <a:t>Técnicas de la unidad III</a:t>
            </a:r>
          </a:p>
          <a:p>
            <a:pPr lvl="1"/>
            <a:r>
              <a:rPr lang="es-ES" dirty="0" smtClean="0"/>
              <a:t>Clasificadores basados en la TP</a:t>
            </a:r>
          </a:p>
          <a:p>
            <a:pPr lvl="1"/>
            <a:r>
              <a:rPr lang="es-ES" dirty="0" smtClean="0"/>
              <a:t>Clasificadores basados en el Teorema de </a:t>
            </a:r>
            <a:r>
              <a:rPr lang="es-ES" dirty="0" err="1" smtClean="0"/>
              <a:t>Bayes</a:t>
            </a:r>
            <a:endParaRPr lang="es-ES" dirty="0" smtClean="0"/>
          </a:p>
          <a:p>
            <a:pPr lvl="2"/>
            <a:r>
              <a:rPr lang="es-ES" dirty="0" smtClean="0"/>
              <a:t>Paramétricos y no paramétricos (Ventana de </a:t>
            </a:r>
            <a:r>
              <a:rPr lang="es-ES" dirty="0" err="1" smtClean="0"/>
              <a:t>Parzen</a:t>
            </a:r>
            <a:r>
              <a:rPr lang="es-ES" dirty="0" smtClean="0"/>
              <a:t>)</a:t>
            </a:r>
          </a:p>
          <a:p>
            <a:pPr lvl="2"/>
            <a:r>
              <a:rPr lang="es-ES" dirty="0" smtClean="0"/>
              <a:t>Basados en la Regionalización (en conjunto con los clasificadores basados en Métricas, Aprendizaje supervisado del </a:t>
            </a:r>
            <a:r>
              <a:rPr lang="es-ES" dirty="0" err="1" smtClean="0"/>
              <a:t>Perceptrón</a:t>
            </a:r>
            <a:r>
              <a:rPr lang="es-ES" dirty="0" smtClean="0"/>
              <a:t>)</a:t>
            </a:r>
          </a:p>
          <a:p>
            <a:pPr lvl="3"/>
            <a:r>
              <a:rPr lang="es-ES" dirty="0" smtClean="0"/>
              <a:t>Caso </a:t>
            </a:r>
            <a:r>
              <a:rPr lang="es-ES" dirty="0" err="1" smtClean="0"/>
              <a:t>Biclase</a:t>
            </a:r>
            <a:endParaRPr lang="es-ES" dirty="0" smtClean="0"/>
          </a:p>
          <a:p>
            <a:pPr lvl="3"/>
            <a:r>
              <a:rPr lang="es-ES" dirty="0" smtClean="0"/>
              <a:t>Caso </a:t>
            </a:r>
            <a:r>
              <a:rPr lang="es-ES" dirty="0" err="1"/>
              <a:t>M</a:t>
            </a:r>
            <a:r>
              <a:rPr lang="es-ES" dirty="0" err="1" smtClean="0"/>
              <a:t>ulticlase</a:t>
            </a:r>
            <a:endParaRPr lang="es-MX" dirty="0"/>
          </a:p>
        </p:txBody>
      </p:sp>
    </p:spTree>
    <p:extLst>
      <p:ext uri="{BB962C8B-B14F-4D97-AF65-F5344CB8AC3E}">
        <p14:creationId xmlns:p14="http://schemas.microsoft.com/office/powerpoint/2010/main" val="352001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bwMode="auto">
          <a:xfrm>
            <a:off x="1524000" y="2636839"/>
            <a:ext cx="9144000" cy="1944687"/>
          </a:xfrm>
          <a:prstGeom prst="rect">
            <a:avLst/>
          </a:prstGeom>
          <a:solidFill>
            <a:schemeClr val="accent2">
              <a:lumMod val="60000"/>
              <a:lumOff val="40000"/>
            </a:schemeClr>
          </a:solidFill>
          <a:ln w="9525">
            <a:noFill/>
            <a:miter lim="800000"/>
            <a:headEnd/>
            <a:tailEnd/>
          </a:ln>
        </p:spPr>
        <p:txBody>
          <a:bodyPr anchor="ctr">
            <a:normAutofit/>
          </a:bodyPr>
          <a:lstStyle/>
          <a:p>
            <a:pPr algn="ctr">
              <a:defRPr/>
            </a:pPr>
            <a:r>
              <a:rPr lang="es-ES" sz="6000" b="1" i="1" dirty="0">
                <a:latin typeface="+mj-lt"/>
                <a:ea typeface="+mj-ea"/>
                <a:cs typeface="+mj-cs"/>
              </a:rPr>
              <a:t>Unidad </a:t>
            </a:r>
            <a:r>
              <a:rPr lang="es-ES" sz="6000" b="1" i="1" dirty="0" smtClean="0">
                <a:latin typeface="+mj-lt"/>
                <a:ea typeface="+mj-ea"/>
                <a:cs typeface="+mj-cs"/>
              </a:rPr>
              <a:t>II</a:t>
            </a:r>
            <a:r>
              <a:rPr lang="es-ES" sz="5400" b="1" i="1" dirty="0">
                <a:latin typeface="+mj-lt"/>
                <a:ea typeface="+mj-ea"/>
                <a:cs typeface="+mj-cs"/>
              </a:rPr>
              <a:t/>
            </a:r>
            <a:br>
              <a:rPr lang="es-ES" sz="5400" b="1" i="1" dirty="0">
                <a:latin typeface="+mj-lt"/>
                <a:ea typeface="+mj-ea"/>
                <a:cs typeface="+mj-cs"/>
              </a:rPr>
            </a:br>
            <a:r>
              <a:rPr lang="es-ES" sz="4800" b="1" i="1" dirty="0" smtClean="0">
                <a:latin typeface="+mj-lt"/>
                <a:ea typeface="+mj-ea"/>
                <a:cs typeface="+mj-cs"/>
              </a:rPr>
              <a:t>2</a:t>
            </a:r>
            <a:r>
              <a:rPr lang="es-ES" sz="4800" b="1" i="1" dirty="0" smtClean="0">
                <a:latin typeface="+mj-lt"/>
                <a:ea typeface="+mj-ea"/>
                <a:cs typeface="+mj-cs"/>
              </a:rPr>
              <a:t>.3, 2.4, 2.5</a:t>
            </a:r>
            <a:endParaRPr lang="es-ES" sz="4800" b="1" i="1" dirty="0">
              <a:latin typeface="+mj-lt"/>
              <a:ea typeface="+mj-ea"/>
              <a:cs typeface="+mj-cs"/>
            </a:endParaRPr>
          </a:p>
        </p:txBody>
      </p:sp>
    </p:spTree>
    <p:extLst>
      <p:ext uri="{BB962C8B-B14F-4D97-AF65-F5344CB8AC3E}">
        <p14:creationId xmlns:p14="http://schemas.microsoft.com/office/powerpoint/2010/main" val="234458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642214" y="1593667"/>
            <a:ext cx="5453786" cy="927757"/>
          </a:xfrm>
        </p:spPr>
        <p:txBody>
          <a:bodyPr>
            <a:normAutofit fontScale="90000"/>
          </a:bodyPr>
          <a:lstStyle/>
          <a:p>
            <a:pPr algn="l" eaLnBrk="1" hangingPunct="1"/>
            <a:r>
              <a:rPr lang="es-ES_tradnl" altLang="es-MX" sz="3200" b="1" dirty="0"/>
              <a:t>Costo de  una inapropiada clasificación</a:t>
            </a:r>
            <a:endParaRPr lang="es-PE" altLang="es-MX" sz="3200" b="1" dirty="0"/>
          </a:p>
        </p:txBody>
      </p:sp>
      <p:sp>
        <p:nvSpPr>
          <p:cNvPr id="120835" name="Rectangle 3"/>
          <p:cNvSpPr>
            <a:spLocks noGrp="1" noChangeArrowheads="1"/>
          </p:cNvSpPr>
          <p:nvPr>
            <p:ph type="body" idx="1"/>
          </p:nvPr>
        </p:nvSpPr>
        <p:spPr>
          <a:xfrm>
            <a:off x="1116068" y="2654862"/>
            <a:ext cx="4176713" cy="1801391"/>
          </a:xfrm>
        </p:spPr>
        <p:txBody>
          <a:bodyPr>
            <a:normAutofit/>
          </a:bodyPr>
          <a:lstStyle/>
          <a:p>
            <a:pPr algn="just" eaLnBrk="1" hangingPunct="1">
              <a:buFontTx/>
              <a:buChar char="-"/>
            </a:pPr>
            <a:r>
              <a:rPr lang="es-ES" altLang="es-MX" sz="2400" dirty="0">
                <a:solidFill>
                  <a:srgbClr val="000000"/>
                </a:solidFill>
                <a:cs typeface="Times New Roman" panose="02020603050405020304" pitchFamily="18" charset="0"/>
              </a:rPr>
              <a:t>El costo de un error afecta significativamente la decisión tomada, la elección de la regla de clasificación depende del costo de cometer un </a:t>
            </a:r>
            <a:r>
              <a:rPr lang="es-ES" altLang="es-MX" sz="2400" b="1" dirty="0">
                <a:solidFill>
                  <a:srgbClr val="000000"/>
                </a:solidFill>
                <a:cs typeface="Times New Roman" panose="02020603050405020304" pitchFamily="18" charset="0"/>
              </a:rPr>
              <a:t>ERROR</a:t>
            </a:r>
            <a:r>
              <a:rPr lang="es-ES" altLang="es-MX" sz="2400" dirty="0" smtClean="0">
                <a:solidFill>
                  <a:srgbClr val="000000"/>
                </a:solidFill>
                <a:cs typeface="Times New Roman" panose="02020603050405020304" pitchFamily="18" charset="0"/>
              </a:rPr>
              <a:t>.</a:t>
            </a:r>
            <a:endParaRPr lang="es-ES" altLang="es-MX" sz="2400" dirty="0">
              <a:solidFill>
                <a:srgbClr val="000000"/>
              </a:solidFill>
              <a:cs typeface="Times New Roman" panose="02020603050405020304" pitchFamily="18" charset="0"/>
            </a:endParaRPr>
          </a:p>
        </p:txBody>
      </p:sp>
      <p:sp>
        <p:nvSpPr>
          <p:cNvPr id="4" name="Rectangle 2"/>
          <p:cNvSpPr txBox="1">
            <a:spLocks noChangeArrowheads="1"/>
          </p:cNvSpPr>
          <p:nvPr/>
        </p:nvSpPr>
        <p:spPr bwMode="auto">
          <a:xfrm>
            <a:off x="1524000" y="-14288"/>
            <a:ext cx="9144000" cy="850901"/>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2.3 Selección de características basada en la prueba de hipótesis estadística</a:t>
            </a:r>
          </a:p>
        </p:txBody>
      </p:sp>
      <p:graphicFrame>
        <p:nvGraphicFramePr>
          <p:cNvPr id="2" name="Diagrama 1"/>
          <p:cNvGraphicFramePr/>
          <p:nvPr>
            <p:extLst>
              <p:ext uri="{D42A27DB-BD31-4B8C-83A1-F6EECF244321}">
                <p14:modId xmlns:p14="http://schemas.microsoft.com/office/powerpoint/2010/main" val="271657659"/>
              </p:ext>
            </p:extLst>
          </p:nvPr>
        </p:nvGraphicFramePr>
        <p:xfrm>
          <a:off x="4447829" y="110348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802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919288" y="1185864"/>
            <a:ext cx="7772400" cy="587375"/>
          </a:xfrm>
        </p:spPr>
        <p:txBody>
          <a:bodyPr/>
          <a:lstStyle/>
          <a:p>
            <a:pPr algn="l" eaLnBrk="1" hangingPunct="1"/>
            <a:r>
              <a:rPr lang="es-ES_tradnl" altLang="es-MX" sz="3200" b="1"/>
              <a:t>Pérdida en la toma de decisiones</a:t>
            </a:r>
            <a:endParaRPr lang="es-PE" altLang="es-MX" sz="3200" b="1"/>
          </a:p>
        </p:txBody>
      </p:sp>
      <p:sp>
        <p:nvSpPr>
          <p:cNvPr id="5" name="4 Rectángulo"/>
          <p:cNvSpPr/>
          <p:nvPr/>
        </p:nvSpPr>
        <p:spPr>
          <a:xfrm>
            <a:off x="2135189" y="2116139"/>
            <a:ext cx="7921625" cy="4357687"/>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200" dirty="0">
                <a:solidFill>
                  <a:srgbClr val="000000"/>
                </a:solidFill>
                <a:cs typeface="Times New Roman" pitchFamily="18" charset="0"/>
              </a:rPr>
              <a:t>El costo depende de que objeto es mal clasificado y cuál es la clase que se le asigna:</a:t>
            </a:r>
          </a:p>
          <a:p>
            <a:pPr lvl="1" algn="just" eaLnBrk="1" hangingPunct="1">
              <a:buFont typeface="Wingdings" pitchFamily="2" charset="2"/>
              <a:buChar char="Ø"/>
              <a:defRPr/>
            </a:pPr>
            <a:r>
              <a:rPr lang="es-ES" sz="2200" dirty="0">
                <a:solidFill>
                  <a:srgbClr val="000000"/>
                </a:solidFill>
                <a:latin typeface="Arial" charset="0"/>
                <a:cs typeface="Times New Roman" pitchFamily="18" charset="0"/>
              </a:rPr>
              <a:t> (i</a:t>
            </a:r>
            <a:r>
              <a:rPr lang="es-ES" sz="2200" dirty="0">
                <a:solidFill>
                  <a:srgbClr val="000000"/>
                </a:solidFill>
                <a:latin typeface="Arial" charset="0"/>
                <a:cs typeface="Times New Roman" pitchFamily="18" charset="0"/>
                <a:sym typeface="Symbol"/>
              </a:rPr>
              <a:t> j), es decir, un objeto de tipo i es clasificado de tipo j.</a:t>
            </a:r>
          </a:p>
          <a:p>
            <a:pPr lvl="1" algn="just" eaLnBrk="1" hangingPunct="1">
              <a:buFont typeface="Wingdings" pitchFamily="2" charset="2"/>
              <a:buChar char="Ø"/>
              <a:defRPr/>
            </a:pPr>
            <a:r>
              <a:rPr lang="es-ES" sz="2200" dirty="0">
                <a:solidFill>
                  <a:srgbClr val="000000"/>
                </a:solidFill>
                <a:latin typeface="Arial" charset="0"/>
                <a:cs typeface="Times New Roman" pitchFamily="18" charset="0"/>
                <a:sym typeface="Symbol"/>
              </a:rPr>
              <a:t> Cada salida tiene su propio costo que se conoce como </a:t>
            </a:r>
            <a:r>
              <a:rPr lang="es-ES" sz="2200" b="1" dirty="0">
                <a:solidFill>
                  <a:srgbClr val="000000"/>
                </a:solidFill>
                <a:latin typeface="Arial" charset="0"/>
                <a:cs typeface="Times New Roman" pitchFamily="18" charset="0"/>
                <a:sym typeface="Symbol"/>
              </a:rPr>
              <a:t>pérdida</a:t>
            </a:r>
            <a:r>
              <a:rPr lang="es-ES" sz="2200" dirty="0">
                <a:solidFill>
                  <a:srgbClr val="000000"/>
                </a:solidFill>
                <a:latin typeface="Arial" charset="0"/>
                <a:cs typeface="Times New Roman" pitchFamily="18" charset="0"/>
                <a:sym typeface="Symbol"/>
              </a:rPr>
              <a:t>. Por lo tanto tenemos </a:t>
            </a:r>
            <a:r>
              <a:rPr lang="es-ES" sz="2200" i="1" dirty="0">
                <a:solidFill>
                  <a:srgbClr val="000000"/>
                </a:solidFill>
                <a:latin typeface="Arial" charset="0"/>
                <a:cs typeface="Times New Roman" pitchFamily="18" charset="0"/>
                <a:sym typeface="Symbol"/>
              </a:rPr>
              <a:t>funciones de pérdida </a:t>
            </a:r>
            <a:r>
              <a:rPr lang="es-ES" sz="2200" b="1" i="1" dirty="0">
                <a:solidFill>
                  <a:srgbClr val="000000"/>
                </a:solidFill>
                <a:latin typeface="Arial" charset="0"/>
                <a:cs typeface="Times New Roman" pitchFamily="18" charset="0"/>
                <a:sym typeface="Symbol"/>
              </a:rPr>
              <a:t>L(</a:t>
            </a:r>
            <a:r>
              <a:rPr lang="es-ES" sz="2200" b="1" i="1" dirty="0" err="1">
                <a:solidFill>
                  <a:srgbClr val="000000"/>
                </a:solidFill>
                <a:latin typeface="Arial" charset="0"/>
                <a:cs typeface="Times New Roman" pitchFamily="18" charset="0"/>
                <a:sym typeface="Symbol"/>
              </a:rPr>
              <a:t>ij</a:t>
            </a:r>
            <a:r>
              <a:rPr lang="es-ES" sz="2200" b="1" i="1" dirty="0">
                <a:solidFill>
                  <a:srgbClr val="000000"/>
                </a:solidFill>
                <a:latin typeface="Arial" charset="0"/>
                <a:cs typeface="Times New Roman" pitchFamily="18" charset="0"/>
                <a:sym typeface="Symbol"/>
              </a:rPr>
              <a:t>)</a:t>
            </a:r>
            <a:r>
              <a:rPr lang="es-ES" sz="2200" dirty="0">
                <a:solidFill>
                  <a:srgbClr val="000000"/>
                </a:solidFill>
                <a:latin typeface="Arial" charset="0"/>
                <a:cs typeface="Times New Roman" pitchFamily="18" charset="0"/>
                <a:sym typeface="Symbol"/>
              </a:rPr>
              <a:t>, que significa el valor de la pérdida generada al clasificar </a:t>
            </a:r>
            <a:r>
              <a:rPr lang="es-ES" sz="2200" b="1" dirty="0">
                <a:solidFill>
                  <a:srgbClr val="000000"/>
                </a:solidFill>
                <a:latin typeface="Arial" charset="0"/>
                <a:cs typeface="Times New Roman" pitchFamily="18" charset="0"/>
                <a:sym typeface="Symbol"/>
              </a:rPr>
              <a:t>i</a:t>
            </a:r>
            <a:r>
              <a:rPr lang="es-ES" sz="2200" dirty="0">
                <a:solidFill>
                  <a:srgbClr val="000000"/>
                </a:solidFill>
                <a:latin typeface="Arial" charset="0"/>
                <a:cs typeface="Times New Roman" pitchFamily="18" charset="0"/>
                <a:sym typeface="Symbol"/>
              </a:rPr>
              <a:t> como  </a:t>
            </a:r>
            <a:r>
              <a:rPr lang="es-ES" sz="2200" b="1" dirty="0">
                <a:solidFill>
                  <a:srgbClr val="000000"/>
                </a:solidFill>
                <a:latin typeface="Arial" charset="0"/>
                <a:cs typeface="Times New Roman" pitchFamily="18" charset="0"/>
                <a:sym typeface="Symbol"/>
              </a:rPr>
              <a:t>j</a:t>
            </a:r>
          </a:p>
          <a:p>
            <a:pPr lvl="1" algn="just" eaLnBrk="1" hangingPunct="1">
              <a:buFont typeface="Wingdings" pitchFamily="2" charset="2"/>
              <a:buChar char="Ø"/>
              <a:defRPr/>
            </a:pPr>
            <a:endParaRPr lang="es-ES" sz="2200" b="1" dirty="0">
              <a:solidFill>
                <a:srgbClr val="000000"/>
              </a:solidFill>
              <a:latin typeface="Arial" charset="0"/>
              <a:cs typeface="Times New Roman" pitchFamily="18" charset="0"/>
              <a:sym typeface="Symbol"/>
            </a:endParaRPr>
          </a:p>
          <a:p>
            <a:pPr marL="285750" lvl="1" indent="-285750" algn="just">
              <a:lnSpc>
                <a:spcPct val="90000"/>
              </a:lnSpc>
              <a:spcBef>
                <a:spcPct val="20000"/>
              </a:spcBef>
              <a:buFont typeface="Wingdings" pitchFamily="2" charset="2"/>
              <a:buChar char="ü"/>
              <a:defRPr/>
            </a:pPr>
            <a:r>
              <a:rPr lang="es-ES" sz="2200" dirty="0">
                <a:solidFill>
                  <a:srgbClr val="000000"/>
                </a:solidFill>
                <a:cs typeface="Times New Roman" pitchFamily="18" charset="0"/>
              </a:rPr>
              <a:t>Como las pérdidas asociadas a una clasificación correcta o afectan el diseño del clasificador.</a:t>
            </a:r>
          </a:p>
          <a:p>
            <a:pPr lvl="2" indent="-285750" algn="just">
              <a:lnSpc>
                <a:spcPct val="90000"/>
              </a:lnSpc>
              <a:buFont typeface="Wingdings" pitchFamily="2" charset="2"/>
              <a:buChar char="Ø"/>
              <a:defRPr/>
            </a:pPr>
            <a:r>
              <a:rPr lang="es-ES" sz="2200" dirty="0">
                <a:solidFill>
                  <a:srgbClr val="000000"/>
                </a:solidFill>
                <a:latin typeface="Arial" charset="0"/>
                <a:cs typeface="Times New Roman" pitchFamily="18" charset="0"/>
                <a:sym typeface="Symbol"/>
              </a:rPr>
              <a:t>L(</a:t>
            </a:r>
            <a:r>
              <a:rPr lang="es-ES" sz="2200" dirty="0" err="1">
                <a:solidFill>
                  <a:srgbClr val="000000"/>
                </a:solidFill>
                <a:latin typeface="Arial" charset="0"/>
                <a:cs typeface="Times New Roman" pitchFamily="18" charset="0"/>
                <a:sym typeface="Symbol"/>
              </a:rPr>
              <a:t>ij</a:t>
            </a:r>
            <a:r>
              <a:rPr lang="es-ES" sz="2200" dirty="0">
                <a:solidFill>
                  <a:srgbClr val="000000"/>
                </a:solidFill>
                <a:latin typeface="Arial" charset="0"/>
                <a:cs typeface="Times New Roman" pitchFamily="18" charset="0"/>
                <a:sym typeface="Symbol"/>
              </a:rPr>
              <a:t>) debe ser cero, cualquier otra pérdida tendrá el valor  positivo.</a:t>
            </a:r>
            <a:endParaRPr lang="es-ES" sz="2200" dirty="0">
              <a:solidFill>
                <a:srgbClr val="000000"/>
              </a:solidFill>
              <a:latin typeface="Arial" charset="0"/>
              <a:cs typeface="Times New Roman" pitchFamily="18" charset="0"/>
            </a:endParaRPr>
          </a:p>
        </p:txBody>
      </p:sp>
      <p:sp>
        <p:nvSpPr>
          <p:cNvPr id="6" name="Rectangle 2"/>
          <p:cNvSpPr txBox="1">
            <a:spLocks noChangeArrowheads="1"/>
          </p:cNvSpPr>
          <p:nvPr/>
        </p:nvSpPr>
        <p:spPr bwMode="auto">
          <a:xfrm>
            <a:off x="1524000" y="-14288"/>
            <a:ext cx="9144000" cy="850901"/>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2.3 Selección de características basada en la prueba de hipótesis estadística</a:t>
            </a:r>
          </a:p>
        </p:txBody>
      </p:sp>
    </p:spTree>
    <p:extLst>
      <p:ext uri="{BB962C8B-B14F-4D97-AF65-F5344CB8AC3E}">
        <p14:creationId xmlns:p14="http://schemas.microsoft.com/office/powerpoint/2010/main" val="1333841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908051"/>
            <a:ext cx="7772400" cy="587375"/>
          </a:xfrm>
          <a:prstGeom prst="rect">
            <a:avLst/>
          </a:prstGeom>
          <a:noFill/>
          <a:ln w="9525">
            <a:noFill/>
            <a:miter lim="800000"/>
            <a:headEnd/>
            <a:tailEnd/>
          </a:ln>
        </p:spPr>
        <p:txBody>
          <a:bodyPr anchor="ctr"/>
          <a:lstStyle/>
          <a:p>
            <a:pPr eaLnBrk="1" hangingPunct="1">
              <a:defRPr/>
            </a:pPr>
            <a:r>
              <a:rPr lang="es-ES_tradnl" sz="3200" b="1">
                <a:latin typeface="+mj-lt"/>
                <a:ea typeface="+mj-ea"/>
                <a:cs typeface="+mj-cs"/>
              </a:rPr>
              <a:t>Pérdida en la toma de decisiones</a:t>
            </a:r>
            <a:endParaRPr lang="es-PE" sz="3200" b="1" dirty="0">
              <a:latin typeface="+mj-lt"/>
              <a:ea typeface="+mj-ea"/>
              <a:cs typeface="+mj-cs"/>
            </a:endParaRPr>
          </a:p>
        </p:txBody>
      </p:sp>
      <p:sp>
        <p:nvSpPr>
          <p:cNvPr id="5" name="4 Rectángulo"/>
          <p:cNvSpPr/>
          <p:nvPr/>
        </p:nvSpPr>
        <p:spPr>
          <a:xfrm>
            <a:off x="2135189" y="1844676"/>
            <a:ext cx="7921625" cy="4422775"/>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La </a:t>
            </a:r>
            <a:r>
              <a:rPr lang="es-ES" sz="2400" b="1" dirty="0">
                <a:solidFill>
                  <a:srgbClr val="000000"/>
                </a:solidFill>
                <a:cs typeface="Times New Roman" pitchFamily="18" charset="0"/>
              </a:rPr>
              <a:t>función de riesgo </a:t>
            </a:r>
            <a:r>
              <a:rPr lang="es-ES" sz="2400" dirty="0">
                <a:solidFill>
                  <a:srgbClr val="000000"/>
                </a:solidFill>
                <a:cs typeface="Times New Roman" pitchFamily="18" charset="0"/>
              </a:rPr>
              <a:t>de una estrategia de clasificación </a:t>
            </a:r>
            <a:r>
              <a:rPr lang="es-ES" sz="2400" i="1" dirty="0">
                <a:solidFill>
                  <a:srgbClr val="000000"/>
                </a:solidFill>
                <a:cs typeface="Times New Roman" pitchFamily="18" charset="0"/>
              </a:rPr>
              <a:t>(s)</a:t>
            </a:r>
            <a:r>
              <a:rPr lang="es-ES" sz="2400" dirty="0">
                <a:solidFill>
                  <a:srgbClr val="000000"/>
                </a:solidFill>
                <a:cs typeface="Times New Roman" pitchFamily="18" charset="0"/>
              </a:rPr>
              <a:t>, es la pérdida esperada cuando esta estrategia se utiliza en función del tipo de objeto. </a:t>
            </a: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El </a:t>
            </a:r>
            <a:r>
              <a:rPr lang="es-ES" sz="2400" b="1" dirty="0">
                <a:solidFill>
                  <a:srgbClr val="000000"/>
                </a:solidFill>
                <a:cs typeface="Times New Roman" pitchFamily="18" charset="0"/>
                <a:sym typeface="Symbol"/>
              </a:rPr>
              <a:t>riesgo total </a:t>
            </a:r>
            <a:r>
              <a:rPr lang="es-ES" sz="2400" dirty="0">
                <a:solidFill>
                  <a:srgbClr val="000000"/>
                </a:solidFill>
                <a:cs typeface="Times New Roman" pitchFamily="18" charset="0"/>
                <a:sym typeface="Symbol"/>
              </a:rPr>
              <a:t>es la pérdida total esperada cuando se utiliza el clasificador.</a:t>
            </a:r>
          </a:p>
          <a:p>
            <a:pPr marL="285750" indent="-285750" algn="just">
              <a:lnSpc>
                <a:spcPct val="90000"/>
              </a:lnSpc>
              <a:spcBef>
                <a:spcPct val="20000"/>
              </a:spcBef>
              <a:buFont typeface="Wingdings" pitchFamily="2" charset="2"/>
              <a:buChar char="ü"/>
              <a:defRPr/>
            </a:pPr>
            <a:r>
              <a:rPr lang="es-ES" sz="2400" b="1" dirty="0">
                <a:solidFill>
                  <a:srgbClr val="000000"/>
                </a:solidFill>
                <a:cs typeface="Times New Roman" pitchFamily="18" charset="0"/>
                <a:sym typeface="Symbol"/>
              </a:rPr>
              <a:t>Ej.</a:t>
            </a:r>
            <a:r>
              <a:rPr lang="es-ES" sz="2400" dirty="0">
                <a:solidFill>
                  <a:srgbClr val="000000"/>
                </a:solidFill>
                <a:cs typeface="Times New Roman" pitchFamily="18" charset="0"/>
                <a:sym typeface="Symbol"/>
              </a:rPr>
              <a:t> Si se tienen dos clases, el riesgo total al utilizar la estrategia </a:t>
            </a:r>
            <a:r>
              <a:rPr lang="es-ES" sz="2400" b="1" dirty="0">
                <a:solidFill>
                  <a:srgbClr val="000000"/>
                </a:solidFill>
                <a:cs typeface="Times New Roman" pitchFamily="18" charset="0"/>
                <a:sym typeface="Symbol"/>
              </a:rPr>
              <a:t>s</a:t>
            </a:r>
            <a:r>
              <a:rPr lang="es-ES" sz="2400" dirty="0">
                <a:solidFill>
                  <a:srgbClr val="000000"/>
                </a:solidFill>
                <a:cs typeface="Times New Roman" pitchFamily="18" charset="0"/>
                <a:sym typeface="Symbol"/>
              </a:rPr>
              <a:t> será de:</a:t>
            </a:r>
          </a:p>
          <a:p>
            <a:pPr marL="285750" indent="-285750" algn="just">
              <a:lnSpc>
                <a:spcPct val="90000"/>
              </a:lnSpc>
              <a:spcBef>
                <a:spcPct val="20000"/>
              </a:spcBef>
              <a:buFont typeface="Wingdings" pitchFamily="2" charset="2"/>
              <a:buChar char="ü"/>
              <a:defRPr/>
            </a:pPr>
            <a:endParaRPr lang="es-ES" sz="2200" dirty="0">
              <a:solidFill>
                <a:srgbClr val="000000"/>
              </a:solidFill>
              <a:cs typeface="Times New Roman" pitchFamily="18" charset="0"/>
              <a:sym typeface="Symbol"/>
            </a:endParaRPr>
          </a:p>
          <a:p>
            <a:pPr marL="742950" lvl="3" indent="-285750" algn="just">
              <a:lnSpc>
                <a:spcPct val="90000"/>
              </a:lnSpc>
              <a:spcBef>
                <a:spcPct val="20000"/>
              </a:spcBef>
              <a:buFont typeface="Wingdings" pitchFamily="2" charset="2"/>
              <a:buChar char="Ø"/>
              <a:defRPr/>
            </a:pPr>
            <a:r>
              <a:rPr lang="es-ES" sz="2200" dirty="0">
                <a:solidFill>
                  <a:srgbClr val="000000"/>
                </a:solidFill>
                <a:latin typeface="Times New Roman" pitchFamily="18" charset="0"/>
                <a:cs typeface="Times New Roman" pitchFamily="18" charset="0"/>
                <a:sym typeface="Symbol"/>
              </a:rPr>
              <a:t>P(s)=Pr12</a:t>
            </a:r>
            <a:r>
              <a:rPr lang="es-ES" sz="2200" b="1" dirty="0">
                <a:solidFill>
                  <a:srgbClr val="000000"/>
                </a:solidFill>
                <a:latin typeface="Times New Roman" pitchFamily="18" charset="0"/>
                <a:cs typeface="Times New Roman" pitchFamily="18" charset="0"/>
                <a:sym typeface="Symbol"/>
              </a:rPr>
              <a:t></a:t>
            </a:r>
            <a:r>
              <a:rPr lang="es-ES" sz="2200" dirty="0">
                <a:solidFill>
                  <a:srgbClr val="000000"/>
                </a:solidFill>
                <a:latin typeface="Times New Roman" pitchFamily="18" charset="0"/>
                <a:cs typeface="Times New Roman" pitchFamily="18" charset="0"/>
                <a:sym typeface="Symbol"/>
              </a:rPr>
              <a:t>usando </a:t>
            </a:r>
            <a:r>
              <a:rPr lang="es-ES" sz="2200" dirty="0" err="1">
                <a:solidFill>
                  <a:srgbClr val="000000"/>
                </a:solidFill>
                <a:latin typeface="Times New Roman" pitchFamily="18" charset="0"/>
                <a:cs typeface="Times New Roman" pitchFamily="18" charset="0"/>
                <a:sym typeface="Symbol"/>
              </a:rPr>
              <a:t>sL</a:t>
            </a:r>
            <a:r>
              <a:rPr lang="es-ES" sz="2200" dirty="0">
                <a:solidFill>
                  <a:srgbClr val="000000"/>
                </a:solidFill>
                <a:latin typeface="Times New Roman" pitchFamily="18" charset="0"/>
                <a:cs typeface="Times New Roman" pitchFamily="18" charset="0"/>
                <a:sym typeface="Symbol"/>
              </a:rPr>
              <a:t>(12)+Pr21</a:t>
            </a:r>
            <a:r>
              <a:rPr lang="es-ES" sz="2200" b="1" dirty="0">
                <a:solidFill>
                  <a:srgbClr val="000000"/>
                </a:solidFill>
                <a:latin typeface="Times New Roman" pitchFamily="18" charset="0"/>
                <a:cs typeface="Times New Roman" pitchFamily="18" charset="0"/>
                <a:sym typeface="Symbol"/>
              </a:rPr>
              <a:t> </a:t>
            </a:r>
            <a:r>
              <a:rPr lang="es-ES" sz="2200" dirty="0">
                <a:solidFill>
                  <a:srgbClr val="000000"/>
                </a:solidFill>
                <a:latin typeface="Times New Roman" pitchFamily="18" charset="0"/>
                <a:cs typeface="Times New Roman" pitchFamily="18" charset="0"/>
                <a:sym typeface="Symbol"/>
              </a:rPr>
              <a:t>usando </a:t>
            </a:r>
            <a:r>
              <a:rPr lang="es-ES" sz="2200" dirty="0" err="1">
                <a:solidFill>
                  <a:srgbClr val="000000"/>
                </a:solidFill>
                <a:latin typeface="Times New Roman" pitchFamily="18" charset="0"/>
                <a:cs typeface="Times New Roman" pitchFamily="18" charset="0"/>
                <a:sym typeface="Symbol"/>
              </a:rPr>
              <a:t>sL</a:t>
            </a:r>
            <a:r>
              <a:rPr lang="es-ES" sz="2200" dirty="0">
                <a:solidFill>
                  <a:srgbClr val="000000"/>
                </a:solidFill>
                <a:latin typeface="Times New Roman" pitchFamily="18" charset="0"/>
                <a:cs typeface="Times New Roman" pitchFamily="18" charset="0"/>
                <a:sym typeface="Symbol"/>
              </a:rPr>
              <a:t>(21) </a:t>
            </a:r>
            <a:r>
              <a:rPr lang="es-ES" sz="2200" dirty="0">
                <a:solidFill>
                  <a:srgbClr val="000000"/>
                </a:solidFill>
                <a:latin typeface="Arial" charset="0"/>
                <a:cs typeface="Times New Roman" pitchFamily="18" charset="0"/>
                <a:sym typeface="Symbol"/>
              </a:rPr>
              <a:t> </a:t>
            </a:r>
          </a:p>
          <a:p>
            <a:pPr marL="285750" indent="-285750" algn="just">
              <a:lnSpc>
                <a:spcPct val="90000"/>
              </a:lnSpc>
              <a:spcBef>
                <a:spcPct val="20000"/>
              </a:spcBef>
              <a:buFont typeface="Wingdings" pitchFamily="2" charset="2"/>
              <a:buChar char="ü"/>
              <a:defRPr/>
            </a:pPr>
            <a:endParaRPr lang="es-ES" sz="2200" dirty="0">
              <a:solidFill>
                <a:srgbClr val="000000"/>
              </a:solidFill>
              <a:cs typeface="Times New Roman" pitchFamily="18" charset="0"/>
              <a:sym typeface="Symbol"/>
            </a:endParaRP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La estrategia deseable es aquella que </a:t>
            </a:r>
            <a:r>
              <a:rPr lang="es-ES" sz="2400" b="1" dirty="0">
                <a:solidFill>
                  <a:srgbClr val="000000"/>
                </a:solidFill>
                <a:cs typeface="Times New Roman" pitchFamily="18" charset="0"/>
                <a:sym typeface="Symbol"/>
              </a:rPr>
              <a:t>minimiza</a:t>
            </a:r>
            <a:r>
              <a:rPr lang="es-ES" sz="2400" dirty="0">
                <a:solidFill>
                  <a:srgbClr val="000000"/>
                </a:solidFill>
                <a:cs typeface="Times New Roman" pitchFamily="18" charset="0"/>
                <a:sym typeface="Symbol"/>
              </a:rPr>
              <a:t> el riesgo total.</a:t>
            </a:r>
            <a:endParaRPr lang="es-ES" sz="2200" dirty="0">
              <a:solidFill>
                <a:srgbClr val="000000"/>
              </a:solidFill>
              <a:latin typeface="Arial" charset="0"/>
              <a:cs typeface="Times New Roman" pitchFamily="18" charset="0"/>
            </a:endParaRPr>
          </a:p>
        </p:txBody>
      </p:sp>
      <p:sp>
        <p:nvSpPr>
          <p:cNvPr id="6" name="Rectangle 2"/>
          <p:cNvSpPr txBox="1">
            <a:spLocks noChangeArrowheads="1"/>
          </p:cNvSpPr>
          <p:nvPr/>
        </p:nvSpPr>
        <p:spPr bwMode="auto">
          <a:xfrm>
            <a:off x="1524000" y="-14288"/>
            <a:ext cx="9144000" cy="850901"/>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2.3 Selección de características basada en la prueba de hipótesis estadística</a:t>
            </a:r>
          </a:p>
        </p:txBody>
      </p:sp>
    </p:spTree>
    <p:extLst>
      <p:ext uri="{BB962C8B-B14F-4D97-AF65-F5344CB8AC3E}">
        <p14:creationId xmlns:p14="http://schemas.microsoft.com/office/powerpoint/2010/main" val="3326251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9" y="1185864"/>
            <a:ext cx="8497887" cy="587375"/>
          </a:xfrm>
          <a:prstGeom prst="rect">
            <a:avLst/>
          </a:prstGeom>
          <a:noFill/>
          <a:ln w="9525">
            <a:noFill/>
            <a:miter lim="800000"/>
            <a:headEnd/>
            <a:tailEnd/>
          </a:ln>
        </p:spPr>
        <p:txBody>
          <a:bodyPr anchor="ctr"/>
          <a:lstStyle/>
          <a:p>
            <a:pPr eaLnBrk="1" hangingPunct="1">
              <a:defRPr/>
            </a:pPr>
            <a:r>
              <a:rPr lang="es-ES_tradnl" sz="2400" b="1" dirty="0">
                <a:latin typeface="+mj-lt"/>
                <a:ea typeface="+mj-ea"/>
                <a:cs typeface="+mj-cs"/>
              </a:rPr>
              <a:t>Construyendo un clasificador que minimice el riesgo total</a:t>
            </a:r>
            <a:endParaRPr lang="es-PE" sz="2400" b="1" dirty="0">
              <a:latin typeface="+mj-lt"/>
              <a:ea typeface="+mj-ea"/>
              <a:cs typeface="+mj-cs"/>
            </a:endParaRPr>
          </a:p>
        </p:txBody>
      </p:sp>
      <p:sp>
        <p:nvSpPr>
          <p:cNvPr id="5" name="4 Rectángulo"/>
          <p:cNvSpPr/>
          <p:nvPr/>
        </p:nvSpPr>
        <p:spPr>
          <a:xfrm>
            <a:off x="1847851" y="1916113"/>
            <a:ext cx="8532813" cy="1477962"/>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000" dirty="0">
                <a:solidFill>
                  <a:srgbClr val="000000"/>
                </a:solidFill>
                <a:cs typeface="Times New Roman" pitchFamily="18" charset="0"/>
              </a:rPr>
              <a:t>El clasificador debe elegir entre dos clases y debemos conocer la función de pérdida. Existe una cierta frontera en el espacio de características, la cual llamamos frontera de decisión, de tal manera que los puntos en un lado pertenecen a la </a:t>
            </a:r>
            <a:r>
              <a:rPr lang="es-ES" sz="2000" b="1" dirty="0">
                <a:solidFill>
                  <a:srgbClr val="000000"/>
                </a:solidFill>
                <a:cs typeface="Times New Roman" pitchFamily="18" charset="0"/>
              </a:rPr>
              <a:t>clase 1 (C1)</a:t>
            </a:r>
            <a:r>
              <a:rPr lang="es-ES" sz="2000" dirty="0">
                <a:solidFill>
                  <a:srgbClr val="000000"/>
                </a:solidFill>
                <a:cs typeface="Times New Roman" pitchFamily="18" charset="0"/>
              </a:rPr>
              <a:t> y puntos del otro lado pertenecen a la </a:t>
            </a:r>
            <a:r>
              <a:rPr lang="es-ES" sz="2000" b="1" dirty="0">
                <a:solidFill>
                  <a:srgbClr val="000000"/>
                </a:solidFill>
                <a:cs typeface="Times New Roman" pitchFamily="18" charset="0"/>
              </a:rPr>
              <a:t>clase 2 (C2)</a:t>
            </a:r>
            <a:r>
              <a:rPr lang="es-ES" sz="2000" dirty="0">
                <a:solidFill>
                  <a:srgbClr val="000000"/>
                </a:solidFill>
                <a:cs typeface="Times New Roman" pitchFamily="18" charset="0"/>
              </a:rPr>
              <a:t>.</a:t>
            </a:r>
            <a:endParaRPr lang="es-ES" sz="2000" dirty="0">
              <a:solidFill>
                <a:srgbClr val="000000"/>
              </a:solidFill>
              <a:cs typeface="Times New Roman" pitchFamily="18" charset="0"/>
              <a:sym typeface="Symbol"/>
            </a:endParaRPr>
          </a:p>
        </p:txBody>
      </p:sp>
      <p:pic>
        <p:nvPicPr>
          <p:cNvPr id="123908" name="Picture 5"/>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295776" y="3668714"/>
            <a:ext cx="3960813"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524000" y="-14288"/>
            <a:ext cx="9144000" cy="850901"/>
          </a:xfrm>
          <a:prstGeom prst="rect">
            <a:avLst/>
          </a:prstGeom>
          <a:solidFill>
            <a:srgbClr val="FE9650"/>
          </a:solidFill>
          <a:ln w="9525">
            <a:noFill/>
            <a:miter lim="800000"/>
            <a:headEnd/>
            <a:tailEnd/>
          </a:ln>
        </p:spPr>
        <p:txBody>
          <a:bodyPr anchor="ctr"/>
          <a:lstStyle/>
          <a:p>
            <a:pPr>
              <a:defRPr/>
            </a:pPr>
            <a:r>
              <a:rPr lang="es-MX" sz="2800" b="1" dirty="0" err="1">
                <a:latin typeface="+mj-lt"/>
                <a:ea typeface="+mj-ea"/>
                <a:cs typeface="+mj-cs"/>
              </a:rPr>
              <a:t>2.4 Medidas para la separación de clases</a:t>
            </a:r>
          </a:p>
        </p:txBody>
      </p:sp>
    </p:spTree>
    <p:extLst>
      <p:ext uri="{BB962C8B-B14F-4D97-AF65-F5344CB8AC3E}">
        <p14:creationId xmlns:p14="http://schemas.microsoft.com/office/powerpoint/2010/main" val="2331327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908051"/>
            <a:ext cx="7772400" cy="587375"/>
          </a:xfrm>
          <a:prstGeom prst="rect">
            <a:avLst/>
          </a:prstGeom>
          <a:noFill/>
          <a:ln w="9525">
            <a:noFill/>
            <a:miter lim="800000"/>
            <a:headEnd/>
            <a:tailEnd/>
          </a:ln>
        </p:spPr>
        <p:txBody>
          <a:bodyPr anchor="ctr"/>
          <a:lstStyle/>
          <a:p>
            <a:pPr algn="ctr" eaLnBrk="1" hangingPunct="1">
              <a:defRPr/>
            </a:pPr>
            <a:r>
              <a:rPr lang="es-ES_tradnl" sz="2800" b="1" dirty="0">
                <a:latin typeface="+mj-lt"/>
                <a:ea typeface="+mj-ea"/>
                <a:cs typeface="+mj-cs"/>
              </a:rPr>
              <a:t>Construyendo un clasificador que minimice el riesgo total</a:t>
            </a:r>
            <a:endParaRPr lang="es-PE" sz="2800" b="1" dirty="0">
              <a:latin typeface="+mj-lt"/>
              <a:ea typeface="+mj-ea"/>
              <a:cs typeface="+mj-cs"/>
            </a:endParaRPr>
          </a:p>
        </p:txBody>
      </p:sp>
      <p:sp>
        <p:nvSpPr>
          <p:cNvPr id="5" name="4 Rectángulo"/>
          <p:cNvSpPr/>
          <p:nvPr/>
        </p:nvSpPr>
        <p:spPr>
          <a:xfrm>
            <a:off x="2135189" y="1844676"/>
            <a:ext cx="7921625" cy="1089529"/>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El problema esta en </a:t>
            </a:r>
            <a:r>
              <a:rPr lang="es-ES" sz="2400" u="sng" dirty="0">
                <a:solidFill>
                  <a:srgbClr val="000000"/>
                </a:solidFill>
                <a:cs typeface="Times New Roman" pitchFamily="18" charset="0"/>
              </a:rPr>
              <a:t>QUÉ HACER </a:t>
            </a:r>
            <a:r>
              <a:rPr lang="es-ES" sz="2400" dirty="0">
                <a:solidFill>
                  <a:srgbClr val="000000"/>
                </a:solidFill>
                <a:cs typeface="Times New Roman" pitchFamily="18" charset="0"/>
              </a:rPr>
              <a:t>con esta frontera. Para medidas que caen en la frontera de decisión, elegir la C1 da la misma pérdida esperada que elegir la C2</a:t>
            </a:r>
            <a:endParaRPr lang="es-ES" sz="2400" dirty="0">
              <a:solidFill>
                <a:srgbClr val="000000"/>
              </a:solidFill>
              <a:cs typeface="Times New Roman" pitchFamily="18" charset="0"/>
              <a:sym typeface="Symbol"/>
            </a:endParaRPr>
          </a:p>
        </p:txBody>
      </p:sp>
      <p:pic>
        <p:nvPicPr>
          <p:cNvPr id="124932" name="Picture 4"/>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008438" y="3212976"/>
            <a:ext cx="53721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2"/>
          <p:cNvSpPr txBox="1">
            <a:spLocks noChangeArrowheads="1"/>
          </p:cNvSpPr>
          <p:nvPr/>
        </p:nvSpPr>
        <p:spPr bwMode="auto">
          <a:xfrm>
            <a:off x="1524000" y="-14288"/>
            <a:ext cx="9144000" cy="490538"/>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288158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908051"/>
            <a:ext cx="7772400" cy="587375"/>
          </a:xfrm>
          <a:prstGeom prst="rect">
            <a:avLst/>
          </a:prstGeom>
          <a:noFill/>
          <a:ln w="9525">
            <a:noFill/>
            <a:miter lim="800000"/>
            <a:headEnd/>
            <a:tailEnd/>
          </a:ln>
        </p:spPr>
        <p:txBody>
          <a:bodyPr anchor="ctr"/>
          <a:lstStyle/>
          <a:p>
            <a:pPr algn="ctr" eaLnBrk="1" hangingPunct="1">
              <a:defRPr/>
            </a:pPr>
            <a:r>
              <a:rPr lang="es-ES_tradnl" sz="2800" b="1" dirty="0">
                <a:latin typeface="+mj-lt"/>
                <a:ea typeface="+mj-ea"/>
                <a:cs typeface="+mj-cs"/>
              </a:rPr>
              <a:t>Construyendo un clasificador que minimice el riesgo total</a:t>
            </a:r>
            <a:endParaRPr lang="es-PE" sz="2800" b="1" dirty="0">
              <a:latin typeface="+mj-lt"/>
              <a:ea typeface="+mj-ea"/>
              <a:cs typeface="+mj-cs"/>
            </a:endParaRPr>
          </a:p>
        </p:txBody>
      </p:sp>
      <p:sp>
        <p:nvSpPr>
          <p:cNvPr id="5" name="4 Rectángulo"/>
          <p:cNvSpPr/>
          <p:nvPr/>
        </p:nvSpPr>
        <p:spPr>
          <a:xfrm>
            <a:off x="2208214" y="1989138"/>
            <a:ext cx="7920037" cy="3813352"/>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600" dirty="0">
                <a:solidFill>
                  <a:srgbClr val="000000"/>
                </a:solidFill>
                <a:cs typeface="Times New Roman" pitchFamily="18" charset="0"/>
              </a:rPr>
              <a:t>La elección de la C1 para el punto </a:t>
            </a:r>
            <a:r>
              <a:rPr lang="es-ES" sz="2600" b="1" i="1" dirty="0">
                <a:solidFill>
                  <a:srgbClr val="000000"/>
                </a:solidFill>
                <a:cs typeface="Times New Roman" pitchFamily="18" charset="0"/>
              </a:rPr>
              <a:t>X?</a:t>
            </a:r>
            <a:r>
              <a:rPr lang="es-ES" sz="2600" dirty="0">
                <a:solidFill>
                  <a:srgbClr val="000000"/>
                </a:solidFill>
                <a:cs typeface="Times New Roman" pitchFamily="18" charset="0"/>
              </a:rPr>
              <a:t> en la frontera de decisión nos da una pérdida esperada de </a:t>
            </a:r>
          </a:p>
          <a:p>
            <a:pPr marL="742950" lvl="1" indent="-285750" algn="just">
              <a:lnSpc>
                <a:spcPct val="90000"/>
              </a:lnSpc>
              <a:spcBef>
                <a:spcPct val="20000"/>
              </a:spcBef>
              <a:buFont typeface="Wingdings" pitchFamily="2" charset="2"/>
              <a:buChar char="§"/>
              <a:defRPr/>
            </a:pPr>
            <a:r>
              <a:rPr lang="es-ES" sz="2600" i="1" dirty="0">
                <a:solidFill>
                  <a:srgbClr val="000000"/>
                </a:solidFill>
                <a:latin typeface="Times New Roman" pitchFamily="18" charset="0"/>
                <a:cs typeface="Times New Roman" pitchFamily="18" charset="0"/>
                <a:sym typeface="Symbol"/>
              </a:rPr>
              <a:t>PC2 </a:t>
            </a:r>
            <a:r>
              <a:rPr lang="es-ES" sz="2600" b="1" i="1" dirty="0">
                <a:solidFill>
                  <a:srgbClr val="000000"/>
                </a:solidFill>
                <a:latin typeface="Times New Roman" pitchFamily="18" charset="0"/>
                <a:cs typeface="Times New Roman" pitchFamily="18" charset="0"/>
                <a:sym typeface="Symbol"/>
              </a:rPr>
              <a:t> </a:t>
            </a:r>
            <a:r>
              <a:rPr lang="es-ES" sz="2600" b="1" i="1" dirty="0" err="1">
                <a:solidFill>
                  <a:srgbClr val="000000"/>
                </a:solidFill>
                <a:latin typeface="Times New Roman" pitchFamily="18" charset="0"/>
                <a:cs typeface="Times New Roman" pitchFamily="18" charset="0"/>
                <a:sym typeface="Symbol"/>
              </a:rPr>
              <a:t>x</a:t>
            </a:r>
            <a:r>
              <a:rPr lang="es-ES" sz="2600" i="1" dirty="0" err="1">
                <a:solidFill>
                  <a:srgbClr val="000000"/>
                </a:solidFill>
                <a:latin typeface="Times New Roman" pitchFamily="18" charset="0"/>
                <a:cs typeface="Times New Roman" pitchFamily="18" charset="0"/>
                <a:sym typeface="Symbol"/>
              </a:rPr>
              <a:t>L</a:t>
            </a:r>
            <a:r>
              <a:rPr lang="es-ES" sz="2600" i="1" dirty="0">
                <a:solidFill>
                  <a:srgbClr val="000000"/>
                </a:solidFill>
                <a:latin typeface="Times New Roman" pitchFamily="18" charset="0"/>
                <a:cs typeface="Times New Roman" pitchFamily="18" charset="0"/>
                <a:sym typeface="Symbol"/>
              </a:rPr>
              <a:t>(21)+PC1</a:t>
            </a:r>
            <a:r>
              <a:rPr lang="es-ES" sz="2600" b="1" i="1" dirty="0">
                <a:solidFill>
                  <a:srgbClr val="000000"/>
                </a:solidFill>
                <a:latin typeface="Times New Roman" pitchFamily="18" charset="0"/>
                <a:cs typeface="Times New Roman" pitchFamily="18" charset="0"/>
                <a:sym typeface="Symbol"/>
              </a:rPr>
              <a:t> x </a:t>
            </a:r>
            <a:r>
              <a:rPr lang="es-ES" sz="2600" i="1" dirty="0">
                <a:solidFill>
                  <a:srgbClr val="000000"/>
                </a:solidFill>
                <a:latin typeface="Times New Roman" pitchFamily="18" charset="0"/>
                <a:cs typeface="Times New Roman" pitchFamily="18" charset="0"/>
                <a:sym typeface="Symbol"/>
              </a:rPr>
              <a:t>L(11)=</a:t>
            </a:r>
          </a:p>
          <a:p>
            <a:pPr marL="742950" lvl="1" indent="-285750" algn="just">
              <a:lnSpc>
                <a:spcPct val="90000"/>
              </a:lnSpc>
              <a:spcBef>
                <a:spcPct val="20000"/>
              </a:spcBef>
              <a:buFont typeface="Wingdings" pitchFamily="2" charset="2"/>
              <a:buChar char="§"/>
              <a:defRPr/>
            </a:pPr>
            <a:r>
              <a:rPr lang="es-ES" sz="2600" i="1" dirty="0">
                <a:solidFill>
                  <a:srgbClr val="000000"/>
                </a:solidFill>
                <a:latin typeface="Times New Roman" pitchFamily="18" charset="0"/>
                <a:cs typeface="Times New Roman" pitchFamily="18" charset="0"/>
                <a:sym typeface="Symbol"/>
              </a:rPr>
              <a:t>PC2 </a:t>
            </a:r>
            <a:r>
              <a:rPr lang="es-ES" sz="2600" b="1" i="1" dirty="0">
                <a:solidFill>
                  <a:srgbClr val="000000"/>
                </a:solidFill>
                <a:latin typeface="Times New Roman" pitchFamily="18" charset="0"/>
                <a:cs typeface="Times New Roman" pitchFamily="18" charset="0"/>
                <a:sym typeface="Symbol"/>
              </a:rPr>
              <a:t> </a:t>
            </a:r>
            <a:r>
              <a:rPr lang="es-ES" sz="2600" b="1" i="1" dirty="0" err="1">
                <a:solidFill>
                  <a:srgbClr val="000000"/>
                </a:solidFill>
                <a:latin typeface="Times New Roman" pitchFamily="18" charset="0"/>
                <a:cs typeface="Times New Roman" pitchFamily="18" charset="0"/>
                <a:sym typeface="Symbol"/>
              </a:rPr>
              <a:t>x</a:t>
            </a:r>
            <a:r>
              <a:rPr lang="es-ES" sz="2600" i="1" dirty="0" err="1">
                <a:solidFill>
                  <a:srgbClr val="000000"/>
                </a:solidFill>
                <a:latin typeface="Times New Roman" pitchFamily="18" charset="0"/>
                <a:cs typeface="Times New Roman" pitchFamily="18" charset="0"/>
                <a:sym typeface="Symbol"/>
              </a:rPr>
              <a:t>L</a:t>
            </a:r>
            <a:r>
              <a:rPr lang="es-ES" sz="2600" i="1" dirty="0">
                <a:solidFill>
                  <a:srgbClr val="000000"/>
                </a:solidFill>
                <a:latin typeface="Times New Roman" pitchFamily="18" charset="0"/>
                <a:cs typeface="Times New Roman" pitchFamily="18" charset="0"/>
                <a:sym typeface="Symbol"/>
              </a:rPr>
              <a:t>(21)+ 0=</a:t>
            </a:r>
          </a:p>
          <a:p>
            <a:pPr marL="742950" lvl="1" indent="-285750" algn="just">
              <a:lnSpc>
                <a:spcPct val="90000"/>
              </a:lnSpc>
              <a:spcBef>
                <a:spcPct val="20000"/>
              </a:spcBef>
              <a:buFont typeface="Wingdings" pitchFamily="2" charset="2"/>
              <a:buChar char="§"/>
              <a:defRPr/>
            </a:pPr>
            <a:r>
              <a:rPr lang="es-ES" sz="2600" b="1" i="1" dirty="0">
                <a:solidFill>
                  <a:srgbClr val="000000"/>
                </a:solidFill>
                <a:latin typeface="Times New Roman" pitchFamily="18" charset="0"/>
                <a:cs typeface="Times New Roman" pitchFamily="18" charset="0"/>
                <a:sym typeface="Symbol"/>
              </a:rPr>
              <a:t>P(2  </a:t>
            </a:r>
            <a:r>
              <a:rPr lang="es-ES" sz="2600" b="1" i="1" dirty="0" err="1">
                <a:solidFill>
                  <a:srgbClr val="000000"/>
                </a:solidFill>
                <a:latin typeface="Times New Roman" pitchFamily="18" charset="0"/>
                <a:cs typeface="Times New Roman" pitchFamily="18" charset="0"/>
                <a:sym typeface="Symbol"/>
              </a:rPr>
              <a:t>xL</a:t>
            </a:r>
            <a:r>
              <a:rPr lang="es-ES" sz="2600" b="1" i="1" dirty="0">
                <a:solidFill>
                  <a:srgbClr val="000000"/>
                </a:solidFill>
                <a:latin typeface="Times New Roman" pitchFamily="18" charset="0"/>
                <a:cs typeface="Times New Roman" pitchFamily="18" charset="0"/>
                <a:sym typeface="Symbol"/>
              </a:rPr>
              <a:t>(21)</a:t>
            </a:r>
            <a:endParaRPr lang="es-ES" sz="2600" b="1" dirty="0">
              <a:solidFill>
                <a:srgbClr val="000000"/>
              </a:solidFill>
              <a:latin typeface="Arial" charset="0"/>
              <a:cs typeface="Times New Roman" pitchFamily="18" charset="0"/>
              <a:sym typeface="Symbol"/>
            </a:endParaRPr>
          </a:p>
          <a:p>
            <a:pPr marL="285750" indent="-285750" algn="just">
              <a:lnSpc>
                <a:spcPct val="90000"/>
              </a:lnSpc>
              <a:spcBef>
                <a:spcPct val="20000"/>
              </a:spcBef>
              <a:buFont typeface="Wingdings" pitchFamily="2" charset="2"/>
              <a:buChar char="ü"/>
              <a:defRPr/>
            </a:pPr>
            <a:r>
              <a:rPr lang="es-ES" sz="2600" dirty="0">
                <a:solidFill>
                  <a:srgbClr val="000000"/>
                </a:solidFill>
                <a:cs typeface="Times New Roman" pitchFamily="18" charset="0"/>
                <a:sym typeface="Symbol"/>
              </a:rPr>
              <a:t>A su vez, la elección de la C2 nos da una pérdida esperada de </a:t>
            </a:r>
          </a:p>
          <a:p>
            <a:pPr marL="742950" lvl="1" indent="-285750" algn="just">
              <a:lnSpc>
                <a:spcPct val="90000"/>
              </a:lnSpc>
              <a:spcBef>
                <a:spcPct val="20000"/>
              </a:spcBef>
              <a:buFont typeface="Wingdings" pitchFamily="2" charset="2"/>
              <a:buChar char="§"/>
              <a:defRPr/>
            </a:pPr>
            <a:r>
              <a:rPr lang="es-ES" sz="2600" i="1" dirty="0">
                <a:solidFill>
                  <a:srgbClr val="000000"/>
                </a:solidFill>
                <a:latin typeface="Times New Roman" pitchFamily="18" charset="0"/>
                <a:cs typeface="Times New Roman" pitchFamily="18" charset="0"/>
                <a:sym typeface="Symbol"/>
              </a:rPr>
              <a:t>PC1 </a:t>
            </a:r>
            <a:r>
              <a:rPr lang="es-ES" sz="2600" b="1" i="1" dirty="0">
                <a:solidFill>
                  <a:srgbClr val="000000"/>
                </a:solidFill>
                <a:latin typeface="Times New Roman" pitchFamily="18" charset="0"/>
                <a:cs typeface="Times New Roman" pitchFamily="18" charset="0"/>
                <a:sym typeface="Symbol"/>
              </a:rPr>
              <a:t> </a:t>
            </a:r>
            <a:r>
              <a:rPr lang="es-ES" sz="2600" b="1" i="1" dirty="0" err="1">
                <a:solidFill>
                  <a:srgbClr val="000000"/>
                </a:solidFill>
                <a:latin typeface="Times New Roman" pitchFamily="18" charset="0"/>
                <a:cs typeface="Times New Roman" pitchFamily="18" charset="0"/>
                <a:sym typeface="Symbol"/>
              </a:rPr>
              <a:t>x</a:t>
            </a:r>
            <a:r>
              <a:rPr lang="es-ES" sz="2600" i="1" dirty="0" err="1">
                <a:solidFill>
                  <a:srgbClr val="000000"/>
                </a:solidFill>
                <a:latin typeface="Times New Roman" pitchFamily="18" charset="0"/>
                <a:cs typeface="Times New Roman" pitchFamily="18" charset="0"/>
                <a:sym typeface="Symbol"/>
              </a:rPr>
              <a:t>L</a:t>
            </a:r>
            <a:r>
              <a:rPr lang="es-ES" sz="2600" i="1" dirty="0">
                <a:solidFill>
                  <a:srgbClr val="000000"/>
                </a:solidFill>
                <a:latin typeface="Times New Roman" pitchFamily="18" charset="0"/>
                <a:cs typeface="Times New Roman" pitchFamily="18" charset="0"/>
                <a:sym typeface="Symbol"/>
              </a:rPr>
              <a:t>(12)+PC2</a:t>
            </a:r>
            <a:r>
              <a:rPr lang="es-ES" sz="2600" b="1" i="1" dirty="0">
                <a:solidFill>
                  <a:srgbClr val="000000"/>
                </a:solidFill>
                <a:latin typeface="Times New Roman" pitchFamily="18" charset="0"/>
                <a:cs typeface="Times New Roman" pitchFamily="18" charset="0"/>
                <a:sym typeface="Symbol"/>
              </a:rPr>
              <a:t> x </a:t>
            </a:r>
            <a:r>
              <a:rPr lang="es-ES" sz="2600" i="1" dirty="0">
                <a:solidFill>
                  <a:srgbClr val="000000"/>
                </a:solidFill>
                <a:latin typeface="Times New Roman" pitchFamily="18" charset="0"/>
                <a:cs typeface="Times New Roman" pitchFamily="18" charset="0"/>
                <a:sym typeface="Symbol"/>
              </a:rPr>
              <a:t>L(22) =</a:t>
            </a:r>
            <a:r>
              <a:rPr lang="es-ES" sz="2600" dirty="0">
                <a:solidFill>
                  <a:srgbClr val="000000"/>
                </a:solidFill>
                <a:latin typeface="Arial" charset="0"/>
                <a:cs typeface="Times New Roman" pitchFamily="18" charset="0"/>
                <a:sym typeface="Symbol"/>
              </a:rPr>
              <a:t> </a:t>
            </a:r>
          </a:p>
          <a:p>
            <a:pPr marL="742950" lvl="1" indent="-285750" algn="just">
              <a:lnSpc>
                <a:spcPct val="90000"/>
              </a:lnSpc>
              <a:spcBef>
                <a:spcPct val="20000"/>
              </a:spcBef>
              <a:buFont typeface="Wingdings" pitchFamily="2" charset="2"/>
              <a:buChar char="§"/>
              <a:defRPr/>
            </a:pPr>
            <a:r>
              <a:rPr lang="es-ES" sz="2600" b="1" i="1" dirty="0">
                <a:solidFill>
                  <a:srgbClr val="000000"/>
                </a:solidFill>
                <a:latin typeface="Times New Roman" pitchFamily="18" charset="0"/>
                <a:cs typeface="Times New Roman" pitchFamily="18" charset="0"/>
                <a:sym typeface="Symbol"/>
              </a:rPr>
              <a:t>P(1 </a:t>
            </a:r>
            <a:r>
              <a:rPr lang="es-ES" sz="2600" b="1" i="1" dirty="0" err="1">
                <a:solidFill>
                  <a:srgbClr val="000000"/>
                </a:solidFill>
                <a:latin typeface="Times New Roman" pitchFamily="18" charset="0"/>
                <a:cs typeface="Times New Roman" pitchFamily="18" charset="0"/>
                <a:sym typeface="Symbol"/>
              </a:rPr>
              <a:t>xL</a:t>
            </a:r>
            <a:r>
              <a:rPr lang="es-ES" sz="2600" b="1" i="1" dirty="0">
                <a:solidFill>
                  <a:srgbClr val="000000"/>
                </a:solidFill>
                <a:latin typeface="Times New Roman" pitchFamily="18" charset="0"/>
                <a:cs typeface="Times New Roman" pitchFamily="18" charset="0"/>
                <a:sym typeface="Symbol"/>
              </a:rPr>
              <a:t>(12)</a:t>
            </a:r>
            <a:endParaRPr lang="es-ES" sz="2600" dirty="0">
              <a:solidFill>
                <a:srgbClr val="000000"/>
              </a:solidFill>
              <a:cs typeface="Times New Roman" pitchFamily="18" charset="0"/>
              <a:sym typeface="Symbol"/>
            </a:endParaRPr>
          </a:p>
        </p:txBody>
      </p:sp>
      <p:sp>
        <p:nvSpPr>
          <p:cNvPr id="77828" name="Rectangle 2"/>
          <p:cNvSpPr txBox="1">
            <a:spLocks noChangeArrowheads="1"/>
          </p:cNvSpPr>
          <p:nvPr/>
        </p:nvSpPr>
        <p:spPr bwMode="auto">
          <a:xfrm>
            <a:off x="1524000" y="-14288"/>
            <a:ext cx="9144000" cy="563563"/>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183582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1919288" y="908051"/>
            <a:ext cx="7772400" cy="587375"/>
          </a:xfrm>
          <a:prstGeom prst="rect">
            <a:avLst/>
          </a:prstGeom>
          <a:noFill/>
          <a:ln w="9525">
            <a:noFill/>
            <a:miter lim="800000"/>
            <a:headEnd/>
            <a:tailEnd/>
          </a:ln>
        </p:spPr>
        <p:txBody>
          <a:bodyPr anchor="ctr"/>
          <a:lstStyle/>
          <a:p>
            <a:pPr algn="ctr" eaLnBrk="1" hangingPunct="1">
              <a:defRPr/>
            </a:pPr>
            <a:r>
              <a:rPr lang="es-ES_tradnl" sz="2400" b="1" dirty="0">
                <a:latin typeface="+mj-lt"/>
                <a:ea typeface="+mj-ea"/>
                <a:cs typeface="+mj-cs"/>
              </a:rPr>
              <a:t>Construyendo un clasificador que minimice el riesgo total</a:t>
            </a:r>
            <a:endParaRPr lang="es-PE" sz="2400" b="1" dirty="0">
              <a:latin typeface="+mj-lt"/>
              <a:ea typeface="+mj-ea"/>
              <a:cs typeface="+mj-cs"/>
            </a:endParaRPr>
          </a:p>
        </p:txBody>
      </p:sp>
      <p:sp>
        <p:nvSpPr>
          <p:cNvPr id="5" name="4 Rectángulo"/>
          <p:cNvSpPr/>
          <p:nvPr/>
        </p:nvSpPr>
        <p:spPr>
          <a:xfrm>
            <a:off x="2208214" y="1989138"/>
            <a:ext cx="7920037" cy="4265612"/>
          </a:xfrm>
          <a:prstGeom prst="rect">
            <a:avLst/>
          </a:prstGeom>
        </p:spPr>
        <p:txBody>
          <a:bodyPr>
            <a:spAutoFit/>
          </a:bodyPr>
          <a:lstStyle/>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rPr>
              <a:t>Ambos términos deben ser iguales, lo que significa que la frontera de decisión consiste en puntos </a:t>
            </a:r>
            <a:r>
              <a:rPr lang="es-ES" sz="2400" i="1" dirty="0">
                <a:solidFill>
                  <a:srgbClr val="000000"/>
                </a:solidFill>
                <a:cs typeface="Times New Roman" pitchFamily="18" charset="0"/>
              </a:rPr>
              <a:t>x</a:t>
            </a:r>
            <a:r>
              <a:rPr lang="es-ES" sz="2400" dirty="0">
                <a:solidFill>
                  <a:srgbClr val="000000"/>
                </a:solidFill>
                <a:cs typeface="Times New Roman" pitchFamily="18" charset="0"/>
              </a:rPr>
              <a:t> donde</a:t>
            </a:r>
          </a:p>
          <a:p>
            <a:pPr marL="742950" lvl="1" indent="-285750" algn="just">
              <a:lnSpc>
                <a:spcPct val="90000"/>
              </a:lnSpc>
              <a:spcBef>
                <a:spcPct val="20000"/>
              </a:spcBef>
              <a:buFont typeface="Wingdings" pitchFamily="2" charset="2"/>
              <a:buChar char="§"/>
              <a:defRPr/>
            </a:pPr>
            <a:r>
              <a:rPr lang="es-ES" sz="2400" b="1" i="1" dirty="0">
                <a:solidFill>
                  <a:srgbClr val="000000"/>
                </a:solidFill>
                <a:latin typeface="Times New Roman" pitchFamily="18" charset="0"/>
                <a:cs typeface="Times New Roman" pitchFamily="18" charset="0"/>
                <a:sym typeface="Symbol"/>
              </a:rPr>
              <a:t>P(1 </a:t>
            </a:r>
            <a:r>
              <a:rPr lang="es-ES" sz="2400" b="1" i="1" dirty="0" err="1">
                <a:solidFill>
                  <a:srgbClr val="000000"/>
                </a:solidFill>
                <a:latin typeface="Times New Roman" pitchFamily="18" charset="0"/>
                <a:cs typeface="Times New Roman" pitchFamily="18" charset="0"/>
                <a:sym typeface="Symbol"/>
              </a:rPr>
              <a:t>xL</a:t>
            </a:r>
            <a:r>
              <a:rPr lang="es-ES" sz="2400" b="1" i="1" dirty="0">
                <a:solidFill>
                  <a:srgbClr val="000000"/>
                </a:solidFill>
                <a:latin typeface="Times New Roman" pitchFamily="18" charset="0"/>
                <a:cs typeface="Times New Roman" pitchFamily="18" charset="0"/>
                <a:sym typeface="Symbol"/>
              </a:rPr>
              <a:t>(12)=P(2  </a:t>
            </a:r>
            <a:r>
              <a:rPr lang="es-ES" sz="2400" b="1" i="1" dirty="0" err="1">
                <a:solidFill>
                  <a:srgbClr val="000000"/>
                </a:solidFill>
                <a:latin typeface="Times New Roman" pitchFamily="18" charset="0"/>
                <a:cs typeface="Times New Roman" pitchFamily="18" charset="0"/>
                <a:sym typeface="Symbol"/>
              </a:rPr>
              <a:t>xL</a:t>
            </a:r>
            <a:r>
              <a:rPr lang="es-ES" sz="2400" b="1" i="1" dirty="0">
                <a:solidFill>
                  <a:srgbClr val="000000"/>
                </a:solidFill>
                <a:latin typeface="Times New Roman" pitchFamily="18" charset="0"/>
                <a:cs typeface="Times New Roman" pitchFamily="18" charset="0"/>
                <a:sym typeface="Symbol"/>
              </a:rPr>
              <a:t>(21)</a:t>
            </a:r>
            <a:endParaRPr lang="es-ES" sz="2400" b="1" dirty="0">
              <a:solidFill>
                <a:srgbClr val="000000"/>
              </a:solidFill>
              <a:latin typeface="Arial" charset="0"/>
              <a:cs typeface="Times New Roman" pitchFamily="18" charset="0"/>
              <a:sym typeface="Symbol"/>
            </a:endParaRP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Mediante la regla de </a:t>
            </a:r>
            <a:r>
              <a:rPr lang="es-ES" sz="2400" dirty="0" err="1">
                <a:solidFill>
                  <a:srgbClr val="000000"/>
                </a:solidFill>
                <a:cs typeface="Times New Roman" pitchFamily="18" charset="0"/>
                <a:sym typeface="Symbol"/>
              </a:rPr>
              <a:t>Bayes</a:t>
            </a:r>
            <a:r>
              <a:rPr lang="es-ES" sz="2400" dirty="0">
                <a:solidFill>
                  <a:srgbClr val="000000"/>
                </a:solidFill>
                <a:cs typeface="Times New Roman" pitchFamily="18" charset="0"/>
                <a:sym typeface="Symbol"/>
              </a:rPr>
              <a:t> podemos describir:</a:t>
            </a:r>
          </a:p>
          <a:p>
            <a:pPr marL="285750" indent="-285750" algn="just">
              <a:lnSpc>
                <a:spcPct val="90000"/>
              </a:lnSpc>
              <a:spcBef>
                <a:spcPct val="20000"/>
              </a:spcBef>
              <a:buFont typeface="Wingdings" pitchFamily="2" charset="2"/>
              <a:buChar char="ü"/>
              <a:defRPr/>
            </a:pPr>
            <a:endParaRPr lang="es-ES" sz="2400" dirty="0">
              <a:solidFill>
                <a:srgbClr val="000000"/>
              </a:solidFill>
              <a:cs typeface="Times New Roman" pitchFamily="18" charset="0"/>
              <a:sym typeface="Symbol"/>
            </a:endParaRPr>
          </a:p>
          <a:p>
            <a:pPr marL="285750" indent="-285750" algn="just">
              <a:lnSpc>
                <a:spcPct val="90000"/>
              </a:lnSpc>
              <a:spcBef>
                <a:spcPct val="20000"/>
              </a:spcBef>
              <a:defRPr/>
            </a:pPr>
            <a:endParaRPr lang="es-ES" sz="2400" dirty="0">
              <a:solidFill>
                <a:srgbClr val="000000"/>
              </a:solidFill>
              <a:cs typeface="Times New Roman" pitchFamily="18" charset="0"/>
              <a:sym typeface="Symbol"/>
            </a:endParaRPr>
          </a:p>
          <a:p>
            <a:pPr marL="285750" indent="-285750" algn="just">
              <a:lnSpc>
                <a:spcPct val="90000"/>
              </a:lnSpc>
              <a:spcBef>
                <a:spcPct val="20000"/>
              </a:spcBef>
              <a:defRPr/>
            </a:pPr>
            <a:endParaRPr lang="es-ES" sz="2400" dirty="0">
              <a:solidFill>
                <a:srgbClr val="000000"/>
              </a:solidFill>
              <a:cs typeface="Times New Roman" pitchFamily="18" charset="0"/>
              <a:sym typeface="Symbol"/>
            </a:endParaRPr>
          </a:p>
          <a:p>
            <a:pPr marL="285750" indent="-285750" algn="just">
              <a:lnSpc>
                <a:spcPct val="90000"/>
              </a:lnSpc>
              <a:spcBef>
                <a:spcPct val="20000"/>
              </a:spcBef>
              <a:defRPr/>
            </a:pPr>
            <a:endParaRPr lang="es-ES" sz="2400" dirty="0">
              <a:solidFill>
                <a:srgbClr val="000000"/>
              </a:solidFill>
              <a:cs typeface="Times New Roman" pitchFamily="18" charset="0"/>
              <a:sym typeface="Symbol"/>
            </a:endParaRPr>
          </a:p>
          <a:p>
            <a:pPr marL="285750" indent="-285750" algn="just">
              <a:lnSpc>
                <a:spcPct val="90000"/>
              </a:lnSpc>
              <a:spcBef>
                <a:spcPct val="20000"/>
              </a:spcBef>
              <a:buFont typeface="Wingdings" pitchFamily="2" charset="2"/>
              <a:buChar char="ü"/>
              <a:defRPr/>
            </a:pPr>
            <a:r>
              <a:rPr lang="es-ES" sz="2400" dirty="0">
                <a:solidFill>
                  <a:srgbClr val="000000"/>
                </a:solidFill>
                <a:cs typeface="Times New Roman" pitchFamily="18" charset="0"/>
                <a:sym typeface="Symbol"/>
              </a:rPr>
              <a:t>Esta expresión identifica los puntos </a:t>
            </a:r>
            <a:r>
              <a:rPr lang="es-ES" sz="2400" i="1" dirty="0">
                <a:solidFill>
                  <a:srgbClr val="000000"/>
                </a:solidFill>
                <a:cs typeface="Times New Roman" pitchFamily="18" charset="0"/>
                <a:sym typeface="Symbol"/>
              </a:rPr>
              <a:t>x</a:t>
            </a:r>
            <a:r>
              <a:rPr lang="es-ES" sz="2400" dirty="0">
                <a:solidFill>
                  <a:srgbClr val="000000"/>
                </a:solidFill>
                <a:cs typeface="Times New Roman" pitchFamily="18" charset="0"/>
                <a:sym typeface="Symbol"/>
              </a:rPr>
              <a:t> en la clase frontera, se necesita conocer </a:t>
            </a:r>
            <a:r>
              <a:rPr lang="es-ES" sz="2400" b="1" dirty="0">
                <a:solidFill>
                  <a:srgbClr val="000000"/>
                </a:solidFill>
                <a:cs typeface="Times New Roman" pitchFamily="18" charset="0"/>
                <a:sym typeface="Symbol"/>
              </a:rPr>
              <a:t>cómo clasificar </a:t>
            </a:r>
            <a:r>
              <a:rPr lang="es-ES" sz="2400" dirty="0">
                <a:solidFill>
                  <a:srgbClr val="000000"/>
                </a:solidFill>
                <a:cs typeface="Times New Roman" pitchFamily="18" charset="0"/>
                <a:sym typeface="Symbol"/>
              </a:rPr>
              <a:t>los puntos </a:t>
            </a:r>
            <a:r>
              <a:rPr lang="es-ES" sz="2400" b="1" dirty="0">
                <a:solidFill>
                  <a:srgbClr val="000000"/>
                </a:solidFill>
                <a:cs typeface="Times New Roman" pitchFamily="18" charset="0"/>
                <a:sym typeface="Symbol"/>
              </a:rPr>
              <a:t>fuera de la frontera</a:t>
            </a:r>
            <a:r>
              <a:rPr lang="es-ES" sz="2400" dirty="0">
                <a:solidFill>
                  <a:srgbClr val="000000"/>
                </a:solidFill>
                <a:cs typeface="Times New Roman" pitchFamily="18" charset="0"/>
                <a:sym typeface="Symbol"/>
              </a:rPr>
              <a:t>.</a:t>
            </a:r>
          </a:p>
        </p:txBody>
      </p:sp>
      <p:pic>
        <p:nvPicPr>
          <p:cNvPr id="126980" name="Picture 2"/>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l="9885" t="45061" r="15982" b="16638"/>
          <a:stretch>
            <a:fillRect/>
          </a:stretch>
        </p:blipFill>
        <p:spPr bwMode="auto">
          <a:xfrm>
            <a:off x="3432176" y="3644900"/>
            <a:ext cx="5337175"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2"/>
          <p:cNvSpPr txBox="1">
            <a:spLocks noChangeArrowheads="1"/>
          </p:cNvSpPr>
          <p:nvPr/>
        </p:nvSpPr>
        <p:spPr bwMode="auto">
          <a:xfrm>
            <a:off x="1524000" y="-14288"/>
            <a:ext cx="9144000" cy="490538"/>
          </a:xfrm>
          <a:prstGeom prst="rect">
            <a:avLst/>
          </a:prstGeom>
          <a:solidFill>
            <a:srgbClr val="FE9650"/>
          </a:solidFill>
          <a:ln w="9525">
            <a:noFill/>
            <a:miter lim="800000"/>
            <a:headEnd/>
            <a:tailEnd/>
          </a:ln>
        </p:spPr>
        <p:txBody>
          <a:bodyPr anchor="ctr"/>
          <a:lstStyle/>
          <a:p>
            <a:pPr>
              <a:defRPr/>
            </a:pPr>
            <a:r>
              <a:rPr lang="es-MX" sz="2400" b="1" dirty="0" err="1">
                <a:latin typeface="+mj-lt"/>
                <a:ea typeface="+mj-ea"/>
                <a:cs typeface="+mj-cs"/>
              </a:rPr>
              <a:t>2.4 Medidas para la separación de clases</a:t>
            </a:r>
          </a:p>
        </p:txBody>
      </p:sp>
    </p:spTree>
    <p:extLst>
      <p:ext uri="{BB962C8B-B14F-4D97-AF65-F5344CB8AC3E}">
        <p14:creationId xmlns:p14="http://schemas.microsoft.com/office/powerpoint/2010/main" val="27841425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A629573857B184D9846938DFED609F4" ma:contentTypeVersion="3" ma:contentTypeDescription="Crear nuevo documento." ma:contentTypeScope="" ma:versionID="6e1b0e31f392783d2828f5afb6f8ddfc">
  <xsd:schema xmlns:xsd="http://www.w3.org/2001/XMLSchema" xmlns:xs="http://www.w3.org/2001/XMLSchema" xmlns:p="http://schemas.microsoft.com/office/2006/metadata/properties" xmlns:ns2="8475ca61-1117-4528-917e-4a6092de171a" targetNamespace="http://schemas.microsoft.com/office/2006/metadata/properties" ma:root="true" ma:fieldsID="feb892dbdb87912d9bf72029dbe6d2d1" ns2:_="">
    <xsd:import namespace="8475ca61-1117-4528-917e-4a6092de171a"/>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75ca61-1117-4528-917e-4a6092de17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37DE00-1512-464C-9321-3526FABA68C0}"/>
</file>

<file path=customXml/itemProps2.xml><?xml version="1.0" encoding="utf-8"?>
<ds:datastoreItem xmlns:ds="http://schemas.openxmlformats.org/officeDocument/2006/customXml" ds:itemID="{904F240F-3DBA-4B40-B9AB-6FF7206956EE}"/>
</file>

<file path=customXml/itemProps3.xml><?xml version="1.0" encoding="utf-8"?>
<ds:datastoreItem xmlns:ds="http://schemas.openxmlformats.org/officeDocument/2006/customXml" ds:itemID="{C9C60BD1-1A51-4DE0-A7A1-598C29270622}"/>
</file>

<file path=docProps/app.xml><?xml version="1.0" encoding="utf-8"?>
<Properties xmlns="http://schemas.openxmlformats.org/officeDocument/2006/extended-properties" xmlns:vt="http://schemas.openxmlformats.org/officeDocument/2006/docPropsVTypes">
  <TotalTime>19</TotalTime>
  <Words>1144</Words>
  <Application>Microsoft Office PowerPoint</Application>
  <PresentationFormat>Panorámica</PresentationFormat>
  <Paragraphs>102</Paragraphs>
  <Slides>15</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Arial Black</vt:lpstr>
      <vt:lpstr>Calibri</vt:lpstr>
      <vt:lpstr>Calibri Light</vt:lpstr>
      <vt:lpstr>Symbol</vt:lpstr>
      <vt:lpstr>Times New Roman</vt:lpstr>
      <vt:lpstr>Wingdings</vt:lpstr>
      <vt:lpstr>Tema de Office</vt:lpstr>
      <vt:lpstr>Presentación de PowerPoint</vt:lpstr>
      <vt:lpstr>Presentación de PowerPoint</vt:lpstr>
      <vt:lpstr>Costo de  una inapropiada clasificación</vt:lpstr>
      <vt:lpstr>Pérdida en la toma de decisiones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Revisar en paralelo: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III</dc:title>
  <dc:creator>Maria Elena Cruz Meza</dc:creator>
  <cp:lastModifiedBy>Maria Elena Cruz Meza</cp:lastModifiedBy>
  <cp:revision>5</cp:revision>
  <dcterms:created xsi:type="dcterms:W3CDTF">2020-02-25T19:32:16Z</dcterms:created>
  <dcterms:modified xsi:type="dcterms:W3CDTF">2020-02-28T04:44:03Z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0x010100BA629573857B184D9846938DFED609F4</vt:lpwstr>
  </property>
</Properties>
</file>