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7"/>
    <p:restoredTop sz="94620"/>
  </p:normalViewPr>
  <p:slideViewPr>
    <p:cSldViewPr snapToGrid="0">
      <p:cViewPr varScale="1">
        <p:scale>
          <a:sx n="214" d="100"/>
          <a:sy n="214" d="100"/>
        </p:scale>
        <p:origin x="1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1A3C3-DB1D-AE8C-57BA-B96F9309C5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F12D1B-D785-3F8E-5223-4F69A0681C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Jorge Eduardo Castro Cruces</a:t>
            </a:r>
          </a:p>
        </p:txBody>
      </p:sp>
    </p:spTree>
    <p:extLst>
      <p:ext uri="{BB962C8B-B14F-4D97-AF65-F5344CB8AC3E}">
        <p14:creationId xmlns:p14="http://schemas.microsoft.com/office/powerpoint/2010/main" val="1965162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ECF5-8CA2-B47C-85B1-3DD63874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4. Challenges or open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068B1-C665-EBE8-BC17-BB91A06EE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9" y="2638044"/>
            <a:ext cx="11566566" cy="3881509"/>
          </a:xfrm>
        </p:spPr>
        <p:txBody>
          <a:bodyPr>
            <a:normAutofit/>
          </a:bodyPr>
          <a:lstStyle/>
          <a:p>
            <a:r>
              <a:rPr lang="en-US" dirty="0"/>
              <a:t>Is it possible to Improve </a:t>
            </a:r>
            <a:r>
              <a:rPr lang="en-US" b="1" dirty="0"/>
              <a:t>realistic negative sampling </a:t>
            </a:r>
            <a:r>
              <a:rPr lang="en-US" dirty="0"/>
              <a:t>by: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Using predefined classes: predator, prey, and predator-prey.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Only generating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negative links between predator–predator and prey–prey species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as these represent rare or biologically implausible.</a:t>
            </a:r>
            <a:endParaRPr lang="en-US" dirty="0"/>
          </a:p>
          <a:p>
            <a:r>
              <a:rPr lang="en-US" dirty="0"/>
              <a:t>Can we reduce the bottleneck that produces into graph2vector() using parallel processing?</a:t>
            </a:r>
          </a:p>
          <a:p>
            <a:r>
              <a:rPr lang="en-US" dirty="0"/>
              <a:t>Should FN be analyzed over training + test? Currently only test is evaluated.</a:t>
            </a:r>
          </a:p>
          <a:p>
            <a:r>
              <a:rPr lang="en-US" dirty="0"/>
              <a:t>Do we need to incorporate metadata (interaction type / mean mass) more deeply into evaluation?</a:t>
            </a:r>
          </a:p>
        </p:txBody>
      </p:sp>
    </p:spTree>
    <p:extLst>
      <p:ext uri="{BB962C8B-B14F-4D97-AF65-F5344CB8AC3E}">
        <p14:creationId xmlns:p14="http://schemas.microsoft.com/office/powerpoint/2010/main" val="19359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F1B0-54A3-BAC0-9759-1425E622D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2F8C8-DAB8-0EC7-4357-A3EB911C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45" y="2638044"/>
            <a:ext cx="11590317" cy="4006200"/>
          </a:xfrm>
        </p:spPr>
        <p:txBody>
          <a:bodyPr>
            <a:normAutofit/>
          </a:bodyPr>
          <a:lstStyle/>
          <a:p>
            <a:r>
              <a:rPr lang="en-US" dirty="0"/>
              <a:t>Investigate how to improve </a:t>
            </a:r>
            <a:r>
              <a:rPr lang="en-US" b="1" dirty="0"/>
              <a:t>realistic negative sampling</a:t>
            </a:r>
            <a:r>
              <a:rPr lang="en-US" dirty="0"/>
              <a:t> by:</a:t>
            </a:r>
          </a:p>
          <a:p>
            <a:pPr lvl="1"/>
            <a:r>
              <a:rPr lang="en-US" sz="1200" dirty="0"/>
              <a:t>Defining species roles: </a:t>
            </a:r>
            <a:r>
              <a:rPr lang="en-US" sz="1200" i="1" dirty="0"/>
              <a:t>predator</a:t>
            </a:r>
            <a:r>
              <a:rPr lang="en-US" sz="1200" dirty="0"/>
              <a:t>, </a:t>
            </a:r>
            <a:r>
              <a:rPr lang="en-US" sz="1200" i="1" dirty="0"/>
              <a:t>prey</a:t>
            </a:r>
            <a:r>
              <a:rPr lang="en-US" sz="1200" dirty="0"/>
              <a:t>, </a:t>
            </a:r>
            <a:r>
              <a:rPr lang="en-US" sz="1200" i="1" dirty="0"/>
              <a:t>predator-prey hybrid</a:t>
            </a:r>
            <a:endParaRPr lang="en-US" sz="1200" dirty="0"/>
          </a:p>
          <a:p>
            <a:pPr lvl="1"/>
            <a:r>
              <a:rPr lang="en-US" sz="1200" dirty="0"/>
              <a:t>Limiting negative samples to implausible pairs (</a:t>
            </a:r>
            <a:r>
              <a:rPr lang="en-US" sz="1200" i="1" dirty="0"/>
              <a:t>prey–prey</a:t>
            </a:r>
            <a:r>
              <a:rPr lang="en-US" sz="1200" dirty="0"/>
              <a:t>, </a:t>
            </a:r>
            <a:r>
              <a:rPr lang="en-US" sz="1200" i="1" dirty="0"/>
              <a:t>predator–predator</a:t>
            </a:r>
            <a:r>
              <a:rPr lang="en-US" sz="1200" dirty="0"/>
              <a:t>) to reduce false training signals</a:t>
            </a:r>
          </a:p>
          <a:p>
            <a:r>
              <a:rPr lang="en-US" dirty="0"/>
              <a:t>Profile and optimize the </a:t>
            </a:r>
            <a:r>
              <a:rPr lang="en-US" b="1" dirty="0"/>
              <a:t>graph2vector() bottleneck</a:t>
            </a:r>
            <a:r>
              <a:rPr lang="en-US" dirty="0"/>
              <a:t> using </a:t>
            </a:r>
            <a:r>
              <a:rPr lang="en-US" b="1" dirty="0"/>
              <a:t>parallelization strategies</a:t>
            </a:r>
            <a:endParaRPr lang="en-US" dirty="0"/>
          </a:p>
          <a:p>
            <a:r>
              <a:rPr lang="en-US" dirty="0"/>
              <a:t>Assess whether </a:t>
            </a:r>
            <a:r>
              <a:rPr lang="en-US" b="1" dirty="0"/>
              <a:t>false negatives (FN)</a:t>
            </a:r>
            <a:r>
              <a:rPr lang="en-US" dirty="0"/>
              <a:t> should be measured across </a:t>
            </a:r>
            <a:r>
              <a:rPr lang="en-US" b="1" dirty="0"/>
              <a:t>training + test</a:t>
            </a:r>
            <a:r>
              <a:rPr lang="en-US" dirty="0"/>
              <a:t>, not just test, to better understand recall</a:t>
            </a:r>
          </a:p>
          <a:p>
            <a:r>
              <a:rPr lang="en-US" dirty="0"/>
              <a:t>Evaluate the potential of incorporating additional </a:t>
            </a:r>
            <a:r>
              <a:rPr lang="en-US" b="1" dirty="0"/>
              <a:t>metadata (e.g., interaction type, mean body mass)</a:t>
            </a:r>
            <a:r>
              <a:rPr lang="en-US" dirty="0"/>
              <a:t> into:</a:t>
            </a:r>
          </a:p>
          <a:p>
            <a:pPr lvl="1"/>
            <a:r>
              <a:rPr lang="en-US" sz="1200" dirty="0"/>
              <a:t>Scoring metrics</a:t>
            </a:r>
          </a:p>
          <a:p>
            <a:pPr lvl="1"/>
            <a:r>
              <a:rPr lang="en-US" sz="1200" dirty="0"/>
              <a:t>Filtering and error analysis</a:t>
            </a:r>
          </a:p>
          <a:p>
            <a:pPr lvl="1"/>
            <a:r>
              <a:rPr lang="en-US" sz="1200" dirty="0"/>
              <a:t>Future model inputs</a:t>
            </a:r>
          </a:p>
          <a:p>
            <a:r>
              <a:rPr lang="en-US" dirty="0"/>
              <a:t>Extend the current framework to </a:t>
            </a:r>
            <a:r>
              <a:rPr lang="en-US" b="1" dirty="0"/>
              <a:t>export plots programmatically</a:t>
            </a:r>
            <a:r>
              <a:rPr lang="en-US" dirty="0"/>
              <a:t> and </a:t>
            </a:r>
            <a:r>
              <a:rPr lang="en-US" b="1" dirty="0"/>
              <a:t>scale</a:t>
            </a:r>
            <a:r>
              <a:rPr lang="en-US" dirty="0"/>
              <a:t> analysis to medium and large food webs</a:t>
            </a:r>
          </a:p>
        </p:txBody>
      </p:sp>
    </p:spTree>
    <p:extLst>
      <p:ext uri="{BB962C8B-B14F-4D97-AF65-F5344CB8AC3E}">
        <p14:creationId xmlns:p14="http://schemas.microsoft.com/office/powerpoint/2010/main" val="261632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A79C-A3DD-E558-9328-A94848521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1. What I did this week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EE1A9-A2BC-B02E-C816-FAB622B5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an automated pipeline to evaluate and visualize prediction results across multiple food webs.</a:t>
            </a:r>
          </a:p>
          <a:p>
            <a:r>
              <a:rPr lang="en-US" dirty="0"/>
              <a:t>Integrated .mat adjacency matrices and prediction CSVs dynamically using a species mass-sorted scheme.</a:t>
            </a:r>
          </a:p>
          <a:p>
            <a:r>
              <a:rPr lang="en-US" dirty="0"/>
              <a:t>Plotted side-by-side comparisons of predicted matrices vs. original food web structure.</a:t>
            </a:r>
          </a:p>
          <a:p>
            <a:r>
              <a:rPr lang="en-US" dirty="0"/>
              <a:t>Verified TP, FP, FN correctness and matched them against adjacency truth.</a:t>
            </a:r>
          </a:p>
        </p:txBody>
      </p:sp>
    </p:spTree>
    <p:extLst>
      <p:ext uri="{BB962C8B-B14F-4D97-AF65-F5344CB8AC3E}">
        <p14:creationId xmlns:p14="http://schemas.microsoft.com/office/powerpoint/2010/main" val="187922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B202-2BC2-38C2-F417-8DB51E0A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How I did it (key code/graph/results)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857CF-DE33-C989-A4AA-8D84E53DD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Loaded food web list from </a:t>
            </a:r>
            <a:r>
              <a:rPr lang="en-US" dirty="0" err="1"/>
              <a:t>foodweb_metrics_small.csv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 ran tests for 2 possible scenarios:</a:t>
            </a:r>
          </a:p>
          <a:p>
            <a:pPr lvl="1"/>
            <a:r>
              <a:rPr lang="en-US" dirty="0" err="1"/>
              <a:t>evaluate_on_all_unseen</a:t>
            </a:r>
            <a:r>
              <a:rPr lang="en-US" dirty="0"/>
              <a:t> = true</a:t>
            </a:r>
          </a:p>
          <a:p>
            <a:pPr lvl="1"/>
            <a:r>
              <a:rPr lang="en-US" dirty="0" err="1"/>
              <a:t>evaluate_on_all_unseen</a:t>
            </a:r>
            <a:r>
              <a:rPr lang="en-US" dirty="0"/>
              <a:t> = false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Generated file paths programmatically for each food web (small, medium, large)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mass-based sorting to reorder species and adjacency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Plotted with matplotlib: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Left: TP/FP/FN dot 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Right: Adjacency matrix heatmap</a:t>
            </a:r>
          </a:p>
        </p:txBody>
      </p:sp>
    </p:spTree>
    <p:extLst>
      <p:ext uri="{BB962C8B-B14F-4D97-AF65-F5344CB8AC3E}">
        <p14:creationId xmlns:p14="http://schemas.microsoft.com/office/powerpoint/2010/main" val="3022253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F153A-3B38-2579-FC7A-9BC3E46A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What I 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79EF-2A45-2AE4-32B5-427CC5C8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Mass-based sorting improves visual interpretability of predation structure.</a:t>
            </a:r>
          </a:p>
          <a:p>
            <a:r>
              <a:rPr lang="en-US" dirty="0"/>
              <a:t>Most test sets show high TP with minimal FN, confirming model precision.</a:t>
            </a:r>
          </a:p>
          <a:p>
            <a:r>
              <a:rPr lang="en-US" dirty="0"/>
              <a:t>The use of </a:t>
            </a:r>
            <a:r>
              <a:rPr lang="en-US" dirty="0" err="1"/>
              <a:t>evaluate_on_all_unseen</a:t>
            </a:r>
            <a:r>
              <a:rPr lang="en-US" dirty="0"/>
              <a:t> = true, leads to extreme overfitting.</a:t>
            </a:r>
          </a:p>
          <a:p>
            <a:r>
              <a:rPr lang="en-US" dirty="0"/>
              <a:t>Visualization reveals consistent sparsity and structure in small food webs.</a:t>
            </a:r>
          </a:p>
        </p:txBody>
      </p:sp>
    </p:spTree>
    <p:extLst>
      <p:ext uri="{BB962C8B-B14F-4D97-AF65-F5344CB8AC3E}">
        <p14:creationId xmlns:p14="http://schemas.microsoft.com/office/powerpoint/2010/main" val="26186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F317F1-3140-1CF7-24CB-8C6CA3073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Best Threshold: 0.75, Precision: 0.0348, Recall: 0.6842, F1-Score: 0.0662</a:t>
            </a:r>
          </a:p>
          <a:p>
            <a:r>
              <a:rPr lang="en-US" dirty="0"/>
              <a:t>AUC: 0.7721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6F4247A-B3F9-75CD-B014-A7DA0705F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75609" y="3017520"/>
            <a:ext cx="5884764" cy="294983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4D69C7-AAB7-967E-74AC-3775D46661E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31626" y="3017520"/>
            <a:ext cx="5884765" cy="294983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23154-4C03-32EA-660D-8337167248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Best Threshold: 0.55, Precision: 0.7714, Recall: 0.7105, F1-Score: 0.7397</a:t>
            </a:r>
          </a:p>
          <a:p>
            <a:r>
              <a:rPr lang="en-US" dirty="0"/>
              <a:t>AUC: 0.7808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F4619E-A538-E3E7-0176-E4D41830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796"/>
            <a:ext cx="7729728" cy="537536"/>
          </a:xfrm>
        </p:spPr>
        <p:txBody>
          <a:bodyPr>
            <a:normAutofit fontScale="90000"/>
          </a:bodyPr>
          <a:lstStyle/>
          <a:p>
            <a:r>
              <a:rPr lang="en-US" dirty="0"/>
              <a:t>Gearagh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C46E7408-67C4-7D37-3A1B-FA9640B6F69F}"/>
              </a:ext>
            </a:extLst>
          </p:cNvPr>
          <p:cNvSpPr txBox="1">
            <a:spLocks/>
          </p:cNvSpPr>
          <p:nvPr/>
        </p:nvSpPr>
        <p:spPr bwMode="black">
          <a:xfrm>
            <a:off x="1583436" y="1061848"/>
            <a:ext cx="427024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evaluate_on_all_unseen</a:t>
            </a:r>
            <a:r>
              <a:rPr lang="en-US" sz="1400" dirty="0"/>
              <a:t> = true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55949A70-4E5C-B6FA-A452-9D74C8C92642}"/>
              </a:ext>
            </a:extLst>
          </p:cNvPr>
          <p:cNvSpPr txBox="1">
            <a:spLocks/>
          </p:cNvSpPr>
          <p:nvPr/>
        </p:nvSpPr>
        <p:spPr bwMode="black">
          <a:xfrm>
            <a:off x="6338316" y="1061848"/>
            <a:ext cx="427024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evaluate_on_all_unseen</a:t>
            </a:r>
            <a:r>
              <a:rPr lang="en-US" sz="1400" dirty="0"/>
              <a:t> = false</a:t>
            </a:r>
          </a:p>
        </p:txBody>
      </p:sp>
    </p:spTree>
    <p:extLst>
      <p:ext uri="{BB962C8B-B14F-4D97-AF65-F5344CB8AC3E}">
        <p14:creationId xmlns:p14="http://schemas.microsoft.com/office/powerpoint/2010/main" val="1601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5D553-44B7-D80D-DCBC-F17B51F0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91685A-22AC-BBC1-7176-97CFC897B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Best Threshold: 0.75, Precision: 0.0348, Recall: 0.6842, F1-Score: 0.0662</a:t>
            </a:r>
          </a:p>
          <a:p>
            <a:r>
              <a:rPr lang="en-US" dirty="0"/>
              <a:t>AUC: 0.7721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4E49E-2BD4-A47A-EF46-C20BD63D1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Best Threshold: 0.55, Precision: 0.7714, Recall: 0.7105, F1-Score: 0.7397</a:t>
            </a:r>
          </a:p>
          <a:p>
            <a:r>
              <a:rPr lang="en-US" dirty="0"/>
              <a:t>AUC: 0.7808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BDC77FA-CA0F-5C6D-4828-E703F3B1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796"/>
            <a:ext cx="7729728" cy="537536"/>
          </a:xfrm>
        </p:spPr>
        <p:txBody>
          <a:bodyPr>
            <a:normAutofit fontScale="90000"/>
          </a:bodyPr>
          <a:lstStyle/>
          <a:p>
            <a:r>
              <a:rPr lang="en-US" dirty="0"/>
              <a:t>Gearagh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7BE8B54-E87A-D2CA-28AD-6082189D613E}"/>
              </a:ext>
            </a:extLst>
          </p:cNvPr>
          <p:cNvSpPr txBox="1">
            <a:spLocks/>
          </p:cNvSpPr>
          <p:nvPr/>
        </p:nvSpPr>
        <p:spPr bwMode="black">
          <a:xfrm>
            <a:off x="1583436" y="1061848"/>
            <a:ext cx="427024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evaluate_on_all_unseen</a:t>
            </a:r>
            <a:r>
              <a:rPr lang="en-US" sz="1400" dirty="0"/>
              <a:t> = true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D8B667A4-A294-7365-8A56-0762E7299025}"/>
              </a:ext>
            </a:extLst>
          </p:cNvPr>
          <p:cNvSpPr txBox="1">
            <a:spLocks/>
          </p:cNvSpPr>
          <p:nvPr/>
        </p:nvSpPr>
        <p:spPr bwMode="black">
          <a:xfrm>
            <a:off x="6338316" y="1061848"/>
            <a:ext cx="427024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evaluate_on_all_unseen</a:t>
            </a:r>
            <a:r>
              <a:rPr lang="en-US" sz="1400" dirty="0"/>
              <a:t> = false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1CA322E-AB57-8292-7C8C-473C2AADD86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8316" y="3017519"/>
            <a:ext cx="3769564" cy="3769564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241DB5-D45A-1F5B-DBC0-530263B686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84119" y="3017519"/>
            <a:ext cx="3769565" cy="376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65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CA4F-7E93-3D89-A0D8-CD4718F9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Gearagh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B46F75-EAA5-A2EC-CC9F-A81E6D706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1265083"/>
              </p:ext>
            </p:extLst>
          </p:nvPr>
        </p:nvGraphicFramePr>
        <p:xfrm>
          <a:off x="1847808" y="2638425"/>
          <a:ext cx="8496386" cy="31019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92059">
                  <a:extLst>
                    <a:ext uri="{9D8B030D-6E8A-4147-A177-3AD203B41FA5}">
                      <a16:colId xmlns:a16="http://schemas.microsoft.com/office/drawing/2014/main" val="1239607398"/>
                    </a:ext>
                  </a:extLst>
                </a:gridCol>
                <a:gridCol w="2913621">
                  <a:extLst>
                    <a:ext uri="{9D8B030D-6E8A-4147-A177-3AD203B41FA5}">
                      <a16:colId xmlns:a16="http://schemas.microsoft.com/office/drawing/2014/main" val="511183609"/>
                    </a:ext>
                  </a:extLst>
                </a:gridCol>
                <a:gridCol w="2890706">
                  <a:extLst>
                    <a:ext uri="{9D8B030D-6E8A-4147-A177-3AD203B41FA5}">
                      <a16:colId xmlns:a16="http://schemas.microsoft.com/office/drawing/2014/main" val="255627540"/>
                    </a:ext>
                  </a:extLst>
                </a:gridCol>
              </a:tblGrid>
              <a:tr h="459428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= true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= false</a:t>
                      </a:r>
                    </a:p>
                  </a:txBody>
                  <a:tcPr marL="100605" marR="100605" marT="50302" marB="100605" anchor="ctr"/>
                </a:tc>
                <a:extLst>
                  <a:ext uri="{0D108BD9-81ED-4DB2-BD59-A6C34878D82A}">
                    <a16:rowId xmlns:a16="http://schemas.microsoft.com/office/drawing/2014/main" val="2509104580"/>
                  </a:ext>
                </a:extLst>
              </a:tr>
              <a:tr h="459428"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Evaluation set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All possible node pairs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Only observed node pairs</a:t>
                      </a:r>
                    </a:p>
                  </a:txBody>
                  <a:tcPr marL="100605" marR="100605" marT="50302" marB="100605" anchor="ctr"/>
                </a:tc>
                <a:extLst>
                  <a:ext uri="{0D108BD9-81ED-4DB2-BD59-A6C34878D82A}">
                    <a16:rowId xmlns:a16="http://schemas.microsoft.com/office/drawing/2014/main" val="3382226519"/>
                  </a:ext>
                </a:extLst>
              </a:tr>
              <a:tr h="727707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Curve shape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Sharp drop to 0, sparse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Smoother, better mid-range precision</a:t>
                      </a:r>
                    </a:p>
                  </a:txBody>
                  <a:tcPr marL="100605" marR="100605" marT="50302" marB="100605" anchor="ctr"/>
                </a:tc>
                <a:extLst>
                  <a:ext uri="{0D108BD9-81ED-4DB2-BD59-A6C34878D82A}">
                    <a16:rowId xmlns:a16="http://schemas.microsoft.com/office/drawing/2014/main" val="3274027240"/>
                  </a:ext>
                </a:extLst>
              </a:tr>
              <a:tr h="727707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Early precision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1.0 then quickly near 0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1.0 and stays high for longer</a:t>
                      </a:r>
                    </a:p>
                  </a:txBody>
                  <a:tcPr marL="100605" marR="100605" marT="50302" marB="100605" anchor="ctr"/>
                </a:tc>
                <a:extLst>
                  <a:ext uri="{0D108BD9-81ED-4DB2-BD59-A6C34878D82A}">
                    <a16:rowId xmlns:a16="http://schemas.microsoft.com/office/drawing/2014/main" val="2434417547"/>
                  </a:ext>
                </a:extLst>
              </a:tr>
              <a:tr h="727707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Interpretation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Model generalizes poorly on full graph</a:t>
                      </a:r>
                    </a:p>
                  </a:txBody>
                  <a:tcPr marL="100605" marR="100605" marT="50302" marB="100605" anchor="ctr"/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Model performs well on known structure</a:t>
                      </a:r>
                    </a:p>
                  </a:txBody>
                  <a:tcPr marL="100605" marR="100605" marT="50302" marB="100605" anchor="ctr"/>
                </a:tc>
                <a:extLst>
                  <a:ext uri="{0D108BD9-81ED-4DB2-BD59-A6C34878D82A}">
                    <a16:rowId xmlns:a16="http://schemas.microsoft.com/office/drawing/2014/main" val="3464292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0710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ED1E-0872-A1EE-50CF-28339A47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07A89E-3421-1A98-6905-67522F846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Best Threshold: 0.75, Precision: 0.0348, Recall: 0.6842, F1-Score: 0.0662</a:t>
            </a:r>
          </a:p>
          <a:p>
            <a:r>
              <a:rPr lang="en-US" dirty="0"/>
              <a:t>AUC: 0.7721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877CA-0BDC-00C2-8D02-A0A0E6CB09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Best Threshold: 0.55, Precision: 0.7714, Recall: 0.7105, F1-Score: 0.7397</a:t>
            </a:r>
          </a:p>
          <a:p>
            <a:r>
              <a:rPr lang="en-US" dirty="0"/>
              <a:t>AUC: 0.7808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41254FE-8067-5B88-28B0-EA946C9E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92796"/>
            <a:ext cx="7729728" cy="537536"/>
          </a:xfrm>
        </p:spPr>
        <p:txBody>
          <a:bodyPr>
            <a:normAutofit fontScale="90000"/>
          </a:bodyPr>
          <a:lstStyle/>
          <a:p>
            <a:r>
              <a:rPr lang="en-US" dirty="0"/>
              <a:t>Gearagh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9AC1E0B3-B6FB-2AFD-33B3-D3C1AA80C460}"/>
              </a:ext>
            </a:extLst>
          </p:cNvPr>
          <p:cNvSpPr txBox="1">
            <a:spLocks/>
          </p:cNvSpPr>
          <p:nvPr/>
        </p:nvSpPr>
        <p:spPr bwMode="black">
          <a:xfrm>
            <a:off x="1583436" y="1061848"/>
            <a:ext cx="427024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evaluate_on_all_unseen</a:t>
            </a:r>
            <a:r>
              <a:rPr lang="en-US" sz="1400" dirty="0"/>
              <a:t> = true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A6B79EB5-8339-6B17-A65B-FF020F1DAD56}"/>
              </a:ext>
            </a:extLst>
          </p:cNvPr>
          <p:cNvSpPr txBox="1">
            <a:spLocks/>
          </p:cNvSpPr>
          <p:nvPr/>
        </p:nvSpPr>
        <p:spPr bwMode="black">
          <a:xfrm>
            <a:off x="6338316" y="1061848"/>
            <a:ext cx="427024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 err="1"/>
              <a:t>evaluate_on_all_unseen</a:t>
            </a:r>
            <a:r>
              <a:rPr lang="en-US" sz="1400" dirty="0"/>
              <a:t> = false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11F3672-37E1-2055-B551-1AE522E5610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38315" y="3017519"/>
            <a:ext cx="3781439" cy="3787859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6D442D2-54E7-23DB-D9EE-5DE935304C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072244" y="3017520"/>
            <a:ext cx="3781440" cy="378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6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6B91A4-83AD-5E57-6E5B-91A499EA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779D-A4DE-7A87-35D4-87CC0DA5D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Gearagh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AF35A2-4521-2BB3-6B8E-4B6F939F75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955351"/>
              </p:ext>
            </p:extLst>
          </p:nvPr>
        </p:nvGraphicFramePr>
        <p:xfrm>
          <a:off x="1863400" y="2638425"/>
          <a:ext cx="8465200" cy="310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1957">
                  <a:extLst>
                    <a:ext uri="{9D8B030D-6E8A-4147-A177-3AD203B41FA5}">
                      <a16:colId xmlns:a16="http://schemas.microsoft.com/office/drawing/2014/main" val="2423625628"/>
                    </a:ext>
                  </a:extLst>
                </a:gridCol>
                <a:gridCol w="2811957">
                  <a:extLst>
                    <a:ext uri="{9D8B030D-6E8A-4147-A177-3AD203B41FA5}">
                      <a16:colId xmlns:a16="http://schemas.microsoft.com/office/drawing/2014/main" val="3157292764"/>
                    </a:ext>
                  </a:extLst>
                </a:gridCol>
                <a:gridCol w="2841286">
                  <a:extLst>
                    <a:ext uri="{9D8B030D-6E8A-4147-A177-3AD203B41FA5}">
                      <a16:colId xmlns:a16="http://schemas.microsoft.com/office/drawing/2014/main" val="2610513177"/>
                    </a:ext>
                  </a:extLst>
                </a:gridCol>
              </a:tblGrid>
              <a:tr h="742893">
                <a:tc>
                  <a:txBody>
                    <a:bodyPr/>
                    <a:lstStyle/>
                    <a:p>
                      <a:r>
                        <a:rPr lang="en-US" sz="2000"/>
                        <a:t>Metric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= true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= false</a:t>
                      </a:r>
                    </a:p>
                  </a:txBody>
                  <a:tcPr marL="99775" marR="99775" marT="49888" marB="49888" anchor="ctr"/>
                </a:tc>
                <a:extLst>
                  <a:ext uri="{0D108BD9-81ED-4DB2-BD59-A6C34878D82A}">
                    <a16:rowId xmlns:a16="http://schemas.microsoft.com/office/drawing/2014/main" val="4249059367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r>
                        <a:rPr lang="en-US" sz="2000" dirty="0"/>
                        <a:t>ROC AUC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0.7721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0.7808</a:t>
                      </a:r>
                      <a:endParaRPr lang="en-US" sz="2000"/>
                    </a:p>
                  </a:txBody>
                  <a:tcPr marL="99775" marR="99775" marT="49888" marB="49888" anchor="ctr"/>
                </a:tc>
                <a:extLst>
                  <a:ext uri="{0D108BD9-81ED-4DB2-BD59-A6C34878D82A}">
                    <a16:rowId xmlns:a16="http://schemas.microsoft.com/office/drawing/2014/main" val="1647378508"/>
                  </a:ext>
                </a:extLst>
              </a:tr>
              <a:tr h="742893">
                <a:tc>
                  <a:txBody>
                    <a:bodyPr/>
                    <a:lstStyle/>
                    <a:p>
                      <a:r>
                        <a:rPr lang="en-US" sz="2000"/>
                        <a:t>Early TPR gain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Steep but shorter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Steeper and more stable</a:t>
                      </a:r>
                    </a:p>
                  </a:txBody>
                  <a:tcPr marL="99775" marR="99775" marT="49888" marB="49888" anchor="ctr"/>
                </a:tc>
                <a:extLst>
                  <a:ext uri="{0D108BD9-81ED-4DB2-BD59-A6C34878D82A}">
                    <a16:rowId xmlns:a16="http://schemas.microsoft.com/office/drawing/2014/main" val="2891706728"/>
                  </a:ext>
                </a:extLst>
              </a:tr>
              <a:tr h="742893">
                <a:tc>
                  <a:txBody>
                    <a:bodyPr/>
                    <a:lstStyle/>
                    <a:p>
                      <a:r>
                        <a:rPr lang="en-US" sz="2000"/>
                        <a:t>Generalization to unknowns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Some ability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Better fit on known structure</a:t>
                      </a:r>
                    </a:p>
                  </a:txBody>
                  <a:tcPr marL="99775" marR="99775" marT="49888" marB="49888" anchor="ctr"/>
                </a:tc>
                <a:extLst>
                  <a:ext uri="{0D108BD9-81ED-4DB2-BD59-A6C34878D82A}">
                    <a16:rowId xmlns:a16="http://schemas.microsoft.com/office/drawing/2014/main" val="3695429565"/>
                  </a:ext>
                </a:extLst>
              </a:tr>
              <a:tr h="439536">
                <a:tc>
                  <a:txBody>
                    <a:bodyPr/>
                    <a:lstStyle/>
                    <a:p>
                      <a:r>
                        <a:rPr lang="en-US" sz="2000"/>
                        <a:t>Confidence calibration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Noisy on negatives</a:t>
                      </a:r>
                    </a:p>
                  </a:txBody>
                  <a:tcPr marL="99775" marR="99775" marT="49888" marB="49888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More stable ranking</a:t>
                      </a:r>
                    </a:p>
                  </a:txBody>
                  <a:tcPr marL="99775" marR="99775" marT="49888" marB="49888" anchor="ctr"/>
                </a:tc>
                <a:extLst>
                  <a:ext uri="{0D108BD9-81ED-4DB2-BD59-A6C34878D82A}">
                    <a16:rowId xmlns:a16="http://schemas.microsoft.com/office/drawing/2014/main" val="1901861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6443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48</TotalTime>
  <Words>703</Words>
  <Application>Microsoft Macintosh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Gill Sans MT</vt:lpstr>
      <vt:lpstr>Parcel</vt:lpstr>
      <vt:lpstr>Week 19</vt:lpstr>
      <vt:lpstr>1. What I did this week</vt:lpstr>
      <vt:lpstr>2. How I did it (key code/graph/results)</vt:lpstr>
      <vt:lpstr>3. What I learned</vt:lpstr>
      <vt:lpstr>Gearagh</vt:lpstr>
      <vt:lpstr>Gearagh</vt:lpstr>
      <vt:lpstr>Gearagh</vt:lpstr>
      <vt:lpstr>Gearagh</vt:lpstr>
      <vt:lpstr>Gearagh</vt:lpstr>
      <vt:lpstr>4. Challenges or open questions</vt:lpstr>
      <vt:lpstr>5.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Eduardo Castro Cruces</dc:creator>
  <cp:lastModifiedBy>Jorge Eduardo Castro Cruces</cp:lastModifiedBy>
  <cp:revision>7</cp:revision>
  <dcterms:created xsi:type="dcterms:W3CDTF">2025-05-06T07:27:07Z</dcterms:created>
  <dcterms:modified xsi:type="dcterms:W3CDTF">2025-05-06T08:16:22Z</dcterms:modified>
</cp:coreProperties>
</file>