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78" r:id="rId4"/>
    <p:sldId id="265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909"/>
    <a:srgbClr val="C22D41"/>
    <a:srgbClr val="C62E43"/>
    <a:srgbClr val="FA8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3A011-ECA6-4363-BDDC-D6FDAFBDE232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9C1A7-9FB2-458F-A466-58F0339A74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51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DB1F-8F3A-4809-A124-6126129B7DB1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2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7A75-FFEE-4607-BAB1-EA7DA01AF531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5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A255-DFF8-415B-9413-5B341398CB72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7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892E9-AF42-44AE-A1D4-6766346FDD7E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5322-98FF-4751-A72C-7A2C591D2A7A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29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0DB8-868D-4F4A-AC5E-89553AA36CA0}" type="datetime1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5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ACA29-C27E-4820-BA30-81E0E6C6176B}" type="datetime1">
              <a:rPr lang="pt-BR" smtClean="0"/>
              <a:t>23/08/2023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8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E364-8F7E-40F5-B9B4-24F2415FFD2A}" type="datetime1">
              <a:rPr lang="pt-BR" smtClean="0"/>
              <a:t>23/08/2023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98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D2800-1ED4-49F2-8289-92C8033E3965}" type="datetime1">
              <a:rPr lang="pt-BR" smtClean="0"/>
              <a:t>23/08/2023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13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9FE3-FF6B-4043-BDEE-2D8868DBF7A2}" type="datetime1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77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A6DC-2077-4D80-B701-94869481ABA1}" type="datetime1">
              <a:rPr lang="pt-BR" smtClean="0"/>
              <a:t>23/08/2023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99A3B-5F8D-4D45-94D4-6B4B733D0087}" type="datetime1">
              <a:rPr lang="pt-BR" smtClean="0"/>
              <a:t>23/08/2023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Odisseia Orientada a Objetos - Eduardo Costa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D81F-64E6-41D6-8F03-33C4114CD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501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ven-game.com/pt/" TargetMode="External"/><Relationship Id="rId2" Type="http://schemas.openxmlformats.org/officeDocument/2006/relationships/hyperlink" Target="https://www.ankama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EduardoCostaEXE" TargetMode="External"/><Relationship Id="rId4" Type="http://schemas.openxmlformats.org/officeDocument/2006/relationships/hyperlink" Target="https://showcode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pic>
        <p:nvPicPr>
          <p:cNvPr id="1026" name="Picture 2" descr="Pack of 4 WAVEN stickers – 2 - Goodies">
            <a:extLst>
              <a:ext uri="{FF2B5EF4-FFF2-40B4-BE49-F238E27FC236}">
                <a16:creationId xmlns:a16="http://schemas.microsoft.com/office/drawing/2014/main" id="{535D0235-E3CF-5E3B-ACD1-33C21C399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3" r="15017"/>
          <a:stretch/>
        </p:blipFill>
        <p:spPr bwMode="auto">
          <a:xfrm>
            <a:off x="20" y="10"/>
            <a:ext cx="6857980" cy="990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2F1EA3-7D96-3C6D-B281-5CE88D1E0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858000" cy="1077219"/>
          </a:xfrm>
        </p:spPr>
        <p:txBody>
          <a:bodyPr>
            <a:noAutofit/>
          </a:bodyPr>
          <a:lstStyle/>
          <a:p>
            <a:r>
              <a:rPr lang="pt-BR" sz="4000" i="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Odisseia Orientada a Objetos</a:t>
            </a:r>
            <a:endParaRPr lang="pt-BR" sz="40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F99885-E81F-BAC3-5584-8D3C13511A67}"/>
              </a:ext>
            </a:extLst>
          </p:cNvPr>
          <p:cNvSpPr txBox="1"/>
          <p:nvPr/>
        </p:nvSpPr>
        <p:spPr>
          <a:xfrm>
            <a:off x="0" y="1077219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A Saga da Programação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95B804-3F05-D897-FD96-FCE64A19BAA1}"/>
              </a:ext>
            </a:extLst>
          </p:cNvPr>
          <p:cNvSpPr txBox="1"/>
          <p:nvPr/>
        </p:nvSpPr>
        <p:spPr>
          <a:xfrm>
            <a:off x="0" y="9119007"/>
            <a:ext cx="6858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Eduardo Costa</a:t>
            </a:r>
            <a:endParaRPr lang="pt-BR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192686-365A-4A34-FE00-01D80798182F}"/>
              </a:ext>
            </a:extLst>
          </p:cNvPr>
          <p:cNvSpPr txBox="1"/>
          <p:nvPr/>
        </p:nvSpPr>
        <p:spPr>
          <a:xfrm>
            <a:off x="0" y="4660612"/>
            <a:ext cx="6858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FFFFFF"/>
                </a:solidFill>
                <a:effectLst/>
                <a:latin typeface="Impact" panose="020B0806030902050204" pitchFamily="34" charset="0"/>
              </a:rPr>
              <a:t>Aprenda Programação Orientada a Objetos de forma lúdica!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2259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14455"/>
            <a:chOff x="0" y="1828799"/>
            <a:chExt cx="6858000" cy="5314455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dirty="0">
                  <a:latin typeface="Impact" panose="020B0806030902050204" pitchFamily="34" charset="0"/>
                </a:rPr>
                <a:t>POLIMORFISMO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10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Fazem coisas iguais, mas de forma diferente!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391957" y="2664876"/>
            <a:ext cx="29717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 nossa classe “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Heroi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” possui a função “atacar” que nossa guerreira e mago herdaram, mas cada um ataca de forma diferente, né?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5 - POLIMORFISMO</a:t>
            </a:r>
          </a:p>
        </p:txBody>
      </p:sp>
      <p:pic>
        <p:nvPicPr>
          <p:cNvPr id="3" name="Picture 6" descr="Waven : Iop, guide de classe - Millenium">
            <a:extLst>
              <a:ext uri="{FF2B5EF4-FFF2-40B4-BE49-F238E27FC236}">
                <a16:creationId xmlns:a16="http://schemas.microsoft.com/office/drawing/2014/main" id="{F8198961-1966-6282-2F4A-5F0899EC7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6" t="9939" r="39391" b="-3045"/>
          <a:stretch/>
        </p:blipFill>
        <p:spPr bwMode="auto">
          <a:xfrm>
            <a:off x="3476065" y="2781911"/>
            <a:ext cx="1348687" cy="24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aven : Xélor, guide de classe - Millenium">
            <a:extLst>
              <a:ext uri="{FF2B5EF4-FFF2-40B4-BE49-F238E27FC236}">
                <a16:creationId xmlns:a16="http://schemas.microsoft.com/office/drawing/2014/main" id="{52FA0F3D-39E6-927D-EDCA-B045B7896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3" t="5428" r="39050"/>
          <a:stretch/>
        </p:blipFill>
        <p:spPr bwMode="auto">
          <a:xfrm>
            <a:off x="4901447" y="2687122"/>
            <a:ext cx="1378329" cy="24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1ADCC10-EB77-B992-88AA-2A7CA3B72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4" y="5924168"/>
            <a:ext cx="6763871" cy="2931902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3B59A332-D34A-3862-1BD4-F248D1E40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B1074B12-048E-65C5-D4DD-161CCDD2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04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14455"/>
            <a:chOff x="0" y="1828799"/>
            <a:chExt cx="6858000" cy="5314455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dirty="0">
                  <a:latin typeface="Impact" panose="020B0806030902050204" pitchFamily="34" charset="0"/>
                </a:rPr>
                <a:t>ABSTRAÇÃO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06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95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Um exemplo a ser seguido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391957" y="2822545"/>
            <a:ext cx="32656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Como nosso “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Heroi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” é somente uma base, a classe não precisa de conteúdo em suas funções, só precisa dizer o que o guerreiro e o mago precisam saber.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6 - ABSTRAÇÃO</a:t>
            </a:r>
          </a:p>
        </p:txBody>
      </p:sp>
      <p:pic>
        <p:nvPicPr>
          <p:cNvPr id="6" name="Picture 4" descr="Waven : Iop, guide de classe - Millenium">
            <a:extLst>
              <a:ext uri="{FF2B5EF4-FFF2-40B4-BE49-F238E27FC236}">
                <a16:creationId xmlns:a16="http://schemas.microsoft.com/office/drawing/2014/main" id="{001BAB23-3A66-619B-7C17-C5983B8A8A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3" t="3982" r="38956"/>
          <a:stretch/>
        </p:blipFill>
        <p:spPr bwMode="auto">
          <a:xfrm>
            <a:off x="4224350" y="2411964"/>
            <a:ext cx="1880617" cy="349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7C27630-3865-F95E-8AA2-1A7D4B1AC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3" y="6297943"/>
            <a:ext cx="6615953" cy="2712130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843E030D-2176-1C19-6464-8C33788C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B46F9F5-4565-28D2-3F67-C6EBC0E7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33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Um exemplo a ser seguido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378510" y="3121049"/>
            <a:ext cx="32656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Agora que eles sabem que precisar ter a função “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usarHabilidade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”, cada um usa de seu jeito.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6 - ABSTRAÇÃO</a:t>
            </a:r>
          </a:p>
        </p:txBody>
      </p:sp>
      <p:pic>
        <p:nvPicPr>
          <p:cNvPr id="3" name="Picture 6" descr="Waven : Iop, guide de classe - Millenium">
            <a:extLst>
              <a:ext uri="{FF2B5EF4-FFF2-40B4-BE49-F238E27FC236}">
                <a16:creationId xmlns:a16="http://schemas.microsoft.com/office/drawing/2014/main" id="{C177A84A-5B76-4EB2-4B57-AEB4F1BE2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6" t="9939" r="39391" b="-3045"/>
          <a:stretch/>
        </p:blipFill>
        <p:spPr bwMode="auto">
          <a:xfrm>
            <a:off x="3669056" y="2732448"/>
            <a:ext cx="1348687" cy="24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aven : Xélor, guide de classe - Millenium">
            <a:extLst>
              <a:ext uri="{FF2B5EF4-FFF2-40B4-BE49-F238E27FC236}">
                <a16:creationId xmlns:a16="http://schemas.microsoft.com/office/drawing/2014/main" id="{E37FD6B4-A51C-C49C-0124-756D96F46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3" t="5428" r="39050"/>
          <a:stretch/>
        </p:blipFill>
        <p:spPr bwMode="auto">
          <a:xfrm>
            <a:off x="5094438" y="2637659"/>
            <a:ext cx="1378329" cy="24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7591366-8617-ADB9-FE3C-062A95B16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5" y="5424683"/>
            <a:ext cx="6683188" cy="3769368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6331EA3A-7898-3430-DF72-B4FE0131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6A5C1575-9926-8E96-6708-45C36472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39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14455"/>
            <a:chOff x="0" y="1828799"/>
            <a:chExt cx="6858000" cy="5314455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dirty="0">
                  <a:latin typeface="Impact" panose="020B0806030902050204" pitchFamily="34" charset="0"/>
                </a:rPr>
                <a:t>CONCLUSÃO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07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1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Vamos criar nossos personagens!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531656" y="2512908"/>
            <a:ext cx="5794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Para a criação dos nossos objetos, as classes precisam ter um inicializador.</a:t>
            </a:r>
          </a:p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É uma forma de criamos nossos personagens com seus atributos iniciais, nele passamos as informações essenciais que nosso personagem precisa ter, como nome e vida.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7 - CONCLUSÃO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14AEA7-F40F-E168-F79A-905054AE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9" y="5309336"/>
            <a:ext cx="6710082" cy="3144577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6B44EE-4A92-1C89-E6C8-6C035854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A194E14-552E-9C5D-961D-D3225EDD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44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Vamos criar nossos personagens!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391956" y="2822545"/>
            <a:ext cx="56995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Agora que sabemos como criar nossas classes, basta criar nossos objetos com elas!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" name="Picture 12" descr="Waven : Xélor, guide de classe - Millenium">
            <a:extLst>
              <a:ext uri="{FF2B5EF4-FFF2-40B4-BE49-F238E27FC236}">
                <a16:creationId xmlns:a16="http://schemas.microsoft.com/office/drawing/2014/main" id="{4B7488F5-0D5A-7F35-9B5E-A771546E4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44" r="39416"/>
          <a:stretch/>
        </p:blipFill>
        <p:spPr bwMode="auto">
          <a:xfrm>
            <a:off x="4022209" y="3769515"/>
            <a:ext cx="1573565" cy="296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aven : Xélor, guide de classe - Millenium">
            <a:extLst>
              <a:ext uri="{FF2B5EF4-FFF2-40B4-BE49-F238E27FC236}">
                <a16:creationId xmlns:a16="http://schemas.microsoft.com/office/drawing/2014/main" id="{8DC6D705-D5C7-71AB-30AA-212BD82AC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3" t="5428" r="39050"/>
          <a:stretch/>
        </p:blipFill>
        <p:spPr bwMode="auto">
          <a:xfrm>
            <a:off x="1262224" y="3876540"/>
            <a:ext cx="1586758" cy="28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65DD4DB3-2A2E-F399-BDB3-8396D6982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29" y="6900208"/>
            <a:ext cx="6669741" cy="2105388"/>
          </a:xfrm>
          <a:prstGeom prst="rect">
            <a:avLst/>
          </a:prstGeom>
        </p:spPr>
      </p:pic>
      <p:sp>
        <p:nvSpPr>
          <p:cNvPr id="15" name="titulo_componente">
            <a:extLst>
              <a:ext uri="{FF2B5EF4-FFF2-40B4-BE49-F238E27FC236}">
                <a16:creationId xmlns:a16="http://schemas.microsoft.com/office/drawing/2014/main" id="{AC9423A6-0A8F-0E57-D6C1-AD2B7D66280A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7 - CONCLUSÃO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80568F11-B490-5426-6807-4C22B54E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4A5AF4E8-9111-240D-CCF5-BA748829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18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4399002"/>
            <a:ext cx="6858000" cy="2858984"/>
            <a:chOff x="0" y="4284270"/>
            <a:chExt cx="6858000" cy="2858984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4284270"/>
              <a:ext cx="685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400" dirty="0">
                  <a:latin typeface="Impact" panose="020B0806030902050204" pitchFamily="34" charset="0"/>
                </a:rPr>
                <a:t>AGRADECIMENTOS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30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5D4868-B6A5-1A61-7F16-7FE298977D16}"/>
              </a:ext>
            </a:extLst>
          </p:cNvPr>
          <p:cNvSpPr txBox="1"/>
          <p:nvPr/>
        </p:nvSpPr>
        <p:spPr>
          <a:xfrm>
            <a:off x="0" y="588540"/>
            <a:ext cx="685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Obrigado</a:t>
            </a:r>
            <a:r>
              <a:rPr lang="pt-BR" sz="36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 por ler até aqui!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411521-A35D-D77B-E0B5-3F9836F2AB6C}"/>
              </a:ext>
            </a:extLst>
          </p:cNvPr>
          <p:cNvSpPr txBox="1"/>
          <p:nvPr/>
        </p:nvSpPr>
        <p:spPr>
          <a:xfrm>
            <a:off x="1262224" y="1528504"/>
            <a:ext cx="43335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 objetivo deste e-book é totalmente didático e foi criado como atividade de curso.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9A9861-8DCC-7844-04B5-663497ADA933}"/>
              </a:ext>
            </a:extLst>
          </p:cNvPr>
          <p:cNvSpPr txBox="1"/>
          <p:nvPr/>
        </p:nvSpPr>
        <p:spPr>
          <a:xfrm>
            <a:off x="571499" y="3877059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As imagens utilizadas são da empresa </a:t>
            </a:r>
            <a:r>
              <a:rPr lang="pt-BR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Ankama</a:t>
            </a:r>
            <a:r>
              <a:rPr lang="pt-BR" sz="3200" dirty="0"/>
              <a:t> de seu jogo </a:t>
            </a:r>
            <a:r>
              <a:rPr lang="pt-BR" sz="32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Waven</a:t>
            </a:r>
            <a:r>
              <a:rPr lang="pt-BR" sz="3200" dirty="0"/>
              <a:t>, os códigos foram feitos pelo ChatGPT e modificado por mim e, para apresentação, colocados no </a:t>
            </a:r>
            <a:r>
              <a:rPr lang="pt-BR" sz="32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ShowCode</a:t>
            </a:r>
            <a:r>
              <a:rPr lang="pt-BR" sz="3200" dirty="0"/>
              <a:t>.</a:t>
            </a: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75EBA4BB-50A0-6DFD-B8C2-5AE59950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436890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70FC9E4C-CA0A-74EE-1EC0-64869870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436890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19</a:t>
            </a:fld>
            <a:endParaRPr lang="pt-BR"/>
          </a:p>
        </p:txBody>
      </p:sp>
      <p:pic>
        <p:nvPicPr>
          <p:cNvPr id="2050" name="Picture 2">
            <a:hlinkClick r:id="rId5"/>
            <a:extLst>
              <a:ext uri="{FF2B5EF4-FFF2-40B4-BE49-F238E27FC236}">
                <a16:creationId xmlns:a16="http://schemas.microsoft.com/office/drawing/2014/main" id="{6A37911F-2B65-CA89-50AA-9227E827D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7" y="7322874"/>
            <a:ext cx="1645024" cy="16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77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73481"/>
            <a:chOff x="0" y="1828799"/>
            <a:chExt cx="6858000" cy="5373481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dirty="0">
                  <a:latin typeface="Impact" panose="020B0806030902050204" pitchFamily="34" charset="0"/>
                </a:rPr>
                <a:t>PILARES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5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5" y="138336"/>
            <a:ext cx="1882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1 - PILARES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2093C59-9018-C571-E50B-C53E97B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CDDA816-CDE6-31BA-061D-1C54C601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B814599-958C-4186-6108-B6E7C3D347D2}"/>
              </a:ext>
            </a:extLst>
          </p:cNvPr>
          <p:cNvSpPr txBox="1"/>
          <p:nvPr/>
        </p:nvSpPr>
        <p:spPr>
          <a:xfrm>
            <a:off x="551328" y="1463901"/>
            <a:ext cx="5755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 Programação Orientada a Objetos (POO) é um paradigma de programação que organiza e estrutura o código em torno de "objetos", que combinam dados e funcionalidades relacionadas.</a:t>
            </a: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2F2DEE-4EBC-77BA-0004-C18135E00E9D}"/>
              </a:ext>
            </a:extLst>
          </p:cNvPr>
          <p:cNvSpPr txBox="1"/>
          <p:nvPr/>
        </p:nvSpPr>
        <p:spPr>
          <a:xfrm>
            <a:off x="551328" y="3827036"/>
            <a:ext cx="57553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Ela possui 4 pilares que vamos aprender utilizando uma dinâmica de um mundo de magia.</a:t>
            </a:r>
            <a:endParaRPr lang="pt-BR" sz="2400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1F66852-60C2-727B-AF79-0AE103BF203F}"/>
              </a:ext>
            </a:extLst>
          </p:cNvPr>
          <p:cNvGrpSpPr/>
          <p:nvPr/>
        </p:nvGrpSpPr>
        <p:grpSpPr>
          <a:xfrm rot="5400000">
            <a:off x="1382341" y="5753973"/>
            <a:ext cx="4297667" cy="2902523"/>
            <a:chOff x="1034874" y="5211913"/>
            <a:chExt cx="4788252" cy="321236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4733666-DB18-8E14-12EE-B482B2AD685A}"/>
                </a:ext>
              </a:extLst>
            </p:cNvPr>
            <p:cNvGrpSpPr/>
            <p:nvPr/>
          </p:nvGrpSpPr>
          <p:grpSpPr>
            <a:xfrm>
              <a:off x="1034874" y="5451508"/>
              <a:ext cx="4788252" cy="2852976"/>
              <a:chOff x="847862" y="5444204"/>
              <a:chExt cx="4788252" cy="2852976"/>
            </a:xfrm>
          </p:grpSpPr>
          <p:pic>
            <p:nvPicPr>
              <p:cNvPr id="1026" name="Picture 2" descr="Pilares da PNL - Programação Neurolinguística">
                <a:extLst>
                  <a:ext uri="{FF2B5EF4-FFF2-40B4-BE49-F238E27FC236}">
                    <a16:creationId xmlns:a16="http://schemas.microsoft.com/office/drawing/2014/main" id="{7DFF8D70-2EC4-6825-AE54-B6F55BA9A8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862" y="5444204"/>
                <a:ext cx="1426488" cy="285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Pilares da PNL - Programação Neurolinguística">
                <a:extLst>
                  <a:ext uri="{FF2B5EF4-FFF2-40B4-BE49-F238E27FC236}">
                    <a16:creationId xmlns:a16="http://schemas.microsoft.com/office/drawing/2014/main" id="{C452168A-BBD5-3759-55A8-365F9AC29E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450" y="5444204"/>
                <a:ext cx="1426488" cy="285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Pilares da PNL - Programação Neurolinguística">
                <a:extLst>
                  <a:ext uri="{FF2B5EF4-FFF2-40B4-BE49-F238E27FC236}">
                    <a16:creationId xmlns:a16="http://schemas.microsoft.com/office/drawing/2014/main" id="{382303ED-E480-5233-EEC4-7C15F5117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9038" y="5444204"/>
                <a:ext cx="1426488" cy="285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Pilares da PNL - Programação Neurolinguística">
                <a:extLst>
                  <a:ext uri="{FF2B5EF4-FFF2-40B4-BE49-F238E27FC236}">
                    <a16:creationId xmlns:a16="http://schemas.microsoft.com/office/drawing/2014/main" id="{3758837B-B861-FAAC-6307-F23A87D561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9626" y="5444204"/>
                <a:ext cx="1426488" cy="2852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itulo_componente">
              <a:extLst>
                <a:ext uri="{FF2B5EF4-FFF2-40B4-BE49-F238E27FC236}">
                  <a16:creationId xmlns:a16="http://schemas.microsoft.com/office/drawing/2014/main" id="{9753B481-BBED-1D38-4473-BBB5A7A2235D}"/>
                </a:ext>
              </a:extLst>
            </p:cNvPr>
            <p:cNvSpPr txBox="1"/>
            <p:nvPr/>
          </p:nvSpPr>
          <p:spPr>
            <a:xfrm rot="16200000">
              <a:off x="201833" y="6708719"/>
              <a:ext cx="3092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Kozuka Gothic Pr6N B" panose="020B0800000000000000" pitchFamily="34" charset="-128"/>
                  <a:ea typeface="Kozuka Gothic Pr6N B" panose="020B0800000000000000" pitchFamily="34" charset="-128"/>
                </a:rPr>
                <a:t>ENCAPSULAMENTO</a:t>
              </a:r>
            </a:p>
          </p:txBody>
        </p:sp>
        <p:sp>
          <p:nvSpPr>
            <p:cNvPr id="18" name="titulo_componente">
              <a:extLst>
                <a:ext uri="{FF2B5EF4-FFF2-40B4-BE49-F238E27FC236}">
                  <a16:creationId xmlns:a16="http://schemas.microsoft.com/office/drawing/2014/main" id="{670D16D9-81E0-5D43-9FC2-BBE1A5073E7A}"/>
                </a:ext>
              </a:extLst>
            </p:cNvPr>
            <p:cNvSpPr txBox="1"/>
            <p:nvPr/>
          </p:nvSpPr>
          <p:spPr>
            <a:xfrm rot="16200000">
              <a:off x="1299629" y="6588921"/>
              <a:ext cx="309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Kozuka Gothic Pr6N B" panose="020B0800000000000000" pitchFamily="34" charset="-128"/>
                  <a:ea typeface="Kozuka Gothic Pr6N B" panose="020B0800000000000000" pitchFamily="34" charset="-128"/>
                </a:rPr>
                <a:t>HERANÇA</a:t>
              </a:r>
            </a:p>
          </p:txBody>
        </p:sp>
        <p:sp>
          <p:nvSpPr>
            <p:cNvPr id="19" name="titulo_componente">
              <a:extLst>
                <a:ext uri="{FF2B5EF4-FFF2-40B4-BE49-F238E27FC236}">
                  <a16:creationId xmlns:a16="http://schemas.microsoft.com/office/drawing/2014/main" id="{443680D8-9B2D-07E7-C357-5F257BC16EF6}"/>
                </a:ext>
              </a:extLst>
            </p:cNvPr>
            <p:cNvSpPr txBox="1"/>
            <p:nvPr/>
          </p:nvSpPr>
          <p:spPr>
            <a:xfrm rot="16200000">
              <a:off x="2420276" y="6588922"/>
              <a:ext cx="30925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Kozuka Gothic Pr6N B" panose="020B0800000000000000" pitchFamily="34" charset="-128"/>
                  <a:ea typeface="Kozuka Gothic Pr6N B" panose="020B0800000000000000" pitchFamily="34" charset="-128"/>
                </a:rPr>
                <a:t>POLIMORFISMO</a:t>
              </a:r>
            </a:p>
          </p:txBody>
        </p:sp>
        <p:sp>
          <p:nvSpPr>
            <p:cNvPr id="20" name="titulo_componente">
              <a:extLst>
                <a:ext uri="{FF2B5EF4-FFF2-40B4-BE49-F238E27FC236}">
                  <a16:creationId xmlns:a16="http://schemas.microsoft.com/office/drawing/2014/main" id="{2D0A3999-CDBA-4406-8E9A-6E2E3682E4A5}"/>
                </a:ext>
              </a:extLst>
            </p:cNvPr>
            <p:cNvSpPr txBox="1"/>
            <p:nvPr/>
          </p:nvSpPr>
          <p:spPr>
            <a:xfrm rot="16200000">
              <a:off x="3558902" y="6708719"/>
              <a:ext cx="309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Kozuka Gothic Pr6N B" panose="020B0800000000000000" pitchFamily="34" charset="-128"/>
                  <a:ea typeface="Kozuka Gothic Pr6N B" panose="020B0800000000000000" pitchFamily="34" charset="-128"/>
                </a:rPr>
                <a:t>ABSTRAÇÃO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4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73481"/>
            <a:chOff x="0" y="1828799"/>
            <a:chExt cx="6858000" cy="5373481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dirty="0">
                  <a:latin typeface="Impact" panose="020B0806030902050204" pitchFamily="34" charset="0"/>
                </a:rPr>
                <a:t>OBJETO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42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255491" y="1563139"/>
            <a:ext cx="6347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Primeiramente devemos saber o que é um objeto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753033" y="2637879"/>
            <a:ext cx="282388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Os objetos são basicamente formas de retratar algo que possui características e ações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. C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omo um personagem de jogo que possui nome, vida e ataque.</a:t>
            </a:r>
            <a:endParaRPr lang="pt-BR" sz="2400" dirty="0"/>
          </a:p>
        </p:txBody>
      </p:sp>
      <p:pic>
        <p:nvPicPr>
          <p:cNvPr id="3" name="Picture 4" descr="Waven : Iop, guide de classe - Millenium">
            <a:extLst>
              <a:ext uri="{FF2B5EF4-FFF2-40B4-BE49-F238E27FC236}">
                <a16:creationId xmlns:a16="http://schemas.microsoft.com/office/drawing/2014/main" id="{15D0BDB3-0620-408F-4902-1DB98E431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3" t="3982" r="38956"/>
          <a:stretch/>
        </p:blipFill>
        <p:spPr bwMode="auto">
          <a:xfrm>
            <a:off x="4224350" y="2411964"/>
            <a:ext cx="1880617" cy="349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1D1C0A-A107-2D8C-09A1-FEDB2B00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69" y="6297943"/>
            <a:ext cx="4988859" cy="2909221"/>
          </a:xfrm>
          <a:prstGeom prst="rect">
            <a:avLst/>
          </a:prstGeom>
        </p:spPr>
      </p:pic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169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2 - OBJETO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2093C59-9018-C571-E50B-C53E97BE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ACDDA816-CDE6-31BA-061D-1C54C601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6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14455"/>
            <a:chOff x="0" y="1828799"/>
            <a:chExt cx="6858000" cy="5314455"/>
          </a:xfrm>
        </p:grpSpPr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600" dirty="0">
                  <a:latin typeface="Impact" panose="020B0806030902050204" pitchFamily="34" charset="0"/>
                </a:rPr>
                <a:t>ENCAPSULAMENTO</a:t>
              </a:r>
            </a:p>
          </p:txBody>
        </p:sp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3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‘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Ninguém mais toca além de mim!’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488455" y="2688573"/>
            <a:ext cx="297179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Toda alteração de dados deve ser feita somente por métodos da própria classe, não podendo ser modificado por fora durante o código.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3 - ENCAPSULAMENTO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CC0C5D9-80FB-0F82-7F9A-27704E99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3" y="5962764"/>
            <a:ext cx="6488039" cy="3331696"/>
          </a:xfrm>
          <a:prstGeom prst="rect">
            <a:avLst/>
          </a:prstGeom>
        </p:spPr>
      </p:pic>
      <p:pic>
        <p:nvPicPr>
          <p:cNvPr id="19" name="Imagem 18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71E1C1F-58FA-83E3-191B-6AB991ACA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748" y="2541502"/>
            <a:ext cx="2971797" cy="2971797"/>
          </a:xfrm>
          <a:prstGeom prst="rect">
            <a:avLst/>
          </a:prstGeom>
        </p:spPr>
      </p:pic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673FFC0B-ED58-18BE-1736-38CA0236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21" name="Espaço Reservado para Número de Slide 20">
            <a:extLst>
              <a:ext uri="{FF2B5EF4-FFF2-40B4-BE49-F238E27FC236}">
                <a16:creationId xmlns:a16="http://schemas.microsoft.com/office/drawing/2014/main" id="{593C8F2F-EE55-F2C9-2213-CD3A7735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162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108DFF2-34C2-97A4-D231-01583EA00D03}"/>
              </a:ext>
            </a:extLst>
          </p:cNvPr>
          <p:cNvGrpSpPr/>
          <p:nvPr/>
        </p:nvGrpSpPr>
        <p:grpSpPr>
          <a:xfrm>
            <a:off x="0" y="1943531"/>
            <a:ext cx="6858000" cy="5373481"/>
            <a:chOff x="0" y="1828799"/>
            <a:chExt cx="6858000" cy="5373481"/>
          </a:xfrm>
        </p:grpSpPr>
        <p:sp>
          <p:nvSpPr>
            <p:cNvPr id="5" name="titulo_componente">
              <a:extLst>
                <a:ext uri="{FF2B5EF4-FFF2-40B4-BE49-F238E27FC236}">
                  <a16:creationId xmlns:a16="http://schemas.microsoft.com/office/drawing/2014/main" id="{F3EE4F88-575E-F74E-CD88-1AED35964B21}"/>
                </a:ext>
              </a:extLst>
            </p:cNvPr>
            <p:cNvSpPr txBox="1"/>
            <p:nvPr/>
          </p:nvSpPr>
          <p:spPr>
            <a:xfrm>
              <a:off x="0" y="1828799"/>
              <a:ext cx="68580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700" dirty="0">
                  <a:ln w="38100">
                    <a:solidFill>
                      <a:schemeClr val="tx1"/>
                    </a:solidFill>
                  </a:ln>
                  <a:noFill/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54AD9D1-CBBE-1427-A14F-ECC310F3852E}"/>
                </a:ext>
              </a:extLst>
            </p:cNvPr>
            <p:cNvSpPr/>
            <p:nvPr/>
          </p:nvSpPr>
          <p:spPr>
            <a:xfrm flipH="1">
              <a:off x="1262224" y="7049124"/>
              <a:ext cx="4333550" cy="94130"/>
            </a:xfrm>
            <a:prstGeom prst="rect">
              <a:avLst/>
            </a:prstGeom>
            <a:gradFill flip="none" rotWithShape="1">
              <a:gsLst>
                <a:gs pos="0">
                  <a:srgbClr val="FA8E26"/>
                </a:gs>
                <a:gs pos="100000">
                  <a:srgbClr val="E70909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" name="titulo_componente">
              <a:extLst>
                <a:ext uri="{FF2B5EF4-FFF2-40B4-BE49-F238E27FC236}">
                  <a16:creationId xmlns:a16="http://schemas.microsoft.com/office/drawing/2014/main" id="{7025F7DE-7643-1688-9508-9AE054398266}"/>
                </a:ext>
              </a:extLst>
            </p:cNvPr>
            <p:cNvSpPr txBox="1"/>
            <p:nvPr/>
          </p:nvSpPr>
          <p:spPr>
            <a:xfrm>
              <a:off x="0" y="5755730"/>
              <a:ext cx="6858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800" dirty="0">
                  <a:latin typeface="Impact" panose="020B0806030902050204" pitchFamily="34" charset="0"/>
                </a:rPr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13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657BE0-C42C-F16B-B193-1E9A0F298B66}"/>
              </a:ext>
            </a:extLst>
          </p:cNvPr>
          <p:cNvSpPr txBox="1"/>
          <p:nvPr/>
        </p:nvSpPr>
        <p:spPr>
          <a:xfrm>
            <a:off x="0" y="156313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151"/>
                </a:solidFill>
                <a:latin typeface="Söhne"/>
              </a:rPr>
              <a:t>Que tal termos heróis diferentes?</a:t>
            </a:r>
            <a:endParaRPr lang="pt-BR" sz="2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4A4CC-7142-3F92-4BE3-B11783C4C2A9}"/>
              </a:ext>
            </a:extLst>
          </p:cNvPr>
          <p:cNvSpPr/>
          <p:nvPr/>
        </p:nvSpPr>
        <p:spPr>
          <a:xfrm flipH="1">
            <a:off x="1262224" y="9442701"/>
            <a:ext cx="4333550" cy="94130"/>
          </a:xfrm>
          <a:prstGeom prst="rect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F0E093B-8505-9CE8-6B8C-2EFD3D571AE8}"/>
              </a:ext>
            </a:extLst>
          </p:cNvPr>
          <p:cNvSpPr txBox="1"/>
          <p:nvPr/>
        </p:nvSpPr>
        <p:spPr>
          <a:xfrm>
            <a:off x="488455" y="2688573"/>
            <a:ext cx="29717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Lembra da nossa classe “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Heroi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”?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Podemos ter especializações que fazem tudo que os heróis fazem, e mais!</a:t>
            </a:r>
            <a:endParaRPr lang="pt-BR" sz="2400" dirty="0"/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AED8ACD9-40C9-0D20-0780-B66EF6140BCB}"/>
              </a:ext>
            </a:extLst>
          </p:cNvPr>
          <p:cNvSpPr/>
          <p:nvPr/>
        </p:nvSpPr>
        <p:spPr>
          <a:xfrm rot="16200000" flipH="1">
            <a:off x="-178307" y="108418"/>
            <a:ext cx="1333525" cy="529155"/>
          </a:xfrm>
          <a:prstGeom prst="chevron">
            <a:avLst/>
          </a:prstGeom>
          <a:gradFill flip="none" rotWithShape="1">
            <a:gsLst>
              <a:gs pos="0">
                <a:srgbClr val="FA8E26"/>
              </a:gs>
              <a:gs pos="100000">
                <a:srgbClr val="E7090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titulo_componente">
            <a:extLst>
              <a:ext uri="{FF2B5EF4-FFF2-40B4-BE49-F238E27FC236}">
                <a16:creationId xmlns:a16="http://schemas.microsoft.com/office/drawing/2014/main" id="{A3BF36EB-7C8B-10FB-80B4-D4A0E84FEC10}"/>
              </a:ext>
            </a:extLst>
          </p:cNvPr>
          <p:cNvSpPr txBox="1"/>
          <p:nvPr/>
        </p:nvSpPr>
        <p:spPr>
          <a:xfrm>
            <a:off x="820266" y="138336"/>
            <a:ext cx="3523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4 - HERANÇA</a:t>
            </a:r>
          </a:p>
        </p:txBody>
      </p:sp>
      <p:pic>
        <p:nvPicPr>
          <p:cNvPr id="3" name="Picture 6" descr="Waven : Iop, guide de classe - Millenium">
            <a:extLst>
              <a:ext uri="{FF2B5EF4-FFF2-40B4-BE49-F238E27FC236}">
                <a16:creationId xmlns:a16="http://schemas.microsoft.com/office/drawing/2014/main" id="{F8198961-1966-6282-2F4A-5F0899EC7C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6" t="9939" r="39391" b="-3045"/>
          <a:stretch/>
        </p:blipFill>
        <p:spPr bwMode="auto">
          <a:xfrm>
            <a:off x="3476065" y="2647441"/>
            <a:ext cx="1348687" cy="244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0" descr="Waven : Xélor, guide de classe - Millenium">
            <a:extLst>
              <a:ext uri="{FF2B5EF4-FFF2-40B4-BE49-F238E27FC236}">
                <a16:creationId xmlns:a16="http://schemas.microsoft.com/office/drawing/2014/main" id="{52FA0F3D-39E6-927D-EDCA-B045B7896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3" t="5428" r="39050"/>
          <a:stretch/>
        </p:blipFill>
        <p:spPr bwMode="auto">
          <a:xfrm>
            <a:off x="4901447" y="2552652"/>
            <a:ext cx="1378329" cy="24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8C87DD9-C7E8-9627-0DC9-6F18D25DE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50" b="1103"/>
          <a:stretch/>
        </p:blipFill>
        <p:spPr>
          <a:xfrm>
            <a:off x="1140299" y="5450863"/>
            <a:ext cx="4577402" cy="4059074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4BEDFFA5-2DF8-6B23-7893-DA6231A1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3" y="9383102"/>
            <a:ext cx="2314575" cy="527403"/>
          </a:xfrm>
        </p:spPr>
        <p:txBody>
          <a:bodyPr/>
          <a:lstStyle/>
          <a:p>
            <a:r>
              <a:rPr lang="pt-BR"/>
              <a:t>Odisseia Orientada a Objetos - Eduardo Costa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ED7AC11-0326-5028-188C-7C01FDDB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3" y="9383102"/>
            <a:ext cx="1543050" cy="527403"/>
          </a:xfrm>
        </p:spPr>
        <p:txBody>
          <a:bodyPr/>
          <a:lstStyle/>
          <a:p>
            <a:fld id="{510DD81F-64E6-41D6-8F03-33C4114CDE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07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473</TotalTime>
  <Words>506</Words>
  <Application>Microsoft Office PowerPoint</Application>
  <PresentationFormat>Papel A4 (210 x 297 mm)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Kozuka Gothic Pr6N B</vt:lpstr>
      <vt:lpstr>Arial</vt:lpstr>
      <vt:lpstr>Calibri</vt:lpstr>
      <vt:lpstr>Calibri Light</vt:lpstr>
      <vt:lpstr>Impact</vt:lpstr>
      <vt:lpstr>Söhne</vt:lpstr>
      <vt:lpstr>Tema do Office</vt:lpstr>
      <vt:lpstr>Odisseia Orientada a Objetos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CABRAL COSTA</dc:creator>
  <cp:lastModifiedBy>Eduardo Cabral Costa</cp:lastModifiedBy>
  <cp:revision>3</cp:revision>
  <dcterms:created xsi:type="dcterms:W3CDTF">2023-08-22T21:08:49Z</dcterms:created>
  <dcterms:modified xsi:type="dcterms:W3CDTF">2023-08-23T18:10:05Z</dcterms:modified>
</cp:coreProperties>
</file>