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46"/>
  </p:notesMasterIdLst>
  <p:sldIdLst>
    <p:sldId id="256" r:id="rId2"/>
    <p:sldId id="257" r:id="rId3"/>
    <p:sldId id="258" r:id="rId4"/>
    <p:sldId id="315" r:id="rId5"/>
    <p:sldId id="259" r:id="rId6"/>
    <p:sldId id="260" r:id="rId7"/>
    <p:sldId id="262" r:id="rId8"/>
    <p:sldId id="263" r:id="rId9"/>
    <p:sldId id="264" r:id="rId10"/>
    <p:sldId id="265" r:id="rId11"/>
    <p:sldId id="266" r:id="rId12"/>
    <p:sldId id="322" r:id="rId13"/>
    <p:sldId id="321" r:id="rId14"/>
    <p:sldId id="267" r:id="rId15"/>
    <p:sldId id="268" r:id="rId16"/>
    <p:sldId id="272" r:id="rId17"/>
    <p:sldId id="270" r:id="rId18"/>
    <p:sldId id="312" r:id="rId19"/>
    <p:sldId id="271" r:id="rId20"/>
    <p:sldId id="317" r:id="rId21"/>
    <p:sldId id="318" r:id="rId22"/>
    <p:sldId id="313" r:id="rId23"/>
    <p:sldId id="316" r:id="rId24"/>
    <p:sldId id="288" r:id="rId25"/>
    <p:sldId id="297" r:id="rId26"/>
    <p:sldId id="309" r:id="rId27"/>
    <p:sldId id="314" r:id="rId28"/>
    <p:sldId id="298" r:id="rId29"/>
    <p:sldId id="299" r:id="rId30"/>
    <p:sldId id="301" r:id="rId31"/>
    <p:sldId id="310" r:id="rId32"/>
    <p:sldId id="302" r:id="rId33"/>
    <p:sldId id="303" r:id="rId34"/>
    <p:sldId id="304" r:id="rId35"/>
    <p:sldId id="305" r:id="rId36"/>
    <p:sldId id="306" r:id="rId37"/>
    <p:sldId id="307" r:id="rId38"/>
    <p:sldId id="325" r:id="rId39"/>
    <p:sldId id="319" r:id="rId40"/>
    <p:sldId id="320" r:id="rId41"/>
    <p:sldId id="323" r:id="rId42"/>
    <p:sldId id="324" r:id="rId43"/>
    <p:sldId id="308" r:id="rId44"/>
    <p:sldId id="26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65669" autoAdjust="0"/>
  </p:normalViewPr>
  <p:slideViewPr>
    <p:cSldViewPr snapToGrid="0">
      <p:cViewPr varScale="1">
        <p:scale>
          <a:sx n="96" d="100"/>
          <a:sy n="96" d="100"/>
        </p:scale>
        <p:origin x="1316" y="6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61797-04EC-4A27-AF92-25A238FE0BA0}"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2BC71-B6F0-48A8-BF76-979C435F0A3D}" type="slidenum">
              <a:rPr lang="en-US" smtClean="0"/>
              <a:t>‹#›</a:t>
            </a:fld>
            <a:endParaRPr lang="en-US"/>
          </a:p>
        </p:txBody>
      </p:sp>
    </p:spTree>
    <p:extLst>
      <p:ext uri="{BB962C8B-B14F-4D97-AF65-F5344CB8AC3E}">
        <p14:creationId xmlns:p14="http://schemas.microsoft.com/office/powerpoint/2010/main" val="3911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5"/>
          </p:nvPr>
        </p:nvSpPr>
        <p:spPr/>
        <p:txBody>
          <a:bodyPr/>
          <a:lstStyle/>
          <a:p>
            <a:fld id="{2AD2BC71-B6F0-48A8-BF76-979C435F0A3D}" type="slidenum">
              <a:rPr lang="en-US" smtClean="0"/>
              <a:t>18</a:t>
            </a:fld>
            <a:endParaRPr lang="en-US"/>
          </a:p>
        </p:txBody>
      </p:sp>
    </p:spTree>
    <p:extLst>
      <p:ext uri="{BB962C8B-B14F-4D97-AF65-F5344CB8AC3E}">
        <p14:creationId xmlns:p14="http://schemas.microsoft.com/office/powerpoint/2010/main" val="342382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2BC71-B6F0-48A8-BF76-979C435F0A3D}" type="slidenum">
              <a:rPr lang="en-US" smtClean="0"/>
              <a:t>19</a:t>
            </a:fld>
            <a:endParaRPr lang="en-US"/>
          </a:p>
        </p:txBody>
      </p:sp>
    </p:spTree>
    <p:extLst>
      <p:ext uri="{BB962C8B-B14F-4D97-AF65-F5344CB8AC3E}">
        <p14:creationId xmlns:p14="http://schemas.microsoft.com/office/powerpoint/2010/main" val="138104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2BC71-B6F0-48A8-BF76-979C435F0A3D}" type="slidenum">
              <a:rPr lang="en-US" smtClean="0"/>
              <a:t>20</a:t>
            </a:fld>
            <a:endParaRPr lang="en-US"/>
          </a:p>
        </p:txBody>
      </p:sp>
    </p:spTree>
    <p:extLst>
      <p:ext uri="{BB962C8B-B14F-4D97-AF65-F5344CB8AC3E}">
        <p14:creationId xmlns:p14="http://schemas.microsoft.com/office/powerpoint/2010/main" val="370218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2BC71-B6F0-48A8-BF76-979C435F0A3D}" type="slidenum">
              <a:rPr lang="en-US" smtClean="0"/>
              <a:t>21</a:t>
            </a:fld>
            <a:endParaRPr lang="en-US"/>
          </a:p>
        </p:txBody>
      </p:sp>
    </p:spTree>
    <p:extLst>
      <p:ext uri="{BB962C8B-B14F-4D97-AF65-F5344CB8AC3E}">
        <p14:creationId xmlns:p14="http://schemas.microsoft.com/office/powerpoint/2010/main" val="190450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2BC71-B6F0-48A8-BF76-979C435F0A3D}" type="slidenum">
              <a:rPr lang="en-US" smtClean="0"/>
              <a:t>22</a:t>
            </a:fld>
            <a:endParaRPr lang="en-US"/>
          </a:p>
        </p:txBody>
      </p:sp>
    </p:spTree>
    <p:extLst>
      <p:ext uri="{BB962C8B-B14F-4D97-AF65-F5344CB8AC3E}">
        <p14:creationId xmlns:p14="http://schemas.microsoft.com/office/powerpoint/2010/main" val="392023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2BC71-B6F0-48A8-BF76-979C435F0A3D}" type="slidenum">
              <a:rPr lang="en-US" smtClean="0"/>
              <a:t>23</a:t>
            </a:fld>
            <a:endParaRPr lang="en-US"/>
          </a:p>
        </p:txBody>
      </p:sp>
    </p:spTree>
    <p:extLst>
      <p:ext uri="{BB962C8B-B14F-4D97-AF65-F5344CB8AC3E}">
        <p14:creationId xmlns:p14="http://schemas.microsoft.com/office/powerpoint/2010/main" val="210053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AD2BC71-B6F0-48A8-BF76-979C435F0A3D}" type="slidenum">
              <a:rPr lang="en-US" smtClean="0"/>
              <a:t>24</a:t>
            </a:fld>
            <a:endParaRPr lang="en-US"/>
          </a:p>
        </p:txBody>
      </p:sp>
    </p:spTree>
    <p:extLst>
      <p:ext uri="{BB962C8B-B14F-4D97-AF65-F5344CB8AC3E}">
        <p14:creationId xmlns:p14="http://schemas.microsoft.com/office/powerpoint/2010/main" val="254618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2BC71-B6F0-48A8-BF76-979C435F0A3D}" type="slidenum">
              <a:rPr lang="en-US" smtClean="0"/>
              <a:t>43</a:t>
            </a:fld>
            <a:endParaRPr lang="en-US"/>
          </a:p>
        </p:txBody>
      </p:sp>
    </p:spTree>
    <p:extLst>
      <p:ext uri="{BB962C8B-B14F-4D97-AF65-F5344CB8AC3E}">
        <p14:creationId xmlns:p14="http://schemas.microsoft.com/office/powerpoint/2010/main" val="1128547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2"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1" y="1267730"/>
            <a:ext cx="9576261"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2"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2"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1"/>
            <a:ext cx="1691641"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7"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3"/>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6" indent="0" algn="ctr">
              <a:buNone/>
              <a:defRPr sz="1600"/>
            </a:lvl2pPr>
            <a:lvl3pPr marL="914411" indent="0" algn="ctr">
              <a:buNone/>
              <a:defRPr sz="16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2" y="1341256"/>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2/19/2019</a:t>
            </a:fld>
            <a:endParaRPr lang="en-US" dirty="0"/>
          </a:p>
        </p:txBody>
      </p:sp>
      <p:sp>
        <p:nvSpPr>
          <p:cNvPr id="21" name="Footer Placeholder 20"/>
          <p:cNvSpPr>
            <a:spLocks noGrp="1"/>
          </p:cNvSpPr>
          <p:nvPr>
            <p:ph type="ftr" sz="quarter" idx="11"/>
          </p:nvPr>
        </p:nvSpPr>
        <p:spPr>
          <a:xfrm>
            <a:off x="1453895"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20"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1"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5"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1" y="1267730"/>
            <a:ext cx="9576261"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2"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2"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1"/>
            <a:ext cx="1691641"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5" y="4682062"/>
            <a:ext cx="9070848" cy="457200"/>
          </a:xfrm>
        </p:spPr>
        <p:txBody>
          <a:bodyPr anchor="t">
            <a:normAutofit/>
          </a:bodyPr>
          <a:lstStyle>
            <a:lvl1pPr marL="0" indent="0" algn="ctr">
              <a:buNone/>
              <a:tabLst>
                <a:tab pos="2633695" algn="l"/>
              </a:tabLst>
              <a:defRPr sz="1600">
                <a:solidFill>
                  <a:schemeClr val="tx2"/>
                </a:solidFill>
                <a:effectLst/>
              </a:defRPr>
            </a:lvl1pPr>
            <a:lvl2pPr marL="457206" indent="0">
              <a:buNone/>
              <a:defRPr sz="1600">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9"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2/19/2019</a:t>
            </a:fld>
            <a:endParaRPr lang="en-US" dirty="0"/>
          </a:p>
        </p:txBody>
      </p:sp>
      <p:sp>
        <p:nvSpPr>
          <p:cNvPr id="5" name="Footer Placeholder 4"/>
          <p:cNvSpPr>
            <a:spLocks noGrp="1"/>
          </p:cNvSpPr>
          <p:nvPr>
            <p:ph type="ftr" sz="quarter" idx="11"/>
          </p:nvPr>
        </p:nvSpPr>
        <p:spPr>
          <a:xfrm>
            <a:off x="1453898"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5"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1"/>
            </a:lvl1pPr>
            <a:lvl2pPr>
              <a:defRPr sz="1600"/>
            </a:lvl2pPr>
            <a:lvl3pPr>
              <a:defRPr sz="1401"/>
            </a:lvl3pPr>
            <a:lvl4pPr>
              <a:defRPr sz="1401"/>
            </a:lvl4pPr>
            <a:lvl5pPr>
              <a:defRPr sz="1401"/>
            </a:lvl5pPr>
            <a:lvl6pPr>
              <a:defRPr sz="1401"/>
            </a:lvl6pPr>
            <a:lvl7pPr>
              <a:defRPr sz="1401"/>
            </a:lvl7pPr>
            <a:lvl8pPr>
              <a:defRPr sz="1401"/>
            </a:lvl8pPr>
            <a:lvl9pPr>
              <a:defRPr sz="14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1"/>
            </a:lvl1pPr>
            <a:lvl2pPr>
              <a:defRPr sz="1600"/>
            </a:lvl2pPr>
            <a:lvl3pPr>
              <a:defRPr sz="1401"/>
            </a:lvl3pPr>
            <a:lvl4pPr>
              <a:defRPr sz="1401"/>
            </a:lvl4pPr>
            <a:lvl5pPr>
              <a:defRPr sz="1401"/>
            </a:lvl5pPr>
            <a:lvl6pPr>
              <a:defRPr sz="1401"/>
            </a:lvl6pPr>
            <a:lvl7pPr>
              <a:defRPr sz="1401"/>
            </a:lvl7pPr>
            <a:lvl8pPr>
              <a:defRPr sz="1401"/>
            </a:lvl8pPr>
            <a:lvl9pPr>
              <a:defRPr sz="14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9" y="2074334"/>
            <a:ext cx="4754880" cy="640080"/>
          </a:xfrm>
        </p:spPr>
        <p:txBody>
          <a:bodyPr anchor="ctr">
            <a:normAutofit/>
          </a:bodyPr>
          <a:lstStyle>
            <a:lvl1pPr marL="0" indent="0" algn="ctr">
              <a:spcBef>
                <a:spcPts val="0"/>
              </a:spcBef>
              <a:buNone/>
              <a:defRPr sz="1801" b="0">
                <a:solidFill>
                  <a:schemeClr val="tx2"/>
                </a:solidFill>
                <a:latin typeface="+mn-lt"/>
              </a:defRPr>
            </a:lvl1pPr>
            <a:lvl2pPr marL="457206" indent="0">
              <a:buNone/>
              <a:defRPr sz="1801"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4" name="Content Placeholder 3"/>
          <p:cNvSpPr>
            <a:spLocks noGrp="1"/>
          </p:cNvSpPr>
          <p:nvPr>
            <p:ph sz="half" idx="2"/>
          </p:nvPr>
        </p:nvSpPr>
        <p:spPr>
          <a:xfrm>
            <a:off x="1069849" y="2755898"/>
            <a:ext cx="4754880" cy="3200400"/>
          </a:xfrm>
        </p:spPr>
        <p:txBody>
          <a:bodyPr/>
          <a:lstStyle>
            <a:lvl1pPr>
              <a:defRPr sz="1801"/>
            </a:lvl1pPr>
            <a:lvl2pPr>
              <a:defRPr sz="1600"/>
            </a:lvl2pPr>
            <a:lvl3pPr>
              <a:defRPr sz="1401"/>
            </a:lvl3pPr>
            <a:lvl4pPr>
              <a:defRPr sz="1401"/>
            </a:lvl4pPr>
            <a:lvl5pPr>
              <a:defRPr sz="1401"/>
            </a:lvl5pPr>
            <a:lvl6pPr>
              <a:defRPr sz="1401"/>
            </a:lvl6pPr>
            <a:lvl7pPr>
              <a:defRPr sz="1401"/>
            </a:lvl7pPr>
            <a:lvl8pPr>
              <a:defRPr sz="1401"/>
            </a:lvl8pPr>
            <a:lvl9pPr>
              <a:defRPr sz="14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9" y="2074334"/>
            <a:ext cx="4754880" cy="640080"/>
          </a:xfrm>
        </p:spPr>
        <p:txBody>
          <a:bodyPr anchor="ctr">
            <a:normAutofit/>
          </a:bodyPr>
          <a:lstStyle>
            <a:lvl1pPr marL="0" indent="0" algn="ctr">
              <a:spcBef>
                <a:spcPts val="0"/>
              </a:spcBef>
              <a:buNone/>
              <a:defRPr sz="1801" b="0">
                <a:solidFill>
                  <a:schemeClr val="tx2"/>
                </a:solidFill>
              </a:defRPr>
            </a:lvl1pPr>
            <a:lvl2pPr marL="457206" indent="0">
              <a:buNone/>
              <a:defRPr sz="1801"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6" name="Content Placeholder 5"/>
          <p:cNvSpPr>
            <a:spLocks noGrp="1"/>
          </p:cNvSpPr>
          <p:nvPr>
            <p:ph sz="quarter" idx="4"/>
          </p:nvPr>
        </p:nvSpPr>
        <p:spPr>
          <a:xfrm>
            <a:off x="6373369" y="2756581"/>
            <a:ext cx="4754880" cy="3200400"/>
          </a:xfrm>
        </p:spPr>
        <p:txBody>
          <a:bodyPr/>
          <a:lstStyle>
            <a:lvl1pPr>
              <a:defRPr sz="1801"/>
            </a:lvl1pPr>
            <a:lvl2pPr>
              <a:defRPr sz="1600"/>
            </a:lvl2pPr>
            <a:lvl3pPr>
              <a:defRPr sz="1401"/>
            </a:lvl3pPr>
            <a:lvl4pPr>
              <a:defRPr sz="1401"/>
            </a:lvl4pPr>
            <a:lvl5pPr>
              <a:defRPr sz="1401"/>
            </a:lvl5pPr>
            <a:lvl6pPr>
              <a:defRPr sz="1401"/>
            </a:lvl6pPr>
            <a:lvl7pPr>
              <a:defRPr sz="1401"/>
            </a:lvl7pPr>
            <a:lvl8pPr>
              <a:defRPr sz="1401"/>
            </a:lvl8pPr>
            <a:lvl9pPr>
              <a:defRPr sz="14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11"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2" y="609600"/>
            <a:ext cx="7772400" cy="5334000"/>
          </a:xfrm>
        </p:spPr>
        <p:txBody>
          <a:bodyPr/>
          <a:lstStyle>
            <a:lvl1pPr>
              <a:defRPr sz="1900"/>
            </a:lvl1pPr>
            <a:lvl2pPr>
              <a:defRPr sz="1600"/>
            </a:lvl2pPr>
            <a:lvl3pPr>
              <a:defRPr sz="1401"/>
            </a:lvl3pPr>
            <a:lvl4pPr>
              <a:defRPr sz="1401"/>
            </a:lvl4pPr>
            <a:lvl5pPr>
              <a:defRPr sz="1401"/>
            </a:lvl5pPr>
            <a:lvl6pPr>
              <a:defRPr sz="1401"/>
            </a:lvl6pPr>
            <a:lvl7pPr>
              <a:defRPr sz="1401"/>
            </a:lvl7pPr>
            <a:lvl8pPr>
              <a:defRPr sz="1401"/>
            </a:lvl8pPr>
            <a:lvl9pPr>
              <a:defRPr sz="14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1">
                <a:solidFill>
                  <a:schemeClr val="tx1"/>
                </a:solidFill>
              </a:defRPr>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2/19/2019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9"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8"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1"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3" cy="6382512"/>
          </a:xfrm>
          <a:solidFill>
            <a:schemeClr val="accent6">
              <a:lumMod val="60000"/>
              <a:lumOff val="40000"/>
            </a:schemeClr>
          </a:solidFill>
          <a:ln>
            <a:noFill/>
          </a:ln>
        </p:spPr>
        <p:txBody>
          <a:bodyPr anchor="t"/>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1" y="2286000"/>
            <a:ext cx="2432304" cy="3502152"/>
          </a:xfrm>
        </p:spPr>
        <p:txBody>
          <a:bodyPr>
            <a:normAutofit/>
          </a:bodyPr>
          <a:lstStyle>
            <a:lvl1pPr marL="0" indent="0" algn="l">
              <a:lnSpc>
                <a:spcPct val="110000"/>
              </a:lnSpc>
              <a:spcBef>
                <a:spcPts val="800"/>
              </a:spcBef>
              <a:buNone/>
              <a:defRPr sz="1401">
                <a:solidFill>
                  <a:schemeClr val="tx1"/>
                </a:solidFill>
              </a:defRPr>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2/19/2019</a:t>
            </a:fld>
            <a:endParaRPr lang="en-US" dirty="0"/>
          </a:p>
        </p:txBody>
      </p:sp>
      <p:sp>
        <p:nvSpPr>
          <p:cNvPr id="6" name="Footer Placeholder 5"/>
          <p:cNvSpPr>
            <a:spLocks noGrp="1"/>
          </p:cNvSpPr>
          <p:nvPr>
            <p:ph type="ftr" sz="quarter" idx="11"/>
          </p:nvPr>
        </p:nvSpPr>
        <p:spPr/>
        <p:txBody>
          <a:bodyPr/>
          <a:lstStyle>
            <a:lvl1pPr marL="0" algn="r" defTabSz="914411" rtl="0" eaLnBrk="1" latinLnBrk="0" hangingPunct="1">
              <a:defRPr lang="en-US" sz="100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9"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8"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8"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5" y="6214535"/>
            <a:ext cx="2743200" cy="256032"/>
          </a:xfrm>
          <a:prstGeom prst="rect">
            <a:avLst/>
          </a:prstGeom>
        </p:spPr>
        <p:txBody>
          <a:bodyPr vert="horz" lIns="91440" tIns="45720" rIns="91440" bIns="45720" rtlCol="0" anchor="b"/>
          <a:lstStyle>
            <a:lvl1pPr algn="l">
              <a:defRPr sz="1001">
                <a:solidFill>
                  <a:schemeClr val="tx1">
                    <a:lumMod val="75000"/>
                    <a:lumOff val="25000"/>
                  </a:schemeClr>
                </a:solidFill>
              </a:defRPr>
            </a:lvl1pPr>
          </a:lstStyle>
          <a:p>
            <a:fld id="{6C5516DA-9D86-4E1E-A623-C11F9F74EB59}" type="datetimeFigureOut">
              <a:rPr lang="en-US" dirty="0"/>
              <a:t>2/19/2019</a:t>
            </a:fld>
            <a:endParaRPr lang="en-US" dirty="0"/>
          </a:p>
        </p:txBody>
      </p:sp>
      <p:sp>
        <p:nvSpPr>
          <p:cNvPr id="5" name="Footer Placeholder 4"/>
          <p:cNvSpPr>
            <a:spLocks noGrp="1"/>
          </p:cNvSpPr>
          <p:nvPr>
            <p:ph type="ftr" sz="quarter" idx="3"/>
          </p:nvPr>
        </p:nvSpPr>
        <p:spPr>
          <a:xfrm>
            <a:off x="3489962" y="6214535"/>
            <a:ext cx="5212080" cy="256032"/>
          </a:xfrm>
          <a:prstGeom prst="rect">
            <a:avLst/>
          </a:prstGeom>
        </p:spPr>
        <p:txBody>
          <a:bodyPr vert="horz" lIns="91440" tIns="45720" rIns="91440" bIns="45720" rtlCol="0" anchor="b"/>
          <a:lstStyle>
            <a:lvl1pPr algn="ctr">
              <a:defRPr sz="1001">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1">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11"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2" indent="-182882" algn="l" defTabSz="914411"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1" kern="1200">
          <a:solidFill>
            <a:schemeClr val="tx1"/>
          </a:solidFill>
          <a:latin typeface="+mn-lt"/>
          <a:ea typeface="+mn-ea"/>
          <a:cs typeface="+mn-cs"/>
        </a:defRPr>
      </a:lvl1pPr>
      <a:lvl2pPr marL="457206" indent="-182882" algn="l" defTabSz="914411"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9" indent="-182882"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3pPr>
      <a:lvl4pPr marL="1005853" indent="-182882"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4pPr>
      <a:lvl5pPr marL="1280176" indent="-182882"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5pPr>
      <a:lvl6pPr marL="1600020" indent="-228604"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6pPr>
      <a:lvl7pPr marL="1900024" indent="-228604"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7pPr>
      <a:lvl8pPr marL="2200028" indent="-228604"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8pPr>
      <a:lvl9pPr marL="2500031" indent="-228604"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teeng.org/Hom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4B5D-FC5C-4F56-8B94-CC2C044CE083}"/>
              </a:ext>
            </a:extLst>
          </p:cNvPr>
          <p:cNvSpPr>
            <a:spLocks noGrp="1"/>
          </p:cNvSpPr>
          <p:nvPr>
            <p:ph type="ctrTitle"/>
          </p:nvPr>
        </p:nvSpPr>
        <p:spPr/>
        <p:txBody>
          <a:bodyPr/>
          <a:lstStyle/>
          <a:p>
            <a:r>
              <a:rPr lang="en-US" dirty="0"/>
              <a:t>Online Gift Registry</a:t>
            </a:r>
          </a:p>
        </p:txBody>
      </p:sp>
      <p:sp>
        <p:nvSpPr>
          <p:cNvPr id="3" name="Subtitle 2">
            <a:extLst>
              <a:ext uri="{FF2B5EF4-FFF2-40B4-BE49-F238E27FC236}">
                <a16:creationId xmlns:a16="http://schemas.microsoft.com/office/drawing/2014/main" id="{307D328A-6A93-4DBC-B8BE-6E8453468E7F}"/>
              </a:ext>
            </a:extLst>
          </p:cNvPr>
          <p:cNvSpPr>
            <a:spLocks noGrp="1"/>
          </p:cNvSpPr>
          <p:nvPr>
            <p:ph type="subTitle" idx="1"/>
          </p:nvPr>
        </p:nvSpPr>
        <p:spPr>
          <a:xfrm>
            <a:off x="1562100" y="4682063"/>
            <a:ext cx="9070848" cy="738076"/>
          </a:xfrm>
        </p:spPr>
        <p:txBody>
          <a:bodyPr>
            <a:normAutofit/>
          </a:bodyPr>
          <a:lstStyle/>
          <a:p>
            <a:r>
              <a:rPr lang="en-US" dirty="0"/>
              <a:t>Team TEENG</a:t>
            </a:r>
          </a:p>
          <a:p>
            <a:r>
              <a:rPr lang="en-US" dirty="0"/>
              <a:t>Tai Butler, Edward Martinez, Eduardo Davila, Nupoor Basmatkar, Graham O’Hea</a:t>
            </a:r>
          </a:p>
        </p:txBody>
      </p:sp>
    </p:spTree>
    <p:extLst>
      <p:ext uri="{BB962C8B-B14F-4D97-AF65-F5344CB8AC3E}">
        <p14:creationId xmlns:p14="http://schemas.microsoft.com/office/powerpoint/2010/main" val="2513980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1EC2-3DC9-4E10-804A-C786AF3E49A0}"/>
              </a:ext>
            </a:extLst>
          </p:cNvPr>
          <p:cNvSpPr>
            <a:spLocks noGrp="1"/>
          </p:cNvSpPr>
          <p:nvPr>
            <p:ph type="title"/>
          </p:nvPr>
        </p:nvSpPr>
        <p:spPr/>
        <p:txBody>
          <a:bodyPr/>
          <a:lstStyle/>
          <a:p>
            <a:r>
              <a:rPr lang="en-US" dirty="0"/>
              <a:t>Specific Tasks</a:t>
            </a:r>
          </a:p>
        </p:txBody>
      </p:sp>
      <p:sp>
        <p:nvSpPr>
          <p:cNvPr id="3" name="Content Placeholder 2">
            <a:extLst>
              <a:ext uri="{FF2B5EF4-FFF2-40B4-BE49-F238E27FC236}">
                <a16:creationId xmlns:a16="http://schemas.microsoft.com/office/drawing/2014/main" id="{D556EF7D-847F-40B7-8487-C99DAAF88C5E}"/>
              </a:ext>
            </a:extLst>
          </p:cNvPr>
          <p:cNvSpPr>
            <a:spLocks noGrp="1"/>
          </p:cNvSpPr>
          <p:nvPr>
            <p:ph idx="1"/>
          </p:nvPr>
        </p:nvSpPr>
        <p:spPr>
          <a:xfrm>
            <a:off x="1066800" y="2103122"/>
            <a:ext cx="4379844" cy="3931920"/>
          </a:xfrm>
        </p:spPr>
        <p:txBody>
          <a:bodyPr>
            <a:normAutofit fontScale="92500"/>
          </a:bodyPr>
          <a:lstStyle/>
          <a:p>
            <a:pPr lvl="0"/>
            <a:r>
              <a:rPr lang="en-US" dirty="0"/>
              <a:t>Documentation of the business case for this project</a:t>
            </a:r>
          </a:p>
          <a:p>
            <a:pPr lvl="0"/>
            <a:r>
              <a:rPr lang="en-US" dirty="0"/>
              <a:t>Development of the use cases for this platform</a:t>
            </a:r>
          </a:p>
          <a:p>
            <a:pPr lvl="0"/>
            <a:r>
              <a:rPr lang="en-US" dirty="0"/>
              <a:t>Development of user workflows</a:t>
            </a:r>
          </a:p>
          <a:p>
            <a:pPr lvl="0"/>
            <a:r>
              <a:rPr lang="en-US" dirty="0"/>
              <a:t>Conducting functional requirements analysis </a:t>
            </a:r>
          </a:p>
          <a:p>
            <a:pPr lvl="0"/>
            <a:r>
              <a:rPr lang="en-US" dirty="0"/>
              <a:t>Conducting technical requirements analysis</a:t>
            </a:r>
          </a:p>
          <a:p>
            <a:pPr lvl="0"/>
            <a:r>
              <a:rPr lang="en-US" dirty="0"/>
              <a:t>Selection of database, web server, and development framework</a:t>
            </a:r>
          </a:p>
          <a:p>
            <a:pPr lvl="0"/>
            <a:r>
              <a:rPr lang="en-US" dirty="0"/>
              <a:t>Selection of the hosting environment</a:t>
            </a:r>
          </a:p>
          <a:p>
            <a:pPr lvl="0"/>
            <a:r>
              <a:rPr lang="en-US" dirty="0"/>
              <a:t>Development of the project plan</a:t>
            </a:r>
          </a:p>
          <a:p>
            <a:pPr lvl="0"/>
            <a:r>
              <a:rPr lang="en-US" dirty="0"/>
              <a:t>Conducting general market analysis</a:t>
            </a:r>
          </a:p>
        </p:txBody>
      </p:sp>
      <p:sp>
        <p:nvSpPr>
          <p:cNvPr id="4" name="Content Placeholder 2">
            <a:extLst>
              <a:ext uri="{FF2B5EF4-FFF2-40B4-BE49-F238E27FC236}">
                <a16:creationId xmlns:a16="http://schemas.microsoft.com/office/drawing/2014/main" id="{809267AA-6467-454B-B4F6-0734028DFE43}"/>
              </a:ext>
            </a:extLst>
          </p:cNvPr>
          <p:cNvSpPr txBox="1">
            <a:spLocks/>
          </p:cNvSpPr>
          <p:nvPr/>
        </p:nvSpPr>
        <p:spPr>
          <a:xfrm>
            <a:off x="6467059" y="1722784"/>
            <a:ext cx="4379844" cy="4206238"/>
          </a:xfrm>
          <a:prstGeom prst="rect">
            <a:avLst/>
          </a:prstGeom>
        </p:spPr>
        <p:txBody>
          <a:bodyPr vert="horz" lIns="91440" tIns="45721" rIns="91440" bIns="45721"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0"/>
            <a:endParaRPr lang="en-US" sz="1700" dirty="0"/>
          </a:p>
          <a:p>
            <a:r>
              <a:rPr lang="en-US" sz="1700" dirty="0"/>
              <a:t>Conducting social media analysis</a:t>
            </a:r>
          </a:p>
          <a:p>
            <a:pPr lvl="0"/>
            <a:r>
              <a:rPr lang="en-US" sz="1700" dirty="0"/>
              <a:t>Development of the user interface wireframes</a:t>
            </a:r>
          </a:p>
          <a:p>
            <a:pPr lvl="0"/>
            <a:r>
              <a:rPr lang="en-US" sz="1700" dirty="0"/>
              <a:t>Development of custom graphics as needed</a:t>
            </a:r>
          </a:p>
          <a:p>
            <a:pPr lvl="0"/>
            <a:r>
              <a:rPr lang="en-US" sz="1700" dirty="0"/>
              <a:t>Creating the overall website structure</a:t>
            </a:r>
          </a:p>
          <a:p>
            <a:pPr lvl="0"/>
            <a:r>
              <a:rPr lang="en-US" sz="1700" dirty="0"/>
              <a:t>Writing the actual code</a:t>
            </a:r>
          </a:p>
          <a:p>
            <a:pPr lvl="0"/>
            <a:r>
              <a:rPr lang="en-US" sz="1700" dirty="0"/>
              <a:t>Deployment to the hosting environment</a:t>
            </a:r>
          </a:p>
          <a:p>
            <a:pPr lvl="0"/>
            <a:r>
              <a:rPr lang="en-US" sz="1700" dirty="0"/>
              <a:t>Development of testing framework</a:t>
            </a:r>
          </a:p>
          <a:p>
            <a:pPr lvl="0"/>
            <a:r>
              <a:rPr lang="en-US" sz="1700" dirty="0"/>
              <a:t>Testing deployed web app</a:t>
            </a:r>
          </a:p>
          <a:p>
            <a:pPr lvl="0"/>
            <a:r>
              <a:rPr lang="en-US" sz="1700" dirty="0"/>
              <a:t>Research regulatory requirements and develop compliance needed for it</a:t>
            </a:r>
          </a:p>
        </p:txBody>
      </p:sp>
    </p:spTree>
    <p:extLst>
      <p:ext uri="{BB962C8B-B14F-4D97-AF65-F5344CB8AC3E}">
        <p14:creationId xmlns:p14="http://schemas.microsoft.com/office/powerpoint/2010/main" val="220137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CAB4-5BCB-434C-8EFD-268D9B71FB1D}"/>
              </a:ext>
            </a:extLst>
          </p:cNvPr>
          <p:cNvSpPr>
            <a:spLocks noGrp="1"/>
          </p:cNvSpPr>
          <p:nvPr>
            <p:ph type="title"/>
          </p:nvPr>
        </p:nvSpPr>
        <p:spPr>
          <a:xfrm>
            <a:off x="1066800" y="642594"/>
            <a:ext cx="10184296" cy="1371600"/>
          </a:xfrm>
        </p:spPr>
        <p:txBody>
          <a:bodyPr/>
          <a:lstStyle/>
          <a:p>
            <a:r>
              <a:rPr lang="en-US" dirty="0"/>
              <a:t>Costs – Estimates and Actuals</a:t>
            </a:r>
          </a:p>
        </p:txBody>
      </p:sp>
      <p:graphicFrame>
        <p:nvGraphicFramePr>
          <p:cNvPr id="6" name="Table 5">
            <a:extLst>
              <a:ext uri="{FF2B5EF4-FFF2-40B4-BE49-F238E27FC236}">
                <a16:creationId xmlns:a16="http://schemas.microsoft.com/office/drawing/2014/main" id="{70B7588A-C6FC-4347-8E48-C4E08767EC97}"/>
              </a:ext>
            </a:extLst>
          </p:cNvPr>
          <p:cNvGraphicFramePr>
            <a:graphicFrameLocks noGrp="1"/>
          </p:cNvGraphicFramePr>
          <p:nvPr>
            <p:extLst>
              <p:ext uri="{D42A27DB-BD31-4B8C-83A1-F6EECF244321}">
                <p14:modId xmlns:p14="http://schemas.microsoft.com/office/powerpoint/2010/main" val="2191988340"/>
              </p:ext>
            </p:extLst>
          </p:nvPr>
        </p:nvGraphicFramePr>
        <p:xfrm>
          <a:off x="784086" y="2421835"/>
          <a:ext cx="10623828" cy="3175181"/>
        </p:xfrm>
        <a:graphic>
          <a:graphicData uri="http://schemas.openxmlformats.org/drawingml/2006/table">
            <a:tbl>
              <a:tblPr firstRow="1" bandRow="1">
                <a:tableStyleId>{5C22544A-7EE6-4342-B048-85BDC9FD1C3A}</a:tableStyleId>
              </a:tblPr>
              <a:tblGrid>
                <a:gridCol w="2655957">
                  <a:extLst>
                    <a:ext uri="{9D8B030D-6E8A-4147-A177-3AD203B41FA5}">
                      <a16:colId xmlns:a16="http://schemas.microsoft.com/office/drawing/2014/main" val="95380203"/>
                    </a:ext>
                  </a:extLst>
                </a:gridCol>
                <a:gridCol w="2655957">
                  <a:extLst>
                    <a:ext uri="{9D8B030D-6E8A-4147-A177-3AD203B41FA5}">
                      <a16:colId xmlns:a16="http://schemas.microsoft.com/office/drawing/2014/main" val="1098791219"/>
                    </a:ext>
                  </a:extLst>
                </a:gridCol>
                <a:gridCol w="2655957">
                  <a:extLst>
                    <a:ext uri="{9D8B030D-6E8A-4147-A177-3AD203B41FA5}">
                      <a16:colId xmlns:a16="http://schemas.microsoft.com/office/drawing/2014/main" val="2635672728"/>
                    </a:ext>
                  </a:extLst>
                </a:gridCol>
                <a:gridCol w="2655957">
                  <a:extLst>
                    <a:ext uri="{9D8B030D-6E8A-4147-A177-3AD203B41FA5}">
                      <a16:colId xmlns:a16="http://schemas.microsoft.com/office/drawing/2014/main" val="3285319675"/>
                    </a:ext>
                  </a:extLst>
                </a:gridCol>
              </a:tblGrid>
              <a:tr h="338176">
                <a:tc>
                  <a:txBody>
                    <a:bodyPr/>
                    <a:lstStyle/>
                    <a:p>
                      <a:r>
                        <a:rPr lang="en-US" dirty="0"/>
                        <a:t>Expense</a:t>
                      </a:r>
                    </a:p>
                  </a:txBody>
                  <a:tcPr/>
                </a:tc>
                <a:tc>
                  <a:txBody>
                    <a:bodyPr/>
                    <a:lstStyle/>
                    <a:p>
                      <a:r>
                        <a:rPr lang="en-US" dirty="0"/>
                        <a:t>Estimate</a:t>
                      </a:r>
                    </a:p>
                  </a:txBody>
                  <a:tcPr/>
                </a:tc>
                <a:tc>
                  <a:txBody>
                    <a:bodyPr/>
                    <a:lstStyle/>
                    <a:p>
                      <a:r>
                        <a:rPr lang="en-US" dirty="0"/>
                        <a:t>Actual</a:t>
                      </a:r>
                    </a:p>
                  </a:txBody>
                  <a:tcPr/>
                </a:tc>
                <a:tc>
                  <a:txBody>
                    <a:bodyPr/>
                    <a:lstStyle/>
                    <a:p>
                      <a:r>
                        <a:rPr lang="en-US" dirty="0"/>
                        <a:t>Difference</a:t>
                      </a:r>
                    </a:p>
                  </a:txBody>
                  <a:tcPr/>
                </a:tc>
                <a:extLst>
                  <a:ext uri="{0D108BD9-81ED-4DB2-BD59-A6C34878D82A}">
                    <a16:rowId xmlns:a16="http://schemas.microsoft.com/office/drawing/2014/main" val="773635570"/>
                  </a:ext>
                </a:extLst>
              </a:tr>
              <a:tr h="834206">
                <a:tc>
                  <a:txBody>
                    <a:bodyPr/>
                    <a:lstStyle/>
                    <a:p>
                      <a:r>
                        <a:rPr lang="en-US" dirty="0"/>
                        <a:t>Salaries per team member (pro-rated to 3 months)</a:t>
                      </a:r>
                    </a:p>
                  </a:txBody>
                  <a:tcPr/>
                </a:tc>
                <a:tc>
                  <a:txBody>
                    <a:bodyPr/>
                    <a:lstStyle/>
                    <a:p>
                      <a:r>
                        <a:rPr lang="en-US" dirty="0"/>
                        <a:t>$100,000</a:t>
                      </a:r>
                    </a:p>
                    <a:p>
                      <a:r>
                        <a:rPr lang="en-US" dirty="0"/>
                        <a:t>(simulated)</a:t>
                      </a:r>
                    </a:p>
                  </a:txBody>
                  <a:tcPr/>
                </a:tc>
                <a:tc>
                  <a:txBody>
                    <a:bodyPr/>
                    <a:lstStyle/>
                    <a:p>
                      <a:r>
                        <a:rPr lang="en-US" dirty="0"/>
                        <a:t>$100,000</a:t>
                      </a:r>
                    </a:p>
                    <a:p>
                      <a:r>
                        <a:rPr lang="en-US" dirty="0"/>
                        <a:t>(simulated)</a:t>
                      </a:r>
                    </a:p>
                  </a:txBody>
                  <a:tcPr/>
                </a:tc>
                <a:tc>
                  <a:txBody>
                    <a:bodyPr/>
                    <a:lstStyle/>
                    <a:p>
                      <a:r>
                        <a:rPr lang="en-US" dirty="0"/>
                        <a:t>$0</a:t>
                      </a:r>
                    </a:p>
                  </a:txBody>
                  <a:tcPr/>
                </a:tc>
                <a:extLst>
                  <a:ext uri="{0D108BD9-81ED-4DB2-BD59-A6C34878D82A}">
                    <a16:rowId xmlns:a16="http://schemas.microsoft.com/office/drawing/2014/main" val="2604233913"/>
                  </a:ext>
                </a:extLst>
              </a:tr>
              <a:tr h="1334754">
                <a:tc>
                  <a:txBody>
                    <a:bodyPr/>
                    <a:lstStyle/>
                    <a:p>
                      <a:r>
                        <a:rPr lang="en-US" dirty="0"/>
                        <a:t>Hosting costs</a:t>
                      </a:r>
                    </a:p>
                  </a:txBody>
                  <a:tcPr/>
                </a:tc>
                <a:tc>
                  <a:txBody>
                    <a:bodyPr/>
                    <a:lstStyle/>
                    <a:p>
                      <a:r>
                        <a:rPr lang="en-US" dirty="0"/>
                        <a:t>$100.00</a:t>
                      </a:r>
                    </a:p>
                  </a:txBody>
                  <a:tcPr/>
                </a:tc>
                <a:tc>
                  <a:txBody>
                    <a:bodyPr/>
                    <a:lstStyle/>
                    <a:p>
                      <a:r>
                        <a:rPr lang="en-US" dirty="0"/>
                        <a:t>Domain name: $14.99 x 2</a:t>
                      </a:r>
                    </a:p>
                    <a:p>
                      <a:r>
                        <a:rPr lang="en-US" dirty="0"/>
                        <a:t>DNS costs: $2.00</a:t>
                      </a:r>
                    </a:p>
                    <a:p>
                      <a:r>
                        <a:rPr lang="en-US" dirty="0"/>
                        <a:t>Tech Support: $38.42</a:t>
                      </a:r>
                    </a:p>
                    <a:p>
                      <a:r>
                        <a:rPr lang="en-US" dirty="0"/>
                        <a:t>Total: $70.40</a:t>
                      </a:r>
                    </a:p>
                  </a:txBody>
                  <a:tcPr/>
                </a:tc>
                <a:tc>
                  <a:txBody>
                    <a:bodyPr/>
                    <a:lstStyle/>
                    <a:p>
                      <a:r>
                        <a:rPr lang="en-US" dirty="0"/>
                        <a:t>$29.60</a:t>
                      </a:r>
                    </a:p>
                    <a:p>
                      <a:r>
                        <a:rPr lang="en-US" dirty="0"/>
                        <a:t>(under budget)</a:t>
                      </a:r>
                    </a:p>
                  </a:txBody>
                  <a:tcPr/>
                </a:tc>
                <a:extLst>
                  <a:ext uri="{0D108BD9-81ED-4DB2-BD59-A6C34878D82A}">
                    <a16:rowId xmlns:a16="http://schemas.microsoft.com/office/drawing/2014/main" val="2280200752"/>
                  </a:ext>
                </a:extLst>
              </a:tr>
              <a:tr h="583933">
                <a:tc>
                  <a:txBody>
                    <a:bodyPr/>
                    <a:lstStyle/>
                    <a:p>
                      <a:r>
                        <a:rPr lang="en-US" dirty="0"/>
                        <a:t>Graphic design</a:t>
                      </a:r>
                    </a:p>
                  </a:txBody>
                  <a:tcPr/>
                </a:tc>
                <a:tc>
                  <a:txBody>
                    <a:bodyPr/>
                    <a:lstStyle/>
                    <a:p>
                      <a:r>
                        <a:rPr lang="en-US" dirty="0"/>
                        <a:t>$200.00</a:t>
                      </a:r>
                    </a:p>
                  </a:txBody>
                  <a:tcPr/>
                </a:tc>
                <a:tc>
                  <a:txBody>
                    <a:bodyPr/>
                    <a:lstStyle/>
                    <a:p>
                      <a:r>
                        <a:rPr lang="en-US" dirty="0"/>
                        <a:t>$65.00</a:t>
                      </a:r>
                    </a:p>
                  </a:txBody>
                  <a:tcPr/>
                </a:tc>
                <a:tc>
                  <a:txBody>
                    <a:bodyPr/>
                    <a:lstStyle/>
                    <a:p>
                      <a:r>
                        <a:rPr lang="en-US" dirty="0"/>
                        <a:t>$135.00 </a:t>
                      </a:r>
                    </a:p>
                    <a:p>
                      <a:r>
                        <a:rPr lang="en-US" dirty="0"/>
                        <a:t>(under budget)</a:t>
                      </a:r>
                    </a:p>
                  </a:txBody>
                  <a:tcPr/>
                </a:tc>
                <a:extLst>
                  <a:ext uri="{0D108BD9-81ED-4DB2-BD59-A6C34878D82A}">
                    <a16:rowId xmlns:a16="http://schemas.microsoft.com/office/drawing/2014/main" val="3026332429"/>
                  </a:ext>
                </a:extLst>
              </a:tr>
            </a:tbl>
          </a:graphicData>
        </a:graphic>
      </p:graphicFrame>
    </p:spTree>
    <p:extLst>
      <p:ext uri="{BB962C8B-B14F-4D97-AF65-F5344CB8AC3E}">
        <p14:creationId xmlns:p14="http://schemas.microsoft.com/office/powerpoint/2010/main" val="364665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4F4B-4905-4B34-BFD8-4E8140624800}"/>
              </a:ext>
            </a:extLst>
          </p:cNvPr>
          <p:cNvSpPr>
            <a:spLocks noGrp="1"/>
          </p:cNvSpPr>
          <p:nvPr>
            <p:ph type="title"/>
          </p:nvPr>
        </p:nvSpPr>
        <p:spPr/>
        <p:txBody>
          <a:bodyPr/>
          <a:lstStyle/>
          <a:p>
            <a:r>
              <a:rPr lang="en-US" dirty="0"/>
              <a:t>Marketing Strategy</a:t>
            </a:r>
          </a:p>
        </p:txBody>
      </p:sp>
      <p:sp>
        <p:nvSpPr>
          <p:cNvPr id="3" name="Content Placeholder 2">
            <a:extLst>
              <a:ext uri="{FF2B5EF4-FFF2-40B4-BE49-F238E27FC236}">
                <a16:creationId xmlns:a16="http://schemas.microsoft.com/office/drawing/2014/main" id="{26D4EB1A-3616-4CE2-B22C-6B1E3EF67A54}"/>
              </a:ext>
            </a:extLst>
          </p:cNvPr>
          <p:cNvSpPr>
            <a:spLocks noGrp="1"/>
          </p:cNvSpPr>
          <p:nvPr>
            <p:ph idx="1"/>
          </p:nvPr>
        </p:nvSpPr>
        <p:spPr/>
        <p:txBody>
          <a:bodyPr/>
          <a:lstStyle/>
          <a:p>
            <a:r>
              <a:rPr lang="en-US" dirty="0"/>
              <a:t>Marketing vision</a:t>
            </a:r>
          </a:p>
          <a:p>
            <a:r>
              <a:rPr lang="en-US" dirty="0"/>
              <a:t>Market analysis</a:t>
            </a:r>
          </a:p>
          <a:p>
            <a:r>
              <a:rPr lang="en-US" dirty="0"/>
              <a:t>Marketing initiatives</a:t>
            </a:r>
          </a:p>
          <a:p>
            <a:pPr lvl="1"/>
            <a:r>
              <a:rPr lang="en-US" dirty="0"/>
              <a:t>Email campaign</a:t>
            </a:r>
          </a:p>
          <a:p>
            <a:pPr lvl="1"/>
            <a:r>
              <a:rPr lang="en-US" dirty="0"/>
              <a:t>Social media</a:t>
            </a:r>
          </a:p>
          <a:p>
            <a:r>
              <a:rPr lang="en-US" dirty="0"/>
              <a:t>Target markets</a:t>
            </a:r>
          </a:p>
          <a:p>
            <a:pPr lvl="1"/>
            <a:r>
              <a:rPr lang="en-US" dirty="0"/>
              <a:t>Online gift registries</a:t>
            </a:r>
          </a:p>
          <a:p>
            <a:pPr lvl="1"/>
            <a:r>
              <a:rPr lang="en-US" dirty="0"/>
              <a:t>Event planning</a:t>
            </a:r>
          </a:p>
          <a:p>
            <a:r>
              <a:rPr lang="en-US" dirty="0"/>
              <a:t>Buyer personas</a:t>
            </a:r>
          </a:p>
          <a:p>
            <a:r>
              <a:rPr lang="en-US" dirty="0"/>
              <a:t>Product, place, promotion, and price</a:t>
            </a:r>
          </a:p>
          <a:p>
            <a:r>
              <a:rPr lang="en-US" dirty="0"/>
              <a:t>Marketing channels</a:t>
            </a:r>
          </a:p>
        </p:txBody>
      </p:sp>
    </p:spTree>
    <p:extLst>
      <p:ext uri="{BB962C8B-B14F-4D97-AF65-F5344CB8AC3E}">
        <p14:creationId xmlns:p14="http://schemas.microsoft.com/office/powerpoint/2010/main" val="116955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9931-E300-4984-9F44-B8A168842CA8}"/>
              </a:ext>
            </a:extLst>
          </p:cNvPr>
          <p:cNvSpPr>
            <a:spLocks noGrp="1"/>
          </p:cNvSpPr>
          <p:nvPr>
            <p:ph type="title"/>
          </p:nvPr>
        </p:nvSpPr>
        <p:spPr/>
        <p:txBody>
          <a:bodyPr/>
          <a:lstStyle/>
          <a:p>
            <a:r>
              <a:rPr lang="en-US" dirty="0"/>
              <a:t>Branding</a:t>
            </a:r>
          </a:p>
        </p:txBody>
      </p:sp>
      <p:sp>
        <p:nvSpPr>
          <p:cNvPr id="3" name="Content Placeholder 2">
            <a:extLst>
              <a:ext uri="{FF2B5EF4-FFF2-40B4-BE49-F238E27FC236}">
                <a16:creationId xmlns:a16="http://schemas.microsoft.com/office/drawing/2014/main" id="{EBFA01B8-C61C-4DFA-8ACC-70BEF7EA07FC}"/>
              </a:ext>
            </a:extLst>
          </p:cNvPr>
          <p:cNvSpPr>
            <a:spLocks noGrp="1"/>
          </p:cNvSpPr>
          <p:nvPr>
            <p:ph idx="1"/>
          </p:nvPr>
        </p:nvSpPr>
        <p:spPr/>
        <p:txBody>
          <a:bodyPr/>
          <a:lstStyle/>
          <a:p>
            <a:r>
              <a:rPr lang="en-US" dirty="0"/>
              <a:t>Hired graphic designer</a:t>
            </a:r>
          </a:p>
          <a:p>
            <a:pPr lvl="1"/>
            <a:r>
              <a:rPr lang="en-US" dirty="0"/>
              <a:t>They helped us to develop our brand personality</a:t>
            </a:r>
          </a:p>
          <a:p>
            <a:pPr lvl="1"/>
            <a:r>
              <a:rPr lang="en-US" dirty="0"/>
              <a:t>Collaborated with them to create logo</a:t>
            </a:r>
          </a:p>
        </p:txBody>
      </p:sp>
      <p:pic>
        <p:nvPicPr>
          <p:cNvPr id="5" name="Picture 4">
            <a:extLst>
              <a:ext uri="{FF2B5EF4-FFF2-40B4-BE49-F238E27FC236}">
                <a16:creationId xmlns:a16="http://schemas.microsoft.com/office/drawing/2014/main" id="{85EE9ACD-4975-461B-BBE1-171CF344C1B7}"/>
              </a:ext>
            </a:extLst>
          </p:cNvPr>
          <p:cNvPicPr>
            <a:picLocks noChangeAspect="1"/>
          </p:cNvPicPr>
          <p:nvPr/>
        </p:nvPicPr>
        <p:blipFill>
          <a:blip r:embed="rId2"/>
          <a:stretch>
            <a:fillRect/>
          </a:stretch>
        </p:blipFill>
        <p:spPr>
          <a:xfrm>
            <a:off x="3640015" y="3199959"/>
            <a:ext cx="4911969" cy="1738242"/>
          </a:xfrm>
          <a:prstGeom prst="rect">
            <a:avLst/>
          </a:prstGeom>
        </p:spPr>
      </p:pic>
    </p:spTree>
    <p:extLst>
      <p:ext uri="{BB962C8B-B14F-4D97-AF65-F5344CB8AC3E}">
        <p14:creationId xmlns:p14="http://schemas.microsoft.com/office/powerpoint/2010/main" val="389834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CDBB-DF9B-4F22-AEFC-5F777081D39B}"/>
              </a:ext>
            </a:extLst>
          </p:cNvPr>
          <p:cNvSpPr>
            <a:spLocks noGrp="1"/>
          </p:cNvSpPr>
          <p:nvPr>
            <p:ph type="title"/>
          </p:nvPr>
        </p:nvSpPr>
        <p:spPr/>
        <p:txBody>
          <a:bodyPr/>
          <a:lstStyle/>
          <a:p>
            <a:r>
              <a:rPr lang="en-US" dirty="0"/>
              <a:t>Risk Analysis</a:t>
            </a:r>
          </a:p>
        </p:txBody>
      </p:sp>
      <p:graphicFrame>
        <p:nvGraphicFramePr>
          <p:cNvPr id="4" name="Content Placeholder 3">
            <a:extLst>
              <a:ext uri="{FF2B5EF4-FFF2-40B4-BE49-F238E27FC236}">
                <a16:creationId xmlns:a16="http://schemas.microsoft.com/office/drawing/2014/main" id="{A336E578-AE3A-4CA0-97D6-209F7F948228}"/>
              </a:ext>
            </a:extLst>
          </p:cNvPr>
          <p:cNvGraphicFramePr>
            <a:graphicFrameLocks noGrp="1"/>
          </p:cNvGraphicFramePr>
          <p:nvPr>
            <p:ph idx="1"/>
            <p:extLst>
              <p:ext uri="{D42A27DB-BD31-4B8C-83A1-F6EECF244321}">
                <p14:modId xmlns:p14="http://schemas.microsoft.com/office/powerpoint/2010/main" val="1636547073"/>
              </p:ext>
            </p:extLst>
          </p:nvPr>
        </p:nvGraphicFramePr>
        <p:xfrm>
          <a:off x="384313" y="2014194"/>
          <a:ext cx="11423377" cy="4426359"/>
        </p:xfrm>
        <a:graphic>
          <a:graphicData uri="http://schemas.openxmlformats.org/drawingml/2006/table">
            <a:tbl>
              <a:tblPr firstRow="1" firstCol="1" bandRow="1"/>
              <a:tblGrid>
                <a:gridCol w="3569957">
                  <a:extLst>
                    <a:ext uri="{9D8B030D-6E8A-4147-A177-3AD203B41FA5}">
                      <a16:colId xmlns:a16="http://schemas.microsoft.com/office/drawing/2014/main" val="1976045836"/>
                    </a:ext>
                  </a:extLst>
                </a:gridCol>
                <a:gridCol w="1384244">
                  <a:extLst>
                    <a:ext uri="{9D8B030D-6E8A-4147-A177-3AD203B41FA5}">
                      <a16:colId xmlns:a16="http://schemas.microsoft.com/office/drawing/2014/main" val="4219233478"/>
                    </a:ext>
                  </a:extLst>
                </a:gridCol>
                <a:gridCol w="1307275">
                  <a:extLst>
                    <a:ext uri="{9D8B030D-6E8A-4147-A177-3AD203B41FA5}">
                      <a16:colId xmlns:a16="http://schemas.microsoft.com/office/drawing/2014/main" val="3812391070"/>
                    </a:ext>
                  </a:extLst>
                </a:gridCol>
                <a:gridCol w="1319492">
                  <a:extLst>
                    <a:ext uri="{9D8B030D-6E8A-4147-A177-3AD203B41FA5}">
                      <a16:colId xmlns:a16="http://schemas.microsoft.com/office/drawing/2014/main" val="3879129218"/>
                    </a:ext>
                  </a:extLst>
                </a:gridCol>
                <a:gridCol w="3842409">
                  <a:extLst>
                    <a:ext uri="{9D8B030D-6E8A-4147-A177-3AD203B41FA5}">
                      <a16:colId xmlns:a16="http://schemas.microsoft.com/office/drawing/2014/main" val="2095784329"/>
                    </a:ext>
                  </a:extLst>
                </a:gridCol>
              </a:tblGrid>
              <a:tr h="431717">
                <a:tc>
                  <a:txBody>
                    <a:bodyPr/>
                    <a:lstStyle/>
                    <a:p>
                      <a:pPr marL="0" marR="0">
                        <a:lnSpc>
                          <a:spcPct val="100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a:lnSpc>
                          <a:spcPct val="100000"/>
                        </a:lnSpc>
                        <a:spcBef>
                          <a:spcPts val="0"/>
                        </a:spcBef>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Likelihood</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a:lnSpc>
                          <a:spcPct val="100000"/>
                        </a:lnSpc>
                        <a:spcBef>
                          <a:spcPts val="0"/>
                        </a:spcBef>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Potential loss</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a:lnSpc>
                          <a:spcPct val="100000"/>
                        </a:lnSpc>
                        <a:spcBef>
                          <a:spcPts val="0"/>
                        </a:spcBef>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Early Warning</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a:lnSpc>
                          <a:spcPct val="100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Abatement</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499682645"/>
                  </a:ext>
                </a:extLst>
              </a:tr>
              <a:tr h="784126">
                <a:tc>
                  <a:txBody>
                    <a:bodyPr/>
                    <a:lstStyle/>
                    <a:p>
                      <a:pPr marL="0" marR="0">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Scope creep – the features of the project extend beyond requirements</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Medium</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High</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Missing milestones</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Sticking to establish design plans and culling any features beyond the minimum viable product</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852819"/>
                  </a:ext>
                </a:extLst>
              </a:tr>
              <a:tr h="895922">
                <a:tc>
                  <a:txBody>
                    <a:bodyPr/>
                    <a:lstStyle/>
                    <a:p>
                      <a:pPr marL="0" marR="0">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Scheduling issues</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Low</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High</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Unable to keep project plan</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Redefine the tasks in the project along the critical path</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340453"/>
                  </a:ext>
                </a:extLst>
              </a:tr>
              <a:tr h="895922">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Cost overruns</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Medium</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High</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Costs are higher than expected</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Reduce or eliminate non-necessary expenditures</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278989"/>
                  </a:ext>
                </a:extLst>
              </a:tr>
              <a:tr h="895922">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Loss of stakeholder satisfaction</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Low</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High</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Expression of dissatisfaction</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Keeping stakeholders informed and addressing concerns immediately</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36117"/>
                  </a:ext>
                </a:extLst>
              </a:tr>
              <a:tr h="522750">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Change in the market</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Medium</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High</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Watching trends</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Adjusting marketing strategy based on trends</a:t>
                      </a:r>
                    </a:p>
                  </a:txBody>
                  <a:tcPr marL="44290" marR="4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982093"/>
                  </a:ext>
                </a:extLst>
              </a:tr>
            </a:tbl>
          </a:graphicData>
        </a:graphic>
      </p:graphicFrame>
    </p:spTree>
    <p:extLst>
      <p:ext uri="{BB962C8B-B14F-4D97-AF65-F5344CB8AC3E}">
        <p14:creationId xmlns:p14="http://schemas.microsoft.com/office/powerpoint/2010/main" val="20088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D837-DA2D-4667-994D-E1C24AC6D3F1}"/>
              </a:ext>
            </a:extLst>
          </p:cNvPr>
          <p:cNvSpPr>
            <a:spLocks noGrp="1"/>
          </p:cNvSpPr>
          <p:nvPr>
            <p:ph type="title"/>
          </p:nvPr>
        </p:nvSpPr>
        <p:spPr/>
        <p:txBody>
          <a:bodyPr/>
          <a:lstStyle/>
          <a:p>
            <a:r>
              <a:rPr lang="en-US" dirty="0"/>
              <a:t>Problem Analysis</a:t>
            </a:r>
          </a:p>
        </p:txBody>
      </p:sp>
      <p:sp>
        <p:nvSpPr>
          <p:cNvPr id="3" name="Content Placeholder 2">
            <a:extLst>
              <a:ext uri="{FF2B5EF4-FFF2-40B4-BE49-F238E27FC236}">
                <a16:creationId xmlns:a16="http://schemas.microsoft.com/office/drawing/2014/main" id="{38BA516D-9420-4A34-9746-73CD45A0D78E}"/>
              </a:ext>
            </a:extLst>
          </p:cNvPr>
          <p:cNvSpPr>
            <a:spLocks noGrp="1"/>
          </p:cNvSpPr>
          <p:nvPr>
            <p:ph idx="1"/>
          </p:nvPr>
        </p:nvSpPr>
        <p:spPr/>
        <p:txBody>
          <a:bodyPr/>
          <a:lstStyle/>
          <a:p>
            <a:r>
              <a:rPr lang="en-US" dirty="0"/>
              <a:t>Scheduling conflicts among team members</a:t>
            </a:r>
          </a:p>
          <a:p>
            <a:r>
              <a:rPr lang="en-US" dirty="0"/>
              <a:t>Coordination of multiple tasks over the course of the schedule</a:t>
            </a:r>
          </a:p>
        </p:txBody>
      </p:sp>
    </p:spTree>
    <p:extLst>
      <p:ext uri="{BB962C8B-B14F-4D97-AF65-F5344CB8AC3E}">
        <p14:creationId xmlns:p14="http://schemas.microsoft.com/office/powerpoint/2010/main" val="115325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3B95-15D0-4395-A699-DBA06C85BB3A}"/>
              </a:ext>
            </a:extLst>
          </p:cNvPr>
          <p:cNvSpPr>
            <a:spLocks noGrp="1"/>
          </p:cNvSpPr>
          <p:nvPr>
            <p:ph type="title"/>
          </p:nvPr>
        </p:nvSpPr>
        <p:spPr/>
        <p:txBody>
          <a:bodyPr/>
          <a:lstStyle/>
          <a:p>
            <a:pPr algn="r"/>
            <a:r>
              <a:rPr lang="en-US" dirty="0"/>
              <a:t>System Context </a:t>
            </a:r>
          </a:p>
        </p:txBody>
      </p:sp>
      <p:graphicFrame>
        <p:nvGraphicFramePr>
          <p:cNvPr id="5" name="Object 4">
            <a:extLst>
              <a:ext uri="{FF2B5EF4-FFF2-40B4-BE49-F238E27FC236}">
                <a16:creationId xmlns:a16="http://schemas.microsoft.com/office/drawing/2014/main" id="{959982EE-AF99-4DE8-BF78-438E2B07B004}"/>
              </a:ext>
            </a:extLst>
          </p:cNvPr>
          <p:cNvGraphicFramePr>
            <a:graphicFrameLocks noChangeAspect="1"/>
          </p:cNvGraphicFramePr>
          <p:nvPr>
            <p:extLst>
              <p:ext uri="{D42A27DB-BD31-4B8C-83A1-F6EECF244321}">
                <p14:modId xmlns:p14="http://schemas.microsoft.com/office/powerpoint/2010/main" val="2260900240"/>
              </p:ext>
            </p:extLst>
          </p:nvPr>
        </p:nvGraphicFramePr>
        <p:xfrm>
          <a:off x="291549" y="364271"/>
          <a:ext cx="10058400" cy="6238142"/>
        </p:xfrm>
        <a:graphic>
          <a:graphicData uri="http://schemas.openxmlformats.org/presentationml/2006/ole">
            <mc:AlternateContent xmlns:mc="http://schemas.openxmlformats.org/markup-compatibility/2006">
              <mc:Choice xmlns:v="urn:schemas-microsoft-com:vml" Requires="v">
                <p:oleObj spid="_x0000_s1050" name="Visio" r:id="rId3" imgW="6715115" imgH="4162500" progId="Visio.Drawing.15">
                  <p:embed/>
                </p:oleObj>
              </mc:Choice>
              <mc:Fallback>
                <p:oleObj name="Visio" r:id="rId3" imgW="6715115" imgH="41625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49" y="364271"/>
                        <a:ext cx="10058400" cy="6238142"/>
                      </a:xfrm>
                      <a:prstGeom prst="rect">
                        <a:avLst/>
                      </a:prstGeom>
                      <a:noFill/>
                    </p:spPr>
                  </p:pic>
                </p:oleObj>
              </mc:Fallback>
            </mc:AlternateContent>
          </a:graphicData>
        </a:graphic>
      </p:graphicFrame>
    </p:spTree>
    <p:extLst>
      <p:ext uri="{BB962C8B-B14F-4D97-AF65-F5344CB8AC3E}">
        <p14:creationId xmlns:p14="http://schemas.microsoft.com/office/powerpoint/2010/main" val="118189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2828-6609-470A-80F6-E1E7BC5EC5EC}"/>
              </a:ext>
            </a:extLst>
          </p:cNvPr>
          <p:cNvSpPr>
            <a:spLocks noGrp="1"/>
          </p:cNvSpPr>
          <p:nvPr>
            <p:ph type="title"/>
          </p:nvPr>
        </p:nvSpPr>
        <p:spPr/>
        <p:txBody>
          <a:bodyPr/>
          <a:lstStyle/>
          <a:p>
            <a:r>
              <a:rPr lang="en-US" dirty="0"/>
              <a:t>Product Use Cases</a:t>
            </a:r>
          </a:p>
        </p:txBody>
      </p:sp>
      <p:pic>
        <p:nvPicPr>
          <p:cNvPr id="6" name="Picture 5">
            <a:extLst>
              <a:ext uri="{FF2B5EF4-FFF2-40B4-BE49-F238E27FC236}">
                <a16:creationId xmlns:a16="http://schemas.microsoft.com/office/drawing/2014/main" id="{FAF135A5-1B85-4398-9FBE-B543718E5E06}"/>
              </a:ext>
            </a:extLst>
          </p:cNvPr>
          <p:cNvPicPr>
            <a:picLocks noChangeAspect="1"/>
          </p:cNvPicPr>
          <p:nvPr/>
        </p:nvPicPr>
        <p:blipFill>
          <a:blip r:embed="rId2"/>
          <a:stretch>
            <a:fillRect/>
          </a:stretch>
        </p:blipFill>
        <p:spPr>
          <a:xfrm>
            <a:off x="1531326" y="2014195"/>
            <a:ext cx="9129348" cy="4083093"/>
          </a:xfrm>
          <a:prstGeom prst="rect">
            <a:avLst/>
          </a:prstGeom>
        </p:spPr>
      </p:pic>
    </p:spTree>
    <p:extLst>
      <p:ext uri="{BB962C8B-B14F-4D97-AF65-F5344CB8AC3E}">
        <p14:creationId xmlns:p14="http://schemas.microsoft.com/office/powerpoint/2010/main" val="205778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2148-DDF2-4E66-9221-343445252AB3}"/>
              </a:ext>
            </a:extLst>
          </p:cNvPr>
          <p:cNvSpPr>
            <a:spLocks noGrp="1"/>
          </p:cNvSpPr>
          <p:nvPr>
            <p:ph type="title"/>
          </p:nvPr>
        </p:nvSpPr>
        <p:spPr/>
        <p:txBody>
          <a:bodyPr/>
          <a:lstStyle/>
          <a:p>
            <a:r>
              <a:rPr lang="en-US" dirty="0"/>
              <a:t>Functional Specifications</a:t>
            </a:r>
          </a:p>
        </p:txBody>
      </p:sp>
      <p:sp>
        <p:nvSpPr>
          <p:cNvPr id="3" name="Content Placeholder 2">
            <a:extLst>
              <a:ext uri="{FF2B5EF4-FFF2-40B4-BE49-F238E27FC236}">
                <a16:creationId xmlns:a16="http://schemas.microsoft.com/office/drawing/2014/main" id="{0FC96EE0-3EA4-40CF-8EBC-59F2E1B3742E}"/>
              </a:ext>
            </a:extLst>
          </p:cNvPr>
          <p:cNvSpPr>
            <a:spLocks noGrp="1"/>
          </p:cNvSpPr>
          <p:nvPr>
            <p:ph idx="1"/>
          </p:nvPr>
        </p:nvSpPr>
        <p:spPr/>
        <p:txBody>
          <a:bodyPr/>
          <a:lstStyle/>
          <a:p>
            <a:r>
              <a:rPr lang="en-US" dirty="0"/>
              <a:t>User functions</a:t>
            </a:r>
          </a:p>
          <a:p>
            <a:r>
              <a:rPr lang="en-US" dirty="0"/>
              <a:t>Events</a:t>
            </a:r>
          </a:p>
          <a:p>
            <a:r>
              <a:rPr lang="en-US" dirty="0"/>
              <a:t>Wish lists / registries </a:t>
            </a:r>
          </a:p>
          <a:p>
            <a:r>
              <a:rPr lang="en-US" dirty="0"/>
              <a:t>Interests</a:t>
            </a:r>
          </a:p>
          <a:p>
            <a:r>
              <a:rPr lang="en-US" dirty="0"/>
              <a:t>Connections</a:t>
            </a:r>
          </a:p>
          <a:p>
            <a:r>
              <a:rPr lang="en-US" dirty="0"/>
              <a:t>Connection requests</a:t>
            </a:r>
          </a:p>
          <a:p>
            <a:r>
              <a:rPr lang="en-US" dirty="0"/>
              <a:t>Items</a:t>
            </a:r>
          </a:p>
          <a:p>
            <a:r>
              <a:rPr lang="en-US" dirty="0"/>
              <a:t>Item Indications</a:t>
            </a:r>
          </a:p>
        </p:txBody>
      </p:sp>
    </p:spTree>
    <p:extLst>
      <p:ext uri="{BB962C8B-B14F-4D97-AF65-F5344CB8AC3E}">
        <p14:creationId xmlns:p14="http://schemas.microsoft.com/office/powerpoint/2010/main" val="537787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4119-8143-45F5-A5C4-C19F2ECF00E3}"/>
              </a:ext>
            </a:extLst>
          </p:cNvPr>
          <p:cNvSpPr>
            <a:spLocks noGrp="1"/>
          </p:cNvSpPr>
          <p:nvPr>
            <p:ph type="title"/>
          </p:nvPr>
        </p:nvSpPr>
        <p:spPr/>
        <p:txBody>
          <a:bodyPr/>
          <a:lstStyle/>
          <a:p>
            <a:r>
              <a:rPr lang="en-US" dirty="0"/>
              <a:t>Functional Specifications Excerpts </a:t>
            </a:r>
          </a:p>
        </p:txBody>
      </p:sp>
      <p:sp>
        <p:nvSpPr>
          <p:cNvPr id="3" name="Content Placeholder 2">
            <a:extLst>
              <a:ext uri="{FF2B5EF4-FFF2-40B4-BE49-F238E27FC236}">
                <a16:creationId xmlns:a16="http://schemas.microsoft.com/office/drawing/2014/main" id="{76A7990B-7701-4719-B28C-CFF794018EFA}"/>
              </a:ext>
            </a:extLst>
          </p:cNvPr>
          <p:cNvSpPr>
            <a:spLocks noGrp="1"/>
          </p:cNvSpPr>
          <p:nvPr>
            <p:ph idx="1"/>
          </p:nvPr>
        </p:nvSpPr>
        <p:spPr/>
        <p:txBody>
          <a:bodyPr/>
          <a:lstStyle/>
          <a:p>
            <a:r>
              <a:rPr lang="en-US" dirty="0"/>
              <a:t>“The user should be able to indicate dates and holidays that are important to them. These dates can be a one-time event, such as a graduation or wedding, or they can be recurring events, such as birthdays, anniversaries, and holidays. For phase 1, recurring events only have to happen once a year.”</a:t>
            </a:r>
          </a:p>
          <a:p>
            <a:endParaRPr lang="en-US" dirty="0"/>
          </a:p>
          <a:p>
            <a:r>
              <a:rPr lang="en-US" dirty="0"/>
              <a:t>“Users should be able to browse through the platform to find other users of the service that they might know. If they do find someone that they know, they should be able to send a request to that person. The second person should be able to approve the request and indicate the relationship that they have with the requesting person. This is known as a Connection.”</a:t>
            </a:r>
          </a:p>
          <a:p>
            <a:endParaRPr lang="en-US" dirty="0"/>
          </a:p>
          <a:p>
            <a:r>
              <a:rPr lang="en-US" dirty="0"/>
              <a:t>“When a user adds a new item to their wish list, they will be required to assign that item one or more connection levels to indicate the comfort that they have with connections in that particular level seeing the item that they have added.”</a:t>
            </a:r>
          </a:p>
          <a:p>
            <a:endParaRPr lang="en-US" dirty="0"/>
          </a:p>
        </p:txBody>
      </p:sp>
    </p:spTree>
    <p:extLst>
      <p:ext uri="{BB962C8B-B14F-4D97-AF65-F5344CB8AC3E}">
        <p14:creationId xmlns:p14="http://schemas.microsoft.com/office/powerpoint/2010/main" val="94397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89B3-8CD6-4084-AF36-E6FFBA025FA8}"/>
              </a:ext>
            </a:extLst>
          </p:cNvPr>
          <p:cNvSpPr>
            <a:spLocks noGrp="1"/>
          </p:cNvSpPr>
          <p:nvPr>
            <p:ph type="title"/>
          </p:nvPr>
        </p:nvSpPr>
        <p:spPr/>
        <p:txBody>
          <a:bodyPr/>
          <a:lstStyle/>
          <a:p>
            <a:r>
              <a:rPr lang="en-US" dirty="0"/>
              <a:t>Project Vision</a:t>
            </a:r>
          </a:p>
        </p:txBody>
      </p:sp>
      <p:sp>
        <p:nvSpPr>
          <p:cNvPr id="3" name="Content Placeholder 2">
            <a:extLst>
              <a:ext uri="{FF2B5EF4-FFF2-40B4-BE49-F238E27FC236}">
                <a16:creationId xmlns:a16="http://schemas.microsoft.com/office/drawing/2014/main" id="{4E601B2B-D8D7-4DA3-96F3-982A6C5E5DE1}"/>
              </a:ext>
            </a:extLst>
          </p:cNvPr>
          <p:cNvSpPr>
            <a:spLocks noGrp="1"/>
          </p:cNvSpPr>
          <p:nvPr>
            <p:ph idx="1"/>
          </p:nvPr>
        </p:nvSpPr>
        <p:spPr/>
        <p:txBody>
          <a:bodyPr/>
          <a:lstStyle/>
          <a:p>
            <a:r>
              <a:rPr lang="en-US" dirty="0"/>
              <a:t>A lifetime of gifting made easy</a:t>
            </a:r>
          </a:p>
          <a:p>
            <a:r>
              <a:rPr lang="en-US" dirty="0"/>
              <a:t>Users will be able to create wish lists</a:t>
            </a:r>
          </a:p>
          <a:p>
            <a:r>
              <a:rPr lang="en-US" dirty="0"/>
              <a:t>Gift givers will be able to give the perfect gift</a:t>
            </a:r>
          </a:p>
          <a:p>
            <a:endParaRPr lang="en-US" dirty="0"/>
          </a:p>
        </p:txBody>
      </p:sp>
      <p:pic>
        <p:nvPicPr>
          <p:cNvPr id="4" name="Picture 3">
            <a:extLst>
              <a:ext uri="{FF2B5EF4-FFF2-40B4-BE49-F238E27FC236}">
                <a16:creationId xmlns:a16="http://schemas.microsoft.com/office/drawing/2014/main" id="{1CC2C686-E99D-4FC7-879F-6CC8513B43B8}"/>
              </a:ext>
            </a:extLst>
          </p:cNvPr>
          <p:cNvPicPr>
            <a:picLocks noChangeAspect="1"/>
          </p:cNvPicPr>
          <p:nvPr/>
        </p:nvPicPr>
        <p:blipFill>
          <a:blip r:embed="rId2"/>
          <a:stretch>
            <a:fillRect/>
          </a:stretch>
        </p:blipFill>
        <p:spPr>
          <a:xfrm>
            <a:off x="1066800" y="3533433"/>
            <a:ext cx="8290724" cy="2857378"/>
          </a:xfrm>
          <a:prstGeom prst="rect">
            <a:avLst/>
          </a:prstGeom>
        </p:spPr>
      </p:pic>
      <p:sp>
        <p:nvSpPr>
          <p:cNvPr id="5" name="TextBox 4">
            <a:extLst>
              <a:ext uri="{FF2B5EF4-FFF2-40B4-BE49-F238E27FC236}">
                <a16:creationId xmlns:a16="http://schemas.microsoft.com/office/drawing/2014/main" id="{3EF0A26D-4A6C-4164-8F11-3DC2E50ECEB8}"/>
              </a:ext>
            </a:extLst>
          </p:cNvPr>
          <p:cNvSpPr txBox="1"/>
          <p:nvPr/>
        </p:nvSpPr>
        <p:spPr>
          <a:xfrm>
            <a:off x="9357524" y="6083033"/>
            <a:ext cx="1874359" cy="307905"/>
          </a:xfrm>
          <a:prstGeom prst="rect">
            <a:avLst/>
          </a:prstGeom>
          <a:noFill/>
        </p:spPr>
        <p:txBody>
          <a:bodyPr wrap="none" rtlCol="0">
            <a:spAutoFit/>
          </a:bodyPr>
          <a:lstStyle/>
          <a:p>
            <a:r>
              <a:rPr lang="en-US" sz="1401" dirty="0"/>
              <a:t>(</a:t>
            </a:r>
            <a:r>
              <a:rPr lang="en-US" sz="1401" dirty="0" err="1"/>
              <a:t>Culang</a:t>
            </a:r>
            <a:r>
              <a:rPr lang="en-US" sz="1401" dirty="0"/>
              <a:t> &amp; Castro, 2008)</a:t>
            </a:r>
          </a:p>
        </p:txBody>
      </p:sp>
    </p:spTree>
    <p:extLst>
      <p:ext uri="{BB962C8B-B14F-4D97-AF65-F5344CB8AC3E}">
        <p14:creationId xmlns:p14="http://schemas.microsoft.com/office/powerpoint/2010/main" val="98975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1E81-35E6-4275-AA74-4AC98604E0C8}"/>
              </a:ext>
            </a:extLst>
          </p:cNvPr>
          <p:cNvSpPr>
            <a:spLocks noGrp="1"/>
          </p:cNvSpPr>
          <p:nvPr>
            <p:ph type="title"/>
          </p:nvPr>
        </p:nvSpPr>
        <p:spPr/>
        <p:txBody>
          <a:bodyPr/>
          <a:lstStyle/>
          <a:p>
            <a:r>
              <a:rPr lang="en-US" dirty="0"/>
              <a:t>Requirements Traceability Matrix Excerpt</a:t>
            </a:r>
          </a:p>
        </p:txBody>
      </p:sp>
      <p:sp>
        <p:nvSpPr>
          <p:cNvPr id="5" name="Rectangle 4">
            <a:extLst>
              <a:ext uri="{FF2B5EF4-FFF2-40B4-BE49-F238E27FC236}">
                <a16:creationId xmlns:a16="http://schemas.microsoft.com/office/drawing/2014/main" id="{5F21D13D-E599-4A7A-88B7-61BFE99CEC9D}"/>
              </a:ext>
            </a:extLst>
          </p:cNvPr>
          <p:cNvSpPr/>
          <p:nvPr/>
        </p:nvSpPr>
        <p:spPr>
          <a:xfrm>
            <a:off x="1066799" y="1851448"/>
            <a:ext cx="10263809" cy="4313360"/>
          </a:xfrm>
          <a:prstGeom prst="rect">
            <a:avLst/>
          </a:prstGeom>
        </p:spPr>
        <p:txBody>
          <a:bodyPr wrap="square">
            <a:spAutoFit/>
          </a:bodyPr>
          <a:lstStyle/>
          <a:p>
            <a:pPr marL="342900" marR="0" lvl="0" indent="-342900">
              <a:lnSpc>
                <a:spcPct val="200000"/>
              </a:lnSpc>
              <a:spcBef>
                <a:spcPts val="0"/>
              </a:spcBef>
              <a:spcAft>
                <a:spcPts val="0"/>
              </a:spcAft>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Page Structure (Header/Footer)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1">
              <a:lnSpc>
                <a:spcPct val="200000"/>
              </a:lnSpc>
              <a:spcBef>
                <a:spcPts val="0"/>
              </a:spcBef>
              <a:spcAft>
                <a:spcPts val="0"/>
              </a:spcAft>
              <a:buClr>
                <a:srgbClr val="000000"/>
              </a:buClr>
            </a:pPr>
            <a:r>
              <a:rPr lang="en-US" sz="2000" dirty="0">
                <a:latin typeface="Times New Roman" panose="02020603050405020304" pitchFamily="18" charset="0"/>
                <a:ea typeface="Calibri" panose="020F0502020204030204" pitchFamily="34" charset="0"/>
                <a:cs typeface="Times New Roman" panose="02020603050405020304" pitchFamily="18" charset="0"/>
              </a:rPr>
              <a:t>1.1.   Every header will display the company logo that redirects to the site homepage.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1">
              <a:lnSpc>
                <a:spcPct val="200000"/>
              </a:lnSpc>
              <a:spcBef>
                <a:spcPts val="0"/>
              </a:spcBef>
              <a:spcAft>
                <a:spcPts val="0"/>
              </a:spcAft>
              <a:buClr>
                <a:srgbClr val="000000"/>
              </a:buClr>
            </a:pPr>
            <a:r>
              <a:rPr lang="en-US" sz="2000" dirty="0">
                <a:latin typeface="Times New Roman" panose="02020603050405020304" pitchFamily="18" charset="0"/>
                <a:ea typeface="Calibri" panose="020F0502020204030204" pitchFamily="34" charset="0"/>
                <a:cs typeface="Times New Roman" panose="02020603050405020304" pitchFamily="18" charset="0"/>
              </a:rPr>
              <a:t>1.2.   Every footer will display links to the company’s social media sites.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1">
              <a:lnSpc>
                <a:spcPct val="200000"/>
              </a:lnSpc>
              <a:spcBef>
                <a:spcPts val="0"/>
              </a:spcBef>
              <a:spcAft>
                <a:spcPts val="0"/>
              </a:spcAft>
              <a:buClr>
                <a:srgbClr val="000000"/>
              </a:buClr>
            </a:pPr>
            <a:r>
              <a:rPr lang="en-US" sz="2000" dirty="0">
                <a:latin typeface="Times New Roman" panose="02020603050405020304" pitchFamily="18" charset="0"/>
                <a:ea typeface="Calibri" panose="020F0502020204030204" pitchFamily="34" charset="0"/>
                <a:cs typeface="Times New Roman" panose="02020603050405020304" pitchFamily="18" charset="0"/>
              </a:rPr>
              <a:t>1.3.   Every footer will display the “Terms and Conditions”.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1">
              <a:lnSpc>
                <a:spcPct val="200000"/>
              </a:lnSpc>
              <a:spcBef>
                <a:spcPts val="0"/>
              </a:spcBef>
              <a:spcAft>
                <a:spcPts val="0"/>
              </a:spcAft>
              <a:buClr>
                <a:srgbClr val="000000"/>
              </a:buClr>
            </a:pPr>
            <a:r>
              <a:rPr lang="en-US" sz="2000" dirty="0">
                <a:latin typeface="Times New Roman" panose="02020603050405020304" pitchFamily="18" charset="0"/>
                <a:ea typeface="Calibri" panose="020F0502020204030204" pitchFamily="34" charset="0"/>
                <a:cs typeface="Times New Roman" panose="02020603050405020304" pitchFamily="18" charset="0"/>
              </a:rPr>
              <a:t>1.4.   Every footer will display the “Privacy Policy”.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1">
              <a:lnSpc>
                <a:spcPct val="200000"/>
              </a:lnSpc>
              <a:spcBef>
                <a:spcPts val="0"/>
              </a:spcBef>
              <a:spcAft>
                <a:spcPts val="0"/>
              </a:spcAft>
              <a:buClr>
                <a:srgbClr val="000000"/>
              </a:buClr>
            </a:pPr>
            <a:r>
              <a:rPr lang="en-US" sz="2000" dirty="0">
                <a:latin typeface="Times New Roman" panose="02020603050405020304" pitchFamily="18" charset="0"/>
                <a:ea typeface="Calibri" panose="020F0502020204030204" pitchFamily="34" charset="0"/>
                <a:cs typeface="Times New Roman" panose="02020603050405020304" pitchFamily="18" charset="0"/>
              </a:rPr>
              <a:t>1.5.   Every footer will display a “Contact us” link that will include an email address for users to use when reaching back to the company.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028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2C05-D2A7-45EA-90B4-3329B559E6DD}"/>
              </a:ext>
            </a:extLst>
          </p:cNvPr>
          <p:cNvSpPr>
            <a:spLocks noGrp="1"/>
          </p:cNvSpPr>
          <p:nvPr>
            <p:ph type="title"/>
          </p:nvPr>
        </p:nvSpPr>
        <p:spPr/>
        <p:txBody>
          <a:bodyPr>
            <a:normAutofit/>
          </a:bodyPr>
          <a:lstStyle/>
          <a:p>
            <a:r>
              <a:rPr lang="en-US" dirty="0"/>
              <a:t>Test Case Examples</a:t>
            </a:r>
          </a:p>
        </p:txBody>
      </p:sp>
      <p:graphicFrame>
        <p:nvGraphicFramePr>
          <p:cNvPr id="4" name="Table 3">
            <a:extLst>
              <a:ext uri="{FF2B5EF4-FFF2-40B4-BE49-F238E27FC236}">
                <a16:creationId xmlns:a16="http://schemas.microsoft.com/office/drawing/2014/main" id="{104E2E34-17F3-4B9F-A8BB-4CBAF88D88B6}"/>
              </a:ext>
            </a:extLst>
          </p:cNvPr>
          <p:cNvGraphicFramePr>
            <a:graphicFrameLocks noGrp="1"/>
          </p:cNvGraphicFramePr>
          <p:nvPr>
            <p:extLst>
              <p:ext uri="{D42A27DB-BD31-4B8C-83A1-F6EECF244321}">
                <p14:modId xmlns:p14="http://schemas.microsoft.com/office/powerpoint/2010/main" val="2532223897"/>
              </p:ext>
            </p:extLst>
          </p:nvPr>
        </p:nvGraphicFramePr>
        <p:xfrm>
          <a:off x="937591" y="2014194"/>
          <a:ext cx="10316817" cy="3510509"/>
        </p:xfrm>
        <a:graphic>
          <a:graphicData uri="http://schemas.openxmlformats.org/drawingml/2006/table">
            <a:tbl>
              <a:tblPr firstRow="1" bandRow="1">
                <a:tableStyleId>{5C22544A-7EE6-4342-B048-85BDC9FD1C3A}</a:tableStyleId>
              </a:tblPr>
              <a:tblGrid>
                <a:gridCol w="987546">
                  <a:extLst>
                    <a:ext uri="{9D8B030D-6E8A-4147-A177-3AD203B41FA5}">
                      <a16:colId xmlns:a16="http://schemas.microsoft.com/office/drawing/2014/main" val="2390925197"/>
                    </a:ext>
                  </a:extLst>
                </a:gridCol>
                <a:gridCol w="3575025">
                  <a:extLst>
                    <a:ext uri="{9D8B030D-6E8A-4147-A177-3AD203B41FA5}">
                      <a16:colId xmlns:a16="http://schemas.microsoft.com/office/drawing/2014/main" val="2814717096"/>
                    </a:ext>
                  </a:extLst>
                </a:gridCol>
                <a:gridCol w="4766700">
                  <a:extLst>
                    <a:ext uri="{9D8B030D-6E8A-4147-A177-3AD203B41FA5}">
                      <a16:colId xmlns:a16="http://schemas.microsoft.com/office/drawing/2014/main" val="1256306934"/>
                    </a:ext>
                  </a:extLst>
                </a:gridCol>
                <a:gridCol w="987546">
                  <a:extLst>
                    <a:ext uri="{9D8B030D-6E8A-4147-A177-3AD203B41FA5}">
                      <a16:colId xmlns:a16="http://schemas.microsoft.com/office/drawing/2014/main" val="916117847"/>
                    </a:ext>
                  </a:extLst>
                </a:gridCol>
              </a:tblGrid>
              <a:tr h="823491">
                <a:tc>
                  <a:txBody>
                    <a:bodyPr/>
                    <a:lstStyle/>
                    <a:p>
                      <a:pPr marL="0" marR="0" algn="ctr">
                        <a:lnSpc>
                          <a:spcPct val="100000"/>
                        </a:lnSpc>
                        <a:spcBef>
                          <a:spcPts val="0"/>
                        </a:spcBef>
                        <a:spcAft>
                          <a:spcPts val="0"/>
                        </a:spcAft>
                      </a:pPr>
                      <a:r>
                        <a:rPr lang="en-US" sz="1600" dirty="0">
                          <a:effectLst/>
                        </a:rPr>
                        <a:t>Test Case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0000"/>
                        </a:lnSpc>
                        <a:spcBef>
                          <a:spcPts val="0"/>
                        </a:spcBef>
                        <a:spcAft>
                          <a:spcPts val="0"/>
                        </a:spcAft>
                      </a:pPr>
                      <a:r>
                        <a:rPr lang="en-US" sz="1600" dirty="0">
                          <a:effectLst/>
                        </a:rPr>
                        <a:t>Action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0000"/>
                        </a:lnSpc>
                        <a:spcBef>
                          <a:spcPts val="0"/>
                        </a:spcBef>
                        <a:spcAft>
                          <a:spcPts val="0"/>
                        </a:spcAft>
                      </a:pPr>
                      <a:r>
                        <a:rPr lang="en-US" sz="1600">
                          <a:effectLst/>
                        </a:rPr>
                        <a:t>Expected result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0000"/>
                        </a:lnSpc>
                        <a:spcBef>
                          <a:spcPts val="0"/>
                        </a:spcBef>
                        <a:spcAft>
                          <a:spcPts val="0"/>
                        </a:spcAft>
                      </a:pPr>
                      <a:r>
                        <a:rPr lang="en-US" sz="1600" dirty="0">
                          <a:effectLst/>
                        </a:rPr>
                        <a:t>Test Result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51356154"/>
                  </a:ext>
                </a:extLst>
              </a:tr>
              <a:tr h="304040">
                <a:tc>
                  <a:txBody>
                    <a:bodyPr/>
                    <a:lstStyle/>
                    <a:p>
                      <a:pPr marL="0" marR="0" algn="ctr">
                        <a:lnSpc>
                          <a:spcPct val="100000"/>
                        </a:lnSpc>
                        <a:spcBef>
                          <a:spcPts val="0"/>
                        </a:spcBef>
                        <a:spcAft>
                          <a:spcPts val="0"/>
                        </a:spcAft>
                      </a:pPr>
                      <a:r>
                        <a:rPr lang="en-US" sz="16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dirty="0">
                          <a:effectLst/>
                        </a:rPr>
                        <a:t>Click on the logo in the header.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The user is redirected to the homepage.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120440"/>
                  </a:ext>
                </a:extLst>
              </a:tr>
              <a:tr h="655384">
                <a:tc>
                  <a:txBody>
                    <a:bodyPr/>
                    <a:lstStyle/>
                    <a:p>
                      <a:pPr marL="0" marR="0" algn="ctr">
                        <a:lnSpc>
                          <a:spcPct val="100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Click on the social media site links.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The user is redirected to the company’s social media account pages.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4058856"/>
                  </a:ext>
                </a:extLst>
              </a:tr>
              <a:tr h="536105">
                <a:tc>
                  <a:txBody>
                    <a:bodyPr/>
                    <a:lstStyle/>
                    <a:p>
                      <a:pPr marL="0" marR="0" algn="ctr">
                        <a:lnSpc>
                          <a:spcPct val="100000"/>
                        </a:lnSpc>
                        <a:spcBef>
                          <a:spcPts val="0"/>
                        </a:spcBef>
                        <a:spcAft>
                          <a:spcPts val="0"/>
                        </a:spcAft>
                      </a:pPr>
                      <a:r>
                        <a:rPr lang="en-US" sz="16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Click on the “Terms and Conditions” link.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The “Terms and Conditions” are displayed.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3979882"/>
                  </a:ext>
                </a:extLst>
              </a:tr>
              <a:tr h="655384">
                <a:tc>
                  <a:txBody>
                    <a:bodyPr/>
                    <a:lstStyle/>
                    <a:p>
                      <a:pPr marL="0" marR="0" algn="ctr">
                        <a:lnSpc>
                          <a:spcPct val="100000"/>
                        </a:lnSpc>
                        <a:spcBef>
                          <a:spcPts val="0"/>
                        </a:spcBef>
                        <a:spcAft>
                          <a:spcPts val="0"/>
                        </a:spcAft>
                      </a:pPr>
                      <a:r>
                        <a:rPr lang="en-US" sz="16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dirty="0">
                          <a:effectLst/>
                        </a:rPr>
                        <a:t>Click on the “Privacy Policy”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The “Privacy Policy” is displayed.</a:t>
                      </a:r>
                      <a:endParaRPr lang="en-US" sz="1400">
                        <a:effectLst/>
                      </a:endParaRPr>
                    </a:p>
                    <a:p>
                      <a:pPr marL="0" marR="0" algn="ctr">
                        <a:lnSpc>
                          <a:spcPct val="100000"/>
                        </a:lnSpc>
                        <a:spcBef>
                          <a:spcPts val="0"/>
                        </a:spcBef>
                        <a:spcAft>
                          <a:spcPts val="0"/>
                        </a:spcAft>
                      </a:pPr>
                      <a:r>
                        <a:rPr lang="en-US"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858127"/>
                  </a:ext>
                </a:extLst>
              </a:tr>
              <a:tr h="536105">
                <a:tc>
                  <a:txBody>
                    <a:bodyPr/>
                    <a:lstStyle/>
                    <a:p>
                      <a:pPr marL="0" marR="0" algn="ctr">
                        <a:lnSpc>
                          <a:spcPct val="100000"/>
                        </a:lnSpc>
                        <a:spcBef>
                          <a:spcPts val="0"/>
                        </a:spcBef>
                        <a:spcAft>
                          <a:spcPts val="0"/>
                        </a:spcAft>
                      </a:pPr>
                      <a:r>
                        <a:rPr lang="en-US" sz="16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Click on the “Contact Us” link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a:effectLst/>
                        </a:rPr>
                        <a:t>The company’s email will display for the user.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6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210921"/>
                  </a:ext>
                </a:extLst>
              </a:tr>
            </a:tbl>
          </a:graphicData>
        </a:graphic>
      </p:graphicFrame>
    </p:spTree>
    <p:extLst>
      <p:ext uri="{BB962C8B-B14F-4D97-AF65-F5344CB8AC3E}">
        <p14:creationId xmlns:p14="http://schemas.microsoft.com/office/powerpoint/2010/main" val="375274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06B5-087F-467E-849A-2B610D0E5443}"/>
              </a:ext>
            </a:extLst>
          </p:cNvPr>
          <p:cNvSpPr>
            <a:spLocks noGrp="1"/>
          </p:cNvSpPr>
          <p:nvPr>
            <p:ph type="title"/>
          </p:nvPr>
        </p:nvSpPr>
        <p:spPr/>
        <p:txBody>
          <a:bodyPr/>
          <a:lstStyle/>
          <a:p>
            <a:r>
              <a:rPr lang="en-US" dirty="0"/>
              <a:t>Non-Function Specifications Excerpts</a:t>
            </a:r>
          </a:p>
        </p:txBody>
      </p:sp>
      <p:sp>
        <p:nvSpPr>
          <p:cNvPr id="3" name="Content Placeholder 2">
            <a:extLst>
              <a:ext uri="{FF2B5EF4-FFF2-40B4-BE49-F238E27FC236}">
                <a16:creationId xmlns:a16="http://schemas.microsoft.com/office/drawing/2014/main" id="{99D0F570-ADDF-4A1F-8225-4FC71B1BD3D7}"/>
              </a:ext>
            </a:extLst>
          </p:cNvPr>
          <p:cNvSpPr>
            <a:spLocks noGrp="1"/>
          </p:cNvSpPr>
          <p:nvPr>
            <p:ph idx="1"/>
          </p:nvPr>
        </p:nvSpPr>
        <p:spPr>
          <a:xfrm>
            <a:off x="4041912" y="2103120"/>
            <a:ext cx="7083287" cy="3931920"/>
          </a:xfrm>
        </p:spPr>
        <p:txBody>
          <a:bodyPr>
            <a:normAutofit/>
          </a:bodyPr>
          <a:lstStyle/>
          <a:p>
            <a:r>
              <a:rPr lang="en-US" dirty="0"/>
              <a:t>“The system will be primarily written in PHP using commonly available development tools and frameworks. Where possible, the system should be designed that expects future changes to the underlying system and can accommodate new changes as they become known in as clean of a manner as possible.”</a:t>
            </a:r>
          </a:p>
        </p:txBody>
      </p:sp>
      <p:sp>
        <p:nvSpPr>
          <p:cNvPr id="4" name="Content Placeholder 2">
            <a:extLst>
              <a:ext uri="{FF2B5EF4-FFF2-40B4-BE49-F238E27FC236}">
                <a16:creationId xmlns:a16="http://schemas.microsoft.com/office/drawing/2014/main" id="{465BFE41-3BD0-491A-AF84-899175AF86E5}"/>
              </a:ext>
            </a:extLst>
          </p:cNvPr>
          <p:cNvSpPr txBox="1">
            <a:spLocks/>
          </p:cNvSpPr>
          <p:nvPr/>
        </p:nvSpPr>
        <p:spPr>
          <a:xfrm>
            <a:off x="1066800" y="2103120"/>
            <a:ext cx="10058400" cy="3931920"/>
          </a:xfrm>
          <a:prstGeom prst="rect">
            <a:avLst/>
          </a:prstGeom>
        </p:spPr>
        <p:txBody>
          <a:bodyPr vert="horz" lIns="91440" tIns="45720" rIns="91440" bIns="45720" rtlCol="0">
            <a:normAutofit/>
          </a:bodyPr>
          <a:lstStyle>
            <a:lvl1pPr marL="182882" indent="-182882" algn="l" defTabSz="914411"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1" kern="1200">
                <a:solidFill>
                  <a:schemeClr val="tx1"/>
                </a:solidFill>
                <a:latin typeface="+mn-lt"/>
                <a:ea typeface="+mn-ea"/>
                <a:cs typeface="+mn-cs"/>
              </a:defRPr>
            </a:lvl1pPr>
            <a:lvl2pPr marL="457206" indent="-182882" algn="l" defTabSz="914411"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9" indent="-182882"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3pPr>
            <a:lvl4pPr marL="1005853" indent="-182882"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4pPr>
            <a:lvl5pPr marL="1280176" indent="-182882"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5pPr>
            <a:lvl6pPr marL="1600020" indent="-228604"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6pPr>
            <a:lvl7pPr marL="1900024" indent="-228604"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7pPr>
            <a:lvl8pPr marL="2200028" indent="-228604"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8pPr>
            <a:lvl9pPr marL="2500031" indent="-228604" algn="l" defTabSz="914411" rtl="0" eaLnBrk="1" latinLnBrk="0" hangingPunct="1">
              <a:lnSpc>
                <a:spcPct val="100000"/>
              </a:lnSpc>
              <a:spcBef>
                <a:spcPts val="500"/>
              </a:spcBef>
              <a:buClr>
                <a:schemeClr val="tx1">
                  <a:lumMod val="85000"/>
                  <a:lumOff val="15000"/>
                </a:schemeClr>
              </a:buClr>
              <a:buFont typeface="Garamond" pitchFamily="18" charset="0"/>
              <a:buChar char="◦"/>
              <a:defRPr sz="1401" kern="1200">
                <a:solidFill>
                  <a:schemeClr val="tx1"/>
                </a:solidFill>
                <a:latin typeface="+mn-lt"/>
                <a:ea typeface="+mn-ea"/>
                <a:cs typeface="+mn-cs"/>
              </a:defRPr>
            </a:lvl9pPr>
          </a:lstStyle>
          <a:p>
            <a:r>
              <a:rPr lang="en-US"/>
              <a:t>Security</a:t>
            </a:r>
          </a:p>
          <a:p>
            <a:r>
              <a:rPr lang="en-US"/>
              <a:t>Audit</a:t>
            </a:r>
          </a:p>
          <a:p>
            <a:r>
              <a:rPr lang="en-US"/>
              <a:t>Performance</a:t>
            </a:r>
          </a:p>
          <a:p>
            <a:r>
              <a:rPr lang="en-US"/>
              <a:t>Availability</a:t>
            </a:r>
          </a:p>
          <a:p>
            <a:r>
              <a:rPr lang="en-US"/>
              <a:t>Recovery</a:t>
            </a:r>
          </a:p>
          <a:p>
            <a:r>
              <a:rPr lang="en-US"/>
              <a:t>Compatibility</a:t>
            </a:r>
          </a:p>
          <a:p>
            <a:r>
              <a:rPr lang="en-US"/>
              <a:t>Maintainability</a:t>
            </a:r>
          </a:p>
          <a:p>
            <a:r>
              <a:rPr lang="en-US"/>
              <a:t>Usability</a:t>
            </a:r>
          </a:p>
          <a:p>
            <a:r>
              <a:rPr lang="en-US"/>
              <a:t>Localization</a:t>
            </a:r>
            <a:endParaRPr lang="en-US" dirty="0"/>
          </a:p>
        </p:txBody>
      </p:sp>
    </p:spTree>
    <p:extLst>
      <p:ext uri="{BB962C8B-B14F-4D97-AF65-F5344CB8AC3E}">
        <p14:creationId xmlns:p14="http://schemas.microsoft.com/office/powerpoint/2010/main" val="3461004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8C2F-51FB-4CF6-A9EC-F01683D43CB6}"/>
              </a:ext>
            </a:extLst>
          </p:cNvPr>
          <p:cNvSpPr>
            <a:spLocks noGrp="1"/>
          </p:cNvSpPr>
          <p:nvPr>
            <p:ph type="title"/>
          </p:nvPr>
        </p:nvSpPr>
        <p:spPr/>
        <p:txBody>
          <a:bodyPr/>
          <a:lstStyle/>
          <a:p>
            <a:r>
              <a:rPr lang="en-US" dirty="0"/>
              <a:t>Sitemap</a:t>
            </a:r>
          </a:p>
        </p:txBody>
      </p:sp>
      <p:sp>
        <p:nvSpPr>
          <p:cNvPr id="4" name="Rectangle 2">
            <a:extLst>
              <a:ext uri="{FF2B5EF4-FFF2-40B4-BE49-F238E27FC236}">
                <a16:creationId xmlns:a16="http://schemas.microsoft.com/office/drawing/2014/main" id="{B78509CC-02D0-4D90-83E6-F923F61EEC36}"/>
              </a:ext>
            </a:extLst>
          </p:cNvPr>
          <p:cNvSpPr>
            <a:spLocks noChangeArrowheads="1"/>
          </p:cNvSpPr>
          <p:nvPr/>
        </p:nvSpPr>
        <p:spPr bwMode="auto">
          <a:xfrm>
            <a:off x="2319129" y="995706"/>
            <a:ext cx="171795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0FCC23B6-95BD-4A38-B9A1-0164BC61B9A9}"/>
              </a:ext>
            </a:extLst>
          </p:cNvPr>
          <p:cNvGraphicFramePr>
            <a:graphicFrameLocks noChangeAspect="1"/>
          </p:cNvGraphicFramePr>
          <p:nvPr>
            <p:extLst>
              <p:ext uri="{D42A27DB-BD31-4B8C-83A1-F6EECF244321}">
                <p14:modId xmlns:p14="http://schemas.microsoft.com/office/powerpoint/2010/main" val="3700913940"/>
              </p:ext>
            </p:extLst>
          </p:nvPr>
        </p:nvGraphicFramePr>
        <p:xfrm>
          <a:off x="2709127" y="642594"/>
          <a:ext cx="8401879" cy="5422299"/>
        </p:xfrm>
        <a:graphic>
          <a:graphicData uri="http://schemas.openxmlformats.org/presentationml/2006/ole">
            <mc:AlternateContent xmlns:mc="http://schemas.openxmlformats.org/markup-compatibility/2006">
              <mc:Choice xmlns:v="urn:schemas-microsoft-com:vml" Requires="v">
                <p:oleObj spid="_x0000_s5152" name="Visio" r:id="rId4" imgW="5962813" imgH="3848021" progId="Visio.Drawing.15">
                  <p:embed/>
                </p:oleObj>
              </mc:Choice>
              <mc:Fallback>
                <p:oleObj name="Visio" r:id="rId4" imgW="5962813" imgH="384802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127" y="642594"/>
                        <a:ext cx="8401879" cy="5422299"/>
                      </a:xfrm>
                      <a:prstGeom prst="rect">
                        <a:avLst/>
                      </a:prstGeom>
                      <a:noFill/>
                    </p:spPr>
                  </p:pic>
                </p:oleObj>
              </mc:Fallback>
            </mc:AlternateContent>
          </a:graphicData>
        </a:graphic>
      </p:graphicFrame>
    </p:spTree>
    <p:extLst>
      <p:ext uri="{BB962C8B-B14F-4D97-AF65-F5344CB8AC3E}">
        <p14:creationId xmlns:p14="http://schemas.microsoft.com/office/powerpoint/2010/main" val="656731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545C-33FE-4618-8EA2-6B6642583813}"/>
              </a:ext>
            </a:extLst>
          </p:cNvPr>
          <p:cNvSpPr>
            <a:spLocks noGrp="1"/>
          </p:cNvSpPr>
          <p:nvPr>
            <p:ph type="title"/>
          </p:nvPr>
        </p:nvSpPr>
        <p:spPr/>
        <p:txBody>
          <a:bodyPr/>
          <a:lstStyle/>
          <a:p>
            <a:r>
              <a:rPr lang="en-US" dirty="0"/>
              <a:t>System Interface – Home Page</a:t>
            </a:r>
          </a:p>
        </p:txBody>
      </p:sp>
      <p:pic>
        <p:nvPicPr>
          <p:cNvPr id="6" name="Content Placeholder 5">
            <a:extLst>
              <a:ext uri="{FF2B5EF4-FFF2-40B4-BE49-F238E27FC236}">
                <a16:creationId xmlns:a16="http://schemas.microsoft.com/office/drawing/2014/main" id="{6911F150-2204-4D78-AD14-C81DE1B52A51}"/>
              </a:ext>
            </a:extLst>
          </p:cNvPr>
          <p:cNvPicPr>
            <a:picLocks noGrp="1" noChangeAspect="1"/>
          </p:cNvPicPr>
          <p:nvPr>
            <p:ph idx="1"/>
          </p:nvPr>
        </p:nvPicPr>
        <p:blipFill rotWithShape="1">
          <a:blip r:embed="rId3"/>
          <a:srcRect t="13237" b="26101"/>
          <a:stretch/>
        </p:blipFill>
        <p:spPr>
          <a:xfrm>
            <a:off x="2736573" y="1611362"/>
            <a:ext cx="6129130" cy="4866859"/>
          </a:xfrm>
          <a:prstGeom prst="rect">
            <a:avLst/>
          </a:prstGeom>
          <a:solidFill>
            <a:schemeClr val="bg1"/>
          </a:solidFill>
        </p:spPr>
      </p:pic>
      <p:sp>
        <p:nvSpPr>
          <p:cNvPr id="4" name="Rectangle 2">
            <a:extLst>
              <a:ext uri="{FF2B5EF4-FFF2-40B4-BE49-F238E27FC236}">
                <a16:creationId xmlns:a16="http://schemas.microsoft.com/office/drawing/2014/main" id="{EC4F54B8-1EE2-4932-9A7D-F396B22CA1A4}"/>
              </a:ext>
            </a:extLst>
          </p:cNvPr>
          <p:cNvSpPr>
            <a:spLocks noChangeArrowheads="1"/>
          </p:cNvSpPr>
          <p:nvPr/>
        </p:nvSpPr>
        <p:spPr bwMode="auto">
          <a:xfrm>
            <a:off x="3233738" y="910991"/>
            <a:ext cx="184731" cy="36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1" rIns="91440" bIns="45721" numCol="1" anchor="ctr" anchorCtr="0" compatLnSpc="1">
            <a:prstTxWarp prst="textNoShape">
              <a:avLst/>
            </a:prstTxWarp>
            <a:spAutoFit/>
          </a:bodyPr>
          <a:lstStyle/>
          <a:p>
            <a:endParaRPr lang="en-US" sz="1801"/>
          </a:p>
        </p:txBody>
      </p:sp>
    </p:spTree>
    <p:extLst>
      <p:ext uri="{BB962C8B-B14F-4D97-AF65-F5344CB8AC3E}">
        <p14:creationId xmlns:p14="http://schemas.microsoft.com/office/powerpoint/2010/main" val="4180579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5E94-72BD-4740-9F00-A0478D93D783}"/>
              </a:ext>
            </a:extLst>
          </p:cNvPr>
          <p:cNvSpPr>
            <a:spLocks noGrp="1"/>
          </p:cNvSpPr>
          <p:nvPr>
            <p:ph type="title"/>
          </p:nvPr>
        </p:nvSpPr>
        <p:spPr/>
        <p:txBody>
          <a:bodyPr>
            <a:normAutofit fontScale="90000"/>
          </a:bodyPr>
          <a:lstStyle/>
          <a:p>
            <a:r>
              <a:rPr lang="en-US" dirty="0"/>
              <a:t>Entity </a:t>
            </a:r>
            <a:br>
              <a:rPr lang="en-US" dirty="0"/>
            </a:br>
            <a:r>
              <a:rPr lang="en-US" dirty="0"/>
              <a:t>Relationship </a:t>
            </a:r>
            <a:br>
              <a:rPr lang="en-US" dirty="0"/>
            </a:br>
            <a:r>
              <a:rPr lang="en-US" dirty="0"/>
              <a:t>Diagram</a:t>
            </a:r>
          </a:p>
        </p:txBody>
      </p:sp>
      <p:sp>
        <p:nvSpPr>
          <p:cNvPr id="5" name="Rectangle 2">
            <a:extLst>
              <a:ext uri="{FF2B5EF4-FFF2-40B4-BE49-F238E27FC236}">
                <a16:creationId xmlns:a16="http://schemas.microsoft.com/office/drawing/2014/main" id="{58A7A4A5-0DC2-4D66-BFE4-583600880560}"/>
              </a:ext>
            </a:extLst>
          </p:cNvPr>
          <p:cNvSpPr>
            <a:spLocks noChangeArrowheads="1"/>
          </p:cNvSpPr>
          <p:nvPr/>
        </p:nvSpPr>
        <p:spPr bwMode="auto">
          <a:xfrm>
            <a:off x="2928730" y="13582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6">
            <a:extLst>
              <a:ext uri="{FF2B5EF4-FFF2-40B4-BE49-F238E27FC236}">
                <a16:creationId xmlns:a16="http://schemas.microsoft.com/office/drawing/2014/main" id="{410CC2BB-76A7-422A-A11C-3C8FB54B8A03}"/>
              </a:ext>
            </a:extLst>
          </p:cNvPr>
          <p:cNvSpPr>
            <a:spLocks noChangeArrowheads="1"/>
          </p:cNvSpPr>
          <p:nvPr/>
        </p:nvSpPr>
        <p:spPr bwMode="auto">
          <a:xfrm>
            <a:off x="3928976" y="467408"/>
            <a:ext cx="1500878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A31F8DBD-A054-44C7-B489-3997893779C9}"/>
              </a:ext>
            </a:extLst>
          </p:cNvPr>
          <p:cNvGraphicFramePr>
            <a:graphicFrameLocks noChangeAspect="1"/>
          </p:cNvGraphicFramePr>
          <p:nvPr>
            <p:extLst>
              <p:ext uri="{D42A27DB-BD31-4B8C-83A1-F6EECF244321}">
                <p14:modId xmlns:p14="http://schemas.microsoft.com/office/powerpoint/2010/main" val="521730099"/>
              </p:ext>
            </p:extLst>
          </p:nvPr>
        </p:nvGraphicFramePr>
        <p:xfrm>
          <a:off x="3928975" y="467409"/>
          <a:ext cx="7316783" cy="5851081"/>
        </p:xfrm>
        <a:graphic>
          <a:graphicData uri="http://schemas.openxmlformats.org/presentationml/2006/ole">
            <mc:AlternateContent xmlns:mc="http://schemas.openxmlformats.org/markup-compatibility/2006">
              <mc:Choice xmlns:v="urn:schemas-microsoft-com:vml" Requires="v">
                <p:oleObj spid="_x0000_s2071" name="Visio" r:id="rId3" imgW="6876998" imgH="5505631" progId="Visio.Drawing.15">
                  <p:embed/>
                </p:oleObj>
              </mc:Choice>
              <mc:Fallback>
                <p:oleObj name="Visio" r:id="rId3" imgW="6876998" imgH="5505631"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975" y="467409"/>
                        <a:ext cx="7316783" cy="5851081"/>
                      </a:xfrm>
                      <a:prstGeom prst="rect">
                        <a:avLst/>
                      </a:prstGeom>
                      <a:noFill/>
                    </p:spPr>
                  </p:pic>
                </p:oleObj>
              </mc:Fallback>
            </mc:AlternateContent>
          </a:graphicData>
        </a:graphic>
      </p:graphicFrame>
    </p:spTree>
    <p:extLst>
      <p:ext uri="{BB962C8B-B14F-4D97-AF65-F5344CB8AC3E}">
        <p14:creationId xmlns:p14="http://schemas.microsoft.com/office/powerpoint/2010/main" val="239801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68D5-D3F4-435A-A47C-78B0F93D1434}"/>
              </a:ext>
            </a:extLst>
          </p:cNvPr>
          <p:cNvSpPr>
            <a:spLocks noGrp="1"/>
          </p:cNvSpPr>
          <p:nvPr>
            <p:ph type="title"/>
          </p:nvPr>
        </p:nvSpPr>
        <p:spPr/>
        <p:txBody>
          <a:bodyPr>
            <a:normAutofit fontScale="90000"/>
          </a:bodyPr>
          <a:lstStyle/>
          <a:p>
            <a:r>
              <a:rPr lang="en-US" dirty="0"/>
              <a:t>Database </a:t>
            </a:r>
            <a:br>
              <a:rPr lang="en-US" dirty="0"/>
            </a:br>
            <a:r>
              <a:rPr lang="en-US" dirty="0"/>
              <a:t>Tables</a:t>
            </a:r>
          </a:p>
        </p:txBody>
      </p:sp>
      <p:sp>
        <p:nvSpPr>
          <p:cNvPr id="3" name="Rectangle 2">
            <a:extLst>
              <a:ext uri="{FF2B5EF4-FFF2-40B4-BE49-F238E27FC236}">
                <a16:creationId xmlns:a16="http://schemas.microsoft.com/office/drawing/2014/main" id="{8A49BC1F-FED3-4C7B-B496-82A54C174677}"/>
              </a:ext>
            </a:extLst>
          </p:cNvPr>
          <p:cNvSpPr>
            <a:spLocks noChangeArrowheads="1"/>
          </p:cNvSpPr>
          <p:nvPr/>
        </p:nvSpPr>
        <p:spPr bwMode="auto">
          <a:xfrm>
            <a:off x="6095999" y="251791"/>
            <a:ext cx="88189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8BAF985F-0597-4263-8151-14F1C857762B}"/>
              </a:ext>
            </a:extLst>
          </p:cNvPr>
          <p:cNvPicPr>
            <a:picLocks noChangeAspect="1"/>
          </p:cNvPicPr>
          <p:nvPr/>
        </p:nvPicPr>
        <p:blipFill>
          <a:blip r:embed="rId2"/>
          <a:stretch>
            <a:fillRect/>
          </a:stretch>
        </p:blipFill>
        <p:spPr>
          <a:xfrm>
            <a:off x="4047570" y="449777"/>
            <a:ext cx="7614547" cy="5958446"/>
          </a:xfrm>
          <a:prstGeom prst="rect">
            <a:avLst/>
          </a:prstGeom>
        </p:spPr>
      </p:pic>
    </p:spTree>
    <p:extLst>
      <p:ext uri="{BB962C8B-B14F-4D97-AF65-F5344CB8AC3E}">
        <p14:creationId xmlns:p14="http://schemas.microsoft.com/office/powerpoint/2010/main" val="2485668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5FF9-582F-450D-9A94-31AE2AA55D4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id="{12D091A1-1D89-4794-A807-17360A5454AA}"/>
              </a:ext>
            </a:extLst>
          </p:cNvPr>
          <p:cNvSpPr>
            <a:spLocks noGrp="1"/>
          </p:cNvSpPr>
          <p:nvPr>
            <p:ph idx="1"/>
          </p:nvPr>
        </p:nvSpPr>
        <p:spPr/>
        <p:txBody>
          <a:bodyPr/>
          <a:lstStyle/>
          <a:p>
            <a:pPr lvl="0"/>
            <a:r>
              <a:rPr lang="en-US" dirty="0"/>
              <a:t>Identifying risks</a:t>
            </a:r>
          </a:p>
          <a:p>
            <a:pPr lvl="0"/>
            <a:r>
              <a:rPr lang="en-US" dirty="0"/>
              <a:t>Analyzing risks</a:t>
            </a:r>
          </a:p>
          <a:p>
            <a:pPr lvl="0"/>
            <a:r>
              <a:rPr lang="en-US" dirty="0"/>
              <a:t>Prioritizing risk</a:t>
            </a:r>
          </a:p>
          <a:p>
            <a:pPr lvl="0"/>
            <a:r>
              <a:rPr lang="en-US" dirty="0"/>
              <a:t>Assigning risk ownership</a:t>
            </a:r>
          </a:p>
          <a:p>
            <a:pPr lvl="0"/>
            <a:r>
              <a:rPr lang="en-US" dirty="0"/>
              <a:t>Responding to risks</a:t>
            </a:r>
          </a:p>
          <a:p>
            <a:pPr lvl="0"/>
            <a:r>
              <a:rPr lang="en-US" dirty="0"/>
              <a:t>Monitoring risks</a:t>
            </a:r>
          </a:p>
        </p:txBody>
      </p:sp>
    </p:spTree>
    <p:extLst>
      <p:ext uri="{BB962C8B-B14F-4D97-AF65-F5344CB8AC3E}">
        <p14:creationId xmlns:p14="http://schemas.microsoft.com/office/powerpoint/2010/main" val="515350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3AEE-0C7F-4823-AF60-2B061257B98F}"/>
              </a:ext>
            </a:extLst>
          </p:cNvPr>
          <p:cNvSpPr>
            <a:spLocks noGrp="1"/>
          </p:cNvSpPr>
          <p:nvPr>
            <p:ph type="title"/>
          </p:nvPr>
        </p:nvSpPr>
        <p:spPr/>
        <p:txBody>
          <a:bodyPr/>
          <a:lstStyle/>
          <a:p>
            <a:r>
              <a:rPr lang="en-US" dirty="0"/>
              <a:t>Risk Register</a:t>
            </a:r>
          </a:p>
        </p:txBody>
      </p:sp>
      <p:graphicFrame>
        <p:nvGraphicFramePr>
          <p:cNvPr id="4" name="Content Placeholder 3">
            <a:extLst>
              <a:ext uri="{FF2B5EF4-FFF2-40B4-BE49-F238E27FC236}">
                <a16:creationId xmlns:a16="http://schemas.microsoft.com/office/drawing/2014/main" id="{614499DC-153F-468F-9872-DA1B36FFCB0B}"/>
              </a:ext>
            </a:extLst>
          </p:cNvPr>
          <p:cNvGraphicFramePr>
            <a:graphicFrameLocks noGrp="1"/>
          </p:cNvGraphicFramePr>
          <p:nvPr>
            <p:ph idx="1"/>
            <p:extLst>
              <p:ext uri="{D42A27DB-BD31-4B8C-83A1-F6EECF244321}">
                <p14:modId xmlns:p14="http://schemas.microsoft.com/office/powerpoint/2010/main" val="3550576685"/>
              </p:ext>
            </p:extLst>
          </p:nvPr>
        </p:nvGraphicFramePr>
        <p:xfrm>
          <a:off x="1066800" y="1615742"/>
          <a:ext cx="10224052" cy="4631862"/>
        </p:xfrm>
        <a:graphic>
          <a:graphicData uri="http://schemas.openxmlformats.org/drawingml/2006/table">
            <a:tbl>
              <a:tblPr firstRow="1" bandRow="1">
                <a:tableStyleId>{5C22544A-7EE6-4342-B048-85BDC9FD1C3A}</a:tableStyleId>
              </a:tblPr>
              <a:tblGrid>
                <a:gridCol w="420030">
                  <a:extLst>
                    <a:ext uri="{9D8B030D-6E8A-4147-A177-3AD203B41FA5}">
                      <a16:colId xmlns:a16="http://schemas.microsoft.com/office/drawing/2014/main" val="1147044514"/>
                    </a:ext>
                  </a:extLst>
                </a:gridCol>
                <a:gridCol w="1695818">
                  <a:extLst>
                    <a:ext uri="{9D8B030D-6E8A-4147-A177-3AD203B41FA5}">
                      <a16:colId xmlns:a16="http://schemas.microsoft.com/office/drawing/2014/main" val="1493706708"/>
                    </a:ext>
                  </a:extLst>
                </a:gridCol>
                <a:gridCol w="1130546">
                  <a:extLst>
                    <a:ext uri="{9D8B030D-6E8A-4147-A177-3AD203B41FA5}">
                      <a16:colId xmlns:a16="http://schemas.microsoft.com/office/drawing/2014/main" val="2490881501"/>
                    </a:ext>
                  </a:extLst>
                </a:gridCol>
                <a:gridCol w="3664615">
                  <a:extLst>
                    <a:ext uri="{9D8B030D-6E8A-4147-A177-3AD203B41FA5}">
                      <a16:colId xmlns:a16="http://schemas.microsoft.com/office/drawing/2014/main" val="4093162510"/>
                    </a:ext>
                  </a:extLst>
                </a:gridCol>
                <a:gridCol w="1139687">
                  <a:extLst>
                    <a:ext uri="{9D8B030D-6E8A-4147-A177-3AD203B41FA5}">
                      <a16:colId xmlns:a16="http://schemas.microsoft.com/office/drawing/2014/main" val="2024063292"/>
                    </a:ext>
                  </a:extLst>
                </a:gridCol>
                <a:gridCol w="954156">
                  <a:extLst>
                    <a:ext uri="{9D8B030D-6E8A-4147-A177-3AD203B41FA5}">
                      <a16:colId xmlns:a16="http://schemas.microsoft.com/office/drawing/2014/main" val="3759487119"/>
                    </a:ext>
                  </a:extLst>
                </a:gridCol>
                <a:gridCol w="1219200">
                  <a:extLst>
                    <a:ext uri="{9D8B030D-6E8A-4147-A177-3AD203B41FA5}">
                      <a16:colId xmlns:a16="http://schemas.microsoft.com/office/drawing/2014/main" val="1650620752"/>
                    </a:ext>
                  </a:extLst>
                </a:gridCol>
              </a:tblGrid>
              <a:tr h="408065">
                <a:tc>
                  <a:txBody>
                    <a:bodyPr/>
                    <a:lstStyle/>
                    <a:p>
                      <a:pPr marL="0" marR="0">
                        <a:lnSpc>
                          <a:spcPct val="106000"/>
                        </a:lnSpc>
                        <a:spcBef>
                          <a:spcPts val="0"/>
                        </a:spcBef>
                        <a:spcAft>
                          <a:spcPts val="0"/>
                        </a:spcAft>
                      </a:pPr>
                      <a:r>
                        <a:rPr lang="en-US" sz="1600">
                          <a:effectLst/>
                        </a:rPr>
                        <a:t>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RISK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Identified By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Mitigation Strategy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Likelihood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Impact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Detection Difficulty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extLst>
                  <a:ext uri="{0D108BD9-81ED-4DB2-BD59-A6C34878D82A}">
                    <a16:rowId xmlns:a16="http://schemas.microsoft.com/office/drawing/2014/main" val="3063139992"/>
                  </a:ext>
                </a:extLst>
              </a:tr>
              <a:tr h="822800">
                <a:tc>
                  <a:txBody>
                    <a:bodyPr/>
                    <a:lstStyle/>
                    <a:p>
                      <a:pPr marL="0" marR="0" algn="r">
                        <a:lnSpc>
                          <a:spcPct val="106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Scope creep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Team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dirty="0">
                          <a:effectLst/>
                        </a:rPr>
                        <a:t>Sticking to establish design plans and culling</a:t>
                      </a:r>
                      <a:br>
                        <a:rPr lang="en-US" sz="1600" dirty="0">
                          <a:effectLst/>
                        </a:rPr>
                      </a:br>
                      <a:r>
                        <a:rPr lang="en-US" sz="1600" dirty="0">
                          <a:effectLst/>
                        </a:rPr>
                        <a:t>any features beyond the minimum viable</a:t>
                      </a:r>
                      <a:br>
                        <a:rPr lang="en-US" sz="1600" dirty="0">
                          <a:effectLst/>
                        </a:rPr>
                      </a:br>
                      <a:r>
                        <a:rPr lang="en-US" sz="1600" dirty="0">
                          <a:effectLst/>
                        </a:rPr>
                        <a:t>product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Medium –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High –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Low - 1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extLst>
                  <a:ext uri="{0D108BD9-81ED-4DB2-BD59-A6C34878D82A}">
                    <a16:rowId xmlns:a16="http://schemas.microsoft.com/office/drawing/2014/main" val="975844716"/>
                  </a:ext>
                </a:extLst>
              </a:tr>
              <a:tr h="561951">
                <a:tc>
                  <a:txBody>
                    <a:bodyPr/>
                    <a:lstStyle/>
                    <a:p>
                      <a:pPr marL="0" marR="0" algn="r">
                        <a:lnSpc>
                          <a:spcPct val="106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Scheduling issues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Team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Redefine the tasks in the project along the crticial path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Low –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High –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Low - 1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extLst>
                  <a:ext uri="{0D108BD9-81ED-4DB2-BD59-A6C34878D82A}">
                    <a16:rowId xmlns:a16="http://schemas.microsoft.com/office/drawing/2014/main" val="3858580823"/>
                  </a:ext>
                </a:extLst>
              </a:tr>
              <a:tr h="331305">
                <a:tc>
                  <a:txBody>
                    <a:bodyPr/>
                    <a:lstStyle/>
                    <a:p>
                      <a:pPr marL="0" marR="0" algn="r">
                        <a:lnSpc>
                          <a:spcPct val="106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Cost Overruns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Team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Reduce or eliminate non-necessary expenditures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Medium –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High –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Low - 1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extLst>
                  <a:ext uri="{0D108BD9-81ED-4DB2-BD59-A6C34878D82A}">
                    <a16:rowId xmlns:a16="http://schemas.microsoft.com/office/drawing/2014/main" val="246122179"/>
                  </a:ext>
                </a:extLst>
              </a:tr>
              <a:tr h="533723">
                <a:tc>
                  <a:txBody>
                    <a:bodyPr/>
                    <a:lstStyle/>
                    <a:p>
                      <a:pPr marL="0" marR="0" algn="r">
                        <a:lnSpc>
                          <a:spcPct val="106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Loss of stakeholder satisfaction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Team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Keeping stakeholders informed and addressing concerns immediately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Low –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High - 5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dirty="0">
                          <a:effectLst/>
                        </a:rPr>
                        <a:t>Low - 2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extLst>
                  <a:ext uri="{0D108BD9-81ED-4DB2-BD59-A6C34878D82A}">
                    <a16:rowId xmlns:a16="http://schemas.microsoft.com/office/drawing/2014/main" val="3240502659"/>
                  </a:ext>
                </a:extLst>
              </a:tr>
              <a:tr h="486694">
                <a:tc>
                  <a:txBody>
                    <a:bodyPr/>
                    <a:lstStyle/>
                    <a:p>
                      <a:pPr marL="0" marR="0" algn="r">
                        <a:lnSpc>
                          <a:spcPct val="106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Change in the market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Team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Adjusting marketing strategies based on current trends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Medium –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High –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Medium - 3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extLst>
                  <a:ext uri="{0D108BD9-81ED-4DB2-BD59-A6C34878D82A}">
                    <a16:rowId xmlns:a16="http://schemas.microsoft.com/office/drawing/2014/main" val="4135320343"/>
                  </a:ext>
                </a:extLst>
              </a:tr>
              <a:tr h="556591">
                <a:tc>
                  <a:txBody>
                    <a:bodyPr/>
                    <a:lstStyle/>
                    <a:p>
                      <a:pPr marL="0" marR="0" algn="r">
                        <a:lnSpc>
                          <a:spcPct val="106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Breaches in security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Nupoor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State of the art security along with trustworthy backups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High –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High –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Medium - 3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extLst>
                  <a:ext uri="{0D108BD9-81ED-4DB2-BD59-A6C34878D82A}">
                    <a16:rowId xmlns:a16="http://schemas.microsoft.com/office/drawing/2014/main" val="157633168"/>
                  </a:ext>
                </a:extLst>
              </a:tr>
              <a:tr h="397787">
                <a:tc>
                  <a:txBody>
                    <a:bodyPr/>
                    <a:lstStyle/>
                    <a:p>
                      <a:pPr marL="0" marR="0" algn="r">
                        <a:lnSpc>
                          <a:spcPct val="106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Catastrophic loss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Graham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Having good backup and clean-up strategy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Low - 1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a:effectLst/>
                        </a:rPr>
                        <a:t>High - 4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tc>
                  <a:txBody>
                    <a:bodyPr/>
                    <a:lstStyle/>
                    <a:p>
                      <a:pPr marL="0" marR="0">
                        <a:lnSpc>
                          <a:spcPct val="106000"/>
                        </a:lnSpc>
                        <a:spcBef>
                          <a:spcPts val="0"/>
                        </a:spcBef>
                        <a:spcAft>
                          <a:spcPts val="0"/>
                        </a:spcAft>
                      </a:pPr>
                      <a:r>
                        <a:rPr lang="en-US" sz="1600" dirty="0">
                          <a:effectLst/>
                        </a:rPr>
                        <a:t>Low - 2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7194" marR="67194" marT="0" marB="0"/>
                </a:tc>
                <a:extLst>
                  <a:ext uri="{0D108BD9-81ED-4DB2-BD59-A6C34878D82A}">
                    <a16:rowId xmlns:a16="http://schemas.microsoft.com/office/drawing/2014/main" val="1738985107"/>
                  </a:ext>
                </a:extLst>
              </a:tr>
            </a:tbl>
          </a:graphicData>
        </a:graphic>
      </p:graphicFrame>
    </p:spTree>
    <p:extLst>
      <p:ext uri="{BB962C8B-B14F-4D97-AF65-F5344CB8AC3E}">
        <p14:creationId xmlns:p14="http://schemas.microsoft.com/office/powerpoint/2010/main" val="471251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B895-0BDB-43AC-A1D7-61B232791D87}"/>
              </a:ext>
            </a:extLst>
          </p:cNvPr>
          <p:cNvSpPr>
            <a:spLocks noGrp="1"/>
          </p:cNvSpPr>
          <p:nvPr>
            <p:ph type="title"/>
          </p:nvPr>
        </p:nvSpPr>
        <p:spPr/>
        <p:txBody>
          <a:bodyPr/>
          <a:lstStyle/>
          <a:p>
            <a:r>
              <a:rPr lang="en-US" dirty="0"/>
              <a:t>Risk Contingency Plan</a:t>
            </a:r>
          </a:p>
        </p:txBody>
      </p:sp>
      <p:graphicFrame>
        <p:nvGraphicFramePr>
          <p:cNvPr id="4" name="Content Placeholder 3">
            <a:extLst>
              <a:ext uri="{FF2B5EF4-FFF2-40B4-BE49-F238E27FC236}">
                <a16:creationId xmlns:a16="http://schemas.microsoft.com/office/drawing/2014/main" id="{728AC60E-4BB4-4481-B58C-7F9953E52762}"/>
              </a:ext>
            </a:extLst>
          </p:cNvPr>
          <p:cNvGraphicFramePr>
            <a:graphicFrameLocks noGrp="1"/>
          </p:cNvGraphicFramePr>
          <p:nvPr>
            <p:ph idx="1"/>
            <p:extLst>
              <p:ext uri="{D42A27DB-BD31-4B8C-83A1-F6EECF244321}">
                <p14:modId xmlns:p14="http://schemas.microsoft.com/office/powerpoint/2010/main" val="2136277606"/>
              </p:ext>
            </p:extLst>
          </p:nvPr>
        </p:nvGraphicFramePr>
        <p:xfrm>
          <a:off x="1196180" y="1639612"/>
          <a:ext cx="10058398" cy="4812845"/>
        </p:xfrm>
        <a:graphic>
          <a:graphicData uri="http://schemas.openxmlformats.org/drawingml/2006/table">
            <a:tbl>
              <a:tblPr firstRow="1" bandRow="1">
                <a:tableStyleId>{5C22544A-7EE6-4342-B048-85BDC9FD1C3A}</a:tableStyleId>
              </a:tblPr>
              <a:tblGrid>
                <a:gridCol w="3040142">
                  <a:extLst>
                    <a:ext uri="{9D8B030D-6E8A-4147-A177-3AD203B41FA5}">
                      <a16:colId xmlns:a16="http://schemas.microsoft.com/office/drawing/2014/main" val="2951384630"/>
                    </a:ext>
                  </a:extLst>
                </a:gridCol>
                <a:gridCol w="1217560">
                  <a:extLst>
                    <a:ext uri="{9D8B030D-6E8A-4147-A177-3AD203B41FA5}">
                      <a16:colId xmlns:a16="http://schemas.microsoft.com/office/drawing/2014/main" val="1510497488"/>
                    </a:ext>
                  </a:extLst>
                </a:gridCol>
                <a:gridCol w="2435120">
                  <a:extLst>
                    <a:ext uri="{9D8B030D-6E8A-4147-A177-3AD203B41FA5}">
                      <a16:colId xmlns:a16="http://schemas.microsoft.com/office/drawing/2014/main" val="3677778537"/>
                    </a:ext>
                  </a:extLst>
                </a:gridCol>
                <a:gridCol w="2209155">
                  <a:extLst>
                    <a:ext uri="{9D8B030D-6E8A-4147-A177-3AD203B41FA5}">
                      <a16:colId xmlns:a16="http://schemas.microsoft.com/office/drawing/2014/main" val="1206464673"/>
                    </a:ext>
                  </a:extLst>
                </a:gridCol>
                <a:gridCol w="1156421">
                  <a:extLst>
                    <a:ext uri="{9D8B030D-6E8A-4147-A177-3AD203B41FA5}">
                      <a16:colId xmlns:a16="http://schemas.microsoft.com/office/drawing/2014/main" val="2955708777"/>
                    </a:ext>
                  </a:extLst>
                </a:gridCol>
              </a:tblGrid>
              <a:tr h="183031">
                <a:tc>
                  <a:txBody>
                    <a:bodyPr/>
                    <a:lstStyle/>
                    <a:p>
                      <a:pPr marL="0" marR="0">
                        <a:lnSpc>
                          <a:spcPct val="106000"/>
                        </a:lnSpc>
                        <a:spcBef>
                          <a:spcPts val="0"/>
                        </a:spcBef>
                        <a:spcAft>
                          <a:spcPts val="0"/>
                        </a:spcAft>
                      </a:pPr>
                      <a:r>
                        <a:rPr lang="en-US" sz="1100">
                          <a:effectLst/>
                        </a:rPr>
                        <a:t>Risk Event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100">
                          <a:effectLst/>
                        </a:rPr>
                        <a:t>Response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100">
                          <a:effectLst/>
                        </a:rPr>
                        <a:t>Contingency Plan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100">
                          <a:effectLst/>
                        </a:rPr>
                        <a:t>Trigger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100" dirty="0">
                          <a:effectLst/>
                        </a:rPr>
                        <a:t>Responsible Party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extLst>
                  <a:ext uri="{0D108BD9-81ED-4DB2-BD59-A6C34878D82A}">
                    <a16:rowId xmlns:a16="http://schemas.microsoft.com/office/drawing/2014/main" val="1069222274"/>
                  </a:ext>
                </a:extLst>
              </a:tr>
              <a:tr h="906008">
                <a:tc>
                  <a:txBody>
                    <a:bodyPr/>
                    <a:lstStyle/>
                    <a:p>
                      <a:pPr marL="0" marR="0">
                        <a:lnSpc>
                          <a:spcPct val="106000"/>
                        </a:lnSpc>
                        <a:spcBef>
                          <a:spcPts val="0"/>
                        </a:spcBef>
                        <a:spcAft>
                          <a:spcPts val="0"/>
                        </a:spcAft>
                      </a:pPr>
                      <a:r>
                        <a:rPr lang="en-US" sz="1200" dirty="0">
                          <a:effectLst/>
                        </a:rPr>
                        <a:t>Not sticking to establish design plans and culling</a:t>
                      </a:r>
                      <a:br>
                        <a:rPr lang="en-US" sz="1200" dirty="0">
                          <a:effectLst/>
                        </a:rPr>
                      </a:br>
                      <a:r>
                        <a:rPr lang="en-US" sz="1200" dirty="0">
                          <a:effectLst/>
                        </a:rPr>
                        <a:t>any features beyond the minimum viable</a:t>
                      </a:r>
                      <a:br>
                        <a:rPr lang="en-US" sz="1200" dirty="0">
                          <a:effectLst/>
                        </a:rPr>
                      </a:br>
                      <a:r>
                        <a:rPr lang="en-US" sz="1200" dirty="0">
                          <a:effectLst/>
                        </a:rPr>
                        <a:t>product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Immediate refocus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Circle back to initial Project Scope and recognize what needs to be done and what is becoming a scope creep factor and needs to be stopped.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Unmapped/unscheduled additions to project implementation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dirty="0">
                          <a:effectLst/>
                        </a:rPr>
                        <a:t>Team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extLst>
                  <a:ext uri="{0D108BD9-81ED-4DB2-BD59-A6C34878D82A}">
                    <a16:rowId xmlns:a16="http://schemas.microsoft.com/office/drawing/2014/main" val="3561363023"/>
                  </a:ext>
                </a:extLst>
              </a:tr>
              <a:tr h="504923">
                <a:tc>
                  <a:txBody>
                    <a:bodyPr/>
                    <a:lstStyle/>
                    <a:p>
                      <a:pPr marL="0" marR="0">
                        <a:lnSpc>
                          <a:spcPct val="106000"/>
                        </a:lnSpc>
                        <a:spcBef>
                          <a:spcPts val="0"/>
                        </a:spcBef>
                        <a:spcAft>
                          <a:spcPts val="0"/>
                        </a:spcAft>
                      </a:pPr>
                      <a:r>
                        <a:rPr lang="en-US" sz="1200">
                          <a:effectLst/>
                        </a:rPr>
                        <a:t>Accumulating non-necessary expenditures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Reduce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Cross-check financials and ensure any unnecessary expenses are immediately curtailed.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Over-spending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extLst>
                  <a:ext uri="{0D108BD9-81ED-4DB2-BD59-A6C34878D82A}">
                    <a16:rowId xmlns:a16="http://schemas.microsoft.com/office/drawing/2014/main" val="3537859471"/>
                  </a:ext>
                </a:extLst>
              </a:tr>
              <a:tr h="622308">
                <a:tc>
                  <a:txBody>
                    <a:bodyPr/>
                    <a:lstStyle/>
                    <a:p>
                      <a:pPr marL="0" marR="0">
                        <a:lnSpc>
                          <a:spcPct val="106000"/>
                        </a:lnSpc>
                        <a:spcBef>
                          <a:spcPts val="0"/>
                        </a:spcBef>
                        <a:spcAft>
                          <a:spcPts val="0"/>
                        </a:spcAft>
                      </a:pPr>
                      <a:r>
                        <a:rPr lang="en-US" sz="1200">
                          <a:effectLst/>
                        </a:rPr>
                        <a:t>Not keeping stakeholders informed and addressing concerns immediately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Immediate refocus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Call a meeting with stakeholders and entire team to work on any concerns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Any concerns voiced by Stakeholders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extLst>
                  <a:ext uri="{0D108BD9-81ED-4DB2-BD59-A6C34878D82A}">
                    <a16:rowId xmlns:a16="http://schemas.microsoft.com/office/drawing/2014/main" val="4180884093"/>
                  </a:ext>
                </a:extLst>
              </a:tr>
              <a:tr h="732127">
                <a:tc>
                  <a:txBody>
                    <a:bodyPr/>
                    <a:lstStyle/>
                    <a:p>
                      <a:pPr marL="0" marR="0">
                        <a:lnSpc>
                          <a:spcPct val="106000"/>
                        </a:lnSpc>
                        <a:spcBef>
                          <a:spcPts val="0"/>
                        </a:spcBef>
                        <a:spcAft>
                          <a:spcPts val="0"/>
                        </a:spcAft>
                      </a:pPr>
                      <a:r>
                        <a:rPr lang="en-US" sz="1200">
                          <a:effectLst/>
                        </a:rPr>
                        <a:t>Not Adjusting marketing strategies based on current trends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Reduce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Marketing team must make sure we are up to date in terms of our consumers’ needs and the current market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Competitors doing better than us in terms of customer base and revenue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Tai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extLst>
                  <a:ext uri="{0D108BD9-81ED-4DB2-BD59-A6C34878D82A}">
                    <a16:rowId xmlns:a16="http://schemas.microsoft.com/office/drawing/2014/main" val="3212038544"/>
                  </a:ext>
                </a:extLst>
              </a:tr>
              <a:tr h="675632">
                <a:tc>
                  <a:txBody>
                    <a:bodyPr/>
                    <a:lstStyle/>
                    <a:p>
                      <a:pPr marL="0" marR="0">
                        <a:lnSpc>
                          <a:spcPct val="106000"/>
                        </a:lnSpc>
                        <a:spcBef>
                          <a:spcPts val="0"/>
                        </a:spcBef>
                        <a:spcAft>
                          <a:spcPts val="0"/>
                        </a:spcAft>
                      </a:pPr>
                      <a:r>
                        <a:rPr lang="en-US" sz="1200">
                          <a:effectLst/>
                        </a:rPr>
                        <a:t>Not having state of the art security along with trustworthy backups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Reduce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Security team should update all security requirements in order to ensure all data is safe and backed up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Any data leaks or cybercrime activity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Nupoor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extLst>
                  <a:ext uri="{0D108BD9-81ED-4DB2-BD59-A6C34878D82A}">
                    <a16:rowId xmlns:a16="http://schemas.microsoft.com/office/drawing/2014/main" val="3113628509"/>
                  </a:ext>
                </a:extLst>
              </a:tr>
              <a:tr h="951765">
                <a:tc>
                  <a:txBody>
                    <a:bodyPr/>
                    <a:lstStyle/>
                    <a:p>
                      <a:pPr marL="0" marR="0">
                        <a:lnSpc>
                          <a:spcPct val="106000"/>
                        </a:lnSpc>
                        <a:spcBef>
                          <a:spcPts val="0"/>
                        </a:spcBef>
                        <a:spcAft>
                          <a:spcPts val="0"/>
                        </a:spcAft>
                      </a:pPr>
                      <a:r>
                        <a:rPr lang="en-US" sz="1200">
                          <a:effectLst/>
                        </a:rPr>
                        <a:t>Not having good backup and clean-up strategy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Immediate refocus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Backup strategy must be revamped and all clean-up strategies should eb revisited to ensure best customer satisfaction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a:effectLst/>
                        </a:rPr>
                        <a:t>Unhappy customers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tc>
                  <a:txBody>
                    <a:bodyPr/>
                    <a:lstStyle/>
                    <a:p>
                      <a:pPr marL="0" marR="0">
                        <a:lnSpc>
                          <a:spcPct val="106000"/>
                        </a:lnSpc>
                        <a:spcBef>
                          <a:spcPts val="0"/>
                        </a:spcBef>
                        <a:spcAft>
                          <a:spcPts val="0"/>
                        </a:spcAft>
                      </a:pPr>
                      <a:r>
                        <a:rPr lang="en-US" sz="1200" dirty="0">
                          <a:effectLst/>
                        </a:rPr>
                        <a:t>Nupoor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624" marR="56624" marT="0" marB="0"/>
                </a:tc>
                <a:extLst>
                  <a:ext uri="{0D108BD9-81ED-4DB2-BD59-A6C34878D82A}">
                    <a16:rowId xmlns:a16="http://schemas.microsoft.com/office/drawing/2014/main" val="3952627692"/>
                  </a:ext>
                </a:extLst>
              </a:tr>
            </a:tbl>
          </a:graphicData>
        </a:graphic>
      </p:graphicFrame>
    </p:spTree>
    <p:extLst>
      <p:ext uri="{BB962C8B-B14F-4D97-AF65-F5344CB8AC3E}">
        <p14:creationId xmlns:p14="http://schemas.microsoft.com/office/powerpoint/2010/main" val="295660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FE36-6C37-47C6-AD28-86671D8F304C}"/>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79BD6723-CD9F-4CD4-9C49-6049759CA1EE}"/>
              </a:ext>
            </a:extLst>
          </p:cNvPr>
          <p:cNvSpPr>
            <a:spLocks noGrp="1"/>
          </p:cNvSpPr>
          <p:nvPr>
            <p:ph idx="1"/>
          </p:nvPr>
        </p:nvSpPr>
        <p:spPr/>
        <p:txBody>
          <a:bodyPr/>
          <a:lstStyle/>
          <a:p>
            <a:r>
              <a:rPr lang="en-US" dirty="0"/>
              <a:t>Web app and database</a:t>
            </a:r>
          </a:p>
          <a:p>
            <a:r>
              <a:rPr lang="en-US" dirty="0"/>
              <a:t>Online hosting</a:t>
            </a:r>
          </a:p>
          <a:p>
            <a:r>
              <a:rPr lang="en-US" dirty="0"/>
              <a:t>Users can create accounts and wish lists</a:t>
            </a:r>
          </a:p>
          <a:p>
            <a:r>
              <a:rPr lang="en-US" dirty="0"/>
              <a:t>Users will be able to make connections with each other</a:t>
            </a:r>
          </a:p>
          <a:p>
            <a:r>
              <a:rPr lang="en-US" dirty="0"/>
              <a:t>Gift givers can collaborate on gifts to give</a:t>
            </a:r>
          </a:p>
          <a:p>
            <a:r>
              <a:rPr lang="en-US" dirty="0"/>
              <a:t>The recipient will not be able to see gifts that have been selected</a:t>
            </a:r>
          </a:p>
          <a:p>
            <a:endParaRPr lang="en-US" dirty="0"/>
          </a:p>
        </p:txBody>
      </p:sp>
    </p:spTree>
    <p:extLst>
      <p:ext uri="{BB962C8B-B14F-4D97-AF65-F5344CB8AC3E}">
        <p14:creationId xmlns:p14="http://schemas.microsoft.com/office/powerpoint/2010/main" val="1742159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5B1B-2A0B-4D45-80DD-269C17D40347}"/>
              </a:ext>
            </a:extLst>
          </p:cNvPr>
          <p:cNvSpPr>
            <a:spLocks noGrp="1"/>
          </p:cNvSpPr>
          <p:nvPr>
            <p:ph type="title"/>
          </p:nvPr>
        </p:nvSpPr>
        <p:spPr/>
        <p:txBody>
          <a:bodyPr/>
          <a:lstStyle/>
          <a:p>
            <a:r>
              <a:rPr lang="en-US" dirty="0"/>
              <a:t>Quality Assurance Process</a:t>
            </a:r>
          </a:p>
        </p:txBody>
      </p:sp>
      <p:sp>
        <p:nvSpPr>
          <p:cNvPr id="3" name="Content Placeholder 2">
            <a:extLst>
              <a:ext uri="{FF2B5EF4-FFF2-40B4-BE49-F238E27FC236}">
                <a16:creationId xmlns:a16="http://schemas.microsoft.com/office/drawing/2014/main" id="{055746D4-44A5-4E7E-A11E-6499D185AC42}"/>
              </a:ext>
            </a:extLst>
          </p:cNvPr>
          <p:cNvSpPr>
            <a:spLocks noGrp="1"/>
          </p:cNvSpPr>
          <p:nvPr>
            <p:ph idx="1"/>
          </p:nvPr>
        </p:nvSpPr>
        <p:spPr/>
        <p:txBody>
          <a:bodyPr/>
          <a:lstStyle/>
          <a:p>
            <a:pPr lvl="0"/>
            <a:r>
              <a:rPr lang="en-US" dirty="0"/>
              <a:t>Analysis of requirements </a:t>
            </a:r>
          </a:p>
          <a:p>
            <a:pPr lvl="0"/>
            <a:r>
              <a:rPr lang="en-US" dirty="0"/>
              <a:t>Design </a:t>
            </a:r>
          </a:p>
          <a:p>
            <a:pPr lvl="0"/>
            <a:r>
              <a:rPr lang="en-US" dirty="0"/>
              <a:t>Implementation </a:t>
            </a:r>
          </a:p>
          <a:p>
            <a:pPr lvl="0"/>
            <a:r>
              <a:rPr lang="en-US" dirty="0"/>
              <a:t>Verification or testing </a:t>
            </a:r>
          </a:p>
          <a:p>
            <a:pPr lvl="0"/>
            <a:r>
              <a:rPr lang="en-US" dirty="0"/>
              <a:t>Maintenance </a:t>
            </a:r>
          </a:p>
          <a:p>
            <a:pPr marL="457200" indent="-457200">
              <a:buFont typeface="+mj-lt"/>
              <a:buAutoNum type="arabicPeriod"/>
            </a:pPr>
            <a:endParaRPr lang="en-US" dirty="0"/>
          </a:p>
        </p:txBody>
      </p:sp>
      <p:pic>
        <p:nvPicPr>
          <p:cNvPr id="5" name="Content Placeholder 3">
            <a:extLst>
              <a:ext uri="{FF2B5EF4-FFF2-40B4-BE49-F238E27FC236}">
                <a16:creationId xmlns:a16="http://schemas.microsoft.com/office/drawing/2014/main" id="{A9963C8E-B8EE-4ABE-B949-D86B12115319}"/>
              </a:ext>
            </a:extLst>
          </p:cNvPr>
          <p:cNvPicPr>
            <a:picLocks noChangeAspect="1"/>
          </p:cNvPicPr>
          <p:nvPr/>
        </p:nvPicPr>
        <p:blipFill>
          <a:blip r:embed="rId2"/>
          <a:stretch>
            <a:fillRect/>
          </a:stretch>
        </p:blipFill>
        <p:spPr>
          <a:xfrm>
            <a:off x="7443375" y="541834"/>
            <a:ext cx="4377563" cy="5673777"/>
          </a:xfrm>
          <a:prstGeom prst="rect">
            <a:avLst/>
          </a:prstGeom>
        </p:spPr>
      </p:pic>
    </p:spTree>
    <p:extLst>
      <p:ext uri="{BB962C8B-B14F-4D97-AF65-F5344CB8AC3E}">
        <p14:creationId xmlns:p14="http://schemas.microsoft.com/office/powerpoint/2010/main" val="228855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A9C3-D428-4057-8546-BDEB31F12B9B}"/>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C460A718-13BE-4226-AF3A-92AA18B8F30B}"/>
              </a:ext>
            </a:extLst>
          </p:cNvPr>
          <p:cNvSpPr>
            <a:spLocks noGrp="1"/>
          </p:cNvSpPr>
          <p:nvPr>
            <p:ph idx="1"/>
          </p:nvPr>
        </p:nvSpPr>
        <p:spPr/>
        <p:txBody>
          <a:bodyPr/>
          <a:lstStyle/>
          <a:p>
            <a:r>
              <a:rPr lang="en-US" dirty="0"/>
              <a:t>Function testing</a:t>
            </a:r>
          </a:p>
          <a:p>
            <a:r>
              <a:rPr lang="en-US" dirty="0"/>
              <a:t>Links testing</a:t>
            </a:r>
          </a:p>
          <a:p>
            <a:r>
              <a:rPr lang="en-US" dirty="0"/>
              <a:t>Forms testing</a:t>
            </a:r>
          </a:p>
          <a:p>
            <a:r>
              <a:rPr lang="en-US" dirty="0"/>
              <a:t>Cookies testing</a:t>
            </a:r>
          </a:p>
          <a:p>
            <a:r>
              <a:rPr lang="en-US" dirty="0"/>
              <a:t>HTML/CSS validation</a:t>
            </a:r>
          </a:p>
          <a:p>
            <a:r>
              <a:rPr lang="en-US" dirty="0"/>
              <a:t>Usability testing</a:t>
            </a:r>
          </a:p>
          <a:p>
            <a:r>
              <a:rPr lang="en-US" dirty="0"/>
              <a:t>Content testing</a:t>
            </a:r>
          </a:p>
          <a:p>
            <a:r>
              <a:rPr lang="en-US" dirty="0"/>
              <a:t>Interface testing</a:t>
            </a:r>
          </a:p>
        </p:txBody>
      </p:sp>
      <p:sp>
        <p:nvSpPr>
          <p:cNvPr id="4" name="Rectangle 2">
            <a:extLst>
              <a:ext uri="{FF2B5EF4-FFF2-40B4-BE49-F238E27FC236}">
                <a16:creationId xmlns:a16="http://schemas.microsoft.com/office/drawing/2014/main" id="{AF9749B6-E214-4FB6-9269-CD53DAFC6622}"/>
              </a:ext>
            </a:extLst>
          </p:cNvPr>
          <p:cNvSpPr>
            <a:spLocks noChangeArrowheads="1"/>
          </p:cNvSpPr>
          <p:nvPr/>
        </p:nvSpPr>
        <p:spPr bwMode="auto">
          <a:xfrm>
            <a:off x="4969565" y="385800"/>
            <a:ext cx="9329531" cy="4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CCBB708E-18F7-4CFA-A79C-95B0B520F3BB}"/>
              </a:ext>
            </a:extLst>
          </p:cNvPr>
          <p:cNvGraphicFramePr>
            <a:graphicFrameLocks noChangeAspect="1"/>
          </p:cNvGraphicFramePr>
          <p:nvPr>
            <p:extLst>
              <p:ext uri="{D42A27DB-BD31-4B8C-83A1-F6EECF244321}">
                <p14:modId xmlns:p14="http://schemas.microsoft.com/office/powerpoint/2010/main" val="2734621966"/>
              </p:ext>
            </p:extLst>
          </p:nvPr>
        </p:nvGraphicFramePr>
        <p:xfrm>
          <a:off x="6997147" y="385800"/>
          <a:ext cx="3686518" cy="6068008"/>
        </p:xfrm>
        <a:graphic>
          <a:graphicData uri="http://schemas.openxmlformats.org/presentationml/2006/ole">
            <mc:AlternateContent xmlns:mc="http://schemas.openxmlformats.org/markup-compatibility/2006">
              <mc:Choice xmlns:v="urn:schemas-microsoft-com:vml" Requires="v">
                <p:oleObj spid="_x0000_s3094" r:id="rId3" imgW="8839161" imgH="14601812" progId="Visio.Drawing.15">
                  <p:embed/>
                </p:oleObj>
              </mc:Choice>
              <mc:Fallback>
                <p:oleObj r:id="rId3" imgW="8839161" imgH="1460181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147" y="385800"/>
                        <a:ext cx="3686518" cy="6068008"/>
                      </a:xfrm>
                      <a:prstGeom prst="rect">
                        <a:avLst/>
                      </a:prstGeom>
                      <a:noFill/>
                    </p:spPr>
                  </p:pic>
                </p:oleObj>
              </mc:Fallback>
            </mc:AlternateContent>
          </a:graphicData>
        </a:graphic>
      </p:graphicFrame>
    </p:spTree>
    <p:extLst>
      <p:ext uri="{BB962C8B-B14F-4D97-AF65-F5344CB8AC3E}">
        <p14:creationId xmlns:p14="http://schemas.microsoft.com/office/powerpoint/2010/main" val="250496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3EA6-24F2-48EA-8CEA-39F90B0F0739}"/>
              </a:ext>
            </a:extLst>
          </p:cNvPr>
          <p:cNvSpPr>
            <a:spLocks noGrp="1"/>
          </p:cNvSpPr>
          <p:nvPr>
            <p:ph type="title"/>
          </p:nvPr>
        </p:nvSpPr>
        <p:spPr/>
        <p:txBody>
          <a:bodyPr/>
          <a:lstStyle/>
          <a:p>
            <a:r>
              <a:rPr lang="en-US" dirty="0"/>
              <a:t>Change Management Process</a:t>
            </a:r>
          </a:p>
        </p:txBody>
      </p:sp>
      <p:sp>
        <p:nvSpPr>
          <p:cNvPr id="3" name="Content Placeholder 2">
            <a:extLst>
              <a:ext uri="{FF2B5EF4-FFF2-40B4-BE49-F238E27FC236}">
                <a16:creationId xmlns:a16="http://schemas.microsoft.com/office/drawing/2014/main" id="{1BAE1E65-7DB7-4DB3-BA7A-12BB3E8C49BE}"/>
              </a:ext>
            </a:extLst>
          </p:cNvPr>
          <p:cNvSpPr>
            <a:spLocks noGrp="1"/>
          </p:cNvSpPr>
          <p:nvPr>
            <p:ph idx="1"/>
          </p:nvPr>
        </p:nvSpPr>
        <p:spPr/>
        <p:txBody>
          <a:bodyPr/>
          <a:lstStyle/>
          <a:p>
            <a:pPr marL="457200" indent="-457200">
              <a:buFont typeface="+mj-lt"/>
              <a:buAutoNum type="arabicPeriod"/>
            </a:pPr>
            <a:r>
              <a:rPr lang="en-US" dirty="0"/>
              <a:t>Identify the need for a change (Any Stakeholder)</a:t>
            </a:r>
          </a:p>
          <a:p>
            <a:pPr marL="457200" indent="-457200">
              <a:buFont typeface="+mj-lt"/>
              <a:buAutoNum type="arabicPeriod"/>
            </a:pPr>
            <a:r>
              <a:rPr lang="en-US" dirty="0"/>
              <a:t>Log change in the change request register (Project Manager)</a:t>
            </a:r>
          </a:p>
          <a:p>
            <a:pPr marL="457200" indent="-457200">
              <a:buFont typeface="+mj-lt"/>
              <a:buAutoNum type="arabicPeriod"/>
            </a:pPr>
            <a:r>
              <a:rPr lang="en-US" dirty="0"/>
              <a:t>Conduct an evaluation of the change (Project Manager, Project Team, Requestor)</a:t>
            </a:r>
          </a:p>
          <a:p>
            <a:pPr marL="457200" indent="-457200">
              <a:buFont typeface="+mj-lt"/>
              <a:buAutoNum type="arabicPeriod"/>
            </a:pPr>
            <a:r>
              <a:rPr lang="en-US" dirty="0"/>
              <a:t>Submit change request to Stakeholders (Project Manager)</a:t>
            </a:r>
          </a:p>
          <a:p>
            <a:pPr marL="457200" indent="-457200">
              <a:buFont typeface="+mj-lt"/>
              <a:buAutoNum type="arabicPeriod"/>
            </a:pPr>
            <a:r>
              <a:rPr lang="en-US" dirty="0"/>
              <a:t>The Stakeholders Decision</a:t>
            </a:r>
          </a:p>
          <a:p>
            <a:pPr marL="457200" indent="-457200">
              <a:buFont typeface="+mj-lt"/>
              <a:buAutoNum type="arabicPeriod"/>
            </a:pPr>
            <a:r>
              <a:rPr lang="en-US" dirty="0"/>
              <a:t>Implement Change (Project Manager)</a:t>
            </a:r>
          </a:p>
          <a:p>
            <a:pPr marL="457200" indent="-457200">
              <a:buFont typeface="+mj-lt"/>
              <a:buAutoNum type="arabicPeriod"/>
            </a:pPr>
            <a:endParaRPr lang="en-US" dirty="0"/>
          </a:p>
        </p:txBody>
      </p:sp>
    </p:spTree>
    <p:extLst>
      <p:ext uri="{BB962C8B-B14F-4D97-AF65-F5344CB8AC3E}">
        <p14:creationId xmlns:p14="http://schemas.microsoft.com/office/powerpoint/2010/main" val="1931089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1938-C3DE-427B-857F-079F24CD4DD2}"/>
              </a:ext>
            </a:extLst>
          </p:cNvPr>
          <p:cNvSpPr>
            <a:spLocks noGrp="1"/>
          </p:cNvSpPr>
          <p:nvPr>
            <p:ph type="title"/>
          </p:nvPr>
        </p:nvSpPr>
        <p:spPr/>
        <p:txBody>
          <a:bodyPr/>
          <a:lstStyle/>
          <a:p>
            <a:r>
              <a:rPr lang="en-US" dirty="0"/>
              <a:t>Defect Reporting Process</a:t>
            </a:r>
          </a:p>
        </p:txBody>
      </p:sp>
      <p:sp>
        <p:nvSpPr>
          <p:cNvPr id="3" name="Content Placeholder 2">
            <a:extLst>
              <a:ext uri="{FF2B5EF4-FFF2-40B4-BE49-F238E27FC236}">
                <a16:creationId xmlns:a16="http://schemas.microsoft.com/office/drawing/2014/main" id="{0F5BCFAD-DE48-4BE1-B6BB-E4C8FB0D237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E258D40-DE8E-429B-AFF2-9361D63DA475}"/>
              </a:ext>
            </a:extLst>
          </p:cNvPr>
          <p:cNvPicPr>
            <a:picLocks noChangeAspect="1"/>
          </p:cNvPicPr>
          <p:nvPr/>
        </p:nvPicPr>
        <p:blipFill>
          <a:blip r:embed="rId2"/>
          <a:stretch>
            <a:fillRect/>
          </a:stretch>
        </p:blipFill>
        <p:spPr>
          <a:xfrm>
            <a:off x="2395024" y="1703083"/>
            <a:ext cx="7401952" cy="4729658"/>
          </a:xfrm>
          <a:prstGeom prst="rect">
            <a:avLst/>
          </a:prstGeom>
        </p:spPr>
      </p:pic>
    </p:spTree>
    <p:extLst>
      <p:ext uri="{BB962C8B-B14F-4D97-AF65-F5344CB8AC3E}">
        <p14:creationId xmlns:p14="http://schemas.microsoft.com/office/powerpoint/2010/main" val="1052796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CBA2-4FBE-48EC-BF0E-6A646607A402}"/>
              </a:ext>
            </a:extLst>
          </p:cNvPr>
          <p:cNvSpPr>
            <a:spLocks noGrp="1"/>
          </p:cNvSpPr>
          <p:nvPr>
            <p:ph type="title"/>
          </p:nvPr>
        </p:nvSpPr>
        <p:spPr/>
        <p:txBody>
          <a:bodyPr/>
          <a:lstStyle/>
          <a:p>
            <a:r>
              <a:rPr lang="en-US" dirty="0"/>
              <a:t>Issue Priorities</a:t>
            </a:r>
          </a:p>
        </p:txBody>
      </p:sp>
      <p:sp>
        <p:nvSpPr>
          <p:cNvPr id="3" name="Content Placeholder 2">
            <a:extLst>
              <a:ext uri="{FF2B5EF4-FFF2-40B4-BE49-F238E27FC236}">
                <a16:creationId xmlns:a16="http://schemas.microsoft.com/office/drawing/2014/main" id="{4CCF584D-3A46-4286-AA1D-53AE36ED1E25}"/>
              </a:ext>
            </a:extLst>
          </p:cNvPr>
          <p:cNvSpPr>
            <a:spLocks noGrp="1"/>
          </p:cNvSpPr>
          <p:nvPr>
            <p:ph idx="1"/>
          </p:nvPr>
        </p:nvSpPr>
        <p:spPr/>
        <p:txBody>
          <a:bodyPr/>
          <a:lstStyle/>
          <a:p>
            <a:pPr marL="457200" lvl="0" indent="-457200">
              <a:buFont typeface="+mj-lt"/>
              <a:buAutoNum type="arabicPeriod"/>
            </a:pPr>
            <a:r>
              <a:rPr lang="en-US" dirty="0"/>
              <a:t>Critical: The trunk does not work. Significant parts of the source are broken preventing key operations. </a:t>
            </a:r>
          </a:p>
          <a:p>
            <a:pPr marL="457200" lvl="0" indent="-457200">
              <a:buFont typeface="+mj-lt"/>
              <a:buAutoNum type="arabicPeriod"/>
            </a:pPr>
            <a:r>
              <a:rPr lang="en-US" dirty="0"/>
              <a:t>Urgent: Portions of the source are hindering advertised functions in a major way. </a:t>
            </a:r>
          </a:p>
          <a:p>
            <a:pPr marL="457200" lvl="0" indent="-457200">
              <a:buFont typeface="+mj-lt"/>
              <a:buAutoNum type="arabicPeriod"/>
            </a:pPr>
            <a:r>
              <a:rPr lang="en-US" dirty="0"/>
              <a:t>Medium: Issues are hindering proper function but applications are still working. There are workarounds for the issues.</a:t>
            </a:r>
          </a:p>
          <a:p>
            <a:pPr marL="457200" lvl="0" indent="-457200">
              <a:buFont typeface="+mj-lt"/>
              <a:buAutoNum type="arabicPeriod"/>
            </a:pPr>
            <a:r>
              <a:rPr lang="en-US" dirty="0"/>
              <a:t>Low: There is a minor loss of advertised function. Typically, this is just a nuisance but does not significantly affect proper function of the site.  This may be a result of the site being accessed from an uncommon platform. </a:t>
            </a:r>
          </a:p>
          <a:p>
            <a:pPr marL="457200" lvl="0" indent="-457200">
              <a:buFont typeface="+mj-lt"/>
              <a:buAutoNum type="arabicPeriod"/>
            </a:pPr>
            <a:r>
              <a:rPr lang="en-US" dirty="0"/>
              <a:t>Very low: These issues are related to cosmetics, misspellings, misaligned graphics, etc. </a:t>
            </a:r>
          </a:p>
          <a:p>
            <a:endParaRPr lang="en-US" dirty="0"/>
          </a:p>
        </p:txBody>
      </p:sp>
    </p:spTree>
    <p:extLst>
      <p:ext uri="{BB962C8B-B14F-4D97-AF65-F5344CB8AC3E}">
        <p14:creationId xmlns:p14="http://schemas.microsoft.com/office/powerpoint/2010/main" val="3206190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F592-98AA-4283-971B-7DC637CF4C28}"/>
              </a:ext>
            </a:extLst>
          </p:cNvPr>
          <p:cNvSpPr>
            <a:spLocks noGrp="1"/>
          </p:cNvSpPr>
          <p:nvPr>
            <p:ph type="title"/>
          </p:nvPr>
        </p:nvSpPr>
        <p:spPr/>
        <p:txBody>
          <a:bodyPr/>
          <a:lstStyle/>
          <a:p>
            <a:r>
              <a:rPr lang="en-US" dirty="0"/>
              <a:t>Defect Tracking Log</a:t>
            </a:r>
          </a:p>
        </p:txBody>
      </p:sp>
      <p:graphicFrame>
        <p:nvGraphicFramePr>
          <p:cNvPr id="4" name="Content Placeholder 3">
            <a:extLst>
              <a:ext uri="{FF2B5EF4-FFF2-40B4-BE49-F238E27FC236}">
                <a16:creationId xmlns:a16="http://schemas.microsoft.com/office/drawing/2014/main" id="{FA8FFED4-B8B5-46C3-85E1-72A25B0C3D79}"/>
              </a:ext>
            </a:extLst>
          </p:cNvPr>
          <p:cNvGraphicFramePr>
            <a:graphicFrameLocks noGrp="1"/>
          </p:cNvGraphicFramePr>
          <p:nvPr>
            <p:ph idx="1"/>
            <p:extLst>
              <p:ext uri="{D42A27DB-BD31-4B8C-83A1-F6EECF244321}">
                <p14:modId xmlns:p14="http://schemas.microsoft.com/office/powerpoint/2010/main" val="650767180"/>
              </p:ext>
            </p:extLst>
          </p:nvPr>
        </p:nvGraphicFramePr>
        <p:xfrm>
          <a:off x="752480" y="1692620"/>
          <a:ext cx="10684144" cy="4643227"/>
        </p:xfrm>
        <a:graphic>
          <a:graphicData uri="http://schemas.openxmlformats.org/drawingml/2006/table">
            <a:tbl>
              <a:tblPr firstRow="1" bandRow="1">
                <a:tableStyleId>{5C22544A-7EE6-4342-B048-85BDC9FD1C3A}</a:tableStyleId>
              </a:tblPr>
              <a:tblGrid>
                <a:gridCol w="793357">
                  <a:extLst>
                    <a:ext uri="{9D8B030D-6E8A-4147-A177-3AD203B41FA5}">
                      <a16:colId xmlns:a16="http://schemas.microsoft.com/office/drawing/2014/main" val="219011742"/>
                    </a:ext>
                  </a:extLst>
                </a:gridCol>
                <a:gridCol w="867629">
                  <a:extLst>
                    <a:ext uri="{9D8B030D-6E8A-4147-A177-3AD203B41FA5}">
                      <a16:colId xmlns:a16="http://schemas.microsoft.com/office/drawing/2014/main" val="3092716417"/>
                    </a:ext>
                  </a:extLst>
                </a:gridCol>
                <a:gridCol w="806016">
                  <a:extLst>
                    <a:ext uri="{9D8B030D-6E8A-4147-A177-3AD203B41FA5}">
                      <a16:colId xmlns:a16="http://schemas.microsoft.com/office/drawing/2014/main" val="133096816"/>
                    </a:ext>
                  </a:extLst>
                </a:gridCol>
                <a:gridCol w="1111542">
                  <a:extLst>
                    <a:ext uri="{9D8B030D-6E8A-4147-A177-3AD203B41FA5}">
                      <a16:colId xmlns:a16="http://schemas.microsoft.com/office/drawing/2014/main" val="4240718870"/>
                    </a:ext>
                  </a:extLst>
                </a:gridCol>
                <a:gridCol w="802639">
                  <a:extLst>
                    <a:ext uri="{9D8B030D-6E8A-4147-A177-3AD203B41FA5}">
                      <a16:colId xmlns:a16="http://schemas.microsoft.com/office/drawing/2014/main" val="3219672745"/>
                    </a:ext>
                  </a:extLst>
                </a:gridCol>
                <a:gridCol w="942743">
                  <a:extLst>
                    <a:ext uri="{9D8B030D-6E8A-4147-A177-3AD203B41FA5}">
                      <a16:colId xmlns:a16="http://schemas.microsoft.com/office/drawing/2014/main" val="3461042818"/>
                    </a:ext>
                  </a:extLst>
                </a:gridCol>
                <a:gridCol w="989163">
                  <a:extLst>
                    <a:ext uri="{9D8B030D-6E8A-4147-A177-3AD203B41FA5}">
                      <a16:colId xmlns:a16="http://schemas.microsoft.com/office/drawing/2014/main" val="640338516"/>
                    </a:ext>
                  </a:extLst>
                </a:gridCol>
                <a:gridCol w="785760">
                  <a:extLst>
                    <a:ext uri="{9D8B030D-6E8A-4147-A177-3AD203B41FA5}">
                      <a16:colId xmlns:a16="http://schemas.microsoft.com/office/drawing/2014/main" val="2097964279"/>
                    </a:ext>
                  </a:extLst>
                </a:gridCol>
                <a:gridCol w="1054995">
                  <a:extLst>
                    <a:ext uri="{9D8B030D-6E8A-4147-A177-3AD203B41FA5}">
                      <a16:colId xmlns:a16="http://schemas.microsoft.com/office/drawing/2014/main" val="3051818440"/>
                    </a:ext>
                  </a:extLst>
                </a:gridCol>
                <a:gridCol w="1054995">
                  <a:extLst>
                    <a:ext uri="{9D8B030D-6E8A-4147-A177-3AD203B41FA5}">
                      <a16:colId xmlns:a16="http://schemas.microsoft.com/office/drawing/2014/main" val="4166601718"/>
                    </a:ext>
                  </a:extLst>
                </a:gridCol>
                <a:gridCol w="785760">
                  <a:extLst>
                    <a:ext uri="{9D8B030D-6E8A-4147-A177-3AD203B41FA5}">
                      <a16:colId xmlns:a16="http://schemas.microsoft.com/office/drawing/2014/main" val="2732812703"/>
                    </a:ext>
                  </a:extLst>
                </a:gridCol>
                <a:gridCol w="689545">
                  <a:extLst>
                    <a:ext uri="{9D8B030D-6E8A-4147-A177-3AD203B41FA5}">
                      <a16:colId xmlns:a16="http://schemas.microsoft.com/office/drawing/2014/main" val="1911804371"/>
                    </a:ext>
                  </a:extLst>
                </a:gridCol>
              </a:tblGrid>
              <a:tr h="271347">
                <a:tc gridSpan="12">
                  <a:txBody>
                    <a:bodyPr/>
                    <a:lstStyle/>
                    <a:p>
                      <a:pPr marL="0" marR="0" algn="ctr">
                        <a:lnSpc>
                          <a:spcPct val="106000"/>
                        </a:lnSpc>
                        <a:spcBef>
                          <a:spcPts val="0"/>
                        </a:spcBef>
                        <a:spcAft>
                          <a:spcPts val="0"/>
                        </a:spcAft>
                      </a:pPr>
                      <a:r>
                        <a:rPr lang="en-US" sz="2000" dirty="0">
                          <a:effectLst/>
                        </a:rPr>
                        <a:t>   </a:t>
                      </a:r>
                      <a:r>
                        <a:rPr lang="en-US" sz="1800" dirty="0">
                          <a:effectLst/>
                        </a:rPr>
                        <a:t>DEFECT TRACKING LOG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1845348"/>
                  </a:ext>
                </a:extLst>
              </a:tr>
              <a:tr h="200998">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3566836669"/>
                  </a:ext>
                </a:extLst>
              </a:tr>
              <a:tr h="211048">
                <a:tc gridSpan="4">
                  <a:txBody>
                    <a:bodyPr/>
                    <a:lstStyle/>
                    <a:p>
                      <a:pPr marL="0" marR="0">
                        <a:lnSpc>
                          <a:spcPct val="106000"/>
                        </a:lnSpc>
                        <a:spcBef>
                          <a:spcPts val="0"/>
                        </a:spcBef>
                        <a:spcAft>
                          <a:spcPts val="0"/>
                        </a:spcAft>
                      </a:pPr>
                      <a:r>
                        <a:rPr lang="en-US" sz="1600">
                          <a:effectLst/>
                        </a:rPr>
                        <a:t>Webpage name: TEENG Registry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2408492650"/>
                  </a:ext>
                </a:extLst>
              </a:tr>
              <a:tr h="211048">
                <a:tc gridSpan="6">
                  <a:txBody>
                    <a:bodyPr/>
                    <a:lstStyle/>
                    <a:p>
                      <a:pPr marL="0" marR="0">
                        <a:lnSpc>
                          <a:spcPct val="106000"/>
                        </a:lnSpc>
                        <a:spcBef>
                          <a:spcPts val="0"/>
                        </a:spcBef>
                        <a:spcAft>
                          <a:spcPts val="0"/>
                        </a:spcAft>
                      </a:pPr>
                      <a:r>
                        <a:rPr lang="en-US" sz="1600">
                          <a:effectLst/>
                        </a:rPr>
                        <a:t>Webpage URL: https://teeng.net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1413456358"/>
                  </a:ext>
                </a:extLst>
              </a:tr>
              <a:tr h="673678">
                <a:tc gridSpan="12">
                  <a:txBody>
                    <a:bodyPr/>
                    <a:lstStyle/>
                    <a:p>
                      <a:pPr marL="0" marR="0">
                        <a:lnSpc>
                          <a:spcPct val="106000"/>
                        </a:lnSpc>
                        <a:spcBef>
                          <a:spcPts val="0"/>
                        </a:spcBef>
                        <a:spcAft>
                          <a:spcPts val="0"/>
                        </a:spcAft>
                      </a:pPr>
                      <a:r>
                        <a:rPr lang="en-US" sz="1100" dirty="0">
                          <a:effectLst/>
                        </a:rPr>
                        <a:t>Purpose: To ensure that web site meets intended performance specifications. This spreadsheet will be used to track defects. The goal is to find the majority of the site's bugs before going live but there will always be things that are missed. This log will be used to document and test defects that must be corrected after project completion. This form will make it easier to monitor the progress of bug corrections. This form may be used by any member of the team.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41662874"/>
                  </a:ext>
                </a:extLst>
              </a:tr>
              <a:tr h="200998">
                <a:tc gridSpan="12">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9274285"/>
                  </a:ext>
                </a:extLst>
              </a:tr>
              <a:tr h="211048">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dirty="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3980107341"/>
                  </a:ext>
                </a:extLst>
              </a:tr>
              <a:tr h="522594">
                <a:tc>
                  <a:txBody>
                    <a:bodyPr/>
                    <a:lstStyle/>
                    <a:p>
                      <a:pPr marL="0" marR="0" algn="ctr">
                        <a:lnSpc>
                          <a:spcPct val="106000"/>
                        </a:lnSpc>
                        <a:spcBef>
                          <a:spcPts val="0"/>
                        </a:spcBef>
                        <a:spcAft>
                          <a:spcPts val="0"/>
                        </a:spcAft>
                      </a:pPr>
                      <a:r>
                        <a:rPr lang="en-US" sz="1100">
                          <a:effectLst/>
                        </a:rPr>
                        <a:t>Issue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Creation 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Logged by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Priority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Assigned 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Estimated time to resolve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Resolution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Resolution Date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Actual Time to Fix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tc>
                  <a:txBody>
                    <a:bodyPr/>
                    <a:lstStyle/>
                    <a:p>
                      <a:pPr marL="0" marR="0" algn="ctr">
                        <a:lnSpc>
                          <a:spcPct val="106000"/>
                        </a:lnSpc>
                        <a:spcBef>
                          <a:spcPts val="0"/>
                        </a:spcBef>
                        <a:spcAft>
                          <a:spcPts val="0"/>
                        </a:spcAft>
                      </a:pPr>
                      <a:r>
                        <a:rPr lang="en-US" sz="1100">
                          <a:effectLst/>
                        </a:rPr>
                        <a:t>Root Cause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ctr"/>
                </a:tc>
                <a:extLst>
                  <a:ext uri="{0D108BD9-81ED-4DB2-BD59-A6C34878D82A}">
                    <a16:rowId xmlns:a16="http://schemas.microsoft.com/office/drawing/2014/main" val="2207867798"/>
                  </a:ext>
                </a:extLst>
              </a:tr>
              <a:tr h="200998">
                <a:tc>
                  <a:txBody>
                    <a:bodyPr/>
                    <a:lstStyle/>
                    <a:p>
                      <a:pPr marL="0" marR="0" algn="r">
                        <a:lnSpc>
                          <a:spcPct val="106000"/>
                        </a:lnSpc>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1011742179"/>
                  </a:ext>
                </a:extLst>
              </a:tr>
              <a:tr h="200998">
                <a:tc>
                  <a:txBody>
                    <a:bodyPr/>
                    <a:lstStyle/>
                    <a:p>
                      <a:pPr marL="0" marR="0" algn="r">
                        <a:lnSpc>
                          <a:spcPct val="106000"/>
                        </a:lnSpc>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1216598264"/>
                  </a:ext>
                </a:extLst>
              </a:tr>
              <a:tr h="200998">
                <a:tc>
                  <a:txBody>
                    <a:bodyPr/>
                    <a:lstStyle/>
                    <a:p>
                      <a:pPr marL="0" marR="0" algn="r">
                        <a:lnSpc>
                          <a:spcPct val="106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3871679436"/>
                  </a:ext>
                </a:extLst>
              </a:tr>
              <a:tr h="200998">
                <a:tc>
                  <a:txBody>
                    <a:bodyPr/>
                    <a:lstStyle/>
                    <a:p>
                      <a:pPr marL="0" marR="0" algn="r">
                        <a:lnSpc>
                          <a:spcPct val="106000"/>
                        </a:lnSpc>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dirty="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200011807"/>
                  </a:ext>
                </a:extLst>
              </a:tr>
              <a:tr h="200998">
                <a:tc>
                  <a:txBody>
                    <a:bodyPr/>
                    <a:lstStyle/>
                    <a:p>
                      <a:pPr marL="0" marR="0" algn="r">
                        <a:lnSpc>
                          <a:spcPct val="106000"/>
                        </a:lnSpc>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1267670417"/>
                  </a:ext>
                </a:extLst>
              </a:tr>
              <a:tr h="200998">
                <a:tc>
                  <a:txBody>
                    <a:bodyPr/>
                    <a:lstStyle/>
                    <a:p>
                      <a:pPr marL="0" marR="0" algn="r">
                        <a:lnSpc>
                          <a:spcPct val="106000"/>
                        </a:lnSpc>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dirty="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760583410"/>
                  </a:ext>
                </a:extLst>
              </a:tr>
              <a:tr h="200998">
                <a:tc>
                  <a:txBody>
                    <a:bodyPr/>
                    <a:lstStyle/>
                    <a:p>
                      <a:pPr marL="0" marR="0" algn="r">
                        <a:lnSpc>
                          <a:spcPct val="106000"/>
                        </a:lnSpc>
                        <a:spcBef>
                          <a:spcPts val="0"/>
                        </a:spcBef>
                        <a:spcAft>
                          <a:spcPts val="0"/>
                        </a:spcAft>
                      </a:pPr>
                      <a:r>
                        <a:rPr lang="en-US" sz="12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3260608876"/>
                  </a:ext>
                </a:extLst>
              </a:tr>
              <a:tr h="200998">
                <a:tc>
                  <a:txBody>
                    <a:bodyPr/>
                    <a:lstStyle/>
                    <a:p>
                      <a:pPr marL="0" marR="0" algn="r">
                        <a:lnSpc>
                          <a:spcPct val="106000"/>
                        </a:lnSpc>
                        <a:spcBef>
                          <a:spcPts val="0"/>
                        </a:spcBef>
                        <a:spcAft>
                          <a:spcPts val="0"/>
                        </a:spcAft>
                      </a:pPr>
                      <a:r>
                        <a:rPr lang="en-US" sz="12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644555926"/>
                  </a:ext>
                </a:extLst>
              </a:tr>
              <a:tr h="200998">
                <a:tc>
                  <a:txBody>
                    <a:bodyPr/>
                    <a:lstStyle/>
                    <a:p>
                      <a:pPr marL="0" marR="0" algn="r">
                        <a:lnSpc>
                          <a:spcPct val="106000"/>
                        </a:lnSpc>
                        <a:spcBef>
                          <a:spcPts val="0"/>
                        </a:spcBef>
                        <a:spcAft>
                          <a:spcPts val="0"/>
                        </a:spcAft>
                      </a:pPr>
                      <a:r>
                        <a:rPr lang="en-US" sz="12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dirty="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1050674012"/>
                  </a:ext>
                </a:extLst>
              </a:tr>
              <a:tr h="211048">
                <a:tc>
                  <a:txBody>
                    <a:bodyPr/>
                    <a:lstStyle/>
                    <a:p>
                      <a:pPr marL="0" marR="0" algn="r">
                        <a:lnSpc>
                          <a:spcPct val="106000"/>
                        </a:lnSpc>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tc>
                  <a:txBody>
                    <a:bodyPr/>
                    <a:lstStyle/>
                    <a:p>
                      <a:pPr marL="0" marR="0">
                        <a:lnSpc>
                          <a:spcPct val="106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911" marR="62911" marT="0" marB="0" anchor="b"/>
                </a:tc>
                <a:extLst>
                  <a:ext uri="{0D108BD9-81ED-4DB2-BD59-A6C34878D82A}">
                    <a16:rowId xmlns:a16="http://schemas.microsoft.com/office/drawing/2014/main" val="983338032"/>
                  </a:ext>
                </a:extLst>
              </a:tr>
            </a:tbl>
          </a:graphicData>
        </a:graphic>
      </p:graphicFrame>
    </p:spTree>
    <p:extLst>
      <p:ext uri="{BB962C8B-B14F-4D97-AF65-F5344CB8AC3E}">
        <p14:creationId xmlns:p14="http://schemas.microsoft.com/office/powerpoint/2010/main" val="3993701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B0C2804-795E-4DD8-A2A5-3BC7B98BEF3F}"/>
              </a:ext>
            </a:extLst>
          </p:cNvPr>
          <p:cNvGraphicFramePr>
            <a:graphicFrameLocks noGrp="1"/>
          </p:cNvGraphicFramePr>
          <p:nvPr>
            <p:extLst>
              <p:ext uri="{D42A27DB-BD31-4B8C-83A1-F6EECF244321}">
                <p14:modId xmlns:p14="http://schemas.microsoft.com/office/powerpoint/2010/main" val="2920219369"/>
              </p:ext>
            </p:extLst>
          </p:nvPr>
        </p:nvGraphicFramePr>
        <p:xfrm>
          <a:off x="416927" y="420411"/>
          <a:ext cx="5679074" cy="6020145"/>
        </p:xfrm>
        <a:graphic>
          <a:graphicData uri="http://schemas.openxmlformats.org/drawingml/2006/table">
            <a:tbl>
              <a:tblPr firstRow="1" bandRow="1">
                <a:tableStyleId>{5C22544A-7EE6-4342-B048-85BDC9FD1C3A}</a:tableStyleId>
              </a:tblPr>
              <a:tblGrid>
                <a:gridCol w="3388098">
                  <a:extLst>
                    <a:ext uri="{9D8B030D-6E8A-4147-A177-3AD203B41FA5}">
                      <a16:colId xmlns:a16="http://schemas.microsoft.com/office/drawing/2014/main" val="4211224917"/>
                    </a:ext>
                  </a:extLst>
                </a:gridCol>
                <a:gridCol w="733112">
                  <a:extLst>
                    <a:ext uri="{9D8B030D-6E8A-4147-A177-3AD203B41FA5}">
                      <a16:colId xmlns:a16="http://schemas.microsoft.com/office/drawing/2014/main" val="4039192884"/>
                    </a:ext>
                  </a:extLst>
                </a:gridCol>
                <a:gridCol w="778932">
                  <a:extLst>
                    <a:ext uri="{9D8B030D-6E8A-4147-A177-3AD203B41FA5}">
                      <a16:colId xmlns:a16="http://schemas.microsoft.com/office/drawing/2014/main" val="2474660013"/>
                    </a:ext>
                  </a:extLst>
                </a:gridCol>
                <a:gridCol w="778932">
                  <a:extLst>
                    <a:ext uri="{9D8B030D-6E8A-4147-A177-3AD203B41FA5}">
                      <a16:colId xmlns:a16="http://schemas.microsoft.com/office/drawing/2014/main" val="845628785"/>
                    </a:ext>
                  </a:extLst>
                </a:gridCol>
              </a:tblGrid>
              <a:tr h="240247">
                <a:tc>
                  <a:txBody>
                    <a:bodyPr/>
                    <a:lstStyle/>
                    <a:p>
                      <a:pPr marL="0" marR="0">
                        <a:lnSpc>
                          <a:spcPct val="106000"/>
                        </a:lnSpc>
                        <a:spcBef>
                          <a:spcPts val="0"/>
                        </a:spcBef>
                        <a:spcAft>
                          <a:spcPts val="800"/>
                        </a:spcAft>
                      </a:pPr>
                      <a:r>
                        <a:rPr lang="en-US" sz="900">
                          <a:effectLst/>
                        </a:rPr>
                        <a:t>Task Name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900">
                          <a:effectLst/>
                        </a:rPr>
                        <a:t>Duration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900">
                          <a:effectLst/>
                        </a:rPr>
                        <a:t>Start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900">
                          <a:effectLst/>
                        </a:rPr>
                        <a:t>Finish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4176112185"/>
                  </a:ext>
                </a:extLst>
              </a:tr>
              <a:tr h="288801">
                <a:tc>
                  <a:txBody>
                    <a:bodyPr/>
                    <a:lstStyle/>
                    <a:p>
                      <a:pPr marL="0" marR="0">
                        <a:lnSpc>
                          <a:spcPct val="106000"/>
                        </a:lnSpc>
                        <a:spcBef>
                          <a:spcPts val="0"/>
                        </a:spcBef>
                        <a:spcAft>
                          <a:spcPts val="800"/>
                        </a:spcAft>
                      </a:pPr>
                      <a:r>
                        <a:rPr lang="en-US" sz="1000">
                          <a:effectLst/>
                        </a:rPr>
                        <a:t>Team TEENG Gift Registry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70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10/29/18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2/2/19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0383684"/>
                  </a:ext>
                </a:extLst>
              </a:tr>
              <a:tr h="288801">
                <a:tc>
                  <a:txBody>
                    <a:bodyPr/>
                    <a:lstStyle/>
                    <a:p>
                      <a:pPr marL="0" marR="0">
                        <a:lnSpc>
                          <a:spcPct val="106000"/>
                        </a:lnSpc>
                        <a:spcBef>
                          <a:spcPts val="0"/>
                        </a:spcBef>
                        <a:spcAft>
                          <a:spcPts val="800"/>
                        </a:spcAft>
                      </a:pPr>
                      <a:r>
                        <a:rPr lang="en-US" sz="1000">
                          <a:effectLst/>
                        </a:rPr>
                        <a:t>   Develop Requirements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14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10/29/18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11/15/18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403973789"/>
                  </a:ext>
                </a:extLst>
              </a:tr>
              <a:tr h="288801">
                <a:tc>
                  <a:txBody>
                    <a:bodyPr/>
                    <a:lstStyle/>
                    <a:p>
                      <a:pPr marL="0" marR="0">
                        <a:lnSpc>
                          <a:spcPct val="106000"/>
                        </a:lnSpc>
                        <a:spcBef>
                          <a:spcPts val="0"/>
                        </a:spcBef>
                        <a:spcAft>
                          <a:spcPts val="800"/>
                        </a:spcAft>
                      </a:pPr>
                      <a:r>
                        <a:rPr lang="en-US" sz="1000">
                          <a:effectLst/>
                        </a:rPr>
                        <a:t>      Documentation of Business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8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11/1/18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Sun 11/11/18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069148515"/>
                  </a:ext>
                </a:extLst>
              </a:tr>
              <a:tr h="288801">
                <a:tc>
                  <a:txBody>
                    <a:bodyPr/>
                    <a:lstStyle/>
                    <a:p>
                      <a:pPr marL="0" marR="0">
                        <a:lnSpc>
                          <a:spcPct val="106000"/>
                        </a:lnSpc>
                        <a:spcBef>
                          <a:spcPts val="0"/>
                        </a:spcBef>
                        <a:spcAft>
                          <a:spcPts val="800"/>
                        </a:spcAft>
                      </a:pPr>
                      <a:r>
                        <a:rPr lang="en-US" sz="1000">
                          <a:effectLst/>
                        </a:rPr>
                        <a:t>      Presentation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11/6/18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11/6/18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409916580"/>
                  </a:ext>
                </a:extLst>
              </a:tr>
              <a:tr h="288801">
                <a:tc>
                  <a:txBody>
                    <a:bodyPr/>
                    <a:lstStyle/>
                    <a:p>
                      <a:pPr marL="0" marR="0">
                        <a:lnSpc>
                          <a:spcPct val="106000"/>
                        </a:lnSpc>
                        <a:spcBef>
                          <a:spcPts val="0"/>
                        </a:spcBef>
                        <a:spcAft>
                          <a:spcPts val="800"/>
                        </a:spcAft>
                      </a:pPr>
                      <a:r>
                        <a:rPr lang="en-US" sz="1000">
                          <a:effectLst/>
                        </a:rPr>
                        <a:t>      Milestone 1/ Documentation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11/8/18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11/8/18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781922819"/>
                  </a:ext>
                </a:extLst>
              </a:tr>
              <a:tr h="288801">
                <a:tc>
                  <a:txBody>
                    <a:bodyPr/>
                    <a:lstStyle/>
                    <a:p>
                      <a:pPr marL="0" marR="0">
                        <a:lnSpc>
                          <a:spcPct val="106000"/>
                        </a:lnSpc>
                        <a:spcBef>
                          <a:spcPts val="0"/>
                        </a:spcBef>
                        <a:spcAft>
                          <a:spcPts val="800"/>
                        </a:spcAft>
                      </a:pPr>
                      <a:r>
                        <a:rPr lang="en-US" sz="1000">
                          <a:effectLst/>
                        </a:rPr>
                        <a:t>   Develop Project 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9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11/15/18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359595118"/>
                  </a:ext>
                </a:extLst>
              </a:tr>
              <a:tr h="288801">
                <a:tc>
                  <a:txBody>
                    <a:bodyPr/>
                    <a:lstStyle/>
                    <a:p>
                      <a:pPr marL="0" marR="0">
                        <a:lnSpc>
                          <a:spcPct val="106000"/>
                        </a:lnSpc>
                        <a:spcBef>
                          <a:spcPts val="0"/>
                        </a:spcBef>
                        <a:spcAft>
                          <a:spcPts val="800"/>
                        </a:spcAft>
                      </a:pPr>
                      <a:r>
                        <a:rPr lang="en-US" sz="1000">
                          <a:effectLst/>
                        </a:rPr>
                        <a:t>   Develop Implementation Plan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14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11/12/18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11/29/18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780346309"/>
                  </a:ext>
                </a:extLst>
              </a:tr>
              <a:tr h="288801">
                <a:tc>
                  <a:txBody>
                    <a:bodyPr/>
                    <a:lstStyle/>
                    <a:p>
                      <a:pPr marL="0" marR="0">
                        <a:lnSpc>
                          <a:spcPct val="106000"/>
                        </a:lnSpc>
                        <a:spcBef>
                          <a:spcPts val="0"/>
                        </a:spcBef>
                        <a:spcAft>
                          <a:spcPts val="800"/>
                        </a:spcAft>
                      </a:pPr>
                      <a:r>
                        <a:rPr lang="en-US" sz="1000" dirty="0">
                          <a:effectLst/>
                        </a:rPr>
                        <a:t>   Develop Risk Management Process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12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11/13/18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11/28/18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4062296567"/>
                  </a:ext>
                </a:extLst>
              </a:tr>
              <a:tr h="288801">
                <a:tc>
                  <a:txBody>
                    <a:bodyPr/>
                    <a:lstStyle/>
                    <a:p>
                      <a:pPr marL="0" marR="0">
                        <a:lnSpc>
                          <a:spcPct val="106000"/>
                        </a:lnSpc>
                        <a:spcBef>
                          <a:spcPts val="0"/>
                        </a:spcBef>
                        <a:spcAft>
                          <a:spcPts val="800"/>
                        </a:spcAft>
                      </a:pPr>
                      <a:r>
                        <a:rPr lang="en-US" sz="1000">
                          <a:effectLst/>
                        </a:rPr>
                        <a:t>   Develop Quality Assurance Processes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5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11/13/18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11/19/18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389577650"/>
                  </a:ext>
                </a:extLst>
              </a:tr>
              <a:tr h="288801">
                <a:tc>
                  <a:txBody>
                    <a:bodyPr/>
                    <a:lstStyle/>
                    <a:p>
                      <a:pPr marL="0" marR="0">
                        <a:lnSpc>
                          <a:spcPct val="106000"/>
                        </a:lnSpc>
                        <a:spcBef>
                          <a:spcPts val="0"/>
                        </a:spcBef>
                        <a:spcAft>
                          <a:spcPts val="800"/>
                        </a:spcAft>
                      </a:pPr>
                      <a:r>
                        <a:rPr lang="en-US" sz="1000">
                          <a:effectLst/>
                        </a:rPr>
                        <a:t>   Develop a Defect Tracking Process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5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11/14/18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11/20/18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920045263"/>
                  </a:ext>
                </a:extLst>
              </a:tr>
              <a:tr h="288801">
                <a:tc>
                  <a:txBody>
                    <a:bodyPr/>
                    <a:lstStyle/>
                    <a:p>
                      <a:pPr marL="0" marR="0">
                        <a:lnSpc>
                          <a:spcPct val="106000"/>
                        </a:lnSpc>
                        <a:spcBef>
                          <a:spcPts val="0"/>
                        </a:spcBef>
                        <a:spcAft>
                          <a:spcPts val="800"/>
                        </a:spcAft>
                      </a:pPr>
                      <a:r>
                        <a:rPr lang="en-US" sz="1000">
                          <a:effectLst/>
                        </a:rPr>
                        <a:t>   Develop a Change Management Process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5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11/14/18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11/20/18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606324727"/>
                  </a:ext>
                </a:extLst>
              </a:tr>
              <a:tr h="288801">
                <a:tc>
                  <a:txBody>
                    <a:bodyPr/>
                    <a:lstStyle/>
                    <a:p>
                      <a:pPr marL="0" marR="0">
                        <a:lnSpc>
                          <a:spcPct val="106000"/>
                        </a:lnSpc>
                        <a:spcBef>
                          <a:spcPts val="0"/>
                        </a:spcBef>
                        <a:spcAft>
                          <a:spcPts val="800"/>
                        </a:spcAft>
                      </a:pPr>
                      <a:r>
                        <a:rPr lang="en-US" sz="1000">
                          <a:effectLst/>
                        </a:rPr>
                        <a:t>   Develop Workflows and Use Cases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6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Sun 11/11/18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226853008"/>
                  </a:ext>
                </a:extLst>
              </a:tr>
              <a:tr h="288801">
                <a:tc>
                  <a:txBody>
                    <a:bodyPr/>
                    <a:lstStyle/>
                    <a:p>
                      <a:pPr marL="0" marR="0">
                        <a:lnSpc>
                          <a:spcPct val="106000"/>
                        </a:lnSpc>
                        <a:spcBef>
                          <a:spcPts val="0"/>
                        </a:spcBef>
                        <a:spcAft>
                          <a:spcPts val="800"/>
                        </a:spcAft>
                      </a:pPr>
                      <a:r>
                        <a:rPr lang="en-US" sz="1000">
                          <a:effectLst/>
                        </a:rPr>
                        <a:t>   Milestone 2/Documentation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11/19/18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11/19/18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976596676"/>
                  </a:ext>
                </a:extLst>
              </a:tr>
              <a:tr h="288801">
                <a:tc>
                  <a:txBody>
                    <a:bodyPr/>
                    <a:lstStyle/>
                    <a:p>
                      <a:pPr marL="0" marR="0">
                        <a:lnSpc>
                          <a:spcPct val="106000"/>
                        </a:lnSpc>
                        <a:spcBef>
                          <a:spcPts val="0"/>
                        </a:spcBef>
                        <a:spcAft>
                          <a:spcPts val="800"/>
                        </a:spcAft>
                      </a:pPr>
                      <a:r>
                        <a:rPr lang="en-US" sz="1000">
                          <a:effectLst/>
                        </a:rPr>
                        <a:t>   Presentation w/Demo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11/20/18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11/20/18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998208011"/>
                  </a:ext>
                </a:extLst>
              </a:tr>
              <a:tr h="288801">
                <a:tc>
                  <a:txBody>
                    <a:bodyPr/>
                    <a:lstStyle/>
                    <a:p>
                      <a:pPr marL="0" marR="0">
                        <a:lnSpc>
                          <a:spcPct val="106000"/>
                        </a:lnSpc>
                        <a:spcBef>
                          <a:spcPts val="0"/>
                        </a:spcBef>
                        <a:spcAft>
                          <a:spcPts val="800"/>
                        </a:spcAft>
                      </a:pPr>
                      <a:r>
                        <a:rPr lang="en-US" sz="1000">
                          <a:effectLst/>
                        </a:rPr>
                        <a:t>   Milestone 1&amp;2 Revision and Documentation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11/24/18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11/24/18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418412193"/>
                  </a:ext>
                </a:extLst>
              </a:tr>
              <a:tr h="288801">
                <a:tc>
                  <a:txBody>
                    <a:bodyPr/>
                    <a:lstStyle/>
                    <a:p>
                      <a:pPr marL="0" marR="0">
                        <a:lnSpc>
                          <a:spcPct val="106000"/>
                        </a:lnSpc>
                        <a:spcBef>
                          <a:spcPts val="0"/>
                        </a:spcBef>
                        <a:spcAft>
                          <a:spcPts val="800"/>
                        </a:spcAft>
                      </a:pPr>
                      <a:r>
                        <a:rPr lang="en-US" sz="1000">
                          <a:effectLst/>
                        </a:rPr>
                        <a:t>   Presentation PPT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11/24/18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11/24/18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032077312"/>
                  </a:ext>
                </a:extLst>
              </a:tr>
              <a:tr h="288801">
                <a:tc>
                  <a:txBody>
                    <a:bodyPr/>
                    <a:lstStyle/>
                    <a:p>
                      <a:pPr marL="0" marR="0">
                        <a:lnSpc>
                          <a:spcPct val="106000"/>
                        </a:lnSpc>
                        <a:spcBef>
                          <a:spcPts val="0"/>
                        </a:spcBef>
                        <a:spcAft>
                          <a:spcPts val="800"/>
                        </a:spcAft>
                      </a:pPr>
                      <a:r>
                        <a:rPr lang="en-US" sz="1000">
                          <a:effectLst/>
                        </a:rPr>
                        <a:t>   Conduct Marketing Analysis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20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Fri 11/30/18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723338657"/>
                  </a:ext>
                </a:extLst>
              </a:tr>
              <a:tr h="290740">
                <a:tc>
                  <a:txBody>
                    <a:bodyPr/>
                    <a:lstStyle/>
                    <a:p>
                      <a:pPr marL="0" marR="0">
                        <a:lnSpc>
                          <a:spcPct val="106000"/>
                        </a:lnSpc>
                        <a:spcBef>
                          <a:spcPts val="0"/>
                        </a:spcBef>
                        <a:spcAft>
                          <a:spcPts val="800"/>
                        </a:spcAft>
                      </a:pPr>
                      <a:r>
                        <a:rPr lang="en-US" sz="1000">
                          <a:effectLst/>
                        </a:rPr>
                        <a:t>      Conduct Social Media Analysis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678664009"/>
                  </a:ext>
                </a:extLst>
              </a:tr>
              <a:tr h="288801">
                <a:tc>
                  <a:txBody>
                    <a:bodyPr/>
                    <a:lstStyle/>
                    <a:p>
                      <a:pPr marL="0" marR="0">
                        <a:lnSpc>
                          <a:spcPct val="106000"/>
                        </a:lnSpc>
                        <a:spcBef>
                          <a:spcPts val="0"/>
                        </a:spcBef>
                        <a:spcAft>
                          <a:spcPts val="800"/>
                        </a:spcAft>
                      </a:pPr>
                      <a:r>
                        <a:rPr lang="en-US" sz="1000">
                          <a:effectLst/>
                        </a:rPr>
                        <a:t>      Conduct Functional Requirements Analysis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8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11/1/18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Sun 11/11/18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344690989"/>
                  </a:ext>
                </a:extLst>
              </a:tr>
              <a:tr h="290740">
                <a:tc>
                  <a:txBody>
                    <a:bodyPr/>
                    <a:lstStyle/>
                    <a:p>
                      <a:pPr marL="0" marR="0">
                        <a:lnSpc>
                          <a:spcPct val="106000"/>
                        </a:lnSpc>
                        <a:spcBef>
                          <a:spcPts val="0"/>
                        </a:spcBef>
                        <a:spcAft>
                          <a:spcPts val="800"/>
                        </a:spcAft>
                      </a:pPr>
                      <a:r>
                        <a:rPr lang="en-US" sz="1000">
                          <a:effectLst/>
                        </a:rPr>
                        <a:t>      Conduct Technical Requirements Analysis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318393763"/>
                  </a:ext>
                </a:extLst>
              </a:tr>
            </a:tbl>
          </a:graphicData>
        </a:graphic>
      </p:graphicFrame>
      <p:graphicFrame>
        <p:nvGraphicFramePr>
          <p:cNvPr id="8" name="Table 7">
            <a:extLst>
              <a:ext uri="{FF2B5EF4-FFF2-40B4-BE49-F238E27FC236}">
                <a16:creationId xmlns:a16="http://schemas.microsoft.com/office/drawing/2014/main" id="{E2E349E6-33FF-4797-90F1-950FA3E3687C}"/>
              </a:ext>
            </a:extLst>
          </p:cNvPr>
          <p:cNvGraphicFramePr>
            <a:graphicFrameLocks noGrp="1"/>
          </p:cNvGraphicFramePr>
          <p:nvPr>
            <p:extLst>
              <p:ext uri="{D42A27DB-BD31-4B8C-83A1-F6EECF244321}">
                <p14:modId xmlns:p14="http://schemas.microsoft.com/office/powerpoint/2010/main" val="2009767050"/>
              </p:ext>
            </p:extLst>
          </p:nvPr>
        </p:nvGraphicFramePr>
        <p:xfrm>
          <a:off x="6095999" y="417443"/>
          <a:ext cx="5679073" cy="6020139"/>
        </p:xfrm>
        <a:graphic>
          <a:graphicData uri="http://schemas.openxmlformats.org/drawingml/2006/table">
            <a:tbl>
              <a:tblPr firstRow="1" bandRow="1">
                <a:tableStyleId>{5C22544A-7EE6-4342-B048-85BDC9FD1C3A}</a:tableStyleId>
              </a:tblPr>
              <a:tblGrid>
                <a:gridCol w="3388097">
                  <a:extLst>
                    <a:ext uri="{9D8B030D-6E8A-4147-A177-3AD203B41FA5}">
                      <a16:colId xmlns:a16="http://schemas.microsoft.com/office/drawing/2014/main" val="4211224917"/>
                    </a:ext>
                  </a:extLst>
                </a:gridCol>
                <a:gridCol w="733112">
                  <a:extLst>
                    <a:ext uri="{9D8B030D-6E8A-4147-A177-3AD203B41FA5}">
                      <a16:colId xmlns:a16="http://schemas.microsoft.com/office/drawing/2014/main" val="4039192884"/>
                    </a:ext>
                  </a:extLst>
                </a:gridCol>
                <a:gridCol w="778932">
                  <a:extLst>
                    <a:ext uri="{9D8B030D-6E8A-4147-A177-3AD203B41FA5}">
                      <a16:colId xmlns:a16="http://schemas.microsoft.com/office/drawing/2014/main" val="2474660013"/>
                    </a:ext>
                  </a:extLst>
                </a:gridCol>
                <a:gridCol w="778932">
                  <a:extLst>
                    <a:ext uri="{9D8B030D-6E8A-4147-A177-3AD203B41FA5}">
                      <a16:colId xmlns:a16="http://schemas.microsoft.com/office/drawing/2014/main" val="845628785"/>
                    </a:ext>
                  </a:extLst>
                </a:gridCol>
              </a:tblGrid>
              <a:tr h="229108">
                <a:tc>
                  <a:txBody>
                    <a:bodyPr/>
                    <a:lstStyle/>
                    <a:p>
                      <a:pPr marL="0" marR="0">
                        <a:lnSpc>
                          <a:spcPct val="106000"/>
                        </a:lnSpc>
                        <a:spcBef>
                          <a:spcPts val="0"/>
                        </a:spcBef>
                        <a:spcAft>
                          <a:spcPts val="800"/>
                        </a:spcAft>
                      </a:pPr>
                      <a:r>
                        <a:rPr lang="en-US" sz="900" dirty="0">
                          <a:effectLst/>
                        </a:rPr>
                        <a:t>Task Name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900">
                          <a:effectLst/>
                        </a:rPr>
                        <a:t>Duration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900">
                          <a:effectLst/>
                        </a:rPr>
                        <a:t>Start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900">
                          <a:effectLst/>
                        </a:rPr>
                        <a:t>Finish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4176112185"/>
                  </a:ext>
                </a:extLst>
              </a:tr>
              <a:tr h="275411">
                <a:tc>
                  <a:txBody>
                    <a:bodyPr/>
                    <a:lstStyle/>
                    <a:p>
                      <a:pPr marL="0" marR="0">
                        <a:lnSpc>
                          <a:spcPct val="106000"/>
                        </a:lnSpc>
                        <a:spcBef>
                          <a:spcPts val="0"/>
                        </a:spcBef>
                        <a:spcAft>
                          <a:spcPts val="800"/>
                        </a:spcAft>
                      </a:pPr>
                      <a:r>
                        <a:rPr lang="en-US" sz="1000">
                          <a:effectLst/>
                        </a:rPr>
                        <a:t>      Selection of database, web server, and development framework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3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11/12/18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dirty="0">
                          <a:effectLst/>
                        </a:rPr>
                        <a:t>Wed 11/14/18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503248387"/>
                  </a:ext>
                </a:extLst>
              </a:tr>
              <a:tr h="275411">
                <a:tc>
                  <a:txBody>
                    <a:bodyPr/>
                    <a:lstStyle/>
                    <a:p>
                      <a:pPr marL="0" marR="0">
                        <a:lnSpc>
                          <a:spcPct val="106000"/>
                        </a:lnSpc>
                        <a:spcBef>
                          <a:spcPts val="0"/>
                        </a:spcBef>
                        <a:spcAft>
                          <a:spcPts val="800"/>
                        </a:spcAft>
                      </a:pPr>
                      <a:r>
                        <a:rPr lang="en-US" sz="1000">
                          <a:effectLst/>
                        </a:rPr>
                        <a:t>      Selection of Hosting Environment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3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11/15/18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11/17/18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212628833"/>
                  </a:ext>
                </a:extLst>
              </a:tr>
              <a:tr h="275411">
                <a:tc>
                  <a:txBody>
                    <a:bodyPr/>
                    <a:lstStyle/>
                    <a:p>
                      <a:pPr marL="0" marR="0">
                        <a:lnSpc>
                          <a:spcPct val="106000"/>
                        </a:lnSpc>
                        <a:spcBef>
                          <a:spcPts val="0"/>
                        </a:spcBef>
                        <a:spcAft>
                          <a:spcPts val="800"/>
                        </a:spcAft>
                      </a:pPr>
                      <a:r>
                        <a:rPr lang="en-US" sz="1000">
                          <a:effectLst/>
                        </a:rPr>
                        <a:t>      Development of user interface wireframes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8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11/15/18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11/24/18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4288624752"/>
                  </a:ext>
                </a:extLst>
              </a:tr>
              <a:tr h="275411">
                <a:tc>
                  <a:txBody>
                    <a:bodyPr/>
                    <a:lstStyle/>
                    <a:p>
                      <a:pPr marL="0" marR="0">
                        <a:lnSpc>
                          <a:spcPct val="106000"/>
                        </a:lnSpc>
                        <a:spcBef>
                          <a:spcPts val="0"/>
                        </a:spcBef>
                        <a:spcAft>
                          <a:spcPts val="800"/>
                        </a:spcAft>
                      </a:pPr>
                      <a:r>
                        <a:rPr lang="en-US" sz="1000">
                          <a:effectLst/>
                        </a:rPr>
                        <a:t>   Write Code and Deployment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36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11/26/18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Sun 1/13/19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331436451"/>
                  </a:ext>
                </a:extLst>
              </a:tr>
              <a:tr h="275411">
                <a:tc>
                  <a:txBody>
                    <a:bodyPr/>
                    <a:lstStyle/>
                    <a:p>
                      <a:pPr marL="0" marR="0">
                        <a:lnSpc>
                          <a:spcPct val="106000"/>
                        </a:lnSpc>
                        <a:spcBef>
                          <a:spcPts val="0"/>
                        </a:spcBef>
                        <a:spcAft>
                          <a:spcPts val="800"/>
                        </a:spcAft>
                      </a:pPr>
                      <a:r>
                        <a:rPr lang="en-US" sz="1000" dirty="0">
                          <a:effectLst/>
                        </a:rPr>
                        <a:t>      Development of custom graphics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26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11/26/18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12/31/18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59418802"/>
                  </a:ext>
                </a:extLst>
              </a:tr>
              <a:tr h="277261">
                <a:tc>
                  <a:txBody>
                    <a:bodyPr/>
                    <a:lstStyle/>
                    <a:p>
                      <a:pPr marL="0" marR="0">
                        <a:lnSpc>
                          <a:spcPct val="106000"/>
                        </a:lnSpc>
                        <a:spcBef>
                          <a:spcPts val="0"/>
                        </a:spcBef>
                        <a:spcAft>
                          <a:spcPts val="800"/>
                        </a:spcAft>
                      </a:pPr>
                      <a:r>
                        <a:rPr lang="en-US" sz="1000" dirty="0">
                          <a:effectLst/>
                        </a:rPr>
                        <a:t>      Create overall website structure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346174828"/>
                  </a:ext>
                </a:extLst>
              </a:tr>
              <a:tr h="277261">
                <a:tc>
                  <a:txBody>
                    <a:bodyPr/>
                    <a:lstStyle/>
                    <a:p>
                      <a:pPr marL="0" marR="0">
                        <a:lnSpc>
                          <a:spcPct val="106000"/>
                        </a:lnSpc>
                        <a:spcBef>
                          <a:spcPts val="0"/>
                        </a:spcBef>
                        <a:spcAft>
                          <a:spcPts val="800"/>
                        </a:spcAft>
                      </a:pPr>
                      <a:r>
                        <a:rPr lang="en-US" sz="1000">
                          <a:effectLst/>
                        </a:rPr>
                        <a:t>      Deployment to the hosting environment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228258778"/>
                  </a:ext>
                </a:extLst>
              </a:tr>
              <a:tr h="275411">
                <a:tc>
                  <a:txBody>
                    <a:bodyPr/>
                    <a:lstStyle/>
                    <a:p>
                      <a:pPr marL="0" marR="0">
                        <a:lnSpc>
                          <a:spcPct val="106000"/>
                        </a:lnSpc>
                        <a:spcBef>
                          <a:spcPts val="0"/>
                        </a:spcBef>
                        <a:spcAft>
                          <a:spcPts val="800"/>
                        </a:spcAft>
                      </a:pPr>
                      <a:r>
                        <a:rPr lang="en-US" sz="1000">
                          <a:effectLst/>
                        </a:rPr>
                        <a:t>   Testing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40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12/3/18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Fri 1/25/19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210000375"/>
                  </a:ext>
                </a:extLst>
              </a:tr>
              <a:tr h="277261">
                <a:tc>
                  <a:txBody>
                    <a:bodyPr/>
                    <a:lstStyle/>
                    <a:p>
                      <a:pPr marL="0" marR="0">
                        <a:lnSpc>
                          <a:spcPct val="106000"/>
                        </a:lnSpc>
                        <a:spcBef>
                          <a:spcPts val="0"/>
                        </a:spcBef>
                        <a:spcAft>
                          <a:spcPts val="800"/>
                        </a:spcAft>
                      </a:pPr>
                      <a:r>
                        <a:rPr lang="en-US" sz="1000">
                          <a:effectLst/>
                        </a:rPr>
                        <a:t>      Test Deployment and Web App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4251179010"/>
                  </a:ext>
                </a:extLst>
              </a:tr>
              <a:tr h="275411">
                <a:tc>
                  <a:txBody>
                    <a:bodyPr/>
                    <a:lstStyle/>
                    <a:p>
                      <a:pPr marL="0" marR="0">
                        <a:lnSpc>
                          <a:spcPct val="106000"/>
                        </a:lnSpc>
                        <a:spcBef>
                          <a:spcPts val="0"/>
                        </a:spcBef>
                        <a:spcAft>
                          <a:spcPts val="800"/>
                        </a:spcAft>
                      </a:pPr>
                      <a:r>
                        <a:rPr lang="en-US" sz="1000">
                          <a:effectLst/>
                        </a:rPr>
                        <a:t>      Update ERD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4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11/29/18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12/4/18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017857590"/>
                  </a:ext>
                </a:extLst>
              </a:tr>
              <a:tr h="275411">
                <a:tc>
                  <a:txBody>
                    <a:bodyPr/>
                    <a:lstStyle/>
                    <a:p>
                      <a:pPr marL="0" marR="0">
                        <a:lnSpc>
                          <a:spcPct val="106000"/>
                        </a:lnSpc>
                        <a:spcBef>
                          <a:spcPts val="0"/>
                        </a:spcBef>
                        <a:spcAft>
                          <a:spcPts val="800"/>
                        </a:spcAft>
                      </a:pPr>
                      <a:r>
                        <a:rPr lang="en-US" sz="1000">
                          <a:effectLst/>
                        </a:rPr>
                        <a:t>      Develop Site Map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4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Thu 11/29/18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Tue 12/4/18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288811163"/>
                  </a:ext>
                </a:extLst>
              </a:tr>
              <a:tr h="275411">
                <a:tc>
                  <a:txBody>
                    <a:bodyPr/>
                    <a:lstStyle/>
                    <a:p>
                      <a:pPr marL="0" marR="0">
                        <a:lnSpc>
                          <a:spcPct val="106000"/>
                        </a:lnSpc>
                        <a:spcBef>
                          <a:spcPts val="0"/>
                        </a:spcBef>
                        <a:spcAft>
                          <a:spcPts val="800"/>
                        </a:spcAft>
                      </a:pPr>
                      <a:r>
                        <a:rPr lang="en-US" sz="1000">
                          <a:effectLst/>
                        </a:rPr>
                        <a:t>      Milestone 3 Documentation/ Presentation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12/5/18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12/5/18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817495693"/>
                  </a:ext>
                </a:extLst>
              </a:tr>
              <a:tr h="275411">
                <a:tc>
                  <a:txBody>
                    <a:bodyPr/>
                    <a:lstStyle/>
                    <a:p>
                      <a:pPr marL="0" marR="0">
                        <a:lnSpc>
                          <a:spcPct val="106000"/>
                        </a:lnSpc>
                        <a:spcBef>
                          <a:spcPts val="0"/>
                        </a:spcBef>
                        <a:spcAft>
                          <a:spcPts val="800"/>
                        </a:spcAft>
                      </a:pPr>
                      <a:r>
                        <a:rPr lang="en-US" sz="1000" dirty="0">
                          <a:effectLst/>
                        </a:rPr>
                        <a:t>      Milestone 3 Revision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12/10/18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12/10/18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011584870"/>
                  </a:ext>
                </a:extLst>
              </a:tr>
              <a:tr h="275411">
                <a:tc>
                  <a:txBody>
                    <a:bodyPr/>
                    <a:lstStyle/>
                    <a:p>
                      <a:pPr marL="0" marR="0">
                        <a:lnSpc>
                          <a:spcPct val="106000"/>
                        </a:lnSpc>
                        <a:spcBef>
                          <a:spcPts val="0"/>
                        </a:spcBef>
                        <a:spcAft>
                          <a:spcPts val="800"/>
                        </a:spcAft>
                      </a:pPr>
                      <a:r>
                        <a:rPr lang="en-US" sz="1000">
                          <a:effectLst/>
                        </a:rPr>
                        <a:t>      Milestone 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dirty="0">
                          <a:effectLst/>
                        </a:rPr>
                        <a:t>0 days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12/19/18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12/19/18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023547521"/>
                  </a:ext>
                </a:extLst>
              </a:tr>
              <a:tr h="275411">
                <a:tc>
                  <a:txBody>
                    <a:bodyPr/>
                    <a:lstStyle/>
                    <a:p>
                      <a:pPr marL="0" marR="0">
                        <a:lnSpc>
                          <a:spcPct val="106000"/>
                        </a:lnSpc>
                        <a:spcBef>
                          <a:spcPts val="0"/>
                        </a:spcBef>
                        <a:spcAft>
                          <a:spcPts val="800"/>
                        </a:spcAft>
                      </a:pPr>
                      <a:r>
                        <a:rPr lang="en-US" sz="1000">
                          <a:effectLst/>
                        </a:rPr>
                        <a:t>      Milestone 4 Revision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12/22/18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12/22/18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625540341"/>
                  </a:ext>
                </a:extLst>
              </a:tr>
              <a:tr h="275411">
                <a:tc>
                  <a:txBody>
                    <a:bodyPr/>
                    <a:lstStyle/>
                    <a:p>
                      <a:pPr marL="0" marR="0">
                        <a:lnSpc>
                          <a:spcPct val="106000"/>
                        </a:lnSpc>
                        <a:spcBef>
                          <a:spcPts val="0"/>
                        </a:spcBef>
                        <a:spcAft>
                          <a:spcPts val="800"/>
                        </a:spcAft>
                      </a:pPr>
                      <a:r>
                        <a:rPr lang="en-US" sz="1000">
                          <a:effectLst/>
                        </a:rPr>
                        <a:t>   Develop Compliance Docs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22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Fri 12/14/18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1/12/19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755814348"/>
                  </a:ext>
                </a:extLst>
              </a:tr>
              <a:tr h="277261">
                <a:tc>
                  <a:txBody>
                    <a:bodyPr/>
                    <a:lstStyle/>
                    <a:p>
                      <a:pPr marL="0" marR="0">
                        <a:lnSpc>
                          <a:spcPct val="106000"/>
                        </a:lnSpc>
                        <a:spcBef>
                          <a:spcPts val="0"/>
                        </a:spcBef>
                        <a:spcAft>
                          <a:spcPts val="800"/>
                        </a:spcAft>
                      </a:pPr>
                      <a:r>
                        <a:rPr lang="en-US" sz="1000">
                          <a:effectLst/>
                        </a:rPr>
                        <a:t>      Research Regulatory Requirements and Develop Compliance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371212081"/>
                  </a:ext>
                </a:extLst>
              </a:tr>
              <a:tr h="275411">
                <a:tc>
                  <a:txBody>
                    <a:bodyPr/>
                    <a:lstStyle/>
                    <a:p>
                      <a:pPr marL="0" marR="0">
                        <a:lnSpc>
                          <a:spcPct val="106000"/>
                        </a:lnSpc>
                        <a:spcBef>
                          <a:spcPts val="0"/>
                        </a:spcBef>
                        <a:spcAft>
                          <a:spcPts val="800"/>
                        </a:spcAft>
                      </a:pPr>
                      <a:r>
                        <a:rPr lang="en-US" sz="1000">
                          <a:effectLst/>
                        </a:rPr>
                        <a:t>      Milestone 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1/16/19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1/16/19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97054111"/>
                  </a:ext>
                </a:extLst>
              </a:tr>
              <a:tr h="275411">
                <a:tc>
                  <a:txBody>
                    <a:bodyPr/>
                    <a:lstStyle/>
                    <a:p>
                      <a:pPr marL="0" marR="0">
                        <a:lnSpc>
                          <a:spcPct val="106000"/>
                        </a:lnSpc>
                        <a:spcBef>
                          <a:spcPts val="0"/>
                        </a:spcBef>
                        <a:spcAft>
                          <a:spcPts val="800"/>
                        </a:spcAft>
                      </a:pPr>
                      <a:r>
                        <a:rPr lang="en-US" sz="1000">
                          <a:effectLst/>
                        </a:rPr>
                        <a:t>      Milestone 5 Revision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1/21/19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Mon 1/21/19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780309021"/>
                  </a:ext>
                </a:extLst>
              </a:tr>
              <a:tr h="275411">
                <a:tc>
                  <a:txBody>
                    <a:bodyPr/>
                    <a:lstStyle/>
                    <a:p>
                      <a:pPr marL="0" marR="0">
                        <a:lnSpc>
                          <a:spcPct val="106000"/>
                        </a:lnSpc>
                        <a:spcBef>
                          <a:spcPts val="0"/>
                        </a:spcBef>
                        <a:spcAft>
                          <a:spcPts val="800"/>
                        </a:spcAft>
                      </a:pPr>
                      <a:r>
                        <a:rPr lang="en-US" sz="1000">
                          <a:effectLst/>
                        </a:rPr>
                        <a:t>      Final Presentation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Wed 1/30/19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dirty="0">
                          <a:effectLst/>
                        </a:rPr>
                        <a:t>Wed 1/30/19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2168918284"/>
                  </a:ext>
                </a:extLst>
              </a:tr>
              <a:tr h="275411">
                <a:tc>
                  <a:txBody>
                    <a:bodyPr/>
                    <a:lstStyle/>
                    <a:p>
                      <a:pPr marL="0" marR="0">
                        <a:lnSpc>
                          <a:spcPct val="106000"/>
                        </a:lnSpc>
                        <a:spcBef>
                          <a:spcPts val="0"/>
                        </a:spcBef>
                        <a:spcAft>
                          <a:spcPts val="800"/>
                        </a:spcAft>
                      </a:pPr>
                      <a:r>
                        <a:rPr lang="en-US" sz="1000">
                          <a:effectLst/>
                        </a:rPr>
                        <a:t>      Final Version of Documentation and PPT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0 days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a:effectLst/>
                        </a:rPr>
                        <a:t>Sat 2/2/19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tc>
                  <a:txBody>
                    <a:bodyPr/>
                    <a:lstStyle/>
                    <a:p>
                      <a:pPr marL="0" marR="0">
                        <a:lnSpc>
                          <a:spcPct val="106000"/>
                        </a:lnSpc>
                        <a:spcBef>
                          <a:spcPts val="0"/>
                        </a:spcBef>
                        <a:spcAft>
                          <a:spcPts val="800"/>
                        </a:spcAft>
                      </a:pPr>
                      <a:r>
                        <a:rPr lang="en-US" sz="1000" dirty="0">
                          <a:effectLst/>
                        </a:rPr>
                        <a:t>Sat 2/2/19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617" marR="4617" marT="4617" marB="4617" anchor="ctr"/>
                </a:tc>
                <a:extLst>
                  <a:ext uri="{0D108BD9-81ED-4DB2-BD59-A6C34878D82A}">
                    <a16:rowId xmlns:a16="http://schemas.microsoft.com/office/drawing/2014/main" val="1652747008"/>
                  </a:ext>
                </a:extLst>
              </a:tr>
            </a:tbl>
          </a:graphicData>
        </a:graphic>
      </p:graphicFrame>
    </p:spTree>
    <p:extLst>
      <p:ext uri="{BB962C8B-B14F-4D97-AF65-F5344CB8AC3E}">
        <p14:creationId xmlns:p14="http://schemas.microsoft.com/office/powerpoint/2010/main" val="482539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2F4D-BFE7-4B19-97A7-BFB696A35281}"/>
              </a:ext>
            </a:extLst>
          </p:cNvPr>
          <p:cNvSpPr>
            <a:spLocks noGrp="1"/>
          </p:cNvSpPr>
          <p:nvPr>
            <p:ph type="title"/>
          </p:nvPr>
        </p:nvSpPr>
        <p:spPr/>
        <p:txBody>
          <a:bodyPr/>
          <a:lstStyle/>
          <a:p>
            <a:r>
              <a:rPr lang="en-US" dirty="0"/>
              <a:t>Communication Plan</a:t>
            </a:r>
          </a:p>
        </p:txBody>
      </p:sp>
      <p:graphicFrame>
        <p:nvGraphicFramePr>
          <p:cNvPr id="4" name="Content Placeholder 3">
            <a:extLst>
              <a:ext uri="{FF2B5EF4-FFF2-40B4-BE49-F238E27FC236}">
                <a16:creationId xmlns:a16="http://schemas.microsoft.com/office/drawing/2014/main" id="{905677F3-475E-472B-A99A-CC3C011A03C6}"/>
              </a:ext>
            </a:extLst>
          </p:cNvPr>
          <p:cNvGraphicFramePr>
            <a:graphicFrameLocks noGrp="1"/>
          </p:cNvGraphicFramePr>
          <p:nvPr>
            <p:ph idx="1"/>
            <p:extLst>
              <p:ext uri="{D42A27DB-BD31-4B8C-83A1-F6EECF244321}">
                <p14:modId xmlns:p14="http://schemas.microsoft.com/office/powerpoint/2010/main" val="404195112"/>
              </p:ext>
            </p:extLst>
          </p:nvPr>
        </p:nvGraphicFramePr>
        <p:xfrm>
          <a:off x="1066800" y="1779214"/>
          <a:ext cx="10058400" cy="4692176"/>
        </p:xfrm>
        <a:graphic>
          <a:graphicData uri="http://schemas.openxmlformats.org/drawingml/2006/table">
            <a:tbl>
              <a:tblPr firstRow="1" bandRow="1">
                <a:tableStyleId>{5C22544A-7EE6-4342-B048-85BDC9FD1C3A}</a:tableStyleId>
              </a:tblPr>
              <a:tblGrid>
                <a:gridCol w="1923882">
                  <a:extLst>
                    <a:ext uri="{9D8B030D-6E8A-4147-A177-3AD203B41FA5}">
                      <a16:colId xmlns:a16="http://schemas.microsoft.com/office/drawing/2014/main" val="10713625"/>
                    </a:ext>
                  </a:extLst>
                </a:gridCol>
                <a:gridCol w="1854565">
                  <a:extLst>
                    <a:ext uri="{9D8B030D-6E8A-4147-A177-3AD203B41FA5}">
                      <a16:colId xmlns:a16="http://schemas.microsoft.com/office/drawing/2014/main" val="3993976487"/>
                    </a:ext>
                  </a:extLst>
                </a:gridCol>
                <a:gridCol w="1008921">
                  <a:extLst>
                    <a:ext uri="{9D8B030D-6E8A-4147-A177-3AD203B41FA5}">
                      <a16:colId xmlns:a16="http://schemas.microsoft.com/office/drawing/2014/main" val="66364135"/>
                    </a:ext>
                  </a:extLst>
                </a:gridCol>
                <a:gridCol w="1104422">
                  <a:extLst>
                    <a:ext uri="{9D8B030D-6E8A-4147-A177-3AD203B41FA5}">
                      <a16:colId xmlns:a16="http://schemas.microsoft.com/office/drawing/2014/main" val="799358922"/>
                    </a:ext>
                  </a:extLst>
                </a:gridCol>
                <a:gridCol w="2062580">
                  <a:extLst>
                    <a:ext uri="{9D8B030D-6E8A-4147-A177-3AD203B41FA5}">
                      <a16:colId xmlns:a16="http://schemas.microsoft.com/office/drawing/2014/main" val="2787760512"/>
                    </a:ext>
                  </a:extLst>
                </a:gridCol>
                <a:gridCol w="1280720">
                  <a:extLst>
                    <a:ext uri="{9D8B030D-6E8A-4147-A177-3AD203B41FA5}">
                      <a16:colId xmlns:a16="http://schemas.microsoft.com/office/drawing/2014/main" val="3177362347"/>
                    </a:ext>
                  </a:extLst>
                </a:gridCol>
                <a:gridCol w="823310">
                  <a:extLst>
                    <a:ext uri="{9D8B030D-6E8A-4147-A177-3AD203B41FA5}">
                      <a16:colId xmlns:a16="http://schemas.microsoft.com/office/drawing/2014/main" val="2244454012"/>
                    </a:ext>
                  </a:extLst>
                </a:gridCol>
              </a:tblGrid>
              <a:tr h="285591">
                <a:tc>
                  <a:txBody>
                    <a:bodyPr/>
                    <a:lstStyle/>
                    <a:p>
                      <a:pPr marL="0" marR="0">
                        <a:lnSpc>
                          <a:spcPct val="106000"/>
                        </a:lnSpc>
                        <a:spcBef>
                          <a:spcPts val="0"/>
                        </a:spcBef>
                        <a:spcAft>
                          <a:spcPts val="0"/>
                        </a:spcAft>
                      </a:pPr>
                      <a:r>
                        <a:rPr lang="en-US" sz="1400">
                          <a:effectLst/>
                        </a:rPr>
                        <a:t>Communication Type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106000"/>
                        </a:lnSpc>
                        <a:spcBef>
                          <a:spcPts val="0"/>
                        </a:spcBef>
                        <a:spcAft>
                          <a:spcPts val="0"/>
                        </a:spcAft>
                      </a:pPr>
                      <a:r>
                        <a:rPr lang="en-US" sz="14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106000"/>
                        </a:lnSpc>
                        <a:spcBef>
                          <a:spcPts val="0"/>
                        </a:spcBef>
                        <a:spcAft>
                          <a:spcPts val="0"/>
                        </a:spcAft>
                      </a:pPr>
                      <a:r>
                        <a:rPr lang="en-US" sz="1400">
                          <a:effectLst/>
                        </a:rPr>
                        <a:t>Frequency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106000"/>
                        </a:lnSpc>
                        <a:spcBef>
                          <a:spcPts val="0"/>
                        </a:spcBef>
                        <a:spcAft>
                          <a:spcPts val="0"/>
                        </a:spcAft>
                      </a:pPr>
                      <a:r>
                        <a:rPr lang="en-US" sz="1400">
                          <a:effectLst/>
                        </a:rPr>
                        <a:t>Format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106000"/>
                        </a:lnSpc>
                        <a:spcBef>
                          <a:spcPts val="0"/>
                        </a:spcBef>
                        <a:spcAft>
                          <a:spcPts val="0"/>
                        </a:spcAft>
                      </a:pPr>
                      <a:r>
                        <a:rPr lang="en-US" sz="1400">
                          <a:effectLst/>
                        </a:rPr>
                        <a:t>Participants/Distribution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106000"/>
                        </a:lnSpc>
                        <a:spcBef>
                          <a:spcPts val="0"/>
                        </a:spcBef>
                        <a:spcAft>
                          <a:spcPts val="0"/>
                        </a:spcAft>
                      </a:pPr>
                      <a:r>
                        <a:rPr lang="en-US" sz="1400">
                          <a:effectLst/>
                        </a:rPr>
                        <a:t>Deliverable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106000"/>
                        </a:lnSpc>
                        <a:spcBef>
                          <a:spcPts val="0"/>
                        </a:spcBef>
                        <a:spcAft>
                          <a:spcPts val="0"/>
                        </a:spcAft>
                      </a:pPr>
                      <a:r>
                        <a:rPr lang="en-US" sz="1400">
                          <a:effectLst/>
                        </a:rPr>
                        <a:t>Owner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extLst>
                  <a:ext uri="{0D108BD9-81ED-4DB2-BD59-A6C34878D82A}">
                    <a16:rowId xmlns:a16="http://schemas.microsoft.com/office/drawing/2014/main" val="3857294743"/>
                  </a:ext>
                </a:extLst>
              </a:tr>
              <a:tr h="773043">
                <a:tc>
                  <a:txBody>
                    <a:bodyPr/>
                    <a:lstStyle/>
                    <a:p>
                      <a:pPr marL="0" marR="0">
                        <a:lnSpc>
                          <a:spcPct val="200000"/>
                        </a:lnSpc>
                        <a:spcBef>
                          <a:spcPts val="0"/>
                        </a:spcBef>
                        <a:spcAft>
                          <a:spcPts val="0"/>
                        </a:spcAft>
                      </a:pPr>
                      <a:r>
                        <a:rPr lang="en-US" sz="1400">
                          <a:effectLst/>
                        </a:rPr>
                        <a:t>Status Report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Weekly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Email/Zoom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Update Docs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Manager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extLst>
                  <a:ext uri="{0D108BD9-81ED-4DB2-BD59-A6C34878D82A}">
                    <a16:rowId xmlns:a16="http://schemas.microsoft.com/office/drawing/2014/main" val="4246886823"/>
                  </a:ext>
                </a:extLst>
              </a:tr>
              <a:tr h="773043">
                <a:tc>
                  <a:txBody>
                    <a:bodyPr/>
                    <a:lstStyle/>
                    <a:p>
                      <a:pPr marL="0" marR="0">
                        <a:lnSpc>
                          <a:spcPct val="200000"/>
                        </a:lnSpc>
                        <a:spcBef>
                          <a:spcPts val="0"/>
                        </a:spcBef>
                        <a:spcAft>
                          <a:spcPts val="0"/>
                        </a:spcAft>
                      </a:pPr>
                      <a:r>
                        <a:rPr lang="en-US" sz="1400">
                          <a:effectLst/>
                        </a:rPr>
                        <a:t>Team Meeting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Collaboration Meetings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Weekly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Email/Zoom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Update 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Manager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extLst>
                  <a:ext uri="{0D108BD9-81ED-4DB2-BD59-A6C34878D82A}">
                    <a16:rowId xmlns:a16="http://schemas.microsoft.com/office/drawing/2014/main" val="3477667268"/>
                  </a:ext>
                </a:extLst>
              </a:tr>
              <a:tr h="773043">
                <a:tc>
                  <a:txBody>
                    <a:bodyPr/>
                    <a:lstStyle/>
                    <a:p>
                      <a:pPr marL="0" marR="0">
                        <a:lnSpc>
                          <a:spcPct val="200000"/>
                        </a:lnSpc>
                        <a:spcBef>
                          <a:spcPts val="0"/>
                        </a:spcBef>
                        <a:spcAft>
                          <a:spcPts val="0"/>
                        </a:spcAft>
                      </a:pPr>
                      <a:r>
                        <a:rPr lang="en-US" sz="1400">
                          <a:effectLst/>
                        </a:rPr>
                        <a:t>Project Review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Present project status to Stakeholders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Weekly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Email/Zoom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Manager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extLst>
                  <a:ext uri="{0D108BD9-81ED-4DB2-BD59-A6C34878D82A}">
                    <a16:rowId xmlns:a16="http://schemas.microsoft.com/office/drawing/2014/main" val="3583569510"/>
                  </a:ext>
                </a:extLst>
              </a:tr>
              <a:tr h="1058431">
                <a:tc>
                  <a:txBody>
                    <a:bodyPr/>
                    <a:lstStyle/>
                    <a:p>
                      <a:pPr marL="0" marR="0">
                        <a:lnSpc>
                          <a:spcPct val="200000"/>
                        </a:lnSpc>
                        <a:spcBef>
                          <a:spcPts val="0"/>
                        </a:spcBef>
                        <a:spcAft>
                          <a:spcPts val="0"/>
                        </a:spcAft>
                      </a:pPr>
                      <a:r>
                        <a:rPr lang="en-US" sz="1400">
                          <a:effectLst/>
                        </a:rPr>
                        <a:t>Milestones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Maintain project scope to meet milestone dates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Weekly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Email/Zoom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Phase completion and kickoff report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Manager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extLst>
                  <a:ext uri="{0D108BD9-81ED-4DB2-BD59-A6C34878D82A}">
                    <a16:rowId xmlns:a16="http://schemas.microsoft.com/office/drawing/2014/main" val="4004420997"/>
                  </a:ext>
                </a:extLst>
              </a:tr>
              <a:tr h="773043">
                <a:tc>
                  <a:txBody>
                    <a:bodyPr/>
                    <a:lstStyle/>
                    <a:p>
                      <a:pPr marL="0" marR="0">
                        <a:lnSpc>
                          <a:spcPct val="200000"/>
                        </a:lnSpc>
                        <a:spcBef>
                          <a:spcPts val="0"/>
                        </a:spcBef>
                        <a:spcAft>
                          <a:spcPts val="0"/>
                        </a:spcAft>
                      </a:pPr>
                      <a:r>
                        <a:rPr lang="en-US" sz="1400">
                          <a:effectLst/>
                        </a:rPr>
                        <a:t>Design Review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Collaboration on Design/Analysis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Weekly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Email/Zoom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Project Team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a:effectLst/>
                        </a:rPr>
                        <a:t>Design Package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tc>
                  <a:txBody>
                    <a:bodyPr/>
                    <a:lstStyle/>
                    <a:p>
                      <a:pPr marL="0" marR="0">
                        <a:lnSpc>
                          <a:spcPct val="200000"/>
                        </a:lnSpc>
                        <a:spcBef>
                          <a:spcPts val="0"/>
                        </a:spcBef>
                        <a:spcAft>
                          <a:spcPts val="0"/>
                        </a:spcAft>
                      </a:pPr>
                      <a:r>
                        <a:rPr lang="en-US" sz="1400" dirty="0">
                          <a:effectLst/>
                        </a:rPr>
                        <a:t>Project Manager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171" marR="45171" marT="0" marB="0"/>
                </a:tc>
                <a:extLst>
                  <a:ext uri="{0D108BD9-81ED-4DB2-BD59-A6C34878D82A}">
                    <a16:rowId xmlns:a16="http://schemas.microsoft.com/office/drawing/2014/main" val="3445960857"/>
                  </a:ext>
                </a:extLst>
              </a:tr>
            </a:tbl>
          </a:graphicData>
        </a:graphic>
      </p:graphicFrame>
    </p:spTree>
    <p:extLst>
      <p:ext uri="{BB962C8B-B14F-4D97-AF65-F5344CB8AC3E}">
        <p14:creationId xmlns:p14="http://schemas.microsoft.com/office/powerpoint/2010/main" val="3471768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F2A2-0C1E-44DE-8718-5047BE92EF07}"/>
              </a:ext>
            </a:extLst>
          </p:cNvPr>
          <p:cNvSpPr>
            <a:spLocks noGrp="1"/>
          </p:cNvSpPr>
          <p:nvPr>
            <p:ph type="title"/>
          </p:nvPr>
        </p:nvSpPr>
        <p:spPr/>
        <p:txBody>
          <a:bodyPr/>
          <a:lstStyle/>
          <a:p>
            <a:r>
              <a:rPr lang="en-US" dirty="0"/>
              <a:t>Policy Development</a:t>
            </a:r>
          </a:p>
        </p:txBody>
      </p:sp>
      <p:sp>
        <p:nvSpPr>
          <p:cNvPr id="3" name="Content Placeholder 2">
            <a:extLst>
              <a:ext uri="{FF2B5EF4-FFF2-40B4-BE49-F238E27FC236}">
                <a16:creationId xmlns:a16="http://schemas.microsoft.com/office/drawing/2014/main" id="{D5A7092F-9EC9-4524-AA0D-81EEF2EF58E2}"/>
              </a:ext>
            </a:extLst>
          </p:cNvPr>
          <p:cNvSpPr>
            <a:spLocks noGrp="1"/>
          </p:cNvSpPr>
          <p:nvPr>
            <p:ph idx="1"/>
          </p:nvPr>
        </p:nvSpPr>
        <p:spPr/>
        <p:txBody>
          <a:bodyPr/>
          <a:lstStyle/>
          <a:p>
            <a:r>
              <a:rPr lang="en-US" dirty="0"/>
              <a:t>Terms and Conditions</a:t>
            </a:r>
          </a:p>
          <a:p>
            <a:r>
              <a:rPr lang="en-US" dirty="0"/>
              <a:t>Privacy Policy</a:t>
            </a:r>
          </a:p>
          <a:p>
            <a:r>
              <a:rPr lang="en-US" dirty="0"/>
              <a:t>Cookie Policies</a:t>
            </a:r>
          </a:p>
        </p:txBody>
      </p:sp>
    </p:spTree>
    <p:extLst>
      <p:ext uri="{BB962C8B-B14F-4D97-AF65-F5344CB8AC3E}">
        <p14:creationId xmlns:p14="http://schemas.microsoft.com/office/powerpoint/2010/main" val="3873913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2E2B-6B4C-4DF9-B9D4-D0733396DA44}"/>
              </a:ext>
            </a:extLst>
          </p:cNvPr>
          <p:cNvSpPr>
            <a:spLocks noGrp="1"/>
          </p:cNvSpPr>
          <p:nvPr>
            <p:ph type="title"/>
          </p:nvPr>
        </p:nvSpPr>
        <p:spPr/>
        <p:txBody>
          <a:bodyPr/>
          <a:lstStyle/>
          <a:p>
            <a:r>
              <a:rPr lang="en-US" dirty="0"/>
              <a:t>Meeting Minutes</a:t>
            </a:r>
          </a:p>
        </p:txBody>
      </p:sp>
      <p:sp>
        <p:nvSpPr>
          <p:cNvPr id="4" name="Rectangle 3">
            <a:extLst>
              <a:ext uri="{FF2B5EF4-FFF2-40B4-BE49-F238E27FC236}">
                <a16:creationId xmlns:a16="http://schemas.microsoft.com/office/drawing/2014/main" id="{3E07647F-0839-41B6-9CC6-E4F6E09C3CA2}"/>
              </a:ext>
            </a:extLst>
          </p:cNvPr>
          <p:cNvSpPr/>
          <p:nvPr/>
        </p:nvSpPr>
        <p:spPr>
          <a:xfrm>
            <a:off x="2199861" y="1733688"/>
            <a:ext cx="7792278" cy="4605043"/>
          </a:xfrm>
          <a:prstGeom prst="rect">
            <a:avLst/>
          </a:prstGeom>
          <a:solidFill>
            <a:schemeClr val="bg1"/>
          </a:solidFill>
          <a:ln>
            <a:solidFill>
              <a:schemeClr val="tx1"/>
            </a:solidFill>
          </a:ln>
        </p:spPr>
        <p:txBody>
          <a:bodyPr wrap="square">
            <a:spAutoFit/>
          </a:bodyPr>
          <a:lstStyle/>
          <a:p>
            <a:pPr algn="ctr">
              <a:lnSpc>
                <a:spcPct val="200000"/>
              </a:lnSpc>
              <a:spcAft>
                <a:spcPts val="800"/>
              </a:spcAft>
            </a:pPr>
            <a:r>
              <a:rPr lang="en-US" sz="1100" b="1" dirty="0">
                <a:latin typeface="Times New Roman" panose="02020603050405020304" pitchFamily="18" charset="0"/>
                <a:ea typeface="Calibri" panose="020F0502020204030204" pitchFamily="34" charset="0"/>
                <a:cs typeface="Times New Roman" panose="02020603050405020304" pitchFamily="18" charset="0"/>
              </a:rPr>
              <a:t>Team TEENG</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n-US" sz="1100" b="1" dirty="0">
                <a:latin typeface="Times New Roman" panose="02020603050405020304" pitchFamily="18" charset="0"/>
                <a:ea typeface="Calibri" panose="020F0502020204030204" pitchFamily="34" charset="0"/>
                <a:cs typeface="Times New Roman" panose="02020603050405020304" pitchFamily="18" charset="0"/>
              </a:rPr>
              <a:t>Gift Registry Project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n-US" sz="1100" b="1" dirty="0">
                <a:latin typeface="Times New Roman" panose="02020603050405020304" pitchFamily="18" charset="0"/>
                <a:ea typeface="Calibri" panose="020F0502020204030204" pitchFamily="34" charset="0"/>
                <a:cs typeface="Times New Roman" panose="02020603050405020304" pitchFamily="18" charset="0"/>
              </a:rPr>
              <a:t>Meeting Minutes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100" b="1" dirty="0">
                <a:latin typeface="Times New Roman" panose="02020603050405020304" pitchFamily="18" charset="0"/>
                <a:ea typeface="Calibri" panose="020F0502020204030204" pitchFamily="34" charset="0"/>
                <a:cs typeface="Times New Roman" panose="02020603050405020304" pitchFamily="18" charset="0"/>
              </a:rPr>
              <a:t>Date: November 29, 2018</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100" b="1" dirty="0">
                <a:latin typeface="Times New Roman" panose="02020603050405020304" pitchFamily="18" charset="0"/>
                <a:ea typeface="Calibri" panose="020F0502020204030204" pitchFamily="34" charset="0"/>
                <a:cs typeface="Times New Roman" panose="02020603050405020304" pitchFamily="18" charset="0"/>
              </a:rPr>
              <a:t>Start Time: 6:30pm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sz="1100" b="1" dirty="0">
                <a:latin typeface="Times New Roman" panose="02020603050405020304" pitchFamily="18" charset="0"/>
                <a:ea typeface="Calibri" panose="020F0502020204030204" pitchFamily="34" charset="0"/>
                <a:cs typeface="Times New Roman" panose="02020603050405020304" pitchFamily="18" charset="0"/>
              </a:rPr>
              <a:t>Attendees: Tai Butler, Edward Martinez, Eduardo Davila, Nupoor Basmatkar, Graham O’Hea</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n-US" sz="1100" b="1" dirty="0">
                <a:latin typeface="Times New Roman" panose="02020603050405020304" pitchFamily="18" charset="0"/>
                <a:ea typeface="Calibri" panose="020F0502020204030204" pitchFamily="34" charset="0"/>
                <a:cs typeface="Times New Roman" panose="02020603050405020304" pitchFamily="18" charset="0"/>
              </a:rPr>
              <a:t>AGENDA</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romanUcPeriod"/>
            </a:pPr>
            <a:r>
              <a:rPr lang="en-US" sz="1100" b="1" dirty="0">
                <a:latin typeface="Times New Roman" panose="02020603050405020304" pitchFamily="18" charset="0"/>
                <a:ea typeface="Calibri" panose="020F0502020204030204" pitchFamily="34" charset="0"/>
                <a:cs typeface="Times New Roman" panose="02020603050405020304" pitchFamily="18" charset="0"/>
              </a:rPr>
              <a:t>Call to Order</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romanUcPeriod"/>
            </a:pPr>
            <a:r>
              <a:rPr lang="en-US" sz="1100" b="1" dirty="0">
                <a:latin typeface="Times New Roman" panose="02020603050405020304" pitchFamily="18" charset="0"/>
                <a:ea typeface="Calibri" panose="020F0502020204030204" pitchFamily="34" charset="0"/>
                <a:cs typeface="Times New Roman" panose="02020603050405020304" pitchFamily="18" charset="0"/>
              </a:rPr>
              <a:t>Approval of Minutes</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457200" marR="0" indent="228600">
              <a:lnSpc>
                <a:spcPct val="200000"/>
              </a:lnSpc>
              <a:spcBef>
                <a:spcPts val="0"/>
              </a:spcBef>
              <a:spcAft>
                <a:spcPts val="0"/>
              </a:spcAft>
            </a:pPr>
            <a:r>
              <a:rPr lang="en-US" sz="1100" dirty="0">
                <a:latin typeface="Times New Roman" panose="02020603050405020304" pitchFamily="18" charset="0"/>
                <a:ea typeface="Calibri" panose="020F0502020204030204" pitchFamily="34" charset="0"/>
                <a:cs typeface="Times New Roman" panose="02020603050405020304" pitchFamily="18" charset="0"/>
              </a:rPr>
              <a:t>Team approved</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romanUcPeriod"/>
            </a:pPr>
            <a:r>
              <a:rPr lang="en-US" sz="1100" b="1" dirty="0">
                <a:latin typeface="Times New Roman" panose="02020603050405020304" pitchFamily="18" charset="0"/>
                <a:ea typeface="Calibri" panose="020F0502020204030204" pitchFamily="34" charset="0"/>
                <a:cs typeface="Times New Roman" panose="02020603050405020304" pitchFamily="18" charset="0"/>
              </a:rPr>
              <a:t>Unfinished Business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Isosceles Triangle 7">
            <a:extLst>
              <a:ext uri="{FF2B5EF4-FFF2-40B4-BE49-F238E27FC236}">
                <a16:creationId xmlns:a16="http://schemas.microsoft.com/office/drawing/2014/main" id="{847DE80D-87AB-40A7-B84E-FED41563C8CA}"/>
              </a:ext>
            </a:extLst>
          </p:cNvPr>
          <p:cNvSpPr/>
          <p:nvPr/>
        </p:nvSpPr>
        <p:spPr>
          <a:xfrm rot="10800000">
            <a:off x="2199861" y="6338731"/>
            <a:ext cx="1947672" cy="23853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BF18130E-80FA-4464-B0D6-C0963305CAD7}"/>
              </a:ext>
            </a:extLst>
          </p:cNvPr>
          <p:cNvSpPr/>
          <p:nvPr/>
        </p:nvSpPr>
        <p:spPr>
          <a:xfrm rot="10800000">
            <a:off x="4147533" y="6338731"/>
            <a:ext cx="1947672" cy="23853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DEF3B87-CB5C-43EA-B57B-2D71F7212542}"/>
              </a:ext>
            </a:extLst>
          </p:cNvPr>
          <p:cNvSpPr/>
          <p:nvPr/>
        </p:nvSpPr>
        <p:spPr>
          <a:xfrm rot="10800000">
            <a:off x="6095205" y="6338731"/>
            <a:ext cx="1947672" cy="23853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9F9D5D5F-9033-4ADC-B06B-89543D4E9787}"/>
              </a:ext>
            </a:extLst>
          </p:cNvPr>
          <p:cNvSpPr/>
          <p:nvPr/>
        </p:nvSpPr>
        <p:spPr>
          <a:xfrm rot="10800000">
            <a:off x="8044467" y="6338732"/>
            <a:ext cx="1947672" cy="23853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E35CF4-3C45-4388-B50F-C52E5F966AAE}"/>
              </a:ext>
            </a:extLst>
          </p:cNvPr>
          <p:cNvSpPr/>
          <p:nvPr/>
        </p:nvSpPr>
        <p:spPr>
          <a:xfrm>
            <a:off x="2212560" y="6153150"/>
            <a:ext cx="7725190" cy="185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13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491B-40AA-426E-B86E-D72E6C5E6CB9}"/>
              </a:ext>
            </a:extLst>
          </p:cNvPr>
          <p:cNvSpPr>
            <a:spLocks noGrp="1"/>
          </p:cNvSpPr>
          <p:nvPr>
            <p:ph type="title"/>
          </p:nvPr>
        </p:nvSpPr>
        <p:spPr/>
        <p:txBody>
          <a:bodyPr/>
          <a:lstStyle/>
          <a:p>
            <a:r>
              <a:rPr lang="en-US" dirty="0"/>
              <a:t>V-Model</a:t>
            </a:r>
          </a:p>
        </p:txBody>
      </p:sp>
      <p:grpSp>
        <p:nvGrpSpPr>
          <p:cNvPr id="4" name="Group 3">
            <a:extLst>
              <a:ext uri="{FF2B5EF4-FFF2-40B4-BE49-F238E27FC236}">
                <a16:creationId xmlns:a16="http://schemas.microsoft.com/office/drawing/2014/main" id="{69A3C64C-5107-4A9C-8B2B-F8771F7DD336}"/>
              </a:ext>
            </a:extLst>
          </p:cNvPr>
          <p:cNvGrpSpPr/>
          <p:nvPr/>
        </p:nvGrpSpPr>
        <p:grpSpPr>
          <a:xfrm>
            <a:off x="2598724" y="1838213"/>
            <a:ext cx="7459676" cy="4377193"/>
            <a:chOff x="0" y="0"/>
            <a:chExt cx="8384024" cy="4944589"/>
          </a:xfrm>
        </p:grpSpPr>
        <p:cxnSp>
          <p:nvCxnSpPr>
            <p:cNvPr id="5" name="Straight Arrow Connector 4">
              <a:extLst>
                <a:ext uri="{FF2B5EF4-FFF2-40B4-BE49-F238E27FC236}">
                  <a16:creationId xmlns:a16="http://schemas.microsoft.com/office/drawing/2014/main" id="{2244033B-9487-4F20-83A5-08FD7094A330}"/>
                </a:ext>
              </a:extLst>
            </p:cNvPr>
            <p:cNvCxnSpPr>
              <a:stCxn id="21" idx="3"/>
              <a:endCxn id="9" idx="0"/>
            </p:cNvCxnSpPr>
            <p:nvPr/>
          </p:nvCxnSpPr>
          <p:spPr>
            <a:xfrm>
              <a:off x="2148137" y="317644"/>
              <a:ext cx="2079246" cy="3653102"/>
            </a:xfrm>
            <a:prstGeom prst="straightConnector1">
              <a:avLst/>
            </a:prstGeom>
            <a:ln w="38100">
              <a:solidFill>
                <a:schemeClr val="tx1">
                  <a:lumMod val="50000"/>
                  <a:lumOff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85C4C0E-AEFB-47C2-B1A2-3D9467719501}"/>
                </a:ext>
              </a:extLst>
            </p:cNvPr>
            <p:cNvCxnSpPr>
              <a:stCxn id="9" idx="0"/>
              <a:endCxn id="31" idx="1"/>
            </p:cNvCxnSpPr>
            <p:nvPr/>
          </p:nvCxnSpPr>
          <p:spPr>
            <a:xfrm flipV="1">
              <a:off x="4227383" y="317644"/>
              <a:ext cx="2008504" cy="3653102"/>
            </a:xfrm>
            <a:prstGeom prst="straightConnector1">
              <a:avLst/>
            </a:prstGeom>
            <a:ln w="38100">
              <a:solidFill>
                <a:schemeClr val="tx1">
                  <a:lumMod val="50000"/>
                  <a:lumOff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38852B3-D29E-4D2D-AE94-FF7A70893CF6}"/>
                </a:ext>
              </a:extLst>
            </p:cNvPr>
            <p:cNvCxnSpPr/>
            <p:nvPr/>
          </p:nvCxnSpPr>
          <p:spPr>
            <a:xfrm flipH="1" flipV="1">
              <a:off x="5048379" y="384943"/>
              <a:ext cx="795271" cy="382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29537BB-0D90-4D4B-8E51-AD13B7E66B9B}"/>
                </a:ext>
              </a:extLst>
            </p:cNvPr>
            <p:cNvCxnSpPr/>
            <p:nvPr/>
          </p:nvCxnSpPr>
          <p:spPr>
            <a:xfrm flipH="1">
              <a:off x="2467640" y="394062"/>
              <a:ext cx="853977" cy="3819"/>
            </a:xfrm>
            <a:prstGeom prst="line">
              <a:avLst/>
            </a:prstGeom>
            <a:ln w="19050">
              <a:solidFill>
                <a:schemeClr val="tx1">
                  <a:lumMod val="50000"/>
                  <a:lumOff val="5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E669A89-8B3A-4367-A4DD-12FA78FA865F}"/>
                </a:ext>
              </a:extLst>
            </p:cNvPr>
            <p:cNvSpPr/>
            <p:nvPr/>
          </p:nvSpPr>
          <p:spPr>
            <a:xfrm>
              <a:off x="2894627" y="3970746"/>
              <a:ext cx="2665511" cy="973843"/>
            </a:xfrm>
            <a:prstGeom prst="rect">
              <a:avLst/>
            </a:prstGeom>
            <a:solidFill>
              <a:srgbClr val="004E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TextBox 46">
              <a:extLst>
                <a:ext uri="{FF2B5EF4-FFF2-40B4-BE49-F238E27FC236}">
                  <a16:creationId xmlns:a16="http://schemas.microsoft.com/office/drawing/2014/main" id="{B4F1D129-4B62-479B-95FC-0ADE35A84213}"/>
                </a:ext>
              </a:extLst>
            </p:cNvPr>
            <p:cNvSpPr txBox="1"/>
            <p:nvPr/>
          </p:nvSpPr>
          <p:spPr>
            <a:xfrm>
              <a:off x="3137962" y="4021141"/>
              <a:ext cx="2278543" cy="671200"/>
            </a:xfrm>
            <a:prstGeom prst="rect">
              <a:avLst/>
            </a:prstGeom>
            <a:noFill/>
          </p:spPr>
          <p:txBody>
            <a:bodyPr wrap="square" rtlCol="0">
              <a:spAutoFit/>
            </a:bodyPr>
            <a:lstStyle/>
            <a:p>
              <a:pPr marL="0" marR="0" algn="ctr">
                <a:spcBef>
                  <a:spcPts val="0"/>
                </a:spcBef>
                <a:spcAft>
                  <a:spcPts val="0"/>
                </a:spcAft>
              </a:pPr>
              <a:r>
                <a:rPr lang="en-US" sz="1800" b="1"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Develop User Interface Design</a:t>
              </a:r>
              <a:endParaRPr lang="en-US" sz="1200">
                <a:effectLst/>
                <a:latin typeface="Times New Roman" panose="02020603050405020304" pitchFamily="18" charset="0"/>
                <a:ea typeface="Times New Roman" panose="02020603050405020304" pitchFamily="18" charset="0"/>
              </a:endParaRPr>
            </a:p>
          </p:txBody>
        </p:sp>
        <p:sp>
          <p:nvSpPr>
            <p:cNvPr id="11" name="TextBox 52">
              <a:extLst>
                <a:ext uri="{FF2B5EF4-FFF2-40B4-BE49-F238E27FC236}">
                  <a16:creationId xmlns:a16="http://schemas.microsoft.com/office/drawing/2014/main" id="{9D05B2A1-3C65-4B33-9493-A725D016B5D6}"/>
                </a:ext>
              </a:extLst>
            </p:cNvPr>
            <p:cNvSpPr txBox="1"/>
            <p:nvPr/>
          </p:nvSpPr>
          <p:spPr>
            <a:xfrm>
              <a:off x="3294427" y="61775"/>
              <a:ext cx="1803766" cy="735499"/>
            </a:xfrm>
            <a:prstGeom prst="rect">
              <a:avLst/>
            </a:prstGeom>
            <a:noFill/>
          </p:spPr>
          <p:txBody>
            <a:bodyPr wrap="square" rtlCol="0">
              <a:spAutoFit/>
            </a:bodyPr>
            <a:lstStyle/>
            <a:p>
              <a:pPr marL="0" marR="0" algn="ctr">
                <a:spcBef>
                  <a:spcPts val="0"/>
                </a:spcBef>
                <a:spcAft>
                  <a:spcPts val="0"/>
                </a:spcAft>
              </a:pPr>
              <a:r>
                <a:rPr lang="en-US" sz="2000" b="1" kern="1200">
                  <a:solidFill>
                    <a:srgbClr val="404040"/>
                  </a:solidFill>
                  <a:effectLst/>
                  <a:latin typeface="Calibri" panose="020F0502020204030204" pitchFamily="34" charset="0"/>
                  <a:ea typeface="Times New Roman" panose="02020603050405020304" pitchFamily="18" charset="0"/>
                  <a:cs typeface="Times New Roman" panose="02020603050405020304" pitchFamily="18" charset="0"/>
                </a:rPr>
                <a:t>Validation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000" b="1" kern="1200">
                  <a:solidFill>
                    <a:srgbClr val="404040"/>
                  </a:solidFill>
                  <a:effectLst/>
                  <a:latin typeface="Calibri" panose="020F0502020204030204" pitchFamily="34" charset="0"/>
                  <a:ea typeface="Times New Roman" panose="02020603050405020304" pitchFamily="18" charset="0"/>
                  <a:cs typeface="Times New Roman" panose="02020603050405020304" pitchFamily="18" charset="0"/>
                </a:rPr>
                <a:t>Traceability</a:t>
              </a:r>
              <a:endParaRPr lang="en-US" sz="1200">
                <a:effectLst/>
                <a:latin typeface="Times New Roman" panose="02020603050405020304" pitchFamily="18" charset="0"/>
                <a:ea typeface="Times New Roman" panose="02020603050405020304" pitchFamily="18" charset="0"/>
              </a:endParaRPr>
            </a:p>
          </p:txBody>
        </p:sp>
        <p:sp>
          <p:nvSpPr>
            <p:cNvPr id="12" name="TextBox 53">
              <a:extLst>
                <a:ext uri="{FF2B5EF4-FFF2-40B4-BE49-F238E27FC236}">
                  <a16:creationId xmlns:a16="http://schemas.microsoft.com/office/drawing/2014/main" id="{4DC5DD03-29E1-476C-A905-3DBB09FB060B}"/>
                </a:ext>
              </a:extLst>
            </p:cNvPr>
            <p:cNvSpPr txBox="1"/>
            <p:nvPr/>
          </p:nvSpPr>
          <p:spPr>
            <a:xfrm>
              <a:off x="3294427" y="1041213"/>
              <a:ext cx="1803766" cy="735499"/>
            </a:xfrm>
            <a:prstGeom prst="rect">
              <a:avLst/>
            </a:prstGeom>
            <a:noFill/>
          </p:spPr>
          <p:txBody>
            <a:bodyPr wrap="square" rtlCol="0">
              <a:spAutoFit/>
            </a:bodyPr>
            <a:lstStyle/>
            <a:p>
              <a:pPr marL="0" marR="0" algn="ctr">
                <a:spcBef>
                  <a:spcPts val="0"/>
                </a:spcBef>
                <a:spcAft>
                  <a:spcPts val="0"/>
                </a:spcAft>
              </a:pPr>
              <a:r>
                <a:rPr lang="en-US" sz="2000" b="1" kern="1200">
                  <a:solidFill>
                    <a:srgbClr val="404040"/>
                  </a:solidFill>
                  <a:effectLst/>
                  <a:latin typeface="Calibri" panose="020F0502020204030204" pitchFamily="34" charset="0"/>
                  <a:ea typeface="Times New Roman" panose="02020603050405020304" pitchFamily="18" charset="0"/>
                  <a:cs typeface="Times New Roman" panose="02020603050405020304" pitchFamily="18" charset="0"/>
                </a:rPr>
                <a:t>Validation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000" b="1" kern="1200">
                  <a:solidFill>
                    <a:srgbClr val="404040"/>
                  </a:solidFill>
                  <a:effectLst/>
                  <a:latin typeface="Calibri" panose="020F0502020204030204" pitchFamily="34" charset="0"/>
                  <a:ea typeface="Times New Roman" panose="02020603050405020304" pitchFamily="18" charset="0"/>
                  <a:cs typeface="Times New Roman" panose="02020603050405020304" pitchFamily="18" charset="0"/>
                </a:rPr>
                <a:t>Traceability</a:t>
              </a:r>
              <a:endParaRPr lang="en-US" sz="1200">
                <a:effectLst/>
                <a:latin typeface="Times New Roman" panose="02020603050405020304" pitchFamily="18" charset="0"/>
                <a:ea typeface="Times New Roman" panose="02020603050405020304" pitchFamily="18" charset="0"/>
              </a:endParaRPr>
            </a:p>
          </p:txBody>
        </p:sp>
        <p:cxnSp>
          <p:nvCxnSpPr>
            <p:cNvPr id="13" name="Straight Connector 12">
              <a:extLst>
                <a:ext uri="{FF2B5EF4-FFF2-40B4-BE49-F238E27FC236}">
                  <a16:creationId xmlns:a16="http://schemas.microsoft.com/office/drawing/2014/main" id="{5870A409-8A5A-4E2B-B240-3595BB9AB2E7}"/>
                </a:ext>
              </a:extLst>
            </p:cNvPr>
            <p:cNvCxnSpPr/>
            <p:nvPr/>
          </p:nvCxnSpPr>
          <p:spPr>
            <a:xfrm flipH="1" flipV="1">
              <a:off x="5002661" y="1370972"/>
              <a:ext cx="414271" cy="297"/>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B89D1F-6F34-480F-B8AA-F8C97AAA8568}"/>
                </a:ext>
              </a:extLst>
            </p:cNvPr>
            <p:cNvCxnSpPr/>
            <p:nvPr/>
          </p:nvCxnSpPr>
          <p:spPr>
            <a:xfrm flipH="1">
              <a:off x="2909014" y="1364410"/>
              <a:ext cx="458323" cy="5573"/>
            </a:xfrm>
            <a:prstGeom prst="line">
              <a:avLst/>
            </a:prstGeom>
            <a:ln w="19050">
              <a:solidFill>
                <a:schemeClr val="tx1">
                  <a:lumMod val="75000"/>
                  <a:lumOff val="2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E39C428-DCE7-44B2-B959-5568B1DC2397}"/>
                </a:ext>
              </a:extLst>
            </p:cNvPr>
            <p:cNvSpPr/>
            <p:nvPr/>
          </p:nvSpPr>
          <p:spPr>
            <a:xfrm>
              <a:off x="609600" y="1564192"/>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600" kern="1200">
                  <a:solidFill>
                    <a:srgbClr val="FFFFFF"/>
                  </a:solidFill>
                  <a:effectLst/>
                  <a:latin typeface="Times New Roman" panose="02020603050405020304" pitchFamily="18" charset="0"/>
                  <a:ea typeface="Times New Roman" panose="02020603050405020304" pitchFamily="18" charset="0"/>
                </a:rPr>
                <a:t>Develop Implementation Plan</a:t>
              </a:r>
              <a:endParaRPr lang="en-US" sz="1200">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A641BBCE-84EE-46D9-8D77-3B0C44462ABC}"/>
                </a:ext>
              </a:extLst>
            </p:cNvPr>
            <p:cNvSpPr/>
            <p:nvPr/>
          </p:nvSpPr>
          <p:spPr>
            <a:xfrm>
              <a:off x="914400" y="2346288"/>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7" name="TextBox 61">
              <a:extLst>
                <a:ext uri="{FF2B5EF4-FFF2-40B4-BE49-F238E27FC236}">
                  <a16:creationId xmlns:a16="http://schemas.microsoft.com/office/drawing/2014/main" id="{8F1D54D9-E966-40CF-93B7-2A70010D9627}"/>
                </a:ext>
              </a:extLst>
            </p:cNvPr>
            <p:cNvSpPr txBox="1"/>
            <p:nvPr/>
          </p:nvSpPr>
          <p:spPr>
            <a:xfrm>
              <a:off x="1086256" y="2394177"/>
              <a:ext cx="1803767" cy="606902"/>
            </a:xfrm>
            <a:prstGeom prst="rect">
              <a:avLst/>
            </a:prstGeom>
            <a:noFill/>
          </p:spPr>
          <p:txBody>
            <a:bodyPr wrap="square" rtlCol="0">
              <a:spAutoFit/>
            </a:bodyPr>
            <a:lstStyle/>
            <a:p>
              <a:pPr marL="0" marR="0" algn="ctr">
                <a:spcBef>
                  <a:spcPts val="0"/>
                </a:spcBef>
                <a:spcAft>
                  <a:spcPts val="0"/>
                </a:spcAft>
              </a:pPr>
              <a:r>
                <a:rPr lang="en-US" sz="16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Develop Workflows and Use Cases</a:t>
              </a:r>
              <a:endParaRPr lang="en-US" sz="1200">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BAACC2A1-CB11-46CC-9BEF-828B7DD03CB4}"/>
                </a:ext>
              </a:extLst>
            </p:cNvPr>
            <p:cNvSpPr/>
            <p:nvPr/>
          </p:nvSpPr>
          <p:spPr>
            <a:xfrm>
              <a:off x="1446550" y="3128384"/>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9" name="TextBox 64">
              <a:extLst>
                <a:ext uri="{FF2B5EF4-FFF2-40B4-BE49-F238E27FC236}">
                  <a16:creationId xmlns:a16="http://schemas.microsoft.com/office/drawing/2014/main" id="{E4FFFC72-6CC4-482C-809B-DC241AA720D9}"/>
                </a:ext>
              </a:extLst>
            </p:cNvPr>
            <p:cNvSpPr txBox="1"/>
            <p:nvPr/>
          </p:nvSpPr>
          <p:spPr>
            <a:xfrm>
              <a:off x="1568778" y="3106258"/>
              <a:ext cx="1803767" cy="606902"/>
            </a:xfrm>
            <a:prstGeom prst="rect">
              <a:avLst/>
            </a:prstGeom>
            <a:noFill/>
          </p:spPr>
          <p:txBody>
            <a:bodyPr wrap="square" rtlCol="0">
              <a:spAutoFit/>
            </a:bodyPr>
            <a:lstStyle/>
            <a:p>
              <a:pPr marL="0" marR="0" algn="ctr">
                <a:spcBef>
                  <a:spcPts val="0"/>
                </a:spcBef>
                <a:spcAft>
                  <a:spcPts val="0"/>
                </a:spcAft>
              </a:pPr>
              <a:r>
                <a:rPr lang="en-US" sz="16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Conduct Marketing Analysis</a:t>
              </a:r>
              <a:endParaRPr lang="en-US" sz="1200">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158620FB-A6A5-40BA-AB78-0DF9F9DAFF2A}"/>
                </a:ext>
              </a:extLst>
            </p:cNvPr>
            <p:cNvSpPr/>
            <p:nvPr/>
          </p:nvSpPr>
          <p:spPr>
            <a:xfrm>
              <a:off x="228600" y="782096"/>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600" kern="1200">
                  <a:solidFill>
                    <a:srgbClr val="FFFFFF"/>
                  </a:solidFill>
                  <a:effectLst/>
                  <a:latin typeface="Times New Roman" panose="02020603050405020304" pitchFamily="18" charset="0"/>
                  <a:ea typeface="Times New Roman" panose="02020603050405020304" pitchFamily="18" charset="0"/>
                </a:rPr>
                <a:t>Develop Project Design</a:t>
              </a:r>
              <a:endParaRPr lang="en-US" sz="1200">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C159D191-3966-4BD0-9F62-8A52A966967F}"/>
                </a:ext>
              </a:extLst>
            </p:cNvPr>
            <p:cNvSpPr/>
            <p:nvPr/>
          </p:nvSpPr>
          <p:spPr>
            <a:xfrm>
              <a:off x="0" y="0"/>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2" name="TextBox 68">
              <a:extLst>
                <a:ext uri="{FF2B5EF4-FFF2-40B4-BE49-F238E27FC236}">
                  <a16:creationId xmlns:a16="http://schemas.microsoft.com/office/drawing/2014/main" id="{AC40549F-E09A-4B06-BCAC-7C825720F06D}"/>
                </a:ext>
              </a:extLst>
            </p:cNvPr>
            <p:cNvSpPr txBox="1"/>
            <p:nvPr/>
          </p:nvSpPr>
          <p:spPr>
            <a:xfrm>
              <a:off x="171918" y="25256"/>
              <a:ext cx="1803767" cy="577377"/>
            </a:xfrm>
            <a:prstGeom prst="rect">
              <a:avLst/>
            </a:prstGeom>
            <a:noFill/>
          </p:spPr>
          <p:txBody>
            <a:bodyPr wrap="square" rtlCol="0">
              <a:spAutoFit/>
            </a:bodyPr>
            <a:lstStyle/>
            <a:p>
              <a:pPr marL="0" marR="0" algn="ctr">
                <a:spcBef>
                  <a:spcPts val="0"/>
                </a:spcBef>
                <a:spcAft>
                  <a:spcPts val="0"/>
                </a:spcAft>
              </a:pPr>
              <a:r>
                <a:rPr lang="en-US" sz="1600" kern="1200">
                  <a:solidFill>
                    <a:srgbClr val="FFFFFF"/>
                  </a:solidFill>
                  <a:effectLst/>
                  <a:latin typeface="Times New Roman" panose="02020603050405020304" pitchFamily="18" charset="0"/>
                  <a:ea typeface="Times New Roman" panose="02020603050405020304" pitchFamily="18" charset="0"/>
                </a:rPr>
                <a:t>Develop Requirements</a:t>
              </a:r>
              <a:endParaRPr lang="en-US" sz="1200">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FD467730-B83B-4CF6-9DEB-F000FA67207F}"/>
                </a:ext>
              </a:extLst>
            </p:cNvPr>
            <p:cNvSpPr/>
            <p:nvPr/>
          </p:nvSpPr>
          <p:spPr>
            <a:xfrm>
              <a:off x="5646287" y="1564192"/>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4" name="TextBox 73">
              <a:extLst>
                <a:ext uri="{FF2B5EF4-FFF2-40B4-BE49-F238E27FC236}">
                  <a16:creationId xmlns:a16="http://schemas.microsoft.com/office/drawing/2014/main" id="{F3BA9FE7-472F-48B9-9E6A-4DB6ADD4BA7D}"/>
                </a:ext>
              </a:extLst>
            </p:cNvPr>
            <p:cNvSpPr txBox="1"/>
            <p:nvPr/>
          </p:nvSpPr>
          <p:spPr>
            <a:xfrm>
              <a:off x="5696641" y="1571409"/>
              <a:ext cx="1804407" cy="606902"/>
            </a:xfrm>
            <a:prstGeom prst="rect">
              <a:avLst/>
            </a:prstGeom>
            <a:noFill/>
          </p:spPr>
          <p:txBody>
            <a:bodyPr wrap="square" rtlCol="0">
              <a:spAutoFit/>
            </a:bodyPr>
            <a:lstStyle/>
            <a:p>
              <a:pPr marL="0" marR="0" algn="ctr">
                <a:spcBef>
                  <a:spcPts val="0"/>
                </a:spcBef>
                <a:spcAft>
                  <a:spcPts val="0"/>
                </a:spcAft>
              </a:pPr>
              <a:r>
                <a:rPr lang="en-US" sz="16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Develop Compliance Docs</a:t>
              </a:r>
              <a:endParaRPr lang="en-US" sz="1200">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FD7E4A8E-74A0-488D-93B1-8CD8A4766757}"/>
                </a:ext>
              </a:extLst>
            </p:cNvPr>
            <p:cNvSpPr/>
            <p:nvPr/>
          </p:nvSpPr>
          <p:spPr>
            <a:xfrm>
              <a:off x="5216577" y="2346288"/>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6" name="TextBox 75">
              <a:extLst>
                <a:ext uri="{FF2B5EF4-FFF2-40B4-BE49-F238E27FC236}">
                  <a16:creationId xmlns:a16="http://schemas.microsoft.com/office/drawing/2014/main" id="{D807664A-4175-4AC8-AA00-5804CEB49242}"/>
                </a:ext>
              </a:extLst>
            </p:cNvPr>
            <p:cNvSpPr txBox="1"/>
            <p:nvPr/>
          </p:nvSpPr>
          <p:spPr>
            <a:xfrm>
              <a:off x="5388141" y="2394177"/>
              <a:ext cx="1803767" cy="351019"/>
            </a:xfrm>
            <a:prstGeom prst="rect">
              <a:avLst/>
            </a:prstGeom>
            <a:noFill/>
          </p:spPr>
          <p:txBody>
            <a:bodyPr wrap="square" rtlCol="0">
              <a:spAutoFit/>
            </a:bodyPr>
            <a:lstStyle/>
            <a:p>
              <a:pPr marL="0" marR="0" algn="ctr">
                <a:spcBef>
                  <a:spcPts val="0"/>
                </a:spcBef>
                <a:spcAft>
                  <a:spcPts val="0"/>
                </a:spcAft>
              </a:pPr>
              <a:r>
                <a:rPr lang="en-US" sz="16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Testing</a:t>
              </a:r>
              <a:endParaRPr lang="en-US" sz="1200">
                <a:effectLst/>
                <a:latin typeface="Times New Roman" panose="02020603050405020304" pitchFamily="18" charset="0"/>
                <a:ea typeface="Times New Roman" panose="02020603050405020304" pitchFamily="18" charset="0"/>
              </a:endParaRPr>
            </a:p>
          </p:txBody>
        </p:sp>
        <p:sp>
          <p:nvSpPr>
            <p:cNvPr id="27" name="Rectangle 26">
              <a:extLst>
                <a:ext uri="{FF2B5EF4-FFF2-40B4-BE49-F238E27FC236}">
                  <a16:creationId xmlns:a16="http://schemas.microsoft.com/office/drawing/2014/main" id="{F2241EB6-3B1C-4A37-88A3-69861EB7A5B2}"/>
                </a:ext>
              </a:extLst>
            </p:cNvPr>
            <p:cNvSpPr/>
            <p:nvPr/>
          </p:nvSpPr>
          <p:spPr>
            <a:xfrm>
              <a:off x="4873847" y="3128384"/>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8" name="TextBox 77">
              <a:extLst>
                <a:ext uri="{FF2B5EF4-FFF2-40B4-BE49-F238E27FC236}">
                  <a16:creationId xmlns:a16="http://schemas.microsoft.com/office/drawing/2014/main" id="{7DBE21C4-0E57-40FC-B848-F3F3726209F7}"/>
                </a:ext>
              </a:extLst>
            </p:cNvPr>
            <p:cNvSpPr txBox="1"/>
            <p:nvPr/>
          </p:nvSpPr>
          <p:spPr>
            <a:xfrm>
              <a:off x="5045433" y="3172394"/>
              <a:ext cx="1804407" cy="606902"/>
            </a:xfrm>
            <a:prstGeom prst="rect">
              <a:avLst/>
            </a:prstGeom>
            <a:noFill/>
          </p:spPr>
          <p:txBody>
            <a:bodyPr wrap="square" rtlCol="0">
              <a:spAutoFit/>
            </a:bodyPr>
            <a:lstStyle/>
            <a:p>
              <a:pPr marL="0" marR="0" algn="ctr">
                <a:spcBef>
                  <a:spcPts val="0"/>
                </a:spcBef>
                <a:spcAft>
                  <a:spcPts val="0"/>
                </a:spcAft>
              </a:pPr>
              <a:r>
                <a:rPr lang="en-US" sz="16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Write Code and Deployment</a:t>
              </a:r>
              <a:endParaRPr lang="en-US" sz="1200">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439402B2-8533-4026-A2B8-140C3824A780}"/>
                </a:ext>
              </a:extLst>
            </p:cNvPr>
            <p:cNvSpPr/>
            <p:nvPr/>
          </p:nvSpPr>
          <p:spPr>
            <a:xfrm>
              <a:off x="6014787" y="782096"/>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0" name="TextBox 85">
              <a:extLst>
                <a:ext uri="{FF2B5EF4-FFF2-40B4-BE49-F238E27FC236}">
                  <a16:creationId xmlns:a16="http://schemas.microsoft.com/office/drawing/2014/main" id="{392C4009-3BCE-4482-A239-8BC486978331}"/>
                </a:ext>
              </a:extLst>
            </p:cNvPr>
            <p:cNvSpPr txBox="1"/>
            <p:nvPr/>
          </p:nvSpPr>
          <p:spPr>
            <a:xfrm>
              <a:off x="6186296" y="819713"/>
              <a:ext cx="1804407" cy="606902"/>
            </a:xfrm>
            <a:prstGeom prst="rect">
              <a:avLst/>
            </a:prstGeom>
            <a:noFill/>
          </p:spPr>
          <p:txBody>
            <a:bodyPr wrap="square" rtlCol="0">
              <a:spAutoFit/>
            </a:bodyPr>
            <a:lstStyle/>
            <a:p>
              <a:pPr marL="0" marR="0" algn="ctr">
                <a:spcBef>
                  <a:spcPts val="0"/>
                </a:spcBef>
                <a:spcAft>
                  <a:spcPts val="0"/>
                </a:spcAft>
              </a:pPr>
              <a:r>
                <a:rPr lang="en-US" sz="16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User Acceptance</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Testing</a:t>
              </a:r>
              <a:endParaRPr lang="en-US" sz="1200" dirty="0">
                <a:effectLst/>
                <a:latin typeface="Times New Roman" panose="02020603050405020304" pitchFamily="18" charset="0"/>
                <a:ea typeface="Times New Roman" panose="02020603050405020304" pitchFamily="18" charset="0"/>
              </a:endParaRPr>
            </a:p>
          </p:txBody>
        </p:sp>
        <p:sp>
          <p:nvSpPr>
            <p:cNvPr id="31" name="Rectangle 30">
              <a:extLst>
                <a:ext uri="{FF2B5EF4-FFF2-40B4-BE49-F238E27FC236}">
                  <a16:creationId xmlns:a16="http://schemas.microsoft.com/office/drawing/2014/main" id="{A98034D9-0EFC-483F-AB5C-C14839DC283B}"/>
                </a:ext>
              </a:extLst>
            </p:cNvPr>
            <p:cNvSpPr/>
            <p:nvPr/>
          </p:nvSpPr>
          <p:spPr>
            <a:xfrm>
              <a:off x="6235887" y="0"/>
              <a:ext cx="2148137" cy="635288"/>
            </a:xfrm>
            <a:prstGeom prst="rect">
              <a:avLst/>
            </a:prstGeom>
            <a:gradFill flip="none" rotWithShape="1">
              <a:gsLst>
                <a:gs pos="0">
                  <a:srgbClr val="068ACA"/>
                </a:gs>
                <a:gs pos="100000">
                  <a:srgbClr val="08A6E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2" name="TextBox 87">
              <a:extLst>
                <a:ext uri="{FF2B5EF4-FFF2-40B4-BE49-F238E27FC236}">
                  <a16:creationId xmlns:a16="http://schemas.microsoft.com/office/drawing/2014/main" id="{0CE08CF1-E4E4-4C3C-ADF7-DB2BFCCD2BF2}"/>
                </a:ext>
              </a:extLst>
            </p:cNvPr>
            <p:cNvSpPr txBox="1"/>
            <p:nvPr/>
          </p:nvSpPr>
          <p:spPr>
            <a:xfrm>
              <a:off x="6407381" y="25256"/>
              <a:ext cx="1803767" cy="351019"/>
            </a:xfrm>
            <a:prstGeom prst="rect">
              <a:avLst/>
            </a:prstGeom>
            <a:noFill/>
          </p:spPr>
          <p:txBody>
            <a:bodyPr wrap="square" rtlCol="0">
              <a:spAutoFit/>
            </a:bodyPr>
            <a:lstStyle/>
            <a:p>
              <a:pPr marL="0" marR="0" algn="ctr">
                <a:spcBef>
                  <a:spcPts val="0"/>
                </a:spcBef>
                <a:spcAft>
                  <a:spcPts val="0"/>
                </a:spcAft>
              </a:pPr>
              <a:r>
                <a:rPr lang="en-US" sz="16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Documentation</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173255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577B-660E-4E53-821B-94760B103CCD}"/>
              </a:ext>
            </a:extLst>
          </p:cNvPr>
          <p:cNvSpPr>
            <a:spLocks noGrp="1"/>
          </p:cNvSpPr>
          <p:nvPr>
            <p:ph type="title"/>
          </p:nvPr>
        </p:nvSpPr>
        <p:spPr/>
        <p:txBody>
          <a:bodyPr/>
          <a:lstStyle/>
          <a:p>
            <a:r>
              <a:rPr lang="en-US" dirty="0"/>
              <a:t>Usability Testing</a:t>
            </a:r>
          </a:p>
        </p:txBody>
      </p:sp>
      <p:sp>
        <p:nvSpPr>
          <p:cNvPr id="3" name="Content Placeholder 2">
            <a:extLst>
              <a:ext uri="{FF2B5EF4-FFF2-40B4-BE49-F238E27FC236}">
                <a16:creationId xmlns:a16="http://schemas.microsoft.com/office/drawing/2014/main" id="{9813AE40-7064-4D86-9A13-52093BF0A62F}"/>
              </a:ext>
            </a:extLst>
          </p:cNvPr>
          <p:cNvSpPr>
            <a:spLocks noGrp="1"/>
          </p:cNvSpPr>
          <p:nvPr>
            <p:ph idx="1"/>
          </p:nvPr>
        </p:nvSpPr>
        <p:spPr/>
        <p:txBody>
          <a:bodyPr/>
          <a:lstStyle/>
          <a:p>
            <a:r>
              <a:rPr lang="en-US" dirty="0"/>
              <a:t>Task 1 – Navigate to the website’s Sign-up page and create an account.</a:t>
            </a:r>
          </a:p>
          <a:p>
            <a:r>
              <a:rPr lang="en-US" dirty="0"/>
              <a:t>Task 2 – Navigate to the website’s Homepage and login in. </a:t>
            </a:r>
          </a:p>
          <a:p>
            <a:r>
              <a:rPr lang="en-US" dirty="0"/>
              <a:t>Task 3 – Navigate to your event’s page and create an event.</a:t>
            </a:r>
          </a:p>
          <a:p>
            <a:r>
              <a:rPr lang="en-US" dirty="0"/>
              <a:t>Task 4 – Navigate to your Wish List’s page and create a wish list.</a:t>
            </a:r>
          </a:p>
          <a:p>
            <a:r>
              <a:rPr lang="en-US" dirty="0"/>
              <a:t>Task 5 – Navigate to one of your wish lists and add an item.</a:t>
            </a:r>
          </a:p>
          <a:p>
            <a:r>
              <a:rPr lang="en-US" dirty="0"/>
              <a:t>Task 6 – Navigate to your connections page and add one of the team members.</a:t>
            </a:r>
          </a:p>
          <a:p>
            <a:r>
              <a:rPr lang="en-US" dirty="0"/>
              <a:t>Task 7 – Navigate to your wish list created and hide the item you added in task 5.</a:t>
            </a:r>
          </a:p>
        </p:txBody>
      </p:sp>
    </p:spTree>
    <p:extLst>
      <p:ext uri="{BB962C8B-B14F-4D97-AF65-F5344CB8AC3E}">
        <p14:creationId xmlns:p14="http://schemas.microsoft.com/office/powerpoint/2010/main" val="2325505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F134-48B8-47F1-B7F8-A6896A403F37}"/>
              </a:ext>
            </a:extLst>
          </p:cNvPr>
          <p:cNvSpPr>
            <a:spLocks noGrp="1"/>
          </p:cNvSpPr>
          <p:nvPr>
            <p:ph type="title"/>
          </p:nvPr>
        </p:nvSpPr>
        <p:spPr/>
        <p:txBody>
          <a:bodyPr/>
          <a:lstStyle/>
          <a:p>
            <a:r>
              <a:rPr lang="en-US" dirty="0"/>
              <a:t>Technical Details</a:t>
            </a:r>
          </a:p>
        </p:txBody>
      </p:sp>
      <p:sp>
        <p:nvSpPr>
          <p:cNvPr id="3" name="Content Placeholder 2">
            <a:extLst>
              <a:ext uri="{FF2B5EF4-FFF2-40B4-BE49-F238E27FC236}">
                <a16:creationId xmlns:a16="http://schemas.microsoft.com/office/drawing/2014/main" id="{7BBEE6EB-F1C1-4665-ABEB-78BCFB13FC1C}"/>
              </a:ext>
            </a:extLst>
          </p:cNvPr>
          <p:cNvSpPr>
            <a:spLocks noGrp="1"/>
          </p:cNvSpPr>
          <p:nvPr>
            <p:ph idx="1"/>
          </p:nvPr>
        </p:nvSpPr>
        <p:spPr>
          <a:xfrm>
            <a:off x="1066800" y="2103119"/>
            <a:ext cx="10058400" cy="4244671"/>
          </a:xfrm>
        </p:spPr>
        <p:txBody>
          <a:bodyPr>
            <a:normAutofit/>
          </a:bodyPr>
          <a:lstStyle/>
          <a:p>
            <a:r>
              <a:rPr lang="en-US" dirty="0"/>
              <a:t>Hosting through AWS</a:t>
            </a:r>
          </a:p>
          <a:p>
            <a:pPr lvl="1"/>
            <a:r>
              <a:rPr lang="en-US" dirty="0"/>
              <a:t>Elastic Beanstalk</a:t>
            </a:r>
          </a:p>
          <a:p>
            <a:pPr lvl="1"/>
            <a:r>
              <a:rPr lang="en-US" dirty="0"/>
              <a:t>RDS</a:t>
            </a:r>
          </a:p>
          <a:p>
            <a:pPr lvl="1"/>
            <a:r>
              <a:rPr lang="en-US" dirty="0"/>
              <a:t>Route 53</a:t>
            </a:r>
          </a:p>
          <a:p>
            <a:pPr lvl="1"/>
            <a:r>
              <a:rPr lang="en-US" dirty="0" err="1"/>
              <a:t>CodeCommit</a:t>
            </a:r>
            <a:endParaRPr lang="en-US" dirty="0"/>
          </a:p>
          <a:p>
            <a:pPr lvl="1"/>
            <a:r>
              <a:rPr lang="en-US" dirty="0"/>
              <a:t>VPC</a:t>
            </a:r>
          </a:p>
          <a:p>
            <a:r>
              <a:rPr lang="en-US" dirty="0"/>
              <a:t>Development</a:t>
            </a:r>
          </a:p>
          <a:p>
            <a:pPr lvl="1"/>
            <a:r>
              <a:rPr lang="en-US" dirty="0"/>
              <a:t>Apache </a:t>
            </a:r>
          </a:p>
          <a:p>
            <a:pPr lvl="1"/>
            <a:r>
              <a:rPr lang="en-US" dirty="0"/>
              <a:t>MySQL</a:t>
            </a:r>
          </a:p>
          <a:p>
            <a:pPr lvl="1"/>
            <a:r>
              <a:rPr lang="en-US" dirty="0"/>
              <a:t>Eclipse PHP</a:t>
            </a:r>
          </a:p>
          <a:p>
            <a:pPr lvl="1"/>
            <a:r>
              <a:rPr lang="en-US" dirty="0"/>
              <a:t>Bootstrap</a:t>
            </a:r>
          </a:p>
          <a:p>
            <a:pPr lvl="1"/>
            <a:r>
              <a:rPr lang="en-US" dirty="0"/>
              <a:t>Written in PHP, SQL, HTML, JavaScript, CSS</a:t>
            </a:r>
          </a:p>
          <a:p>
            <a:pPr lvl="2"/>
            <a:r>
              <a:rPr lang="en-US" dirty="0"/>
              <a:t>5,265 lines of code</a:t>
            </a:r>
          </a:p>
          <a:p>
            <a:pPr marL="274324" lvl="1" indent="0">
              <a:buNone/>
            </a:pPr>
            <a:endParaRPr lang="en-US" dirty="0"/>
          </a:p>
          <a:p>
            <a:pPr marL="274324" lvl="1" indent="0">
              <a:buNone/>
            </a:pPr>
            <a:endParaRPr lang="en-US" dirty="0"/>
          </a:p>
        </p:txBody>
      </p:sp>
    </p:spTree>
    <p:extLst>
      <p:ext uri="{BB962C8B-B14F-4D97-AF65-F5344CB8AC3E}">
        <p14:creationId xmlns:p14="http://schemas.microsoft.com/office/powerpoint/2010/main" val="393869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C26D-C0A1-425A-9C65-1044FEC5164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C902D1C-A1EF-405F-A009-50243B12A2B1}"/>
              </a:ext>
            </a:extLst>
          </p:cNvPr>
          <p:cNvSpPr>
            <a:spLocks noGrp="1"/>
          </p:cNvSpPr>
          <p:nvPr>
            <p:ph idx="1"/>
          </p:nvPr>
        </p:nvSpPr>
        <p:spPr/>
        <p:txBody>
          <a:bodyPr>
            <a:normAutofit/>
          </a:bodyPr>
          <a:lstStyle/>
          <a:p>
            <a:pPr marL="0" indent="0">
              <a:buNone/>
            </a:pPr>
            <a:r>
              <a:rPr lang="en-US" sz="3200" dirty="0">
                <a:solidFill>
                  <a:srgbClr val="0070C0"/>
                </a:solidFill>
                <a:hlinkClick r:id="rId2">
                  <a:extLst>
                    <a:ext uri="{A12FA001-AC4F-418D-AE19-62706E023703}">
                      <ahyp:hlinkClr xmlns:ahyp="http://schemas.microsoft.com/office/drawing/2018/hyperlinkcolor" val="tx"/>
                    </a:ext>
                  </a:extLst>
                </a:hlinkClick>
              </a:rPr>
              <a:t>http://www.teeng.org/Home/</a:t>
            </a:r>
            <a:r>
              <a:rPr lang="en-US" sz="3200" dirty="0">
                <a:solidFill>
                  <a:srgbClr val="0070C0"/>
                </a:solidFill>
              </a:rPr>
              <a:t> </a:t>
            </a:r>
          </a:p>
        </p:txBody>
      </p:sp>
    </p:spTree>
    <p:extLst>
      <p:ext uri="{BB962C8B-B14F-4D97-AF65-F5344CB8AC3E}">
        <p14:creationId xmlns:p14="http://schemas.microsoft.com/office/powerpoint/2010/main" val="3401481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16D4-AED8-4134-847C-A55A96ED28C3}"/>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AB75644D-9C5F-4667-B4B4-4E6796962411}"/>
              </a:ext>
            </a:extLst>
          </p:cNvPr>
          <p:cNvSpPr>
            <a:spLocks noGrp="1"/>
          </p:cNvSpPr>
          <p:nvPr>
            <p:ph idx="1"/>
          </p:nvPr>
        </p:nvSpPr>
        <p:spPr/>
        <p:txBody>
          <a:bodyPr/>
          <a:lstStyle/>
          <a:p>
            <a:r>
              <a:rPr lang="en-US" dirty="0"/>
              <a:t>Success will only be possible if we work together as a team</a:t>
            </a:r>
          </a:p>
          <a:p>
            <a:r>
              <a:rPr lang="en-US" dirty="0"/>
              <a:t>A project of this size has numerous interdependencies that all have to be accounted for</a:t>
            </a:r>
          </a:p>
          <a:p>
            <a:r>
              <a:rPr lang="en-US" dirty="0"/>
              <a:t>Time management is of the upmost importance</a:t>
            </a:r>
          </a:p>
          <a:p>
            <a:r>
              <a:rPr lang="en-US" dirty="0"/>
              <a:t>Just how much of the content that we have learned in other classes has come into play in the course of this project</a:t>
            </a:r>
          </a:p>
          <a:p>
            <a:r>
              <a:rPr lang="en-US" dirty="0"/>
              <a:t>Chen’s Notation ERD and table mapping</a:t>
            </a:r>
          </a:p>
        </p:txBody>
      </p:sp>
    </p:spTree>
    <p:extLst>
      <p:ext uri="{BB962C8B-B14F-4D97-AF65-F5344CB8AC3E}">
        <p14:creationId xmlns:p14="http://schemas.microsoft.com/office/powerpoint/2010/main" val="4117891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6CE4-846D-4B52-B42F-7667F8DD68D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DDD8AE-1147-4835-B373-73B9F89B25F0}"/>
              </a:ext>
            </a:extLst>
          </p:cNvPr>
          <p:cNvSpPr>
            <a:spLocks noGrp="1"/>
          </p:cNvSpPr>
          <p:nvPr>
            <p:ph idx="1"/>
          </p:nvPr>
        </p:nvSpPr>
        <p:spPr/>
        <p:txBody>
          <a:bodyPr/>
          <a:lstStyle/>
          <a:p>
            <a:r>
              <a:rPr lang="en-US" dirty="0" err="1"/>
              <a:t>Culang</a:t>
            </a:r>
            <a:r>
              <a:rPr lang="en-US" dirty="0"/>
              <a:t>, A. &amp; Castro, R. (2008, Dec 25). </a:t>
            </a:r>
            <a:r>
              <a:rPr lang="en-US" i="1" dirty="0"/>
              <a:t>Wish-list</a:t>
            </a:r>
            <a:r>
              <a:rPr lang="en-US" dirty="0"/>
              <a:t>. Retrieved from http://buttersafe.com/2008/12/25/wish-list/</a:t>
            </a:r>
          </a:p>
          <a:p>
            <a:endParaRPr lang="en-US" dirty="0"/>
          </a:p>
        </p:txBody>
      </p:sp>
    </p:spTree>
    <p:extLst>
      <p:ext uri="{BB962C8B-B14F-4D97-AF65-F5344CB8AC3E}">
        <p14:creationId xmlns:p14="http://schemas.microsoft.com/office/powerpoint/2010/main" val="90170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DA2D-D5A1-4CC0-BB1B-03755D235778}"/>
              </a:ext>
            </a:extLst>
          </p:cNvPr>
          <p:cNvSpPr>
            <a:spLocks noGrp="1"/>
          </p:cNvSpPr>
          <p:nvPr>
            <p:ph type="title"/>
          </p:nvPr>
        </p:nvSpPr>
        <p:spPr/>
        <p:txBody>
          <a:bodyPr/>
          <a:lstStyle/>
          <a:p>
            <a:r>
              <a:rPr lang="en-US" dirty="0"/>
              <a:t>Workplan Estimates - Design</a:t>
            </a:r>
          </a:p>
        </p:txBody>
      </p:sp>
      <p:sp>
        <p:nvSpPr>
          <p:cNvPr id="3" name="Content Placeholder 2">
            <a:extLst>
              <a:ext uri="{FF2B5EF4-FFF2-40B4-BE49-F238E27FC236}">
                <a16:creationId xmlns:a16="http://schemas.microsoft.com/office/drawing/2014/main" id="{C4401D5A-0007-406C-8FB8-0D7B3CD6D51A}"/>
              </a:ext>
            </a:extLst>
          </p:cNvPr>
          <p:cNvSpPr>
            <a:spLocks noGrp="1"/>
          </p:cNvSpPr>
          <p:nvPr>
            <p:ph idx="1"/>
          </p:nvPr>
        </p:nvSpPr>
        <p:spPr/>
        <p:txBody>
          <a:bodyPr/>
          <a:lstStyle/>
          <a:p>
            <a:r>
              <a:rPr lang="en-US" dirty="0"/>
              <a:t>Requirements – 16 work hours</a:t>
            </a:r>
          </a:p>
          <a:p>
            <a:r>
              <a:rPr lang="en-US" dirty="0"/>
              <a:t>Database design – 16 work hours</a:t>
            </a:r>
          </a:p>
          <a:p>
            <a:r>
              <a:rPr lang="en-US" dirty="0"/>
              <a:t>Workflow mapping – 12 work hours</a:t>
            </a:r>
          </a:p>
          <a:p>
            <a:r>
              <a:rPr lang="en-US" dirty="0"/>
              <a:t>Interface design – 20 work hours</a:t>
            </a:r>
          </a:p>
          <a:p>
            <a:r>
              <a:rPr lang="en-US" dirty="0"/>
              <a:t>Marketing research – 40 work hours</a:t>
            </a:r>
          </a:p>
          <a:p>
            <a:r>
              <a:rPr lang="en-US" dirty="0"/>
              <a:t>Cost analysis – 4 work hours</a:t>
            </a:r>
          </a:p>
        </p:txBody>
      </p:sp>
    </p:spTree>
    <p:extLst>
      <p:ext uri="{BB962C8B-B14F-4D97-AF65-F5344CB8AC3E}">
        <p14:creationId xmlns:p14="http://schemas.microsoft.com/office/powerpoint/2010/main" val="7490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7CD2-1F3B-47BD-9993-FA773EF10AE4}"/>
              </a:ext>
            </a:extLst>
          </p:cNvPr>
          <p:cNvSpPr>
            <a:spLocks noGrp="1"/>
          </p:cNvSpPr>
          <p:nvPr>
            <p:ph type="title"/>
          </p:nvPr>
        </p:nvSpPr>
        <p:spPr/>
        <p:txBody>
          <a:bodyPr/>
          <a:lstStyle/>
          <a:p>
            <a:r>
              <a:rPr lang="en-US" dirty="0"/>
              <a:t>Workplan Estimates – Implementation</a:t>
            </a:r>
          </a:p>
        </p:txBody>
      </p:sp>
      <p:sp>
        <p:nvSpPr>
          <p:cNvPr id="3" name="Content Placeholder 2">
            <a:extLst>
              <a:ext uri="{FF2B5EF4-FFF2-40B4-BE49-F238E27FC236}">
                <a16:creationId xmlns:a16="http://schemas.microsoft.com/office/drawing/2014/main" id="{463FB948-0858-4349-84F0-36E2F3D3C370}"/>
              </a:ext>
            </a:extLst>
          </p:cNvPr>
          <p:cNvSpPr>
            <a:spLocks noGrp="1"/>
          </p:cNvSpPr>
          <p:nvPr>
            <p:ph idx="1"/>
          </p:nvPr>
        </p:nvSpPr>
        <p:spPr/>
        <p:txBody>
          <a:bodyPr/>
          <a:lstStyle/>
          <a:p>
            <a:r>
              <a:rPr lang="en-US" dirty="0"/>
              <a:t>Database construction – 4 work hours</a:t>
            </a:r>
          </a:p>
          <a:p>
            <a:r>
              <a:rPr lang="en-US" dirty="0"/>
              <a:t>Web development – 250 work hours</a:t>
            </a:r>
          </a:p>
          <a:p>
            <a:r>
              <a:rPr lang="en-US" dirty="0"/>
              <a:t>Deployment – 8 work hours</a:t>
            </a:r>
          </a:p>
          <a:p>
            <a:r>
              <a:rPr lang="en-US" dirty="0"/>
              <a:t>Testing – 150 work hours</a:t>
            </a:r>
          </a:p>
          <a:p>
            <a:r>
              <a:rPr lang="en-US" dirty="0"/>
              <a:t>Compliance – 12 work hours</a:t>
            </a:r>
          </a:p>
          <a:p>
            <a:endParaRPr lang="en-US" dirty="0"/>
          </a:p>
        </p:txBody>
      </p:sp>
    </p:spTree>
    <p:extLst>
      <p:ext uri="{BB962C8B-B14F-4D97-AF65-F5344CB8AC3E}">
        <p14:creationId xmlns:p14="http://schemas.microsoft.com/office/powerpoint/2010/main" val="235002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50A0-7F39-4AF5-B448-D698C402D6A9}"/>
              </a:ext>
            </a:extLst>
          </p:cNvPr>
          <p:cNvSpPr>
            <a:spLocks noGrp="1"/>
          </p:cNvSpPr>
          <p:nvPr>
            <p:ph type="title"/>
          </p:nvPr>
        </p:nvSpPr>
        <p:spPr/>
        <p:txBody>
          <a:bodyPr/>
          <a:lstStyle/>
          <a:p>
            <a:r>
              <a:rPr lang="en-US" dirty="0"/>
              <a:t>Workplan Estimates - Overhead</a:t>
            </a:r>
          </a:p>
        </p:txBody>
      </p:sp>
      <p:sp>
        <p:nvSpPr>
          <p:cNvPr id="3" name="Content Placeholder 2">
            <a:extLst>
              <a:ext uri="{FF2B5EF4-FFF2-40B4-BE49-F238E27FC236}">
                <a16:creationId xmlns:a16="http://schemas.microsoft.com/office/drawing/2014/main" id="{989903FE-8387-4C4E-BA33-F0A187D1F340}"/>
              </a:ext>
            </a:extLst>
          </p:cNvPr>
          <p:cNvSpPr>
            <a:spLocks noGrp="1"/>
          </p:cNvSpPr>
          <p:nvPr>
            <p:ph idx="1"/>
          </p:nvPr>
        </p:nvSpPr>
        <p:spPr/>
        <p:txBody>
          <a:bodyPr/>
          <a:lstStyle/>
          <a:p>
            <a:r>
              <a:rPr lang="en-US" dirty="0"/>
              <a:t>Familiarization with development methodologies – 8 hours</a:t>
            </a:r>
          </a:p>
          <a:p>
            <a:r>
              <a:rPr lang="en-US" dirty="0"/>
              <a:t>Learning programming skills – 60 hours</a:t>
            </a:r>
          </a:p>
        </p:txBody>
      </p:sp>
    </p:spTree>
    <p:extLst>
      <p:ext uri="{BB962C8B-B14F-4D97-AF65-F5344CB8AC3E}">
        <p14:creationId xmlns:p14="http://schemas.microsoft.com/office/powerpoint/2010/main" val="267497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8E75-1D93-497E-8A64-6039F09B1E71}"/>
              </a:ext>
            </a:extLst>
          </p:cNvPr>
          <p:cNvSpPr>
            <a:spLocks noGrp="1"/>
          </p:cNvSpPr>
          <p:nvPr>
            <p:ph type="title"/>
          </p:nvPr>
        </p:nvSpPr>
        <p:spPr/>
        <p:txBody>
          <a:bodyPr/>
          <a:lstStyle/>
          <a:p>
            <a:r>
              <a:rPr lang="en-US" dirty="0"/>
              <a:t>Team TEENG</a:t>
            </a:r>
          </a:p>
        </p:txBody>
      </p:sp>
      <p:sp>
        <p:nvSpPr>
          <p:cNvPr id="3" name="Content Placeholder 2">
            <a:extLst>
              <a:ext uri="{FF2B5EF4-FFF2-40B4-BE49-F238E27FC236}">
                <a16:creationId xmlns:a16="http://schemas.microsoft.com/office/drawing/2014/main" id="{15FB710B-8862-47EE-9674-E13B18BABA54}"/>
              </a:ext>
            </a:extLst>
          </p:cNvPr>
          <p:cNvSpPr>
            <a:spLocks noGrp="1"/>
          </p:cNvSpPr>
          <p:nvPr>
            <p:ph idx="1"/>
          </p:nvPr>
        </p:nvSpPr>
        <p:spPr/>
        <p:txBody>
          <a:bodyPr/>
          <a:lstStyle/>
          <a:p>
            <a:pPr lvl="0"/>
            <a:r>
              <a:rPr lang="en-US" dirty="0"/>
              <a:t>Tai Butler – visual design, graphics, and marketing research and analysis</a:t>
            </a:r>
          </a:p>
          <a:p>
            <a:pPr lvl="0"/>
            <a:r>
              <a:rPr lang="en-US" dirty="0"/>
              <a:t>Edward Martinez – project management and infrastructure</a:t>
            </a:r>
          </a:p>
          <a:p>
            <a:pPr lvl="0"/>
            <a:r>
              <a:rPr lang="en-US" dirty="0"/>
              <a:t>Eduardo Davila – associate software development</a:t>
            </a:r>
          </a:p>
          <a:p>
            <a:pPr lvl="0"/>
            <a:r>
              <a:rPr lang="en-US" dirty="0"/>
              <a:t>Nupoor Basmatkar – risk analysis and management, compliance, and quality assurance</a:t>
            </a:r>
          </a:p>
          <a:p>
            <a:pPr lvl="0"/>
            <a:r>
              <a:rPr lang="en-US" dirty="0"/>
              <a:t>Graham O’Hea – team lead, project design, and principle software development</a:t>
            </a:r>
          </a:p>
          <a:p>
            <a:endParaRPr lang="en-US" dirty="0"/>
          </a:p>
        </p:txBody>
      </p:sp>
    </p:spTree>
    <p:extLst>
      <p:ext uri="{BB962C8B-B14F-4D97-AF65-F5344CB8AC3E}">
        <p14:creationId xmlns:p14="http://schemas.microsoft.com/office/powerpoint/2010/main" val="285601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EBA3-12E7-44A6-BA3D-44043E1F4842}"/>
              </a:ext>
            </a:extLst>
          </p:cNvPr>
          <p:cNvSpPr>
            <a:spLocks noGrp="1"/>
          </p:cNvSpPr>
          <p:nvPr>
            <p:ph type="title"/>
          </p:nvPr>
        </p:nvSpPr>
        <p:spPr/>
        <p:txBody>
          <a:bodyPr/>
          <a:lstStyle/>
          <a:p>
            <a:r>
              <a:rPr lang="en-US" dirty="0"/>
              <a:t>High-Level Project Timeline</a:t>
            </a:r>
          </a:p>
        </p:txBody>
      </p:sp>
      <p:graphicFrame>
        <p:nvGraphicFramePr>
          <p:cNvPr id="4" name="Content Placeholder 3">
            <a:extLst>
              <a:ext uri="{FF2B5EF4-FFF2-40B4-BE49-F238E27FC236}">
                <a16:creationId xmlns:a16="http://schemas.microsoft.com/office/drawing/2014/main" id="{52D259B2-31DC-4D76-8E2A-4E8D87256B14}"/>
              </a:ext>
            </a:extLst>
          </p:cNvPr>
          <p:cNvGraphicFramePr>
            <a:graphicFrameLocks noGrp="1"/>
          </p:cNvGraphicFramePr>
          <p:nvPr>
            <p:ph idx="1"/>
            <p:extLst>
              <p:ext uri="{D42A27DB-BD31-4B8C-83A1-F6EECF244321}">
                <p14:modId xmlns:p14="http://schemas.microsoft.com/office/powerpoint/2010/main" val="1578150199"/>
              </p:ext>
            </p:extLst>
          </p:nvPr>
        </p:nvGraphicFramePr>
        <p:xfrm>
          <a:off x="863454" y="1710665"/>
          <a:ext cx="10465094" cy="4613213"/>
        </p:xfrm>
        <a:graphic>
          <a:graphicData uri="http://schemas.openxmlformats.org/drawingml/2006/table">
            <a:tbl>
              <a:tblPr firstRow="1" firstCol="1" bandRow="1"/>
              <a:tblGrid>
                <a:gridCol w="4337954">
                  <a:extLst>
                    <a:ext uri="{9D8B030D-6E8A-4147-A177-3AD203B41FA5}">
                      <a16:colId xmlns:a16="http://schemas.microsoft.com/office/drawing/2014/main" val="1167596689"/>
                    </a:ext>
                  </a:extLst>
                </a:gridCol>
                <a:gridCol w="512510">
                  <a:extLst>
                    <a:ext uri="{9D8B030D-6E8A-4147-A177-3AD203B41FA5}">
                      <a16:colId xmlns:a16="http://schemas.microsoft.com/office/drawing/2014/main" val="1726971803"/>
                    </a:ext>
                  </a:extLst>
                </a:gridCol>
                <a:gridCol w="511362">
                  <a:extLst>
                    <a:ext uri="{9D8B030D-6E8A-4147-A177-3AD203B41FA5}">
                      <a16:colId xmlns:a16="http://schemas.microsoft.com/office/drawing/2014/main" val="3909748100"/>
                    </a:ext>
                  </a:extLst>
                </a:gridCol>
                <a:gridCol w="511362">
                  <a:extLst>
                    <a:ext uri="{9D8B030D-6E8A-4147-A177-3AD203B41FA5}">
                      <a16:colId xmlns:a16="http://schemas.microsoft.com/office/drawing/2014/main" val="571108453"/>
                    </a:ext>
                  </a:extLst>
                </a:gridCol>
                <a:gridCol w="510212">
                  <a:extLst>
                    <a:ext uri="{9D8B030D-6E8A-4147-A177-3AD203B41FA5}">
                      <a16:colId xmlns:a16="http://schemas.microsoft.com/office/drawing/2014/main" val="1337441948"/>
                    </a:ext>
                  </a:extLst>
                </a:gridCol>
                <a:gridCol w="510212">
                  <a:extLst>
                    <a:ext uri="{9D8B030D-6E8A-4147-A177-3AD203B41FA5}">
                      <a16:colId xmlns:a16="http://schemas.microsoft.com/office/drawing/2014/main" val="899164455"/>
                    </a:ext>
                  </a:extLst>
                </a:gridCol>
                <a:gridCol w="510212">
                  <a:extLst>
                    <a:ext uri="{9D8B030D-6E8A-4147-A177-3AD203B41FA5}">
                      <a16:colId xmlns:a16="http://schemas.microsoft.com/office/drawing/2014/main" val="2686620148"/>
                    </a:ext>
                  </a:extLst>
                </a:gridCol>
                <a:gridCol w="510212">
                  <a:extLst>
                    <a:ext uri="{9D8B030D-6E8A-4147-A177-3AD203B41FA5}">
                      <a16:colId xmlns:a16="http://schemas.microsoft.com/office/drawing/2014/main" val="3302742038"/>
                    </a:ext>
                  </a:extLst>
                </a:gridCol>
                <a:gridCol w="510212">
                  <a:extLst>
                    <a:ext uri="{9D8B030D-6E8A-4147-A177-3AD203B41FA5}">
                      <a16:colId xmlns:a16="http://schemas.microsoft.com/office/drawing/2014/main" val="1690831110"/>
                    </a:ext>
                  </a:extLst>
                </a:gridCol>
                <a:gridCol w="510212">
                  <a:extLst>
                    <a:ext uri="{9D8B030D-6E8A-4147-A177-3AD203B41FA5}">
                      <a16:colId xmlns:a16="http://schemas.microsoft.com/office/drawing/2014/main" val="2426269525"/>
                    </a:ext>
                  </a:extLst>
                </a:gridCol>
                <a:gridCol w="512510">
                  <a:extLst>
                    <a:ext uri="{9D8B030D-6E8A-4147-A177-3AD203B41FA5}">
                      <a16:colId xmlns:a16="http://schemas.microsoft.com/office/drawing/2014/main" val="931061301"/>
                    </a:ext>
                  </a:extLst>
                </a:gridCol>
                <a:gridCol w="512510">
                  <a:extLst>
                    <a:ext uri="{9D8B030D-6E8A-4147-A177-3AD203B41FA5}">
                      <a16:colId xmlns:a16="http://schemas.microsoft.com/office/drawing/2014/main" val="1595573400"/>
                    </a:ext>
                  </a:extLst>
                </a:gridCol>
                <a:gridCol w="505614">
                  <a:extLst>
                    <a:ext uri="{9D8B030D-6E8A-4147-A177-3AD203B41FA5}">
                      <a16:colId xmlns:a16="http://schemas.microsoft.com/office/drawing/2014/main" val="371584057"/>
                    </a:ext>
                  </a:extLst>
                </a:gridCol>
              </a:tblGrid>
              <a:tr h="419383">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2">
                  <a:txBody>
                    <a:bodyPr/>
                    <a:lstStyle/>
                    <a:p>
                      <a:pPr marL="0" marR="0" algn="ctr">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Week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0422326"/>
                  </a:ext>
                </a:extLst>
              </a:tr>
              <a:tr h="419383">
                <a:tc>
                  <a:txBody>
                    <a:bodyPr/>
                    <a:lstStyle/>
                    <a:p>
                      <a:pPr marL="0" marR="0">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Task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2891942"/>
                  </a:ext>
                </a:extLst>
              </a:tr>
              <a:tr h="419383">
                <a:tc>
                  <a:txBody>
                    <a:bodyPr/>
                    <a:lstStyle/>
                    <a:p>
                      <a:pPr marL="0" marR="0">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Develop requirements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867873"/>
                  </a:ext>
                </a:extLst>
              </a:tr>
              <a:tr h="419383">
                <a:tc>
                  <a:txBody>
                    <a:bodyPr/>
                    <a:lstStyle/>
                    <a:p>
                      <a:pPr marL="0" marR="0">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Develop project design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6345881"/>
                  </a:ext>
                </a:extLst>
              </a:tr>
              <a:tr h="419383">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Develop implementation plan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419663"/>
                  </a:ext>
                </a:extLst>
              </a:tr>
              <a:tr h="419383">
                <a:tc>
                  <a:txBody>
                    <a:bodyPr/>
                    <a:lstStyle/>
                    <a:p>
                      <a:pPr marL="0" marR="0">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Develop workflows and use cases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252571"/>
                  </a:ext>
                </a:extLst>
              </a:tr>
              <a:tr h="419383">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Conduct marketing analysis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2449668"/>
                  </a:ext>
                </a:extLst>
              </a:tr>
              <a:tr h="419383">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Develop user interface design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424757"/>
                  </a:ext>
                </a:extLst>
              </a:tr>
              <a:tr h="419383">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Write code and deployment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0563439"/>
                  </a:ext>
                </a:extLst>
              </a:tr>
              <a:tr h="419383">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Testing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384126510"/>
                  </a:ext>
                </a:extLst>
              </a:tr>
              <a:tr h="419383">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Develop compliance docs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2249256"/>
                  </a:ext>
                </a:extLst>
              </a:tr>
            </a:tbl>
          </a:graphicData>
        </a:graphic>
      </p:graphicFrame>
    </p:spTree>
    <p:extLst>
      <p:ext uri="{BB962C8B-B14F-4D97-AF65-F5344CB8AC3E}">
        <p14:creationId xmlns:p14="http://schemas.microsoft.com/office/powerpoint/2010/main" val="1369893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661</TotalTime>
  <Words>2694</Words>
  <Application>Microsoft Office PowerPoint</Application>
  <PresentationFormat>Widescreen</PresentationFormat>
  <Paragraphs>785</Paragraphs>
  <Slides>44</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0" baseType="lpstr">
      <vt:lpstr>Calibri</vt:lpstr>
      <vt:lpstr>Garamond</vt:lpstr>
      <vt:lpstr>Times New Roman</vt:lpstr>
      <vt:lpstr>Savon</vt:lpstr>
      <vt:lpstr>Visio</vt:lpstr>
      <vt:lpstr>Microsoft Visio Drawing</vt:lpstr>
      <vt:lpstr>Online Gift Registry</vt:lpstr>
      <vt:lpstr>Project Vision</vt:lpstr>
      <vt:lpstr>Project Scope</vt:lpstr>
      <vt:lpstr>V-Model</vt:lpstr>
      <vt:lpstr>Workplan Estimates - Design</vt:lpstr>
      <vt:lpstr>Workplan Estimates – Implementation</vt:lpstr>
      <vt:lpstr>Workplan Estimates - Overhead</vt:lpstr>
      <vt:lpstr>Team TEENG</vt:lpstr>
      <vt:lpstr>High-Level Project Timeline</vt:lpstr>
      <vt:lpstr>Specific Tasks</vt:lpstr>
      <vt:lpstr>Costs – Estimates and Actuals</vt:lpstr>
      <vt:lpstr>Marketing Strategy</vt:lpstr>
      <vt:lpstr>Branding</vt:lpstr>
      <vt:lpstr>Risk Analysis</vt:lpstr>
      <vt:lpstr>Problem Analysis</vt:lpstr>
      <vt:lpstr>System Context </vt:lpstr>
      <vt:lpstr>Product Use Cases</vt:lpstr>
      <vt:lpstr>Functional Specifications</vt:lpstr>
      <vt:lpstr>Functional Specifications Excerpts </vt:lpstr>
      <vt:lpstr>Requirements Traceability Matrix Excerpt</vt:lpstr>
      <vt:lpstr>Test Case Examples</vt:lpstr>
      <vt:lpstr>Non-Function Specifications Excerpts</vt:lpstr>
      <vt:lpstr>Sitemap</vt:lpstr>
      <vt:lpstr>System Interface – Home Page</vt:lpstr>
      <vt:lpstr>Entity  Relationship  Diagram</vt:lpstr>
      <vt:lpstr>Database  Tables</vt:lpstr>
      <vt:lpstr>Risk Management Process</vt:lpstr>
      <vt:lpstr>Risk Register</vt:lpstr>
      <vt:lpstr>Risk Contingency Plan</vt:lpstr>
      <vt:lpstr>Quality Assurance Process</vt:lpstr>
      <vt:lpstr>System Testing</vt:lpstr>
      <vt:lpstr>Change Management Process</vt:lpstr>
      <vt:lpstr>Defect Reporting Process</vt:lpstr>
      <vt:lpstr>Issue Priorities</vt:lpstr>
      <vt:lpstr>Defect Tracking Log</vt:lpstr>
      <vt:lpstr>PowerPoint Presentation</vt:lpstr>
      <vt:lpstr>Communication Plan</vt:lpstr>
      <vt:lpstr>Policy Development</vt:lpstr>
      <vt:lpstr>Meeting Minutes</vt:lpstr>
      <vt:lpstr>Usability Testing</vt:lpstr>
      <vt:lpstr>Technical Details</vt:lpstr>
      <vt:lpstr>Demo</vt:lpstr>
      <vt:lpstr>Lessons Learned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Gift Registry</dc:title>
  <dc:creator>Graham O'Hea</dc:creator>
  <cp:lastModifiedBy>Eduardo Davila</cp:lastModifiedBy>
  <cp:revision>66</cp:revision>
  <dcterms:created xsi:type="dcterms:W3CDTF">2018-11-03T04:39:40Z</dcterms:created>
  <dcterms:modified xsi:type="dcterms:W3CDTF">2019-02-20T03:54:26Z</dcterms:modified>
</cp:coreProperties>
</file>