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70" r:id="rId5"/>
    <p:sldId id="258" r:id="rId6"/>
    <p:sldId id="268" r:id="rId7"/>
    <p:sldId id="259" r:id="rId8"/>
    <p:sldId id="260" r:id="rId9"/>
    <p:sldId id="261" r:id="rId10"/>
    <p:sldId id="262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E2F"/>
    <a:srgbClr val="6AABEF"/>
    <a:srgbClr val="43C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4372B-091F-4215-8F40-F098C42677A6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7031F-858F-477E-9586-AF93146F8E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22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DD113-0336-1AE6-5BEA-827C3B121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1212FE-A29C-0B80-3F68-3463F599C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F6C1F-D5FB-BD73-641C-A8D2C4A7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2BEC97-BB85-5816-1810-E4A46DD2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1A5BE-148F-389E-24FC-9703F60F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7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3AF91-5319-B1A6-495A-84EEB7A0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E9B757-846D-13D1-0B0E-EC8C64A4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722E25-9068-2279-91E2-038F163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B2AC65-AA0C-B0CB-B0BA-18D9685E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CE29C-2543-6DF8-7684-796E5CBA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913575-E2C6-FAEB-D4BD-253F78778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63E9A6-BE8A-5C48-1E3F-C2A1C6B3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3AB62F-1B13-445C-6622-911463C0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4C984-871A-F113-B9FE-E271804A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CA8622-C3A3-3558-3B1A-B5A18E5A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71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C7C00-F2D3-D14F-C290-0B852796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24B2C-3AF5-5D2A-90F9-66B6FB7E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8F3EA-5448-06E7-E7B0-BE0D3DD4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6E17E-DEBF-6DE4-27C7-B7B61081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9C33E-AD60-52C5-A71E-4D3CF2B8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09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B6961-697F-D5AF-B4FB-444D0E23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56A8BC-58A2-EF36-D7A2-63F79EDB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A7A242-C78F-8B37-3B58-5B682E60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F5A5D-71E9-39A7-C858-AA53FE60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079FE-1ABA-3959-6750-2779BA98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99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21405-FAB3-1D27-828F-B10307EE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EF9C3-5D5E-E744-80C1-986F02C7D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802370-5540-53DF-D395-C62AE02B6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A6136B-304B-B531-790D-5E0EFC0E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5060B7-BE4D-46AA-084C-A466E7EB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77A5B2-5102-03E2-CBD1-34BF2293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2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93EB7-1E25-112F-730B-F10AD9E9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F1074A-675A-EBD0-61A4-CE973FB5B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14B4D2-AC79-3397-0816-31556FB2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A63894-81F5-ED63-0F81-A05ACFFA8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21D291-13BC-6962-2EA0-49043FF35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9CA08-6E3A-99A3-BC25-34E0DF32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7E874B-C855-D9A7-1CF7-772D2B0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3D5FD9-1BD1-9074-B597-66448218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7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B0BB9-2974-8E10-9E1B-1E7CEF35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003B54-CD7C-D5F0-132A-201A562D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F296E5-F5BD-1222-1148-C4652FDC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2C14E1-6EB8-9AFD-029E-F09A6317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7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82AC3C-E0B1-08B4-4FD9-B3EE5D37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E49740-6089-9F32-A7EE-D69A4267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021CA3-A5A8-CEF0-AD0A-5DF943F4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E8697-A3EC-73EF-0959-79BECB13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F9921-B6F1-991D-678F-EFFF2BDF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64540-DB49-BC50-1A83-3C17C5343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952B25-9509-871D-C337-CD49190C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B8D6F7-330B-C143-369C-6AE995F5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14E80-36AD-ADFF-1E6D-A23BF23C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45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DB570-BC0D-A233-9502-8BAB8368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CB0AA18-4B9C-C78B-01DC-2E4FE6510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D934C2-9199-AD72-6C0C-E6FE147DE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E5DB4A-2A2B-8B7B-AF4B-5A336365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E8F4B6-BEF2-9509-C907-29EE490E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4402CC-A0F1-6E4C-B17D-27AD351C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0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31C30A-2268-8786-0C51-F692661E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F5ADFE-5F93-7C88-765F-18E28972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D1A153-0C82-9CFD-1075-53F03088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4B4E-7BBB-471C-BAF4-5764FECF911B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4BF6B-425E-7BBC-A0AB-CBADAEF34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6385B-B1FE-87B7-DB2A-2AF27449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0663C-FF7D-45FC-8065-2952A27E84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1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hyperlink" Target="https://www.academia.edu/40442620/JavaScript_O_Guia_Definitivo_v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x.ac.uk/" TargetMode="External"/><Relationship Id="rId5" Type="http://schemas.openxmlformats.org/officeDocument/2006/relationships/hyperlink" Target="http://www.youlikecursos.com.br/" TargetMode="External"/><Relationship Id="rId4" Type="http://schemas.openxmlformats.org/officeDocument/2006/relationships/hyperlink" Target="https://www.harvard.edu/" TargetMode="Externa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CD2631-44AB-AF20-C3C5-A2898ADB8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9987079-87C0-8C83-64CD-2CF63C821D6D}"/>
              </a:ext>
            </a:extLst>
          </p:cNvPr>
          <p:cNvSpPr/>
          <p:nvPr/>
        </p:nvSpPr>
        <p:spPr>
          <a:xfrm>
            <a:off x="7580" y="-1"/>
            <a:ext cx="5044485" cy="6860283"/>
          </a:xfrm>
          <a:custGeom>
            <a:avLst/>
            <a:gdLst>
              <a:gd name="connsiteX0" fmla="*/ 0 w 5044485"/>
              <a:gd name="connsiteY0" fmla="*/ 0 h 6858000"/>
              <a:gd name="connsiteX1" fmla="*/ 2229226 w 5044485"/>
              <a:gd name="connsiteY1" fmla="*/ 0 h 6858000"/>
              <a:gd name="connsiteX2" fmla="*/ 4893986 w 5044485"/>
              <a:gd name="connsiteY2" fmla="*/ 2882776 h 6858000"/>
              <a:gd name="connsiteX3" fmla="*/ 4862526 w 5044485"/>
              <a:gd name="connsiteY3" fmla="*/ 3683284 h 6858000"/>
              <a:gd name="connsiteX4" fmla="*/ 1428072 w 5044485"/>
              <a:gd name="connsiteY4" fmla="*/ 6858000 h 6858000"/>
              <a:gd name="connsiteX5" fmla="*/ 0 w 5044485"/>
              <a:gd name="connsiteY5" fmla="*/ 6858000 h 6858000"/>
              <a:gd name="connsiteX6" fmla="*/ 0 w 504448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4485" h="6858000">
                <a:moveTo>
                  <a:pt x="0" y="0"/>
                </a:moveTo>
                <a:lnTo>
                  <a:pt x="2229226" y="0"/>
                </a:lnTo>
                <a:lnTo>
                  <a:pt x="4893986" y="2882776"/>
                </a:lnTo>
                <a:cubicBezTo>
                  <a:pt x="5106352" y="3112517"/>
                  <a:pt x="5092267" y="3470918"/>
                  <a:pt x="4862526" y="3683284"/>
                </a:cubicBezTo>
                <a:lnTo>
                  <a:pt x="14280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218BD9-E9E3-64F8-0729-E4F8FFFB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57" y="3541898"/>
            <a:ext cx="4022022" cy="1655762"/>
          </a:xfrm>
        </p:spPr>
        <p:txBody>
          <a:bodyPr/>
          <a:lstStyle/>
          <a:p>
            <a:pPr algn="l"/>
            <a:r>
              <a:rPr lang="pt-BR" dirty="0"/>
              <a:t>Eduardo Dos Santos Ferreira</a:t>
            </a:r>
          </a:p>
          <a:p>
            <a:pPr algn="l"/>
            <a:r>
              <a:rPr lang="pt-BR" dirty="0"/>
              <a:t>Orientador: Wellington Costa</a:t>
            </a: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CAE1EAF-FAEC-CFE5-0927-64FD8BE764A3}"/>
              </a:ext>
            </a:extLst>
          </p:cNvPr>
          <p:cNvSpPr/>
          <p:nvPr/>
        </p:nvSpPr>
        <p:spPr>
          <a:xfrm rot="5400000">
            <a:off x="5000976" y="33476"/>
            <a:ext cx="1201102" cy="1129585"/>
          </a:xfrm>
          <a:custGeom>
            <a:avLst/>
            <a:gdLst>
              <a:gd name="connsiteX0" fmla="*/ 0 w 5044485"/>
              <a:gd name="connsiteY0" fmla="*/ 0 h 6858000"/>
              <a:gd name="connsiteX1" fmla="*/ 2229226 w 5044485"/>
              <a:gd name="connsiteY1" fmla="*/ 0 h 6858000"/>
              <a:gd name="connsiteX2" fmla="*/ 4893986 w 5044485"/>
              <a:gd name="connsiteY2" fmla="*/ 2882776 h 6858000"/>
              <a:gd name="connsiteX3" fmla="*/ 4862526 w 5044485"/>
              <a:gd name="connsiteY3" fmla="*/ 3683284 h 6858000"/>
              <a:gd name="connsiteX4" fmla="*/ 1428072 w 5044485"/>
              <a:gd name="connsiteY4" fmla="*/ 6858000 h 6858000"/>
              <a:gd name="connsiteX5" fmla="*/ 0 w 5044485"/>
              <a:gd name="connsiteY5" fmla="*/ 6858000 h 6858000"/>
              <a:gd name="connsiteX6" fmla="*/ 0 w 504448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4485" h="6858000">
                <a:moveTo>
                  <a:pt x="0" y="0"/>
                </a:moveTo>
                <a:lnTo>
                  <a:pt x="2229226" y="0"/>
                </a:lnTo>
                <a:lnTo>
                  <a:pt x="4893986" y="2882776"/>
                </a:lnTo>
                <a:cubicBezTo>
                  <a:pt x="5106352" y="3112517"/>
                  <a:pt x="5092267" y="3470918"/>
                  <a:pt x="4862526" y="3683284"/>
                </a:cubicBezTo>
                <a:lnTo>
                  <a:pt x="14280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073C2075-B706-60DF-9660-7248A3354735}"/>
              </a:ext>
            </a:extLst>
          </p:cNvPr>
          <p:cNvSpPr/>
          <p:nvPr/>
        </p:nvSpPr>
        <p:spPr>
          <a:xfrm rot="16200000">
            <a:off x="10560596" y="5693798"/>
            <a:ext cx="1201102" cy="1129585"/>
          </a:xfrm>
          <a:custGeom>
            <a:avLst/>
            <a:gdLst>
              <a:gd name="connsiteX0" fmla="*/ 0 w 5044485"/>
              <a:gd name="connsiteY0" fmla="*/ 0 h 6858000"/>
              <a:gd name="connsiteX1" fmla="*/ 2229226 w 5044485"/>
              <a:gd name="connsiteY1" fmla="*/ 0 h 6858000"/>
              <a:gd name="connsiteX2" fmla="*/ 4893986 w 5044485"/>
              <a:gd name="connsiteY2" fmla="*/ 2882776 h 6858000"/>
              <a:gd name="connsiteX3" fmla="*/ 4862526 w 5044485"/>
              <a:gd name="connsiteY3" fmla="*/ 3683284 h 6858000"/>
              <a:gd name="connsiteX4" fmla="*/ 1428072 w 5044485"/>
              <a:gd name="connsiteY4" fmla="*/ 6858000 h 6858000"/>
              <a:gd name="connsiteX5" fmla="*/ 0 w 5044485"/>
              <a:gd name="connsiteY5" fmla="*/ 6858000 h 6858000"/>
              <a:gd name="connsiteX6" fmla="*/ 0 w 504448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4485" h="6858000">
                <a:moveTo>
                  <a:pt x="0" y="0"/>
                </a:moveTo>
                <a:lnTo>
                  <a:pt x="2229226" y="0"/>
                </a:lnTo>
                <a:lnTo>
                  <a:pt x="4893986" y="2882776"/>
                </a:lnTo>
                <a:cubicBezTo>
                  <a:pt x="5106352" y="3112517"/>
                  <a:pt x="5092267" y="3470918"/>
                  <a:pt x="4862526" y="3683284"/>
                </a:cubicBezTo>
                <a:lnTo>
                  <a:pt x="14280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2EC9C846-F0C3-4B91-971A-3CAF38D9AA23}"/>
              </a:ext>
            </a:extLst>
          </p:cNvPr>
          <p:cNvSpPr/>
          <p:nvPr/>
        </p:nvSpPr>
        <p:spPr>
          <a:xfrm>
            <a:off x="1652711" y="-4602"/>
            <a:ext cx="5044485" cy="6858000"/>
          </a:xfrm>
          <a:custGeom>
            <a:avLst/>
            <a:gdLst>
              <a:gd name="connsiteX0" fmla="*/ 0 w 5044485"/>
              <a:gd name="connsiteY0" fmla="*/ 0 h 6858000"/>
              <a:gd name="connsiteX1" fmla="*/ 2229226 w 5044485"/>
              <a:gd name="connsiteY1" fmla="*/ 0 h 6858000"/>
              <a:gd name="connsiteX2" fmla="*/ 4893986 w 5044485"/>
              <a:gd name="connsiteY2" fmla="*/ 2882776 h 6858000"/>
              <a:gd name="connsiteX3" fmla="*/ 4862526 w 5044485"/>
              <a:gd name="connsiteY3" fmla="*/ 3683284 h 6858000"/>
              <a:gd name="connsiteX4" fmla="*/ 1428072 w 5044485"/>
              <a:gd name="connsiteY4" fmla="*/ 6858000 h 6858000"/>
              <a:gd name="connsiteX5" fmla="*/ 190485 w 5044485"/>
              <a:gd name="connsiteY5" fmla="*/ 6858000 h 6858000"/>
              <a:gd name="connsiteX6" fmla="*/ 3622450 w 5044485"/>
              <a:gd name="connsiteY6" fmla="*/ 3685585 h 6858000"/>
              <a:gd name="connsiteX7" fmla="*/ 3653910 w 5044485"/>
              <a:gd name="connsiteY7" fmla="*/ 2885077 h 6858000"/>
              <a:gd name="connsiteX8" fmla="*/ 989150 w 5044485"/>
              <a:gd name="connsiteY8" fmla="*/ 2301 h 6858000"/>
              <a:gd name="connsiteX9" fmla="*/ 0 w 5044485"/>
              <a:gd name="connsiteY9" fmla="*/ 23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4485" h="6858000">
                <a:moveTo>
                  <a:pt x="0" y="0"/>
                </a:moveTo>
                <a:lnTo>
                  <a:pt x="2229226" y="0"/>
                </a:lnTo>
                <a:lnTo>
                  <a:pt x="4893986" y="2882776"/>
                </a:lnTo>
                <a:cubicBezTo>
                  <a:pt x="5106352" y="3112517"/>
                  <a:pt x="5092267" y="3470918"/>
                  <a:pt x="4862526" y="3683284"/>
                </a:cubicBezTo>
                <a:lnTo>
                  <a:pt x="1428072" y="6858000"/>
                </a:lnTo>
                <a:lnTo>
                  <a:pt x="190485" y="6858000"/>
                </a:lnTo>
                <a:lnTo>
                  <a:pt x="3622450" y="3685585"/>
                </a:lnTo>
                <a:cubicBezTo>
                  <a:pt x="3852191" y="3473219"/>
                  <a:pt x="3866276" y="3114818"/>
                  <a:pt x="3653910" y="2885077"/>
                </a:cubicBezTo>
                <a:lnTo>
                  <a:pt x="989150" y="2301"/>
                </a:lnTo>
                <a:lnTo>
                  <a:pt x="0" y="23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B8F674B-9CB0-AAFB-7030-F2CB232C87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463" y="1812619"/>
            <a:ext cx="2672858" cy="15034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9911E51-196A-4384-CAEC-56FC4E0C546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495744" y="1257032"/>
            <a:ext cx="885378" cy="8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9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581B264-E6EA-93D3-B107-DB94D3A2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6" y="2296"/>
            <a:ext cx="12211125" cy="6868758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92C80CA-6852-AEB7-D056-4B364930B4E1}"/>
              </a:ext>
            </a:extLst>
          </p:cNvPr>
          <p:cNvSpPr/>
          <p:nvPr/>
        </p:nvSpPr>
        <p:spPr>
          <a:xfrm>
            <a:off x="7953316" y="5737063"/>
            <a:ext cx="4238684" cy="114368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1CD44B9-7DB8-4922-4557-32241AD05FBF}"/>
              </a:ext>
            </a:extLst>
          </p:cNvPr>
          <p:cNvSpPr/>
          <p:nvPr/>
        </p:nvSpPr>
        <p:spPr>
          <a:xfrm>
            <a:off x="-11546" y="-583891"/>
            <a:ext cx="8362332" cy="8251633"/>
          </a:xfrm>
          <a:custGeom>
            <a:avLst/>
            <a:gdLst>
              <a:gd name="connsiteX0" fmla="*/ 0 w 5044485"/>
              <a:gd name="connsiteY0" fmla="*/ 0 h 6858000"/>
              <a:gd name="connsiteX1" fmla="*/ 2229226 w 5044485"/>
              <a:gd name="connsiteY1" fmla="*/ 0 h 6858000"/>
              <a:gd name="connsiteX2" fmla="*/ 4893986 w 5044485"/>
              <a:gd name="connsiteY2" fmla="*/ 2882776 h 6858000"/>
              <a:gd name="connsiteX3" fmla="*/ 4862526 w 5044485"/>
              <a:gd name="connsiteY3" fmla="*/ 3683284 h 6858000"/>
              <a:gd name="connsiteX4" fmla="*/ 1428072 w 5044485"/>
              <a:gd name="connsiteY4" fmla="*/ 6858000 h 6858000"/>
              <a:gd name="connsiteX5" fmla="*/ 0 w 5044485"/>
              <a:gd name="connsiteY5" fmla="*/ 6858000 h 6858000"/>
              <a:gd name="connsiteX6" fmla="*/ 0 w 504448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4485" h="6858000">
                <a:moveTo>
                  <a:pt x="0" y="0"/>
                </a:moveTo>
                <a:lnTo>
                  <a:pt x="2229226" y="0"/>
                </a:lnTo>
                <a:lnTo>
                  <a:pt x="4893986" y="2882776"/>
                </a:lnTo>
                <a:cubicBezTo>
                  <a:pt x="5106352" y="3112517"/>
                  <a:pt x="5092267" y="3470918"/>
                  <a:pt x="4862526" y="3683284"/>
                </a:cubicBezTo>
                <a:lnTo>
                  <a:pt x="14280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00AA272-9606-A371-BF75-6BEAFC3BC98A}"/>
              </a:ext>
            </a:extLst>
          </p:cNvPr>
          <p:cNvSpPr/>
          <p:nvPr/>
        </p:nvSpPr>
        <p:spPr>
          <a:xfrm>
            <a:off x="4923957" y="108285"/>
            <a:ext cx="5044485" cy="6858000"/>
          </a:xfrm>
          <a:custGeom>
            <a:avLst/>
            <a:gdLst>
              <a:gd name="connsiteX0" fmla="*/ 0 w 5044485"/>
              <a:gd name="connsiteY0" fmla="*/ 0 h 6858000"/>
              <a:gd name="connsiteX1" fmla="*/ 2229226 w 5044485"/>
              <a:gd name="connsiteY1" fmla="*/ 0 h 6858000"/>
              <a:gd name="connsiteX2" fmla="*/ 4893986 w 5044485"/>
              <a:gd name="connsiteY2" fmla="*/ 2882776 h 6858000"/>
              <a:gd name="connsiteX3" fmla="*/ 4862526 w 5044485"/>
              <a:gd name="connsiteY3" fmla="*/ 3683284 h 6858000"/>
              <a:gd name="connsiteX4" fmla="*/ 1428072 w 5044485"/>
              <a:gd name="connsiteY4" fmla="*/ 6858000 h 6858000"/>
              <a:gd name="connsiteX5" fmla="*/ 190485 w 5044485"/>
              <a:gd name="connsiteY5" fmla="*/ 6858000 h 6858000"/>
              <a:gd name="connsiteX6" fmla="*/ 3622450 w 5044485"/>
              <a:gd name="connsiteY6" fmla="*/ 3685585 h 6858000"/>
              <a:gd name="connsiteX7" fmla="*/ 3653910 w 5044485"/>
              <a:gd name="connsiteY7" fmla="*/ 2885077 h 6858000"/>
              <a:gd name="connsiteX8" fmla="*/ 989150 w 5044485"/>
              <a:gd name="connsiteY8" fmla="*/ 2301 h 6858000"/>
              <a:gd name="connsiteX9" fmla="*/ 0 w 5044485"/>
              <a:gd name="connsiteY9" fmla="*/ 23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4485" h="6858000">
                <a:moveTo>
                  <a:pt x="0" y="0"/>
                </a:moveTo>
                <a:lnTo>
                  <a:pt x="2229226" y="0"/>
                </a:lnTo>
                <a:lnTo>
                  <a:pt x="4893986" y="2882776"/>
                </a:lnTo>
                <a:cubicBezTo>
                  <a:pt x="5106352" y="3112517"/>
                  <a:pt x="5092267" y="3470918"/>
                  <a:pt x="4862526" y="3683284"/>
                </a:cubicBezTo>
                <a:lnTo>
                  <a:pt x="1428072" y="6858000"/>
                </a:lnTo>
                <a:lnTo>
                  <a:pt x="190485" y="6858000"/>
                </a:lnTo>
                <a:lnTo>
                  <a:pt x="3622450" y="3685585"/>
                </a:lnTo>
                <a:cubicBezTo>
                  <a:pt x="3852191" y="3473219"/>
                  <a:pt x="3866276" y="3114818"/>
                  <a:pt x="3653910" y="2885077"/>
                </a:cubicBezTo>
                <a:lnTo>
                  <a:pt x="989150" y="2301"/>
                </a:lnTo>
                <a:lnTo>
                  <a:pt x="0" y="23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24EF2-5223-B2FD-FAFB-EFF3D550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826066"/>
            <a:ext cx="7884695" cy="4857249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sz="3600" i="0" dirty="0">
                <a:effectLst/>
              </a:rPr>
              <a:t> </a:t>
            </a:r>
            <a:r>
              <a:rPr lang="pt-BR" sz="4000" i="0" dirty="0">
                <a:effectLst/>
              </a:rPr>
              <a:t>Melhorar a Comunicação</a:t>
            </a:r>
          </a:p>
          <a:p>
            <a:pPr algn="l">
              <a:buFont typeface="+mj-lt"/>
              <a:buAutoNum type="arabicPeriod"/>
            </a:pPr>
            <a:r>
              <a:rPr lang="pt-BR" sz="4000" i="0" dirty="0">
                <a:effectLst/>
              </a:rPr>
              <a:t> Acesso a Informações </a:t>
            </a:r>
          </a:p>
          <a:p>
            <a:pPr algn="l">
              <a:buFont typeface="+mj-lt"/>
              <a:buAutoNum type="arabicPeriod"/>
            </a:pPr>
            <a:r>
              <a:rPr lang="pt-BR" sz="4000" i="0" dirty="0">
                <a:effectLst/>
              </a:rPr>
              <a:t> Engajamento da Comunidade</a:t>
            </a:r>
          </a:p>
          <a:p>
            <a:pPr algn="l">
              <a:buFont typeface="+mj-lt"/>
              <a:buAutoNum type="arabicPeriod"/>
            </a:pPr>
            <a:r>
              <a:rPr lang="pt-BR" sz="4000" i="0" dirty="0">
                <a:effectLst/>
              </a:rPr>
              <a:t> Divulgação de Eventos</a:t>
            </a:r>
          </a:p>
          <a:p>
            <a:pPr algn="l">
              <a:buFont typeface="+mj-lt"/>
              <a:buAutoNum type="arabicPeriod"/>
            </a:pPr>
            <a:r>
              <a:rPr lang="pt-BR" sz="4000" i="0" dirty="0">
                <a:effectLst/>
              </a:rPr>
              <a:t>Processos Administrativos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239E7B-A745-A7D0-2686-9D72D2A8B45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931" y="5843314"/>
            <a:ext cx="4230355" cy="906401"/>
          </a:xfrm>
          <a:prstGeom prst="rect">
            <a:avLst/>
          </a:prstGeom>
        </p:spPr>
      </p:pic>
      <p:sp>
        <p:nvSpPr>
          <p:cNvPr id="12" name="Forma Livre: Forma 18">
            <a:extLst>
              <a:ext uri="{FF2B5EF4-FFF2-40B4-BE49-F238E27FC236}">
                <a16:creationId xmlns:a16="http://schemas.microsoft.com/office/drawing/2014/main" id="{073C2075-B706-60DF-9660-7248A3354735}"/>
              </a:ext>
            </a:extLst>
          </p:cNvPr>
          <p:cNvSpPr/>
          <p:nvPr/>
        </p:nvSpPr>
        <p:spPr>
          <a:xfrm rot="5400000">
            <a:off x="10345233" y="35758"/>
            <a:ext cx="1201102" cy="1129585"/>
          </a:xfrm>
          <a:custGeom>
            <a:avLst/>
            <a:gdLst>
              <a:gd name="connsiteX0" fmla="*/ 0 w 5044485"/>
              <a:gd name="connsiteY0" fmla="*/ 0 h 6858000"/>
              <a:gd name="connsiteX1" fmla="*/ 2229226 w 5044485"/>
              <a:gd name="connsiteY1" fmla="*/ 0 h 6858000"/>
              <a:gd name="connsiteX2" fmla="*/ 4893986 w 5044485"/>
              <a:gd name="connsiteY2" fmla="*/ 2882776 h 6858000"/>
              <a:gd name="connsiteX3" fmla="*/ 4862526 w 5044485"/>
              <a:gd name="connsiteY3" fmla="*/ 3683284 h 6858000"/>
              <a:gd name="connsiteX4" fmla="*/ 1428072 w 5044485"/>
              <a:gd name="connsiteY4" fmla="*/ 6858000 h 6858000"/>
              <a:gd name="connsiteX5" fmla="*/ 0 w 5044485"/>
              <a:gd name="connsiteY5" fmla="*/ 6858000 h 6858000"/>
              <a:gd name="connsiteX6" fmla="*/ 0 w 504448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44485" h="6858000">
                <a:moveTo>
                  <a:pt x="0" y="0"/>
                </a:moveTo>
                <a:lnTo>
                  <a:pt x="2229226" y="0"/>
                </a:lnTo>
                <a:lnTo>
                  <a:pt x="4893986" y="2882776"/>
                </a:lnTo>
                <a:cubicBezTo>
                  <a:pt x="5106352" y="3112517"/>
                  <a:pt x="5092267" y="3470918"/>
                  <a:pt x="4862526" y="3683284"/>
                </a:cubicBezTo>
                <a:lnTo>
                  <a:pt x="142807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37FE04-78B2-0800-7EF2-59B39594819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3" y="-77564"/>
            <a:ext cx="885378" cy="88537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9111E00-E68D-2717-B982-743B7574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51" y="0"/>
            <a:ext cx="3831569" cy="2115349"/>
          </a:xfrm>
        </p:spPr>
        <p:txBody>
          <a:bodyPr>
            <a:noAutofit/>
          </a:bodyPr>
          <a:lstStyle/>
          <a:p>
            <a:r>
              <a:rPr lang="pt-BR" sz="6000" b="1" i="1" dirty="0">
                <a:latin typeface="+mn-lt"/>
              </a:rPr>
              <a:t>OBJETIVO ESPECÍFICO</a:t>
            </a:r>
          </a:p>
        </p:txBody>
      </p:sp>
    </p:spTree>
    <p:extLst>
      <p:ext uri="{BB962C8B-B14F-4D97-AF65-F5344CB8AC3E}">
        <p14:creationId xmlns:p14="http://schemas.microsoft.com/office/powerpoint/2010/main" val="25881731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118279C-370C-AC72-52CE-337C0D2649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4DE5B1-C796-C81E-CEB2-7533365188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53" y="386632"/>
            <a:ext cx="3874017" cy="8300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EC19E4-C46D-8786-607D-06E091A421D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4" y="-77564"/>
            <a:ext cx="885378" cy="885378"/>
          </a:xfrm>
          <a:prstGeom prst="rect">
            <a:avLst/>
          </a:prstGeom>
        </p:spPr>
      </p:pic>
      <p:graphicFrame>
        <p:nvGraphicFramePr>
          <p:cNvPr id="5" name="Google Shape;367;p52">
            <a:extLst>
              <a:ext uri="{FF2B5EF4-FFF2-40B4-BE49-F238E27FC236}">
                <a16:creationId xmlns:a16="http://schemas.microsoft.com/office/drawing/2014/main" id="{1E501F9A-E27F-0825-7280-7EB35715D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938930"/>
              </p:ext>
            </p:extLst>
          </p:nvPr>
        </p:nvGraphicFramePr>
        <p:xfrm>
          <a:off x="2085213" y="665212"/>
          <a:ext cx="8169778" cy="62175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357">
                  <a:extLst>
                    <a:ext uri="{9D8B030D-6E8A-4147-A177-3AD203B41FA5}">
                      <a16:colId xmlns:a16="http://schemas.microsoft.com/office/drawing/2014/main" val="3639479947"/>
                    </a:ext>
                  </a:extLst>
                </a:gridCol>
                <a:gridCol w="887269">
                  <a:extLst>
                    <a:ext uri="{9D8B030D-6E8A-4147-A177-3AD203B41FA5}">
                      <a16:colId xmlns:a16="http://schemas.microsoft.com/office/drawing/2014/main" val="1466957555"/>
                    </a:ext>
                  </a:extLst>
                </a:gridCol>
                <a:gridCol w="991312">
                  <a:extLst>
                    <a:ext uri="{9D8B030D-6E8A-4147-A177-3AD203B41FA5}">
                      <a16:colId xmlns:a16="http://schemas.microsoft.com/office/drawing/2014/main" val="3716308039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01/ago</a:t>
                      </a:r>
                      <a:endParaRPr sz="15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7E2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02/ago</a:t>
                      </a:r>
                      <a:endParaRPr sz="15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7E2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01/set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7E2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02/set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7E2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01/out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7E2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02/out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7E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Pertinência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Relevância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Viabilidade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Justificativa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884918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Objetivo</a:t>
                      </a:r>
                      <a:r>
                        <a:rPr lang="en" sz="1600" dirty="0">
                          <a:solidFill>
                            <a:schemeClr val="accent4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 </a:t>
                      </a: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Geral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40662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Objetivo Específico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991299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Problematização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33658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Referencial Teórico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5763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Metodologia de Pesquisa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accent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dirty="0">
                          <a:solidFill>
                            <a:schemeClr val="accent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</a:p>
                  </a:txBody>
                  <a:tcPr marL="121900" marR="121900" marT="121900" marB="1219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82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611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pexels.com/photos/46274/pexels-photo-46274.jpeg?auto=compress&amp;cs=tinysrgb&amp;w=1260&amp;h=750&amp;dpr=1"/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Arredondado 4"/>
          <p:cNvSpPr/>
          <p:nvPr/>
        </p:nvSpPr>
        <p:spPr>
          <a:xfrm>
            <a:off x="-3" y="-23150"/>
            <a:ext cx="8317984" cy="6904300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CF108-039D-3377-0F50-B055E728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15" y="1266103"/>
            <a:ext cx="8033365" cy="559189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Havard Website: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https://www.harvard.edu/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dirty="0" err="1"/>
              <a:t>Etec</a:t>
            </a:r>
            <a:r>
              <a:rPr lang="pt-BR" dirty="0"/>
              <a:t> de Itanhaém (2009) (Não disponível)</a:t>
            </a:r>
          </a:p>
          <a:p>
            <a:r>
              <a:rPr lang="pt-BR" dirty="0" err="1"/>
              <a:t>Inext</a:t>
            </a:r>
            <a:r>
              <a:rPr lang="pt-BR" dirty="0"/>
              <a:t> Website: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http://www.youlikecursos.com.br/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dirty="0"/>
              <a:t>Project-</a:t>
            </a:r>
            <a:r>
              <a:rPr lang="pt-BR" dirty="0" err="1"/>
              <a:t>Aeolian</a:t>
            </a:r>
            <a:r>
              <a:rPr lang="pt-BR" dirty="0"/>
              <a:t> (Protótipo Do Projeto-</a:t>
            </a:r>
            <a:r>
              <a:rPr lang="pt-BR" dirty="0" err="1"/>
              <a:t>Eden</a:t>
            </a:r>
            <a:r>
              <a:rPr lang="pt-BR" dirty="0"/>
              <a:t>)</a:t>
            </a:r>
          </a:p>
          <a:p>
            <a:r>
              <a:rPr lang="pt-BR" dirty="0"/>
              <a:t>Project-Eden (Protótipo do Projeto-Etec)</a:t>
            </a:r>
          </a:p>
          <a:p>
            <a:r>
              <a:rPr lang="pt-BR" dirty="0"/>
              <a:t>Oxford Website: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https://www.ox.ac.uk/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i="0" dirty="0">
                <a:effectLst/>
              </a:rPr>
              <a:t>"</a:t>
            </a:r>
            <a:r>
              <a:rPr lang="pt-BR" i="0" dirty="0" err="1">
                <a:effectLst/>
              </a:rPr>
              <a:t>JavaScript</a:t>
            </a:r>
            <a:r>
              <a:rPr lang="pt-BR" i="0" dirty="0">
                <a:effectLst/>
              </a:rPr>
              <a:t>: O Guia Definitivo" David Flanagan: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https://www.academia.edu/40442620/JavaScript_O_Guia_Definitivo_v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8317983" y="6088284"/>
            <a:ext cx="3962756" cy="79286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B058DA-A374-096C-74E9-496FB822890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3" y="-77564"/>
            <a:ext cx="885378" cy="885378"/>
          </a:xfrm>
          <a:prstGeom prst="rect">
            <a:avLst/>
          </a:prstGeom>
        </p:spPr>
      </p:pic>
      <p:sp>
        <p:nvSpPr>
          <p:cNvPr id="9" name="Retângulo Arredondado 4">
            <a:extLst>
              <a:ext uri="{FF2B5EF4-FFF2-40B4-BE49-F238E27FC236}">
                <a16:creationId xmlns:a16="http://schemas.microsoft.com/office/drawing/2014/main" id="{DF1A5263-A228-1F91-671E-C8E097300324}"/>
              </a:ext>
            </a:extLst>
          </p:cNvPr>
          <p:cNvSpPr/>
          <p:nvPr/>
        </p:nvSpPr>
        <p:spPr>
          <a:xfrm>
            <a:off x="8317983" y="6088284"/>
            <a:ext cx="3874017" cy="792866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91856D-5A29-C2A0-E0BD-F09614B655D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44" y="6027948"/>
            <a:ext cx="3874017" cy="83005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A34FF964-790D-FDC4-D6F0-4A519C02B4DE}"/>
              </a:ext>
            </a:extLst>
          </p:cNvPr>
          <p:cNvSpPr txBox="1">
            <a:spLocks/>
          </p:cNvSpPr>
          <p:nvPr/>
        </p:nvSpPr>
        <p:spPr>
          <a:xfrm>
            <a:off x="1552589" y="-34167"/>
            <a:ext cx="5497416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i="1" dirty="0">
                <a:latin typeface="+mn-lt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5768880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483279-F61C-5576-3DB1-74D6A14105C7}"/>
              </a:ext>
            </a:extLst>
          </p:cNvPr>
          <p:cNvSpPr/>
          <p:nvPr/>
        </p:nvSpPr>
        <p:spPr>
          <a:xfrm>
            <a:off x="-152399" y="-228600"/>
            <a:ext cx="12363450" cy="7079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B3FEFF-BF50-6517-6432-34B2FB20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409" y="2228850"/>
            <a:ext cx="5619749" cy="24003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20204" pitchFamily="34" charset="0"/>
              </a:rPr>
              <a:t>Obrigado!</a:t>
            </a:r>
            <a:r>
              <a:rPr lang="pt-BR" sz="8000" b="1" dirty="0">
                <a:latin typeface="Arial Black" panose="020B0A04020102020204" pitchFamily="34" charset="0"/>
              </a:rPr>
              <a:t>!</a:t>
            </a:r>
          </a:p>
        </p:txBody>
      </p:sp>
      <p:pic>
        <p:nvPicPr>
          <p:cNvPr id="4104" name="Picture 8" descr="MacBook Pro na superfície branca">
            <a:extLst>
              <a:ext uri="{FF2B5EF4-FFF2-40B4-BE49-F238E27FC236}">
                <a16:creationId xmlns:a16="http://schemas.microsoft.com/office/drawing/2014/main" id="{5215C7D2-7918-7DEF-4741-B347EBA6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07" y="4854024"/>
            <a:ext cx="4530435" cy="29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25" y="6000437"/>
            <a:ext cx="3944175" cy="8664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" y="6054205"/>
            <a:ext cx="1350380" cy="7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8E0F4C0-AEE9-1363-E791-8122AF3A2774}"/>
              </a:ext>
            </a:extLst>
          </p:cNvPr>
          <p:cNvSpPr/>
          <p:nvPr/>
        </p:nvSpPr>
        <p:spPr>
          <a:xfrm>
            <a:off x="-9525" y="3429000"/>
            <a:ext cx="12201525" cy="342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17FA96-D8E2-58DD-BA44-06F5220FC9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4" y="-77564"/>
            <a:ext cx="885378" cy="88537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8656B3-1D86-4D99-14B4-25846514DAC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761937"/>
            <a:ext cx="3874017" cy="83005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876C1AE-5158-859F-2573-C42F77F5F466}"/>
              </a:ext>
            </a:extLst>
          </p:cNvPr>
          <p:cNvSpPr txBox="1">
            <a:spLocks/>
          </p:cNvSpPr>
          <p:nvPr/>
        </p:nvSpPr>
        <p:spPr>
          <a:xfrm>
            <a:off x="-19050" y="0"/>
            <a:ext cx="12211050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i="1" dirty="0">
                <a:latin typeface="+mn-lt"/>
              </a:rPr>
              <a:t>INTRODUÇÃO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DF71AE-73DA-E45D-2600-C7AE504C3D93}"/>
              </a:ext>
            </a:extLst>
          </p:cNvPr>
          <p:cNvSpPr/>
          <p:nvPr/>
        </p:nvSpPr>
        <p:spPr>
          <a:xfrm>
            <a:off x="828675" y="1436830"/>
            <a:ext cx="10515599" cy="4457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D39DA3-5E53-BD41-D928-D26A5E851317}"/>
              </a:ext>
            </a:extLst>
          </p:cNvPr>
          <p:cNvSpPr txBox="1"/>
          <p:nvPr/>
        </p:nvSpPr>
        <p:spPr>
          <a:xfrm>
            <a:off x="980501" y="1514437"/>
            <a:ext cx="102346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kern="50" dirty="0">
                <a:solidFill>
                  <a:srgbClr val="000000"/>
                </a:solidFill>
                <a:ea typeface="Droid Sans Fallback"/>
              </a:rPr>
              <a:t>O</a:t>
            </a:r>
            <a:r>
              <a:rPr lang="pt-BR" sz="3600" kern="50" dirty="0">
                <a:solidFill>
                  <a:srgbClr val="000000"/>
                </a:solidFill>
                <a:effectLst/>
                <a:ea typeface="Droid Sans Fallback"/>
              </a:rPr>
              <a:t> site escolar é a ferramenta crucial para promover uma comunicação eficaz, fornecer informações. Investir nessa plataforma é um passo importante para garantir o </a:t>
            </a:r>
            <a:r>
              <a:rPr lang="pt-BR" sz="3600" kern="50" dirty="0">
                <a:solidFill>
                  <a:srgbClr val="000000"/>
                </a:solidFill>
                <a:ea typeface="Droid Sans Fallback"/>
              </a:rPr>
              <a:t>desenvolvimento</a:t>
            </a:r>
            <a:r>
              <a:rPr lang="pt-BR" sz="3600" kern="50" dirty="0">
                <a:solidFill>
                  <a:srgbClr val="000000"/>
                </a:solidFill>
                <a:effectLst/>
                <a:ea typeface="Droid Sans Fallback"/>
              </a:rPr>
              <a:t> d</a:t>
            </a:r>
            <a:r>
              <a:rPr lang="pt-BR" sz="3600" kern="50" dirty="0">
                <a:solidFill>
                  <a:srgbClr val="000000"/>
                </a:solidFill>
                <a:ea typeface="Droid Sans Fallback"/>
              </a:rPr>
              <a:t>a comunidade</a:t>
            </a:r>
            <a:r>
              <a:rPr lang="pt-BR" sz="3600" kern="50" dirty="0">
                <a:solidFill>
                  <a:srgbClr val="000000"/>
                </a:solidFill>
                <a:effectLst/>
                <a:ea typeface="Droid Sans Fallback"/>
              </a:rPr>
              <a:t>.</a:t>
            </a:r>
            <a:endParaRPr lang="pt-BR" sz="3600" dirty="0"/>
          </a:p>
        </p:txBody>
      </p:sp>
      <p:pic>
        <p:nvPicPr>
          <p:cNvPr id="2060" name="Picture 12" descr="ícone Rede, sociedade, comunicação, online, bate-papo">
            <a:extLst>
              <a:ext uri="{FF2B5EF4-FFF2-40B4-BE49-F238E27FC236}">
                <a16:creationId xmlns:a16="http://schemas.microsoft.com/office/drawing/2014/main" id="{E8EF3637-8C38-1B13-56AF-136EF124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04451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ícone Informações, informações">
            <a:extLst>
              <a:ext uri="{FF2B5EF4-FFF2-40B4-BE49-F238E27FC236}">
                <a16:creationId xmlns:a16="http://schemas.microsoft.com/office/drawing/2014/main" id="{B97AC871-1397-8C17-DB5A-F9D8DCC3D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36" y="4152099"/>
            <a:ext cx="524450" cy="5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ícone Correio, e-mail">
            <a:extLst>
              <a:ext uri="{FF2B5EF4-FFF2-40B4-BE49-F238E27FC236}">
                <a16:creationId xmlns:a16="http://schemas.microsoft.com/office/drawing/2014/main" id="{4260C97A-3F59-D620-B518-716EF2BC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25" y="441220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ícone Rodada, conta, botões, com, usuario, dentro">
            <a:extLst>
              <a:ext uri="{FF2B5EF4-FFF2-40B4-BE49-F238E27FC236}">
                <a16:creationId xmlns:a16="http://schemas.microsoft.com/office/drawing/2014/main" id="{1FC4B089-807B-A052-CEA6-1E9A436A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10" y="39571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7698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490635C-568D-181D-21EC-98892EDE2F4C}"/>
              </a:ext>
            </a:extLst>
          </p:cNvPr>
          <p:cNvSpPr/>
          <p:nvPr/>
        </p:nvSpPr>
        <p:spPr>
          <a:xfrm>
            <a:off x="-9525" y="3429000"/>
            <a:ext cx="12211050" cy="342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11B612-66AA-FAA4-D64E-C4257195C4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761937"/>
            <a:ext cx="3874017" cy="8300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7948466-5DAD-4F45-D7F0-C053582A0F7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3" y="-77565"/>
            <a:ext cx="885378" cy="885378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2124F26-0843-4D21-404E-FDA4303BAA85}"/>
              </a:ext>
            </a:extLst>
          </p:cNvPr>
          <p:cNvSpPr/>
          <p:nvPr/>
        </p:nvSpPr>
        <p:spPr>
          <a:xfrm>
            <a:off x="838199" y="1436831"/>
            <a:ext cx="10515599" cy="43251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22A204-3766-74E2-0526-F27A15BC4FBE}"/>
              </a:ext>
            </a:extLst>
          </p:cNvPr>
          <p:cNvSpPr txBox="1"/>
          <p:nvPr/>
        </p:nvSpPr>
        <p:spPr>
          <a:xfrm>
            <a:off x="1063124" y="1685583"/>
            <a:ext cx="59986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/>
              <a:t>O Website escolar Etec de Itanhaém, deve fornecer uma comunicação eficaz, acesso a recursos educacionais, facilitar a comunicação, e disponibiliza documentação oficial.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6D2C860-B5CD-6F19-7CEC-3509E0CF4F6F}"/>
              </a:ext>
            </a:extLst>
          </p:cNvPr>
          <p:cNvSpPr txBox="1">
            <a:spLocks/>
          </p:cNvSpPr>
          <p:nvPr/>
        </p:nvSpPr>
        <p:spPr>
          <a:xfrm>
            <a:off x="-19050" y="0"/>
            <a:ext cx="12211050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i="1" dirty="0">
                <a:latin typeface="+mn-lt"/>
              </a:rPr>
              <a:t>RELEVÂNCIA</a:t>
            </a:r>
          </a:p>
        </p:txBody>
      </p:sp>
      <p:pic>
        <p:nvPicPr>
          <p:cNvPr id="15" name="Picture 2" descr="ícone Grupo de pessoas, em, a, formação">
            <a:extLst>
              <a:ext uri="{FF2B5EF4-FFF2-40B4-BE49-F238E27FC236}">
                <a16:creationId xmlns:a16="http://schemas.microsoft.com/office/drawing/2014/main" id="{BCB6B582-8432-3988-EE89-C74E17D9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215" y="31604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ícone Grupo de pessoas, em, a, formação">
            <a:extLst>
              <a:ext uri="{FF2B5EF4-FFF2-40B4-BE49-F238E27FC236}">
                <a16:creationId xmlns:a16="http://schemas.microsoft.com/office/drawing/2014/main" id="{1EC7E6A6-C79B-F499-3643-F9AA9882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939" y="313043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ícone Grupo de pessoas, em, a, formação">
            <a:extLst>
              <a:ext uri="{FF2B5EF4-FFF2-40B4-BE49-F238E27FC236}">
                <a16:creationId xmlns:a16="http://schemas.microsoft.com/office/drawing/2014/main" id="{97575609-7337-4CF5-A81A-D9A7999E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615" y="316047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ícone Engrenagem">
            <a:extLst>
              <a:ext uri="{FF2B5EF4-FFF2-40B4-BE49-F238E27FC236}">
                <a16:creationId xmlns:a16="http://schemas.microsoft.com/office/drawing/2014/main" id="{EE8F5F8F-149E-DED3-3A5B-9E341145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8935" y="2689156"/>
            <a:ext cx="373760" cy="43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ícone Arte">
            <a:extLst>
              <a:ext uri="{FF2B5EF4-FFF2-40B4-BE49-F238E27FC236}">
                <a16:creationId xmlns:a16="http://schemas.microsoft.com/office/drawing/2014/main" id="{43C8B9DB-4686-E1F5-C3F1-4F0C92F1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815" y="265120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ícone Estudante atende">
            <a:extLst>
              <a:ext uri="{FF2B5EF4-FFF2-40B4-BE49-F238E27FC236}">
                <a16:creationId xmlns:a16="http://schemas.microsoft.com/office/drawing/2014/main" id="{6E84908B-34B1-517E-0201-58A0B532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05" y="2606859"/>
            <a:ext cx="563579" cy="56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883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35D2C74-9703-C0A7-25DF-6761B321BE74}"/>
              </a:ext>
            </a:extLst>
          </p:cNvPr>
          <p:cNvSpPr/>
          <p:nvPr/>
        </p:nvSpPr>
        <p:spPr>
          <a:xfrm>
            <a:off x="-19050" y="0"/>
            <a:ext cx="12211050" cy="525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8277DE-7B8B-FB3B-9EA6-866C4D4F5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761937"/>
            <a:ext cx="3874017" cy="83005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27C7BE-6E0C-E99E-5B90-E112889E6845}"/>
              </a:ext>
            </a:extLst>
          </p:cNvPr>
          <p:cNvSpPr/>
          <p:nvPr/>
        </p:nvSpPr>
        <p:spPr>
          <a:xfrm>
            <a:off x="209550" y="2605465"/>
            <a:ext cx="3619500" cy="17743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31F6B3-300F-704F-16FA-BFBC9EF69607}"/>
              </a:ext>
            </a:extLst>
          </p:cNvPr>
          <p:cNvSpPr/>
          <p:nvPr/>
        </p:nvSpPr>
        <p:spPr>
          <a:xfrm>
            <a:off x="4105275" y="2605465"/>
            <a:ext cx="3619500" cy="17743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21B36C5-15C4-DC17-AE5D-9D20D841329D}"/>
              </a:ext>
            </a:extLst>
          </p:cNvPr>
          <p:cNvSpPr/>
          <p:nvPr/>
        </p:nvSpPr>
        <p:spPr>
          <a:xfrm>
            <a:off x="8058150" y="2628900"/>
            <a:ext cx="3619500" cy="17743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D2E32C0-AF02-4B6F-BDD7-F48BC943DC91}"/>
              </a:ext>
            </a:extLst>
          </p:cNvPr>
          <p:cNvSpPr txBox="1">
            <a:spLocks/>
          </p:cNvSpPr>
          <p:nvPr/>
        </p:nvSpPr>
        <p:spPr>
          <a:xfrm>
            <a:off x="5330564" y="2841527"/>
            <a:ext cx="2159522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>
                <a:latin typeface="+mn-lt"/>
              </a:rPr>
              <a:t>Dados</a:t>
            </a:r>
          </a:p>
          <a:p>
            <a:pPr algn="ctr"/>
            <a:r>
              <a:rPr lang="pt-BR" sz="3200" b="1" dirty="0">
                <a:latin typeface="+mn-lt"/>
              </a:rPr>
              <a:t>Atualizados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2648684-472A-F813-C27A-DFEAAAE2D378}"/>
              </a:ext>
            </a:extLst>
          </p:cNvPr>
          <p:cNvSpPr txBox="1">
            <a:spLocks/>
          </p:cNvSpPr>
          <p:nvPr/>
        </p:nvSpPr>
        <p:spPr>
          <a:xfrm>
            <a:off x="1177664" y="2864962"/>
            <a:ext cx="2727586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>
                <a:latin typeface="+mn-lt"/>
              </a:rPr>
              <a:t>Documentação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487BF1C-698D-676C-E365-A9BDE524E601}"/>
              </a:ext>
            </a:extLst>
          </p:cNvPr>
          <p:cNvSpPr txBox="1">
            <a:spLocks/>
          </p:cNvSpPr>
          <p:nvPr/>
        </p:nvSpPr>
        <p:spPr>
          <a:xfrm>
            <a:off x="9200367" y="2888959"/>
            <a:ext cx="2159522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>
                <a:latin typeface="+mn-lt"/>
              </a:rPr>
              <a:t>Fontes </a:t>
            </a:r>
          </a:p>
          <a:p>
            <a:pPr algn="ctr"/>
            <a:r>
              <a:rPr lang="pt-BR" sz="3200" b="1" dirty="0">
                <a:latin typeface="+mn-lt"/>
              </a:rPr>
              <a:t>de </a:t>
            </a:r>
          </a:p>
          <a:p>
            <a:pPr algn="ctr"/>
            <a:r>
              <a:rPr lang="pt-BR" sz="3200" b="1" dirty="0">
                <a:latin typeface="+mn-lt"/>
              </a:rPr>
              <a:t>Estudo</a:t>
            </a:r>
          </a:p>
        </p:txBody>
      </p:sp>
      <p:pic>
        <p:nvPicPr>
          <p:cNvPr id="3" name="Picture 20" descr="ícone Laptop, computador, livros, estudo, pc">
            <a:extLst>
              <a:ext uri="{FF2B5EF4-FFF2-40B4-BE49-F238E27FC236}">
                <a16:creationId xmlns:a16="http://schemas.microsoft.com/office/drawing/2014/main" id="{38113908-5075-AA2B-8F4E-1CF3E54D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4" y="3058849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Dados - ícones de jogos grátis">
            <a:extLst>
              <a:ext uri="{FF2B5EF4-FFF2-40B4-BE49-F238E27FC236}">
                <a16:creationId xmlns:a16="http://schemas.microsoft.com/office/drawing/2014/main" id="{CF0F3721-AEB6-4E7C-7600-372D2A10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23" y="2982838"/>
            <a:ext cx="1019552" cy="101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esquisa de bugs - ícones de computador grátis">
            <a:extLst>
              <a:ext uri="{FF2B5EF4-FFF2-40B4-BE49-F238E27FC236}">
                <a16:creationId xmlns:a16="http://schemas.microsoft.com/office/drawing/2014/main" id="{99DA1048-245B-DB18-8BA7-E302CD27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150" y="2992410"/>
            <a:ext cx="1047278" cy="10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55B8B736-8354-E09A-AD6E-6937E8E8ECA4}"/>
              </a:ext>
            </a:extLst>
          </p:cNvPr>
          <p:cNvSpPr txBox="1">
            <a:spLocks/>
          </p:cNvSpPr>
          <p:nvPr/>
        </p:nvSpPr>
        <p:spPr>
          <a:xfrm>
            <a:off x="-19050" y="0"/>
            <a:ext cx="12211050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i="1" dirty="0">
                <a:latin typeface="+mn-lt"/>
              </a:rPr>
              <a:t>PROBLEMÁTICA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3A782611-CEE5-E4C2-29F5-A50C761097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456388" y="324763"/>
            <a:ext cx="1465821" cy="14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30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Javascript Tutorial">
            <a:extLst>
              <a:ext uri="{FF2B5EF4-FFF2-40B4-BE49-F238E27FC236}">
                <a16:creationId xmlns:a16="http://schemas.microsoft.com/office/drawing/2014/main" id="{12FA184E-7026-3D04-D33A-006AE106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59" y="1472308"/>
            <a:ext cx="1877860" cy="187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0FC0AE-2512-63CC-9266-5DCAA4991C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761937"/>
            <a:ext cx="3874017" cy="830052"/>
          </a:xfrm>
          <a:prstGeom prst="rect">
            <a:avLst/>
          </a:prstGeom>
        </p:spPr>
      </p:pic>
      <p:pic>
        <p:nvPicPr>
          <p:cNvPr id="1026" name="Picture 2" descr="ícone Arquivo, tipo, html">
            <a:extLst>
              <a:ext uri="{FF2B5EF4-FFF2-40B4-BE49-F238E27FC236}">
                <a16:creationId xmlns:a16="http://schemas.microsoft.com/office/drawing/2014/main" id="{75EF5DC1-D94A-19CC-9524-558B81F4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62" y="3298363"/>
            <a:ext cx="1506636" cy="15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 Arquivo, tipo, css">
            <a:extLst>
              <a:ext uri="{FF2B5EF4-FFF2-40B4-BE49-F238E27FC236}">
                <a16:creationId xmlns:a16="http://schemas.microsoft.com/office/drawing/2014/main" id="{9350C3B3-EECA-E46D-6636-0D78754B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71" y="3298363"/>
            <a:ext cx="1506636" cy="150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ícone MySQL, Workbench, macOS, BigSur">
            <a:extLst>
              <a:ext uri="{FF2B5EF4-FFF2-40B4-BE49-F238E27FC236}">
                <a16:creationId xmlns:a16="http://schemas.microsoft.com/office/drawing/2014/main" id="{3F7F8A75-7387-5B16-135F-051FA5D0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95" y="2071689"/>
            <a:ext cx="1654675" cy="165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e Arquivo, tipo, mongo">
            <a:extLst>
              <a:ext uri="{FF2B5EF4-FFF2-40B4-BE49-F238E27FC236}">
                <a16:creationId xmlns:a16="http://schemas.microsoft.com/office/drawing/2014/main" id="{EDDF64B2-47CD-0337-F4DF-5B97843C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97" y="2038638"/>
            <a:ext cx="1921109" cy="192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6354AB85-B30E-67B0-65D8-40FCD15E4737}"/>
              </a:ext>
            </a:extLst>
          </p:cNvPr>
          <p:cNvSpPr txBox="1">
            <a:spLocks/>
          </p:cNvSpPr>
          <p:nvPr/>
        </p:nvSpPr>
        <p:spPr>
          <a:xfrm>
            <a:off x="1009911" y="4671624"/>
            <a:ext cx="3365760" cy="1123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latin typeface="+mn-lt"/>
              </a:rPr>
              <a:t>Programação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9CCBC6A-25FF-83E3-2243-44929EC05191}"/>
              </a:ext>
            </a:extLst>
          </p:cNvPr>
          <p:cNvSpPr txBox="1">
            <a:spLocks/>
          </p:cNvSpPr>
          <p:nvPr/>
        </p:nvSpPr>
        <p:spPr>
          <a:xfrm>
            <a:off x="7229395" y="4637525"/>
            <a:ext cx="3874017" cy="1192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i="1" dirty="0">
                <a:latin typeface="+mn-lt"/>
              </a:rPr>
              <a:t>Banco de Dados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DC763C5-9BF9-A650-2EC8-6889887B2BE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3" y="-77564"/>
            <a:ext cx="885378" cy="88537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0264721-048D-BC70-E5D4-20A49E7B42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9" y="1665825"/>
            <a:ext cx="1564730" cy="156473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82FEB39-72D1-370D-0A89-B193E33F2242}"/>
              </a:ext>
            </a:extLst>
          </p:cNvPr>
          <p:cNvSpPr txBox="1">
            <a:spLocks/>
          </p:cNvSpPr>
          <p:nvPr/>
        </p:nvSpPr>
        <p:spPr>
          <a:xfrm>
            <a:off x="-19050" y="0"/>
            <a:ext cx="12211050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i="1" dirty="0">
                <a:latin typeface="+mn-lt"/>
              </a:rPr>
              <a:t>PERTINÊNCIA</a:t>
            </a:r>
          </a:p>
        </p:txBody>
      </p:sp>
    </p:spTree>
    <p:extLst>
      <p:ext uri="{BB962C8B-B14F-4D97-AF65-F5344CB8AC3E}">
        <p14:creationId xmlns:p14="http://schemas.microsoft.com/office/powerpoint/2010/main" val="1836665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03E741F-6306-1EB5-B695-CD9A3B05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34" y="1948296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ícone Bootstrap, simples, logo">
            <a:extLst>
              <a:ext uri="{FF2B5EF4-FFF2-40B4-BE49-F238E27FC236}">
                <a16:creationId xmlns:a16="http://schemas.microsoft.com/office/drawing/2014/main" id="{98F91D4D-31E6-53D1-65EF-51405B29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1" y="3453898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Photopea - Evernote.Design">
            <a:extLst>
              <a:ext uri="{FF2B5EF4-FFF2-40B4-BE49-F238E27FC236}">
                <a16:creationId xmlns:a16="http://schemas.microsoft.com/office/drawing/2014/main" id="{1C1385AD-4F8A-05DC-8937-21F85A78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83" y="2590884"/>
            <a:ext cx="2704884" cy="2704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8" name="Picture 10" descr="Adobe Lightroom - Wikipedia">
            <a:extLst>
              <a:ext uri="{FF2B5EF4-FFF2-40B4-BE49-F238E27FC236}">
                <a16:creationId xmlns:a16="http://schemas.microsoft.com/office/drawing/2014/main" id="{37882328-46A5-525E-53C0-243F8443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812" y="1962586"/>
            <a:ext cx="1135593" cy="1104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60" name="Picture 12" descr="Adobe Photoshop oficial — Software de fotografia e design">
            <a:extLst>
              <a:ext uri="{FF2B5EF4-FFF2-40B4-BE49-F238E27FC236}">
                <a16:creationId xmlns:a16="http://schemas.microsoft.com/office/drawing/2014/main" id="{DAE90190-4A73-A0FC-DA6A-7773AA4B2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98" y="1962585"/>
            <a:ext cx="1135593" cy="1104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62" name="Picture 14" descr="ícone Gutenberg, logo">
            <a:extLst>
              <a:ext uri="{FF2B5EF4-FFF2-40B4-BE49-F238E27FC236}">
                <a16:creationId xmlns:a16="http://schemas.microsoft.com/office/drawing/2014/main" id="{1A42B45E-81EC-08A8-A592-5A1A3FC6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92" y="3453898"/>
            <a:ext cx="91440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64" name="Picture 16" descr="ícone CorelDRAW, Alt">
            <a:extLst>
              <a:ext uri="{FF2B5EF4-FFF2-40B4-BE49-F238E27FC236}">
                <a16:creationId xmlns:a16="http://schemas.microsoft.com/office/drawing/2014/main" id="{0F59C10D-ABF0-BCD4-2570-F849E379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07" y="3391553"/>
            <a:ext cx="793174" cy="110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3B34B45-F96D-4CAF-101A-547F52731A03}"/>
              </a:ext>
            </a:extLst>
          </p:cNvPr>
          <p:cNvSpPr txBox="1">
            <a:spLocks/>
          </p:cNvSpPr>
          <p:nvPr/>
        </p:nvSpPr>
        <p:spPr>
          <a:xfrm>
            <a:off x="838200" y="4495097"/>
            <a:ext cx="3365760" cy="1123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Framework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DDFEA73-2CA6-B43F-C7E3-AF2CB2057672}"/>
              </a:ext>
            </a:extLst>
          </p:cNvPr>
          <p:cNvSpPr txBox="1">
            <a:spLocks/>
          </p:cNvSpPr>
          <p:nvPr/>
        </p:nvSpPr>
        <p:spPr>
          <a:xfrm>
            <a:off x="7557932" y="4495097"/>
            <a:ext cx="3365760" cy="1123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+mn-lt"/>
              </a:rPr>
              <a:t>Design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EDB7AE-45DD-029B-95D0-90B800959B0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3" y="-77564"/>
            <a:ext cx="885378" cy="885378"/>
          </a:xfrm>
          <a:prstGeom prst="rect">
            <a:avLst/>
          </a:prstGeom>
        </p:spPr>
      </p:pic>
      <p:pic>
        <p:nvPicPr>
          <p:cNvPr id="2070" name="Picture 22" descr="UIkit (@getuikit) / X">
            <a:extLst>
              <a:ext uri="{FF2B5EF4-FFF2-40B4-BE49-F238E27FC236}">
                <a16:creationId xmlns:a16="http://schemas.microsoft.com/office/drawing/2014/main" id="{E2E8692A-01AA-091B-A5F6-305667F3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85" y="2055479"/>
            <a:ext cx="919107" cy="919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0D714D5B-FCA2-88FD-C0EE-F03E6DC18E70}"/>
              </a:ext>
            </a:extLst>
          </p:cNvPr>
          <p:cNvSpPr txBox="1">
            <a:spLocks/>
          </p:cNvSpPr>
          <p:nvPr/>
        </p:nvSpPr>
        <p:spPr>
          <a:xfrm>
            <a:off x="-19050" y="0"/>
            <a:ext cx="12211050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i="1" dirty="0">
                <a:latin typeface="+mn-lt"/>
              </a:rPr>
              <a:t>PERTINÊNCIA</a:t>
            </a:r>
          </a:p>
        </p:txBody>
      </p:sp>
    </p:spTree>
    <p:extLst>
      <p:ext uri="{BB962C8B-B14F-4D97-AF65-F5344CB8AC3E}">
        <p14:creationId xmlns:p14="http://schemas.microsoft.com/office/powerpoint/2010/main" val="39205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536716F-3C89-EBCD-A366-0689D2C8E3B7}"/>
              </a:ext>
            </a:extLst>
          </p:cNvPr>
          <p:cNvSpPr/>
          <p:nvPr/>
        </p:nvSpPr>
        <p:spPr>
          <a:xfrm>
            <a:off x="-19050" y="0"/>
            <a:ext cx="12211050" cy="3429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DE30EF-07F6-93C0-CE7C-72145D7695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761937"/>
            <a:ext cx="3874017" cy="83005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91FC449F-A265-BD9F-4FC9-BBB7E369C5B0}"/>
              </a:ext>
            </a:extLst>
          </p:cNvPr>
          <p:cNvSpPr txBox="1">
            <a:spLocks/>
          </p:cNvSpPr>
          <p:nvPr/>
        </p:nvSpPr>
        <p:spPr>
          <a:xfrm>
            <a:off x="-19050" y="0"/>
            <a:ext cx="12211050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i="1" dirty="0">
                <a:latin typeface="+mn-lt"/>
              </a:rPr>
              <a:t>VIABILIDADE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DCE611A-B234-C305-FB13-0DF2B52BBD2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456388" y="324763"/>
            <a:ext cx="1465821" cy="1465821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B6E5AF53-B978-5B71-C019-E05BF95E9D98}"/>
              </a:ext>
            </a:extLst>
          </p:cNvPr>
          <p:cNvSpPr/>
          <p:nvPr/>
        </p:nvSpPr>
        <p:spPr>
          <a:xfrm>
            <a:off x="2076450" y="2724150"/>
            <a:ext cx="1638300" cy="1447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8DFA6EA-B391-FC49-4072-F30A42BB368A}"/>
              </a:ext>
            </a:extLst>
          </p:cNvPr>
          <p:cNvSpPr/>
          <p:nvPr/>
        </p:nvSpPr>
        <p:spPr>
          <a:xfrm>
            <a:off x="5267325" y="2742401"/>
            <a:ext cx="1638300" cy="1447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28DEEC9-B109-5578-37E3-5C5870182832}"/>
              </a:ext>
            </a:extLst>
          </p:cNvPr>
          <p:cNvSpPr/>
          <p:nvPr/>
        </p:nvSpPr>
        <p:spPr>
          <a:xfrm>
            <a:off x="8477250" y="2742401"/>
            <a:ext cx="1638300" cy="1447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ícone Salário, dólar, custo, dinheiro, ocupação, trabalhador, construtor, contratante, construção">
            <a:extLst>
              <a:ext uri="{FF2B5EF4-FFF2-40B4-BE49-F238E27FC236}">
                <a16:creationId xmlns:a16="http://schemas.microsoft.com/office/drawing/2014/main" id="{FDDD649E-45A3-D844-71BF-FEEFAF3B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00910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4" descr="ícone Servidor">
            <a:extLst>
              <a:ext uri="{FF2B5EF4-FFF2-40B4-BE49-F238E27FC236}">
                <a16:creationId xmlns:a16="http://schemas.microsoft.com/office/drawing/2014/main" id="{3976A426-6313-8C0C-CE79-2906169803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2" name="Picture 6" descr="ícone Servidor">
            <a:extLst>
              <a:ext uri="{FF2B5EF4-FFF2-40B4-BE49-F238E27FC236}">
                <a16:creationId xmlns:a16="http://schemas.microsoft.com/office/drawing/2014/main" id="{4BA75F00-7A29-8AA4-B358-FAD39263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9391929A-1936-84B7-8365-C4A954675B39}"/>
              </a:ext>
            </a:extLst>
          </p:cNvPr>
          <p:cNvSpPr txBox="1">
            <a:spLocks/>
          </p:cNvSpPr>
          <p:nvPr/>
        </p:nvSpPr>
        <p:spPr>
          <a:xfrm>
            <a:off x="1608007" y="4171950"/>
            <a:ext cx="2430593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+mn-lt"/>
              </a:rPr>
              <a:t>Hospedagem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970021F-9864-F12D-55A6-6CD1D05C79DE}"/>
              </a:ext>
            </a:extLst>
          </p:cNvPr>
          <p:cNvSpPr txBox="1">
            <a:spLocks/>
          </p:cNvSpPr>
          <p:nvPr/>
        </p:nvSpPr>
        <p:spPr>
          <a:xfrm>
            <a:off x="4871178" y="4171950"/>
            <a:ext cx="2430593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+mn-lt"/>
              </a:rPr>
              <a:t>Manutenção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DA2EB6D5-A9E8-D9A7-0F6C-A689312619E2}"/>
              </a:ext>
            </a:extLst>
          </p:cNvPr>
          <p:cNvSpPr txBox="1">
            <a:spLocks/>
          </p:cNvSpPr>
          <p:nvPr/>
        </p:nvSpPr>
        <p:spPr>
          <a:xfrm>
            <a:off x="8283316" y="4133850"/>
            <a:ext cx="2026167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+mn-lt"/>
              </a:rPr>
              <a:t>Segurança</a:t>
            </a:r>
          </a:p>
        </p:txBody>
      </p:sp>
      <p:pic>
        <p:nvPicPr>
          <p:cNvPr id="4106" name="Picture 10" descr="ícone Segurança">
            <a:extLst>
              <a:ext uri="{FF2B5EF4-FFF2-40B4-BE49-F238E27FC236}">
                <a16:creationId xmlns:a16="http://schemas.microsoft.com/office/drawing/2014/main" id="{7D42182F-027D-96D5-03C2-86AFA435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784" y="3194264"/>
            <a:ext cx="559227" cy="55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ícone Computador, tela">
            <a:extLst>
              <a:ext uri="{FF2B5EF4-FFF2-40B4-BE49-F238E27FC236}">
                <a16:creationId xmlns:a16="http://schemas.microsoft.com/office/drawing/2014/main" id="{0B4134A2-A6C0-ECDB-A84B-3236DE11D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049" y="2985853"/>
            <a:ext cx="1038695" cy="103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55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97037E0-C261-BE6F-4744-DC6A901F3E7B}"/>
              </a:ext>
            </a:extLst>
          </p:cNvPr>
          <p:cNvSpPr/>
          <p:nvPr/>
        </p:nvSpPr>
        <p:spPr>
          <a:xfrm>
            <a:off x="-19050" y="1436831"/>
            <a:ext cx="12211050" cy="5425807"/>
          </a:xfrm>
          <a:prstGeom prst="rect">
            <a:avLst/>
          </a:prstGeom>
          <a:gradFill>
            <a:gsLst>
              <a:gs pos="2700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10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FFEE226-2C58-4337-7AD8-21F8515ECF3B}"/>
              </a:ext>
            </a:extLst>
          </p:cNvPr>
          <p:cNvSpPr/>
          <p:nvPr/>
        </p:nvSpPr>
        <p:spPr>
          <a:xfrm>
            <a:off x="8339387" y="1436831"/>
            <a:ext cx="3852613" cy="43251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3434929-9E19-8753-1A67-359FA42D6DE4}"/>
              </a:ext>
            </a:extLst>
          </p:cNvPr>
          <p:cNvSpPr/>
          <p:nvPr/>
        </p:nvSpPr>
        <p:spPr>
          <a:xfrm>
            <a:off x="4168372" y="1436831"/>
            <a:ext cx="3852613" cy="43251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E54A95D-1FAC-A9A4-9F62-ABCD80665A82}"/>
              </a:ext>
            </a:extLst>
          </p:cNvPr>
          <p:cNvSpPr/>
          <p:nvPr/>
        </p:nvSpPr>
        <p:spPr>
          <a:xfrm>
            <a:off x="-12260" y="1436831"/>
            <a:ext cx="3852613" cy="43251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28DE2A-DA9F-8EAD-B0F4-4B23CED2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07" y="1762974"/>
            <a:ext cx="3645569" cy="4351338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>
                <a:solidFill>
                  <a:schemeClr val="accent6">
                    <a:lumMod val="75000"/>
                  </a:schemeClr>
                </a:solidFill>
              </a:rPr>
              <a:t>Escola</a:t>
            </a:r>
            <a:r>
              <a:rPr lang="pt-BR" sz="3200" dirty="0"/>
              <a:t>:</a:t>
            </a:r>
          </a:p>
          <a:p>
            <a:r>
              <a:rPr lang="pt-BR" sz="2400" dirty="0"/>
              <a:t>Comunicação eficiente</a:t>
            </a:r>
          </a:p>
          <a:p>
            <a:r>
              <a:rPr lang="pt-BR" sz="2400" dirty="0"/>
              <a:t>Prestação de contas</a:t>
            </a:r>
          </a:p>
          <a:p>
            <a:r>
              <a:rPr lang="pt-BR" sz="2400" dirty="0"/>
              <a:t>Eficiência Administrativa</a:t>
            </a:r>
          </a:p>
          <a:p>
            <a:r>
              <a:rPr lang="pt-BR" sz="2400" dirty="0"/>
              <a:t>Envolvimento com os Pais</a:t>
            </a:r>
          </a:p>
          <a:p>
            <a:r>
              <a:rPr lang="pt-BR" sz="2400" dirty="0"/>
              <a:t> Redução de custos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EB4508B-32EF-EA04-B805-7E66234BB85C}"/>
              </a:ext>
            </a:extLst>
          </p:cNvPr>
          <p:cNvSpPr txBox="1">
            <a:spLocks/>
          </p:cNvSpPr>
          <p:nvPr/>
        </p:nvSpPr>
        <p:spPr>
          <a:xfrm>
            <a:off x="8385145" y="1762974"/>
            <a:ext cx="42611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C00000"/>
                </a:solidFill>
              </a:rPr>
              <a:t>Alunos</a:t>
            </a:r>
            <a:r>
              <a:rPr lang="pt-BR" sz="3200" dirty="0"/>
              <a:t>:</a:t>
            </a:r>
          </a:p>
          <a:p>
            <a:r>
              <a:rPr lang="pt-BR" sz="2400" dirty="0"/>
              <a:t>Acesso a recursos</a:t>
            </a:r>
          </a:p>
          <a:p>
            <a:r>
              <a:rPr lang="pt-BR" sz="2400" dirty="0"/>
              <a:t>Engajamento e participação</a:t>
            </a:r>
          </a:p>
          <a:p>
            <a:r>
              <a:rPr lang="pt-BR" sz="2400" dirty="0"/>
              <a:t>Envolvimento com os Pais</a:t>
            </a:r>
          </a:p>
          <a:p>
            <a:r>
              <a:rPr lang="pt-BR" sz="2400" dirty="0"/>
              <a:t>Circulação de informação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</a:t>
            </a:r>
            <a:r>
              <a:rPr lang="pt-BR" sz="2400" b="0" i="0" dirty="0">
                <a:effectLst/>
              </a:rPr>
              <a:t>tividades extracurriculares</a:t>
            </a:r>
            <a:br>
              <a:rPr lang="pt-BR" dirty="0"/>
            </a:b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268DF6E-CDD1-F0D9-34C1-6ABFC25C009F}"/>
              </a:ext>
            </a:extLst>
          </p:cNvPr>
          <p:cNvSpPr txBox="1">
            <a:spLocks/>
          </p:cNvSpPr>
          <p:nvPr/>
        </p:nvSpPr>
        <p:spPr>
          <a:xfrm>
            <a:off x="4157889" y="1762974"/>
            <a:ext cx="47036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Professores:</a:t>
            </a:r>
          </a:p>
          <a:p>
            <a:r>
              <a:rPr lang="pt-BR" sz="2500" dirty="0"/>
              <a:t>Facilidade de comunicação</a:t>
            </a:r>
          </a:p>
          <a:p>
            <a:r>
              <a:rPr lang="pt-BR" sz="2500" dirty="0"/>
              <a:t>Economia de tempo</a:t>
            </a:r>
          </a:p>
          <a:p>
            <a:r>
              <a:rPr lang="pt-BR" sz="2500" dirty="0"/>
              <a:t>Envolvimento com os Pais</a:t>
            </a:r>
          </a:p>
          <a:p>
            <a:r>
              <a:rPr lang="pt-BR" sz="2500" dirty="0"/>
              <a:t> Circulação de informação</a:t>
            </a:r>
          </a:p>
          <a:p>
            <a:r>
              <a:rPr lang="pt-BR" sz="2500" dirty="0"/>
              <a:t>G</a:t>
            </a:r>
            <a:r>
              <a:rPr lang="pt-BR" sz="2500" b="0" i="0" dirty="0">
                <a:effectLst/>
              </a:rPr>
              <a:t>estão de planos de aula</a:t>
            </a:r>
            <a:endParaRPr lang="pt-BR" sz="2500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796894-58FB-E9B0-6842-64C6DC6EF6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761937"/>
            <a:ext cx="3874017" cy="8300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F35558D-F801-0D90-81DC-CA18D288F1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93163" y="-77564"/>
            <a:ext cx="885378" cy="88537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A33FA37-95EB-0608-91A3-9BE3BE1E7AB2}"/>
              </a:ext>
            </a:extLst>
          </p:cNvPr>
          <p:cNvSpPr txBox="1">
            <a:spLocks/>
          </p:cNvSpPr>
          <p:nvPr/>
        </p:nvSpPr>
        <p:spPr>
          <a:xfrm>
            <a:off x="-19050" y="0"/>
            <a:ext cx="12211050" cy="211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i="1" dirty="0">
                <a:latin typeface="+mn-lt"/>
              </a:rPr>
              <a:t>Fundamentação Teórica</a:t>
            </a:r>
          </a:p>
        </p:txBody>
      </p:sp>
      <p:pic>
        <p:nvPicPr>
          <p:cNvPr id="3074" name="Picture 2" descr="ícone Estudante atende">
            <a:extLst>
              <a:ext uri="{FF2B5EF4-FFF2-40B4-BE49-F238E27FC236}">
                <a16:creationId xmlns:a16="http://schemas.microsoft.com/office/drawing/2014/main" id="{68BD0DDF-799D-BBB4-57B4-E9F5C1A6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27" y="1730034"/>
            <a:ext cx="678518" cy="67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cone Estudante">
            <a:extLst>
              <a:ext uri="{FF2B5EF4-FFF2-40B4-BE49-F238E27FC236}">
                <a16:creationId xmlns:a16="http://schemas.microsoft.com/office/drawing/2014/main" id="{F0CA73BF-4E32-A00B-77A5-0E0C25E0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022" y="1697094"/>
            <a:ext cx="711458" cy="71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ícone Construção, educação, escola">
            <a:extLst>
              <a:ext uri="{FF2B5EF4-FFF2-40B4-BE49-F238E27FC236}">
                <a16:creationId xmlns:a16="http://schemas.microsoft.com/office/drawing/2014/main" id="{EDD4D03A-D66C-08D1-5933-D17DB8D38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80" y="1583643"/>
            <a:ext cx="654137" cy="65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92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35D2C74-9703-C0A7-25DF-6761B321BE74}"/>
              </a:ext>
            </a:extLst>
          </p:cNvPr>
          <p:cNvSpPr/>
          <p:nvPr/>
        </p:nvSpPr>
        <p:spPr>
          <a:xfrm>
            <a:off x="-19050" y="0"/>
            <a:ext cx="12211050" cy="5257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09723-CE55-2DFA-0E79-A616A1A1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" y="0"/>
            <a:ext cx="12211050" cy="2115349"/>
          </a:xfrm>
        </p:spPr>
        <p:txBody>
          <a:bodyPr>
            <a:noAutofit/>
          </a:bodyPr>
          <a:lstStyle/>
          <a:p>
            <a:pPr algn="ctr"/>
            <a:r>
              <a:rPr lang="pt-BR" sz="6000" b="1" i="1" dirty="0">
                <a:latin typeface="+mn-lt"/>
              </a:rPr>
              <a:t>OBJETIVO GERAL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8277DE-7B8B-FB3B-9EA6-866C4D4F5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83" y="5761937"/>
            <a:ext cx="3874017" cy="8300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7BF002-2B82-9129-28D2-22DA8E84D1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8328">
            <a:off x="456388" y="324763"/>
            <a:ext cx="1465821" cy="146582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E27C7BE-6E0C-E99E-5B90-E112889E6845}"/>
              </a:ext>
            </a:extLst>
          </p:cNvPr>
          <p:cNvSpPr/>
          <p:nvPr/>
        </p:nvSpPr>
        <p:spPr>
          <a:xfrm>
            <a:off x="209550" y="2605465"/>
            <a:ext cx="3619500" cy="17743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31F6B3-300F-704F-16FA-BFBC9EF69607}"/>
              </a:ext>
            </a:extLst>
          </p:cNvPr>
          <p:cNvSpPr/>
          <p:nvPr/>
        </p:nvSpPr>
        <p:spPr>
          <a:xfrm>
            <a:off x="4105275" y="2605465"/>
            <a:ext cx="3619500" cy="17743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21B36C5-15C4-DC17-AE5D-9D20D841329D}"/>
              </a:ext>
            </a:extLst>
          </p:cNvPr>
          <p:cNvSpPr/>
          <p:nvPr/>
        </p:nvSpPr>
        <p:spPr>
          <a:xfrm>
            <a:off x="8058150" y="2628900"/>
            <a:ext cx="3619500" cy="17743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ícone Rede, sociedade, comunicação, online, bate-papo">
            <a:extLst>
              <a:ext uri="{FF2B5EF4-FFF2-40B4-BE49-F238E27FC236}">
                <a16:creationId xmlns:a16="http://schemas.microsoft.com/office/drawing/2014/main" id="{117D7AB8-FACD-0AEB-1CDB-328801DCF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0354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ícone Informação, web, circular, botão, símbolo">
            <a:extLst>
              <a:ext uri="{FF2B5EF4-FFF2-40B4-BE49-F238E27FC236}">
                <a16:creationId xmlns:a16="http://schemas.microsoft.com/office/drawing/2014/main" id="{C07775DA-77D4-B781-89EA-7584E407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0354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ícone Sistema de informação">
            <a:extLst>
              <a:ext uri="{FF2B5EF4-FFF2-40B4-BE49-F238E27FC236}">
                <a16:creationId xmlns:a16="http://schemas.microsoft.com/office/drawing/2014/main" id="{2A82789F-ADBE-C707-5771-DB481140C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30354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D2E32C0-AF02-4B6F-BDD7-F48BC943DC91}"/>
              </a:ext>
            </a:extLst>
          </p:cNvPr>
          <p:cNvSpPr txBox="1">
            <a:spLocks/>
          </p:cNvSpPr>
          <p:nvPr/>
        </p:nvSpPr>
        <p:spPr>
          <a:xfrm>
            <a:off x="5330564" y="2841527"/>
            <a:ext cx="2159522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+mn-lt"/>
              </a:rPr>
              <a:t>Informação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2648684-472A-F813-C27A-DFEAAAE2D378}"/>
              </a:ext>
            </a:extLst>
          </p:cNvPr>
          <p:cNvSpPr txBox="1">
            <a:spLocks/>
          </p:cNvSpPr>
          <p:nvPr/>
        </p:nvSpPr>
        <p:spPr>
          <a:xfrm>
            <a:off x="1406264" y="2864962"/>
            <a:ext cx="2575186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+mn-lt"/>
              </a:rPr>
              <a:t>Comunicação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487BF1C-698D-676C-E365-A9BDE524E601}"/>
              </a:ext>
            </a:extLst>
          </p:cNvPr>
          <p:cNvSpPr txBox="1">
            <a:spLocks/>
          </p:cNvSpPr>
          <p:nvPr/>
        </p:nvSpPr>
        <p:spPr>
          <a:xfrm>
            <a:off x="9518128" y="2841526"/>
            <a:ext cx="2159522" cy="130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latin typeface="+mn-lt"/>
              </a:rPr>
              <a:t>Praticidade</a:t>
            </a:r>
          </a:p>
        </p:txBody>
      </p:sp>
    </p:spTree>
    <p:extLst>
      <p:ext uri="{BB962C8B-B14F-4D97-AF65-F5344CB8AC3E}">
        <p14:creationId xmlns:p14="http://schemas.microsoft.com/office/powerpoint/2010/main" val="2032214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301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Montserrat</vt:lpstr>
      <vt:lpstr>Montserrat ExtraBold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 GERAL</vt:lpstr>
      <vt:lpstr>OBJETIVO ESPECÍFICO</vt:lpstr>
      <vt:lpstr>Apresentação do PowerPoint</vt:lpstr>
      <vt:lpstr>Apresentação do PowerPoint</vt:lpstr>
      <vt:lpstr>Obrigado!!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Site da Etec</dc:title>
  <dc:creator>ㅤ</dc:creator>
  <cp:lastModifiedBy>ㅤ Eduardo</cp:lastModifiedBy>
  <cp:revision>34</cp:revision>
  <dcterms:created xsi:type="dcterms:W3CDTF">2023-10-16T20:16:07Z</dcterms:created>
  <dcterms:modified xsi:type="dcterms:W3CDTF">2023-10-30T19:04:15Z</dcterms:modified>
</cp:coreProperties>
</file>