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7" d="100"/>
          <a:sy n="67" d="100"/>
        </p:scale>
        <p:origin x="90"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6247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Date Placeholder 2"/>
          <p:cNvSpPr>
            <a:spLocks noGrp="1"/>
          </p:cNvSpPr>
          <p:nvPr>
            <p:ph type="dt" sz="half" idx="10"/>
          </p:nvPr>
        </p:nvSpPr>
        <p:spPr/>
        <p:txBody>
          <a:bodyPr/>
          <a:lstStyle/>
          <a:p>
            <a:fld id="{4AAD347D-5ACD-4C99-B74B-A9C85AD731AF}" type="datetimeFigureOut">
              <a:rPr lang="en-US" smtClean="0"/>
              <a:t>12/11/2018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5802801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7870816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163224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843343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718371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00974582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38156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809725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361261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smtClean="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90860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20352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12652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0373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069090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04905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779291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AAD347D-5ACD-4C99-B74B-A9C85AD731AF}" type="datetimeFigureOut">
              <a:rPr lang="en-US" smtClean="0"/>
              <a:t>12/11/2018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438454366"/>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123BED7-009D-4F9D-A61D-A9AB31D7BC52}"/>
              </a:ext>
            </a:extLst>
          </p:cNvPr>
          <p:cNvSpPr>
            <a:spLocks noGrp="1"/>
          </p:cNvSpPr>
          <p:nvPr>
            <p:ph type="ctrTitle"/>
          </p:nvPr>
        </p:nvSpPr>
        <p:spPr>
          <a:xfrm>
            <a:off x="684211" y="685799"/>
            <a:ext cx="8420877" cy="2971801"/>
          </a:xfrm>
        </p:spPr>
        <p:txBody>
          <a:bodyPr>
            <a:normAutofit fontScale="90000"/>
          </a:bodyPr>
          <a:lstStyle/>
          <a:p>
            <a:r>
              <a:rPr lang="es-MX" dirty="0"/>
              <a:t>Óptica cuántica no lineal con un solo fotón utilizando átomos fuertemente interactuantes</a:t>
            </a:r>
          </a:p>
        </p:txBody>
      </p:sp>
      <p:sp>
        <p:nvSpPr>
          <p:cNvPr id="3" name="Subtítulo 2">
            <a:extLst>
              <a:ext uri="{FF2B5EF4-FFF2-40B4-BE49-F238E27FC236}">
                <a16:creationId xmlns:a16="http://schemas.microsoft.com/office/drawing/2014/main" id="{D0A732A0-F906-466F-BE70-6D992D38594B}"/>
              </a:ext>
            </a:extLst>
          </p:cNvPr>
          <p:cNvSpPr>
            <a:spLocks noGrp="1"/>
          </p:cNvSpPr>
          <p:nvPr>
            <p:ph type="subTitle" idx="1"/>
          </p:nvPr>
        </p:nvSpPr>
        <p:spPr>
          <a:xfrm>
            <a:off x="684212" y="3843867"/>
            <a:ext cx="6400800" cy="1947333"/>
          </a:xfrm>
        </p:spPr>
        <p:txBody>
          <a:bodyPr>
            <a:normAutofit/>
          </a:bodyPr>
          <a:lstStyle/>
          <a:p>
            <a:r>
              <a:rPr lang="es-MX" dirty="0">
                <a:solidFill>
                  <a:schemeClr val="tx2">
                    <a:lumMod val="75000"/>
                  </a:schemeClr>
                </a:solidFill>
              </a:rPr>
              <a:t>Eduardo Esquivel Ramírez</a:t>
            </a:r>
          </a:p>
        </p:txBody>
      </p:sp>
      <p:grpSp>
        <p:nvGrpSpPr>
          <p:cNvPr id="10" name="Group 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1" name="Straight Connector 1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0183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CA1B9DA9-9A9C-4C9F-9243-0C17F3072BBA}"/>
              </a:ext>
            </a:extLst>
          </p:cNvPr>
          <p:cNvSpPr txBox="1">
            <a:spLocks/>
          </p:cNvSpPr>
          <p:nvPr/>
        </p:nvSpPr>
        <p:spPr>
          <a:xfrm>
            <a:off x="836611" y="838200"/>
            <a:ext cx="10147477" cy="450144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es-MX" dirty="0"/>
              <a:t>En materiales ópticos convencionales las interacciones no lineales de fotones individuales es despreciable.</a:t>
            </a:r>
          </a:p>
          <a:p>
            <a:pPr marL="0" indent="0">
              <a:buFont typeface="Wingdings 3" panose="05040102010807070707" pitchFamily="18" charset="2"/>
              <a:buNone/>
            </a:pPr>
            <a:r>
              <a:rPr lang="es-MX" dirty="0"/>
              <a:t>En este experimento se logra crear un medio que muestra una fuerte absorción de pares de fotones, mientras que permanece transparente para un fotón individual.</a:t>
            </a:r>
          </a:p>
          <a:p>
            <a:pPr marL="0" indent="0">
              <a:buFont typeface="Wingdings 3" panose="05040102010807070707" pitchFamily="18" charset="2"/>
              <a:buNone/>
            </a:pPr>
            <a:endParaRPr lang="es-MX" dirty="0"/>
          </a:p>
        </p:txBody>
      </p:sp>
    </p:spTree>
    <p:extLst>
      <p:ext uri="{BB962C8B-B14F-4D97-AF65-F5344CB8AC3E}">
        <p14:creationId xmlns:p14="http://schemas.microsoft.com/office/powerpoint/2010/main" val="97262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3AB3B-24DE-4F63-9070-AF1169402EAE}"/>
              </a:ext>
            </a:extLst>
          </p:cNvPr>
          <p:cNvSpPr>
            <a:spLocks noGrp="1"/>
          </p:cNvSpPr>
          <p:nvPr>
            <p:ph type="title"/>
          </p:nvPr>
        </p:nvSpPr>
        <p:spPr>
          <a:xfrm>
            <a:off x="684212" y="4487332"/>
            <a:ext cx="8534400" cy="1507067"/>
          </a:xfrm>
        </p:spPr>
        <p:txBody>
          <a:bodyPr>
            <a:normAutofit/>
          </a:bodyPr>
          <a:lstStyle/>
          <a:p>
            <a:r>
              <a:rPr lang="es-MX" dirty="0"/>
              <a:t>Átomo de </a:t>
            </a:r>
            <a:r>
              <a:rPr lang="es-MX" dirty="0" err="1"/>
              <a:t>rydberg</a:t>
            </a:r>
            <a:endParaRPr lang="es-MX" dirty="0"/>
          </a:p>
        </p:txBody>
      </p:sp>
      <p:pic>
        <p:nvPicPr>
          <p:cNvPr id="6" name="Imagen 5" descr="Imagen que contiene comida&#10;&#10;Descripción generada automáticamente">
            <a:extLst>
              <a:ext uri="{FF2B5EF4-FFF2-40B4-BE49-F238E27FC236}">
                <a16:creationId xmlns:a16="http://schemas.microsoft.com/office/drawing/2014/main" id="{7C29626E-EFA7-49C4-B1F4-326D6F60E22D}"/>
              </a:ext>
            </a:extLst>
          </p:cNvPr>
          <p:cNvPicPr>
            <a:picLocks noChangeAspect="1"/>
          </p:cNvPicPr>
          <p:nvPr/>
        </p:nvPicPr>
        <p:blipFill>
          <a:blip r:embed="rId2"/>
          <a:stretch>
            <a:fillRect/>
          </a:stretch>
        </p:blipFill>
        <p:spPr>
          <a:xfrm>
            <a:off x="791239" y="762946"/>
            <a:ext cx="5304759" cy="3517285"/>
          </a:xfrm>
          <a:prstGeom prst="rect">
            <a:avLst/>
          </a:prstGeom>
          <a:effectLst>
            <a:innerShdw blurRad="57150" dist="38100" dir="14460000">
              <a:prstClr val="black">
                <a:alpha val="70000"/>
              </a:prstClr>
            </a:innerShdw>
          </a:effectLst>
        </p:spPr>
      </p:pic>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A6E6000-5EF0-4ECE-B2F8-BA1D17186E9F}"/>
                  </a:ext>
                </a:extLst>
              </p:cNvPr>
              <p:cNvSpPr>
                <a:spLocks noGrp="1"/>
              </p:cNvSpPr>
              <p:nvPr>
                <p:ph idx="1"/>
              </p:nvPr>
            </p:nvSpPr>
            <p:spPr>
              <a:xfrm>
                <a:off x="6499654" y="733647"/>
                <a:ext cx="5304759" cy="5260752"/>
              </a:xfrm>
            </p:spPr>
            <p:txBody>
              <a:bodyPr>
                <a:normAutofit/>
              </a:bodyPr>
              <a:lstStyle/>
              <a:p>
                <a:pPr>
                  <a:lnSpc>
                    <a:spcPct val="90000"/>
                  </a:lnSpc>
                </a:pPr>
                <a:r>
                  <a:rPr lang="es-MX" dirty="0"/>
                  <a:t>Un átomo de Rydberg es un átomo excitado con uno o varios electrones en estados con un número cuántico principal alto.</a:t>
                </a:r>
              </a:p>
              <a:p>
                <a:pPr>
                  <a:lnSpc>
                    <a:spcPct val="90000"/>
                  </a:lnSpc>
                </a:pPr>
                <a:r>
                  <a:rPr lang="es-MX" dirty="0"/>
                  <a:t>Alta respuesta a campos eléctricos y magnéticos, tiempo de decaimiento largos y bajo ciertas condiciones las funciones de onda electrónicas se aproximan a órbitas clásicas.</a:t>
                </a:r>
              </a:p>
              <a:p>
                <a:pPr>
                  <a:lnSpc>
                    <a:spcPct val="90000"/>
                  </a:lnSpc>
                </a:pPr>
                <a14:m>
                  <m:oMath xmlns:m="http://schemas.openxmlformats.org/officeDocument/2006/math">
                    <m:r>
                      <a:rPr lang="es-MX" b="0" i="1" smtClean="0">
                        <a:latin typeface="Cambria Math" panose="02040503050406030204" pitchFamily="18" charset="0"/>
                      </a:rPr>
                      <m:t>𝑟</m:t>
                    </m:r>
                    <m:r>
                      <a:rPr lang="es-MX" b="0" i="1" smtClean="0">
                        <a:latin typeface="Cambria Math" panose="02040503050406030204" pitchFamily="18" charset="0"/>
                      </a:rPr>
                      <m:t>= </m:t>
                    </m:r>
                    <m:f>
                      <m:fPr>
                        <m:ctrlPr>
                          <a:rPr lang="es-MX" b="0" i="1" smtClean="0">
                            <a:latin typeface="Cambria Math" panose="02040503050406030204" pitchFamily="18" charset="0"/>
                          </a:rPr>
                        </m:ctrlPr>
                      </m:fPr>
                      <m:num>
                        <m:sSup>
                          <m:sSupPr>
                            <m:ctrlPr>
                              <a:rPr lang="es-MX" b="0" i="1" smtClean="0">
                                <a:latin typeface="Cambria Math" panose="02040503050406030204" pitchFamily="18" charset="0"/>
                              </a:rPr>
                            </m:ctrlPr>
                          </m:sSupPr>
                          <m:e>
                            <m:r>
                              <a:rPr lang="es-MX" b="0" i="1" smtClean="0">
                                <a:latin typeface="Cambria Math" panose="02040503050406030204" pitchFamily="18" charset="0"/>
                              </a:rPr>
                              <m:t>𝑛</m:t>
                            </m:r>
                          </m:e>
                          <m:sup>
                            <m:r>
                              <a:rPr lang="es-MX" b="0" i="1" smtClean="0">
                                <a:latin typeface="Cambria Math" panose="02040503050406030204" pitchFamily="18" charset="0"/>
                              </a:rPr>
                              <m:t>2</m:t>
                            </m:r>
                          </m:sup>
                        </m:sSup>
                        <m:sSup>
                          <m:sSupPr>
                            <m:ctrlPr>
                              <a:rPr lang="es-MX" b="0" i="1" smtClean="0">
                                <a:latin typeface="Cambria Math" panose="02040503050406030204" pitchFamily="18" charset="0"/>
                              </a:rPr>
                            </m:ctrlPr>
                          </m:sSupPr>
                          <m:e>
                            <m:r>
                              <a:rPr lang="es-MX" b="0" i="1" smtClean="0">
                                <a:latin typeface="Cambria Math" panose="02040503050406030204" pitchFamily="18" charset="0"/>
                              </a:rPr>
                              <m:t>h</m:t>
                            </m:r>
                          </m:e>
                          <m:sup>
                            <m:r>
                              <a:rPr lang="es-MX" b="0" i="1" smtClean="0">
                                <a:latin typeface="Cambria Math" panose="02040503050406030204" pitchFamily="18" charset="0"/>
                              </a:rPr>
                              <m:t>2</m:t>
                            </m:r>
                          </m:sup>
                        </m:sSup>
                      </m:num>
                      <m:den>
                        <m:r>
                          <a:rPr lang="es-MX" b="0" i="1" smtClean="0">
                            <a:latin typeface="Cambria Math" panose="02040503050406030204" pitchFamily="18" charset="0"/>
                          </a:rPr>
                          <m:t>𝑘</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𝑒</m:t>
                            </m:r>
                          </m:e>
                          <m:sup>
                            <m:r>
                              <a:rPr lang="es-MX" b="0" i="1" smtClean="0">
                                <a:latin typeface="Cambria Math" panose="02040503050406030204" pitchFamily="18" charset="0"/>
                              </a:rPr>
                              <m:t>2</m:t>
                            </m:r>
                          </m:sup>
                        </m:sSup>
                        <m:r>
                          <a:rPr lang="es-MX" b="0" i="1" smtClean="0">
                            <a:latin typeface="Cambria Math" panose="02040503050406030204" pitchFamily="18" charset="0"/>
                          </a:rPr>
                          <m:t>𝑚</m:t>
                        </m:r>
                      </m:den>
                    </m:f>
                  </m:oMath>
                </a14:m>
                <a:endParaRPr lang="es-MX" dirty="0"/>
              </a:p>
              <a:p>
                <a:pPr>
                  <a:lnSpc>
                    <a:spcPct val="90000"/>
                  </a:lnSpc>
                </a:pPr>
                <a:r>
                  <a:rPr lang="es-MX" dirty="0"/>
                  <a:t>Para </a:t>
                </a:r>
                <a:r>
                  <a:rPr lang="es-MX" dirty="0" err="1"/>
                  <a:t>n’s</a:t>
                </a:r>
                <a:r>
                  <a:rPr lang="es-MX" dirty="0"/>
                  <a:t> grandes, r es grande pues el orbital escala al cuadrado con n, además la sección eficaz escala con n a la cuarta.</a:t>
                </a:r>
              </a:p>
              <a:p>
                <a:pPr>
                  <a:lnSpc>
                    <a:spcPct val="90000"/>
                  </a:lnSpc>
                </a:pPr>
                <a:endParaRPr lang="es-MX" sz="1400" dirty="0"/>
              </a:p>
              <a:p>
                <a:pPr>
                  <a:lnSpc>
                    <a:spcPct val="90000"/>
                  </a:lnSpc>
                </a:pPr>
                <a:endParaRPr lang="es-MX" sz="1400" dirty="0"/>
              </a:p>
            </p:txBody>
          </p:sp>
        </mc:Choice>
        <mc:Fallback xmlns="">
          <p:sp>
            <p:nvSpPr>
              <p:cNvPr id="3" name="Marcador de contenido 2">
                <a:extLst>
                  <a:ext uri="{FF2B5EF4-FFF2-40B4-BE49-F238E27FC236}">
                    <a16:creationId xmlns:a16="http://schemas.microsoft.com/office/drawing/2014/main" id="{7A6E6000-5EF0-4ECE-B2F8-BA1D17186E9F}"/>
                  </a:ext>
                </a:extLst>
              </p:cNvPr>
              <p:cNvSpPr>
                <a:spLocks noGrp="1" noRot="1" noChangeAspect="1" noMove="1" noResize="1" noEditPoints="1" noAdjustHandles="1" noChangeArrowheads="1" noChangeShapeType="1" noTextEdit="1"/>
              </p:cNvSpPr>
              <p:nvPr>
                <p:ph idx="1"/>
              </p:nvPr>
            </p:nvSpPr>
            <p:spPr>
              <a:xfrm>
                <a:off x="6499654" y="733647"/>
                <a:ext cx="5304759" cy="5260752"/>
              </a:xfrm>
              <a:blipFill>
                <a:blip r:embed="rId3"/>
                <a:stretch>
                  <a:fillRect l="-460" t="-116"/>
                </a:stretch>
              </a:blipFill>
            </p:spPr>
            <p:txBody>
              <a:bodyPr/>
              <a:lstStyle/>
              <a:p>
                <a:r>
                  <a:rPr lang="es-MX">
                    <a:noFill/>
                  </a:rPr>
                  <a:t> </a:t>
                </a:r>
              </a:p>
            </p:txBody>
          </p:sp>
        </mc:Fallback>
      </mc:AlternateContent>
    </p:spTree>
    <p:extLst>
      <p:ext uri="{BB962C8B-B14F-4D97-AF65-F5344CB8AC3E}">
        <p14:creationId xmlns:p14="http://schemas.microsoft.com/office/powerpoint/2010/main" val="277884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F096F17-AE63-4F8D-8F90-6DCCF480CFFD}"/>
              </a:ext>
            </a:extLst>
          </p:cNvPr>
          <p:cNvSpPr>
            <a:spLocks noGrp="1"/>
          </p:cNvSpPr>
          <p:nvPr>
            <p:ph type="title"/>
          </p:nvPr>
        </p:nvSpPr>
        <p:spPr>
          <a:xfrm>
            <a:off x="5135754" y="628617"/>
            <a:ext cx="6368858" cy="3028983"/>
          </a:xfrm>
        </p:spPr>
        <p:txBody>
          <a:bodyPr vert="horz" lIns="91440" tIns="45720" rIns="91440" bIns="45720" rtlCol="0" anchor="b">
            <a:normAutofit/>
          </a:bodyPr>
          <a:lstStyle/>
          <a:p>
            <a:r>
              <a:rPr lang="en-US" sz="4800"/>
              <a:t>Radio de bloqueo</a:t>
            </a:r>
          </a:p>
        </p:txBody>
      </p:sp>
      <p:pic>
        <p:nvPicPr>
          <p:cNvPr id="5" name="Imagen 4" descr="Imagen que contiene texto, mapa&#10;&#10;Descripción generada automáticamente">
            <a:extLst>
              <a:ext uri="{FF2B5EF4-FFF2-40B4-BE49-F238E27FC236}">
                <a16:creationId xmlns:a16="http://schemas.microsoft.com/office/drawing/2014/main" id="{15E1290C-D794-4CFD-9891-47CD0D8A97F7}"/>
              </a:ext>
            </a:extLst>
          </p:cNvPr>
          <p:cNvPicPr>
            <a:picLocks noChangeAspect="1"/>
          </p:cNvPicPr>
          <p:nvPr/>
        </p:nvPicPr>
        <p:blipFill>
          <a:blip r:embed="rId2"/>
          <a:stretch>
            <a:fillRect/>
          </a:stretch>
        </p:blipFill>
        <p:spPr>
          <a:xfrm>
            <a:off x="646633" y="832321"/>
            <a:ext cx="4004489" cy="4868680"/>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22" name="Group 21">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6748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21" name="Group 9">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 name="Rectangle 16">
            <a:extLst>
              <a:ext uri="{FF2B5EF4-FFF2-40B4-BE49-F238E27FC236}">
                <a16:creationId xmlns:a16="http://schemas.microsoft.com/office/drawing/2014/main" id="{5C6ACA56-9AD4-4EE6-8F38-8C18968AC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A42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8">
            <a:extLst>
              <a:ext uri="{FF2B5EF4-FFF2-40B4-BE49-F238E27FC236}">
                <a16:creationId xmlns:a16="http://schemas.microsoft.com/office/drawing/2014/main" id="{BE655210-4EEB-44D9-B394-6FB4139BF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magen que contiene interior, objeto&#10;&#10;Descripción generada automáticamente">
            <a:extLst>
              <a:ext uri="{FF2B5EF4-FFF2-40B4-BE49-F238E27FC236}">
                <a16:creationId xmlns:a16="http://schemas.microsoft.com/office/drawing/2014/main" id="{2FE049B7-1862-4135-A63A-0D689EC68101}"/>
              </a:ext>
            </a:extLst>
          </p:cNvPr>
          <p:cNvPicPr>
            <a:picLocks noChangeAspect="1"/>
          </p:cNvPicPr>
          <p:nvPr/>
        </p:nvPicPr>
        <p:blipFill>
          <a:blip r:embed="rId2"/>
          <a:stretch>
            <a:fillRect/>
          </a:stretch>
        </p:blipFill>
        <p:spPr>
          <a:xfrm>
            <a:off x="2344440" y="643467"/>
            <a:ext cx="7503119" cy="5571066"/>
          </a:xfrm>
          <a:prstGeom prst="rect">
            <a:avLst/>
          </a:prstGeom>
        </p:spPr>
      </p:pic>
    </p:spTree>
    <p:extLst>
      <p:ext uri="{BB962C8B-B14F-4D97-AF65-F5344CB8AC3E}">
        <p14:creationId xmlns:p14="http://schemas.microsoft.com/office/powerpoint/2010/main" val="3195640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29239E8-C937-4676-9331-EA357C387718}"/>
              </a:ext>
            </a:extLst>
          </p:cNvPr>
          <p:cNvSpPr>
            <a:spLocks noGrp="1"/>
          </p:cNvSpPr>
          <p:nvPr>
            <p:ph idx="1"/>
          </p:nvPr>
        </p:nvSpPr>
        <p:spPr>
          <a:xfrm>
            <a:off x="1745368" y="1621366"/>
            <a:ext cx="8534400" cy="3615267"/>
          </a:xfrm>
        </p:spPr>
        <p:txBody>
          <a:bodyPr/>
          <a:lstStyle/>
          <a:p>
            <a:r>
              <a:rPr lang="es-MX" dirty="0"/>
              <a:t>La demostración experimental de un material óptico que presenta la atenuación en presencia de dos fotones, así como la transmisión en presencia de un solo fotón es el resultado central de este </a:t>
            </a:r>
            <a:r>
              <a:rPr lang="es-MX" dirty="0" err="1"/>
              <a:t>paper</a:t>
            </a:r>
            <a:r>
              <a:rPr lang="es-MX" dirty="0"/>
              <a:t>.</a:t>
            </a:r>
          </a:p>
        </p:txBody>
      </p:sp>
    </p:spTree>
    <p:extLst>
      <p:ext uri="{BB962C8B-B14F-4D97-AF65-F5344CB8AC3E}">
        <p14:creationId xmlns:p14="http://schemas.microsoft.com/office/powerpoint/2010/main" val="1800817069"/>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3</TotalTime>
  <Words>176</Words>
  <Application>Microsoft Office PowerPoint</Application>
  <PresentationFormat>Panorámica</PresentationFormat>
  <Paragraphs>11</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Cambria Math</vt:lpstr>
      <vt:lpstr>Century Gothic</vt:lpstr>
      <vt:lpstr>Wingdings 3</vt:lpstr>
      <vt:lpstr>Sector</vt:lpstr>
      <vt:lpstr>Óptica cuántica no lineal con un solo fotón utilizando átomos fuertemente interactuantes</vt:lpstr>
      <vt:lpstr>Presentación de PowerPoint</vt:lpstr>
      <vt:lpstr>Átomo de rydberg</vt:lpstr>
      <vt:lpstr>Radio de bloqueo</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Óptica cuántica no lineal con un solo fotón utilizando átomos fuertemente interactuantes</dc:title>
  <dc:creator>Eduardo Esquivel Ramírez</dc:creator>
  <cp:lastModifiedBy>Eduardo Esquivel Ramírez</cp:lastModifiedBy>
  <cp:revision>2</cp:revision>
  <dcterms:created xsi:type="dcterms:W3CDTF">2018-12-11T14:46:03Z</dcterms:created>
  <dcterms:modified xsi:type="dcterms:W3CDTF">2018-12-11T14:49:50Z</dcterms:modified>
</cp:coreProperties>
</file>