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Esquivel Ramírez" initials="EER" lastIdx="0" clrIdx="0">
    <p:extLst>
      <p:ext uri="{19B8F6BF-5375-455C-9EA6-DF929625EA0E}">
        <p15:presenceInfo xmlns:p15="http://schemas.microsoft.com/office/powerpoint/2012/main" userId="4022b9ce6a2ef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7" d="100"/>
          <a:sy n="57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70B8F-ECFA-43D8-892B-5C2CB4997B73}" type="datetimeFigureOut">
              <a:rPr lang="es-MX" smtClean="0"/>
              <a:t>19/10/2018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33FFB-E057-40C2-8BBF-973CDEF8FC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822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44FCE8-7DF7-4FAE-A7FB-9454A42BA3FD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1CE4-4707-4E09-B56B-0F2226F179C2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430F-EF39-419B-AA17-206EBBC03F3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39D1-3984-4F0E-927A-9D62A114B86E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E524-E536-43F1-A930-2986365156F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08DB-BF96-44D7-B27D-D9A9ADB502BD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91B3-C800-4101-BB3F-0D73BBA0A21F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D2EB-8D03-4348-93F2-CA1CD45B931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CEF3-A33B-47B7-8159-A9F10E9491D5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92D1-2B72-4599-8743-88133DBC4AFF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6DCA-ABB0-4ED7-B8C6-E67187565D6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AB09-981A-4DFE-98D1-E132B17A5668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685C-A012-457E-85FE-0DC5666A72E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6A92-4841-4878-9B01-65096C18AB8F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B7AD-B304-4370-B4ED-7A1C511C2C41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B57A-13F2-4762-BE1B-DB68C15CC586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93E-E8CF-45FA-8609-7041211F2C17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44D9CA-E7E7-48D6-9859-E7F021C0B135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26698-62AA-4CBE-8656-24C9D976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Espectrometría de masas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6CD6A-F27C-4898-AAED-22CB52949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Jesús Eduardo Anaya galeana</a:t>
            </a:r>
          </a:p>
          <a:p>
            <a:r>
              <a:rPr lang="es-MX" dirty="0"/>
              <a:t>Eduardo Esquivel Ramírez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03B089-3C66-43A4-85F5-E131EFCF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6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A4E78-F277-449A-8435-4F17670D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Filtro de velocidades tipo </a:t>
            </a:r>
            <a:r>
              <a:rPr lang="es-MX" dirty="0" err="1"/>
              <a:t>wien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057497A-9FFA-4B5F-BABA-3642213FE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s-MX" sz="3200" dirty="0"/>
                  <a:t>=q(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s-MX" sz="32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MX" sz="3200" dirty="0"/>
                  <a:t>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s-MX" sz="3200" dirty="0"/>
                  <a:t>)</a:t>
                </a:r>
              </a:p>
              <a:p>
                <a:pPr marL="0" indent="0" algn="ctr">
                  <a:buNone/>
                </a:pPr>
                <a:endParaRPr lang="es-MX" sz="3200" dirty="0"/>
              </a:p>
              <a:p>
                <a:pPr marL="0" indent="0" algn="ctr">
                  <a:buNone/>
                </a:pPr>
                <a:r>
                  <a:rPr lang="es-MX" sz="3200" dirty="0"/>
                  <a:t>Para que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s-MX" sz="3200" dirty="0"/>
                  <a:t>=0</a:t>
                </a:r>
              </a:p>
              <a:p>
                <a:pPr marL="0" indent="0" algn="ctr">
                  <a:buNone/>
                </a:pPr>
                <a:endParaRPr lang="es-MX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057497A-9FFA-4B5F-BABA-3642213FE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DD1B1F-C5E9-4496-9B5E-726FE1D1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10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064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169B-04F8-4D7B-89DA-C8FA3024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Filtro de velocidades tipo </a:t>
            </a:r>
            <a:r>
              <a:rPr lang="es-MX" dirty="0" err="1"/>
              <a:t>wien</a:t>
            </a:r>
            <a:endParaRPr lang="es-MX" dirty="0"/>
          </a:p>
        </p:txBody>
      </p:sp>
      <p:pic>
        <p:nvPicPr>
          <p:cNvPr id="6" name="Marcador de contenido 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F64D1599-FEC8-4220-8A31-9C6B0A45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890" y="2065867"/>
            <a:ext cx="5978219" cy="43564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9CDEF9-57FC-4CE3-9543-A3DE5AD4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986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B285A-D37E-48F4-B362-97B5C33A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Deflección</a:t>
            </a:r>
            <a:r>
              <a:rPr lang="es-MX" dirty="0"/>
              <a:t> de 10°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E6D8FE-FB18-4BAF-BAC6-9E1276C1E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32" t="6002" r="20344" b="18592"/>
          <a:stretch/>
        </p:blipFill>
        <p:spPr>
          <a:xfrm>
            <a:off x="2395537" y="2381055"/>
            <a:ext cx="7400926" cy="317433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217A22-B243-4C0C-9E69-392DACF1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835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86722-EDB2-4A15-814E-13632689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Primera detección: Espectrometría de masas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5BE1F5-C6B3-4641-8388-8BCB4F0E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13</a:t>
            </a:fld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341944DF-0297-4DBD-8D79-3E070AE9F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41538"/>
                <a:ext cx="10131425" cy="364966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MX" sz="32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MX" sz="3200" i="1">
                          <a:latin typeface="Cambria Math" panose="02040503050406030204" pitchFamily="18" charset="0"/>
                        </a:rPr>
                        <m:t>𝑞𝐶</m:t>
                      </m:r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s-MX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MX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MX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MX" sz="3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3200" dirty="0"/>
              </a:p>
            </p:txBody>
          </p:sp>
        </mc:Choice>
        <mc:Fallback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341944DF-0297-4DBD-8D79-3E070AE9F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41538"/>
                <a:ext cx="10131425" cy="36496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1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98C2-2267-4468-9308-0866FAD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300"/>
              <a:t>Zona de reacción: Colisiones</a:t>
            </a:r>
          </a:p>
        </p:txBody>
      </p:sp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EA2EA25A-D905-48F5-94EE-3552C95FB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76" y="626261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5B8D182A-4265-44B5-B2B7-92817A51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82" y="740560"/>
            <a:ext cx="2353767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4" name="Rounded Rectangle 14">
            <a:extLst>
              <a:ext uri="{FF2B5EF4-FFF2-40B4-BE49-F238E27FC236}">
                <a16:creationId xmlns:a16="http://schemas.microsoft.com/office/drawing/2014/main" id="{A7E87583-4B10-4BB4-96D0-CA6B06C21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9909" y="626261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magen que contiene edificio&#10;&#10;Descripción generada con confianza alta">
            <a:extLst>
              <a:ext uri="{FF2B5EF4-FFF2-40B4-BE49-F238E27FC236}">
                <a16:creationId xmlns:a16="http://schemas.microsoft.com/office/drawing/2014/main" id="{D8FB0EF9-FF9D-4087-8AD6-D2D51BD0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209" y="758048"/>
            <a:ext cx="2398979" cy="1877200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23CAE9E4-1BBC-4BB6-B7EC-3AB0809BC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75" y="2942652"/>
            <a:ext cx="5433751" cy="3284719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Marcador de contenido 5">
            <a:extLst>
              <a:ext uri="{FF2B5EF4-FFF2-40B4-BE49-F238E27FC236}">
                <a16:creationId xmlns:a16="http://schemas.microsoft.com/office/drawing/2014/main" id="{5BE4C5DE-B4A1-436B-ADA2-735D3FD7B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76" y="3447468"/>
            <a:ext cx="5204358" cy="226047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12" name="Marcador de contenido 11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7B97A1D3-814E-497F-B623-5D903648F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207027" y="3264915"/>
            <a:ext cx="5772226" cy="72129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A0583-140E-4600-A54D-0732F95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800" smtClean="0"/>
              <a:pPr>
                <a:spcAft>
                  <a:spcPts val="600"/>
                </a:spcAft>
              </a:pPr>
              <a:t>14</a:t>
            </a:fld>
            <a:endParaRPr lang="en-US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50F52D-8800-4DA8-B350-F4240DC5E8B8}"/>
              </a:ext>
            </a:extLst>
          </p:cNvPr>
          <p:cNvSpPr txBox="1"/>
          <p:nvPr/>
        </p:nvSpPr>
        <p:spPr>
          <a:xfrm>
            <a:off x="7394222" y="3986213"/>
            <a:ext cx="386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/>
              <a:t>Posibles iones</a:t>
            </a:r>
          </a:p>
        </p:txBody>
      </p:sp>
    </p:spTree>
    <p:extLst>
      <p:ext uri="{BB962C8B-B14F-4D97-AF65-F5344CB8AC3E}">
        <p14:creationId xmlns:p14="http://schemas.microsoft.com/office/powerpoint/2010/main" val="5309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31CC4-C4AD-4C88-98E6-28BCDC73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800"/>
              <a:t>Segunda detección: espectro de tiempos de vuelo</a:t>
            </a:r>
          </a:p>
        </p:txBody>
      </p:sp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F92E689A-A63C-4E55-8616-49E78E66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72804"/>
            <a:ext cx="6897878" cy="512167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3DDDB92-9154-457C-BEB3-DFEE1DAAF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5806" y="2251587"/>
                <a:ext cx="3706762" cy="397223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s-MX" sz="2800" dirty="0"/>
              </a:p>
              <a:p>
                <a:pPr marL="0" indent="0" algn="ctr">
                  <a:buNone/>
                </a:pPr>
                <a:r>
                  <a:rPr lang="es-MX" sz="2800" dirty="0"/>
                  <a:t>Mientras más masivas con las partículas menos aceleración adquieren y se tardan más en llegar al detector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3DDDB92-9154-457C-BEB3-DFEE1DAAF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5806" y="2251587"/>
                <a:ext cx="3706762" cy="3972232"/>
              </a:xfrm>
              <a:blipFill>
                <a:blip r:embed="rId4"/>
                <a:stretch>
                  <a:fillRect r="-11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B94A2-247A-477B-B343-C0EE947A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A33D3-87B0-4B1E-AB17-CA846D6A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008" y="2700866"/>
            <a:ext cx="4139984" cy="1456267"/>
          </a:xfrm>
        </p:spPr>
        <p:txBody>
          <a:bodyPr>
            <a:normAutofit/>
          </a:bodyPr>
          <a:lstStyle/>
          <a:p>
            <a:pPr algn="ctr"/>
            <a:r>
              <a:rPr lang="es-MX" sz="4800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E9852B-8854-4CF1-ACC2-B133FB4D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967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A19D8-FD1E-4010-AE3D-F5C3EE6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456267"/>
          </a:xfrm>
        </p:spPr>
        <p:txBody>
          <a:bodyPr/>
          <a:lstStyle/>
          <a:p>
            <a:pPr algn="ctr"/>
            <a:r>
              <a:rPr lang="es-MX" dirty="0"/>
              <a:t>Espectrometría de masas</a:t>
            </a:r>
          </a:p>
        </p:txBody>
      </p:sp>
      <p:pic>
        <p:nvPicPr>
          <p:cNvPr id="6" name="Marcador de contenido 5" descr="Imagen que contiene mapa, texto&#10;&#10;Descripción generada con confianza alta">
            <a:extLst>
              <a:ext uri="{FF2B5EF4-FFF2-40B4-BE49-F238E27FC236}">
                <a16:creationId xmlns:a16="http://schemas.microsoft.com/office/drawing/2014/main" id="{5C986CA9-19EC-4593-8B2F-CD116B982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67" y="1141842"/>
            <a:ext cx="7492245" cy="510655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4D445C-5B36-432D-90CE-BB30980D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Imagen 7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3AE074A3-4C5E-4EC4-A719-87D1DFC4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089" y="1141842"/>
            <a:ext cx="2865108" cy="25482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C1D612-EAE8-4027-9DB9-E72E8A031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613" y="4286250"/>
            <a:ext cx="338806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2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Marcador de contenido 5" descr="Imagen que contiene mapa, texto, interior&#10;&#10;Descripción generada con confianza muy alta">
            <a:extLst>
              <a:ext uri="{FF2B5EF4-FFF2-40B4-BE49-F238E27FC236}">
                <a16:creationId xmlns:a16="http://schemas.microsoft.com/office/drawing/2014/main" id="{5686481C-F8F3-4E59-930E-B13942DA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12" y="1814218"/>
            <a:ext cx="4820243" cy="3229562"/>
          </a:xfrm>
          <a:prstGeom prst="rect">
            <a:avLst/>
          </a:prstGeom>
        </p:spPr>
      </p:pic>
      <p:pic>
        <p:nvPicPr>
          <p:cNvPr id="8" name="Imagen 7" descr="Imagen que contiene texto, mesa, cielo, mapa&#10;&#10;Descripción generada con confianza muy alta">
            <a:extLst>
              <a:ext uri="{FF2B5EF4-FFF2-40B4-BE49-F238E27FC236}">
                <a16:creationId xmlns:a16="http://schemas.microsoft.com/office/drawing/2014/main" id="{F54DB3DA-5E51-4442-BD28-F2438E319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145" y="1820243"/>
            <a:ext cx="4820243" cy="321751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74BF8-854A-47C1-A05F-C9F56B4D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6429057"/>
            <a:ext cx="551167" cy="377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8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41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1FFA1-CFD2-474D-9D4B-74D37E4E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pPr algn="ctr"/>
            <a:r>
              <a:rPr lang="es-MX" dirty="0"/>
              <a:t>Curiosidades</a:t>
            </a:r>
          </a:p>
        </p:txBody>
      </p:sp>
      <p:pic>
        <p:nvPicPr>
          <p:cNvPr id="6" name="Marcador de contenido 5" descr="Imagen que contiene pared, interior, texto&#10;&#10;Descripción generada con confianza muy alta">
            <a:extLst>
              <a:ext uri="{FF2B5EF4-FFF2-40B4-BE49-F238E27FC236}">
                <a16:creationId xmlns:a16="http://schemas.microsoft.com/office/drawing/2014/main" id="{CBAC82DC-3B8A-46A0-ADD5-2CE3BDC01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773" y="1457325"/>
            <a:ext cx="6838453" cy="479107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00269B-40EE-4100-9EC3-390AF55A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19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424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F081B-D1AC-4051-A200-5BED00D7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Aceleradores de partículas: colisionar para aprender</a:t>
            </a:r>
          </a:p>
        </p:txBody>
      </p:sp>
      <p:pic>
        <p:nvPicPr>
          <p:cNvPr id="5" name="Marcador de contenido 4" descr="Imagen que contiene mesa, interior, pared, suelo&#10;&#10;Descripción generada con confianza muy alta">
            <a:extLst>
              <a:ext uri="{FF2B5EF4-FFF2-40B4-BE49-F238E27FC236}">
                <a16:creationId xmlns:a16="http://schemas.microsoft.com/office/drawing/2014/main" id="{A645061D-D383-42CB-B661-BA0B0E4F1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788" y="2971796"/>
            <a:ext cx="5165558" cy="2726267"/>
          </a:xfrm>
        </p:spPr>
      </p:pic>
      <p:pic>
        <p:nvPicPr>
          <p:cNvPr id="7" name="Imagen 6" descr="Imagen que contiene música, piano&#10;&#10;Descripción generada con confianza muy alta">
            <a:extLst>
              <a:ext uri="{FF2B5EF4-FFF2-40B4-BE49-F238E27FC236}">
                <a16:creationId xmlns:a16="http://schemas.microsoft.com/office/drawing/2014/main" id="{5FF9174C-B5E4-4123-B5A2-350C40AC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761186"/>
            <a:ext cx="4200384" cy="314748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4DAF4BA-8664-4427-9BCB-B588CCBC52BA}"/>
              </a:ext>
            </a:extLst>
          </p:cNvPr>
          <p:cNvSpPr/>
          <p:nvPr/>
        </p:nvSpPr>
        <p:spPr>
          <a:xfrm>
            <a:off x="5114925" y="3892016"/>
            <a:ext cx="1414463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A6E327-09B0-4B08-9DAA-0F17554A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40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A0BF5-B176-47B3-9F6D-EEB40C2A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81" y="-329147"/>
            <a:ext cx="8301036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Espectro de tiempos de vuelo</a:t>
            </a:r>
          </a:p>
        </p:txBody>
      </p:sp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AD13E6A7-C35E-4348-B995-39D077DD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99578"/>
            <a:ext cx="6897878" cy="50681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DCFC5A-FF85-4C84-8EAB-E3C22049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800" smtClean="0"/>
              <a:pPr>
                <a:spcAft>
                  <a:spcPts val="600"/>
                </a:spcAft>
              </a:pPr>
              <a:t>20</a:t>
            </a:fld>
            <a:endParaRPr lang="en-US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FFEB66-64A2-4139-A3D2-B739AF72A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980" y="2171049"/>
            <a:ext cx="2792520" cy="25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3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164568-8F12-4B93-9BEF-92CBCA5B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Marcador de contenido 9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C9D6A387-8A4D-48BB-BD1F-466DDAF1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734448"/>
            <a:ext cx="6232525" cy="5513952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41B3CD-B720-42E4-8EF1-BF461DBB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298" y="2385298"/>
            <a:ext cx="3248313" cy="20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9922-0573-4624-A828-F1F19C1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8567444-F634-450B-9D9F-40A90AA93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Es posible crear, acelerar y seleccionar protones en un acelerador de partículas como el descrito en esta presentación.</a:t>
                </a:r>
              </a:p>
              <a:p>
                <a:r>
                  <a:rPr lang="es-MX" dirty="0"/>
                  <a:t>Este acelerador de partículas nos permite estudiar procesos de ionización, captura de electrones y procesos disociativos que se dan en las colisiones de protones a bajas energías con otras especies químicas .</a:t>
                </a:r>
              </a:p>
              <a:p>
                <a:r>
                  <a:rPr lang="es-MX" dirty="0"/>
                  <a:t>El </a:t>
                </a:r>
                <a:r>
                  <a:rPr lang="es-MX" dirty="0" err="1"/>
                  <a:t>ión</a:t>
                </a:r>
                <a:r>
                  <a:rPr lang="es-MX" dirty="0"/>
                  <a:t> más abundante en la colisión de protones a bajas energías con tetracloruro de carbono es el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MX" dirty="0"/>
                  <a:t> con una abundancia relativa de 58.57%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8567444-F634-450B-9D9F-40A90AA93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66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798E90-AFE4-4E3B-927C-B02269D5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94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426EDA4A-8080-4ABE-A818-BE5FBA965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65" r="9091" b="61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56764F-BA23-4B49-A62F-085F6667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101" y="2814273"/>
            <a:ext cx="1834621" cy="1227667"/>
          </a:xfrm>
        </p:spPr>
        <p:txBody>
          <a:bodyPr>
            <a:noAutofit/>
          </a:bodyPr>
          <a:lstStyle/>
          <a:p>
            <a:pPr algn="ctr"/>
            <a:r>
              <a:rPr lang="es-MX" sz="8800" dirty="0"/>
              <a:t>Fin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98BAEF-7A05-485C-A0B3-29342575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4D7B7-3076-4FBF-BEB2-B24BFBFC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Todo depende de la energía</a:t>
            </a:r>
          </a:p>
        </p:txBody>
      </p:sp>
      <p:pic>
        <p:nvPicPr>
          <p:cNvPr id="7" name="Imagen 6" descr="Imagen que contiene mesa de billar, bola de billar, sala de billar, balón&#10;&#10;Descripción generada con confianza muy alta">
            <a:extLst>
              <a:ext uri="{FF2B5EF4-FFF2-40B4-BE49-F238E27FC236}">
                <a16:creationId xmlns:a16="http://schemas.microsoft.com/office/drawing/2014/main" id="{6CA6B74A-7601-477A-B23A-3225199E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9" y="2062319"/>
            <a:ext cx="5269199" cy="3649661"/>
          </a:xfrm>
          <a:prstGeom prst="rect">
            <a:avLst/>
          </a:prstGeom>
        </p:spPr>
      </p:pic>
      <p:pic>
        <p:nvPicPr>
          <p:cNvPr id="11" name="Marcador de contenido 10" descr="Imagen que contiene utensilios de cocina, olla&#10;&#10;Descripción generada con confianza alta">
            <a:extLst>
              <a:ext uri="{FF2B5EF4-FFF2-40B4-BE49-F238E27FC236}">
                <a16:creationId xmlns:a16="http://schemas.microsoft.com/office/drawing/2014/main" id="{B081F550-64C5-4FD3-B14D-F64242696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961" t="4857" r="10172" b="14500"/>
          <a:stretch/>
        </p:blipFill>
        <p:spPr>
          <a:xfrm>
            <a:off x="6096000" y="2062319"/>
            <a:ext cx="5651659" cy="3649661"/>
          </a:xfr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A08D9FFF-1066-4CDC-B042-4F6D3254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26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B572F187-0D88-413D-8C4C-451923CC4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84EF8E-6F4E-40EF-BDAD-7950F1585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729B82F5-E700-4045-9F00-635A41F62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03B3C-3550-4909-89C6-A0527F0A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s-MX" dirty="0"/>
              <a:t>GRAN COLISIONADOR DE HADRONES (LHC)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A0E857C-5904-4633-9B6E-C26ADCDF4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0067" y="2006601"/>
                <a:ext cx="9437159" cy="3784600"/>
              </a:xfrm>
            </p:spPr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Localización: </a:t>
                </a:r>
                <a:r>
                  <a:rPr lang="en-US" sz="2800" dirty="0" err="1"/>
                  <a:t>Ginebra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Suiza</a:t>
                </a:r>
                <a:r>
                  <a:rPr lang="en-US" sz="2800" dirty="0"/>
                  <a:t>.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 err="1"/>
                  <a:t>Extensión</a:t>
                </a:r>
                <a:r>
                  <a:rPr lang="en-US" sz="2800" dirty="0"/>
                  <a:t>: 27 km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 err="1"/>
                  <a:t>Energías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alcanzadas</a:t>
                </a:r>
                <a:r>
                  <a:rPr lang="en-US" sz="2800" dirty="0"/>
                  <a:t>: 7 </a:t>
                </a:r>
                <a:r>
                  <a:rPr lang="en-US" sz="2800" dirty="0" err="1"/>
                  <a:t>TeV</a:t>
                </a:r>
                <a:r>
                  <a:rPr lang="en-US" sz="2800" dirty="0"/>
                  <a:t>  (1x</a:t>
                </a:r>
                <a14:m>
                  <m:oMath xmlns:m="http://schemas.openxmlformats.org/officeDocument/2006/math">
                    <m:r>
                      <a:rPr lang="es-MX" sz="28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800" dirty="0"/>
                  <a:t> eV)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 err="1"/>
                  <a:t>Objetivo</a:t>
                </a:r>
                <a:r>
                  <a:rPr lang="en-US" sz="2800" dirty="0"/>
                  <a:t>: </a:t>
                </a:r>
                <a:r>
                  <a:rPr lang="en-US" sz="2800" dirty="0" err="1"/>
                  <a:t>Recrear</a:t>
                </a:r>
                <a:r>
                  <a:rPr lang="en-US" sz="2800" dirty="0"/>
                  <a:t> el </a:t>
                </a:r>
                <a:r>
                  <a:rPr lang="en-US" sz="2800" dirty="0" err="1"/>
                  <a:t>universo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primitivo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unos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segundos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después</a:t>
                </a:r>
                <a:r>
                  <a:rPr lang="en-US" sz="2800" dirty="0"/>
                  <a:t> del Big Bang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 err="1"/>
                  <a:t>Resultado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más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importante</a:t>
                </a:r>
                <a:r>
                  <a:rPr lang="en-US" sz="2800" dirty="0"/>
                  <a:t>: </a:t>
                </a:r>
                <a:r>
                  <a:rPr lang="es-MX" sz="2800" dirty="0"/>
                  <a:t>Descubrimiento</a:t>
                </a:r>
                <a:r>
                  <a:rPr lang="en-US" sz="2800" dirty="0"/>
                  <a:t> del </a:t>
                </a:r>
                <a:r>
                  <a:rPr lang="es-MX" sz="2800" dirty="0"/>
                  <a:t>bosón</a:t>
                </a:r>
                <a:r>
                  <a:rPr lang="en-US" sz="2800" dirty="0"/>
                  <a:t> de Higgs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7A0E857C-5904-4633-9B6E-C26ADCDF4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0067" y="2006601"/>
                <a:ext cx="9437159" cy="3784600"/>
              </a:xfrm>
              <a:blipFill>
                <a:blip r:embed="rId5"/>
                <a:stretch>
                  <a:fillRect l="-1163" b="-19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4C80BF-9DC6-40B6-B60F-8552E4CF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800" smtClean="0"/>
              <a:pPr>
                <a:spcAft>
                  <a:spcPts val="600"/>
                </a:spcAft>
              </a:pPr>
              <a:t>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526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Marcador de contenido 5">
            <a:extLst>
              <a:ext uri="{FF2B5EF4-FFF2-40B4-BE49-F238E27FC236}">
                <a16:creationId xmlns:a16="http://schemas.microsoft.com/office/drawing/2014/main" id="{89F3C064-4D2F-48C6-BD88-4624EC685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4151" b="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5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D78BA8-D38D-4029-A173-FF0A136C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s-MX" sz="5400" dirty="0" err="1"/>
              <a:t>Bettytron</a:t>
            </a:r>
            <a:endParaRPr lang="es-MX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10">
                <a:extLst>
                  <a:ext uri="{FF2B5EF4-FFF2-40B4-BE49-F238E27FC236}">
                    <a16:creationId xmlns:a16="http://schemas.microsoft.com/office/drawing/2014/main" id="{D60BE8C2-EC59-4323-807F-7559D2804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649133"/>
              </a:xfrm>
            </p:spPr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Localización: </a:t>
                </a:r>
                <a:r>
                  <a:rPr lang="en-US" sz="2800" dirty="0" err="1"/>
                  <a:t>Edificio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Tlahuizclapan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Facultad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Ciencias</a:t>
                </a:r>
                <a:endParaRPr lang="en-US" sz="28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 err="1"/>
                  <a:t>Extensión</a:t>
                </a:r>
                <a:r>
                  <a:rPr lang="en-US" sz="2800" dirty="0"/>
                  <a:t>: 130 cm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 err="1"/>
                  <a:t>Energías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alcanzadas</a:t>
                </a:r>
                <a:r>
                  <a:rPr lang="en-US" sz="2800" dirty="0"/>
                  <a:t>: 10 keV (1x</a:t>
                </a:r>
                <a14:m>
                  <m:oMath xmlns:m="http://schemas.openxmlformats.org/officeDocument/2006/math">
                    <m:r>
                      <a:rPr lang="es-MX" sz="28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 eV)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 err="1"/>
                  <a:t>Objetivo</a:t>
                </a:r>
                <a:r>
                  <a:rPr lang="en-US" sz="2800" dirty="0"/>
                  <a:t>: </a:t>
                </a:r>
                <a:r>
                  <a:rPr lang="en-US" sz="2800" dirty="0" err="1"/>
                  <a:t>Obtener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secciones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eficaces</a:t>
                </a:r>
                <a:r>
                  <a:rPr lang="en-US" sz="2800" dirty="0"/>
                  <a:t> de las </a:t>
                </a:r>
                <a:r>
                  <a:rPr lang="en-US" sz="2800" dirty="0" err="1"/>
                  <a:t>colisiones</a:t>
                </a:r>
                <a:r>
                  <a:rPr lang="en-US" sz="2800" dirty="0"/>
                  <a:t> y </a:t>
                </a:r>
                <a:r>
                  <a:rPr lang="en-US" sz="2800" dirty="0" err="1"/>
                  <a:t>estudiar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procesos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atmosféricos</a:t>
                </a:r>
                <a:endParaRPr lang="en-US" sz="28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 err="1"/>
                  <a:t>Resultado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más</a:t>
                </a:r>
                <a:r>
                  <a:rPr lang="en-US" sz="2800" dirty="0"/>
                  <a:t> memorable: Tal </a:t>
                </a:r>
                <a:r>
                  <a:rPr lang="en-US" sz="2800" dirty="0" err="1"/>
                  <a:t>vez</a:t>
                </a:r>
                <a:r>
                  <a:rPr lang="en-US" sz="2800" dirty="0"/>
                  <a:t> el </a:t>
                </a:r>
                <a:r>
                  <a:rPr lang="es-MX" sz="2800" dirty="0"/>
                  <a:t>que escuchen hoy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Content Placeholder 10">
                <a:extLst>
                  <a:ext uri="{FF2B5EF4-FFF2-40B4-BE49-F238E27FC236}">
                    <a16:creationId xmlns:a16="http://schemas.microsoft.com/office/drawing/2014/main" id="{D60BE8C2-EC59-4323-807F-7559D2804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649133"/>
              </a:xfrm>
              <a:blipFill>
                <a:blip r:embed="rId4"/>
                <a:stretch>
                  <a:fillRect l="-1084" t="-3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FC784-CE3A-4F87-B69E-37389110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800" smtClean="0"/>
              <a:pPr>
                <a:spcAft>
                  <a:spcPts val="600"/>
                </a:spcAft>
              </a:pPr>
              <a:t>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19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1D7E6-6069-4B86-A5BA-CF01C6EF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del Acelerador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C7BAB9-012F-49EC-A424-BFA78882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6</a:t>
            </a:fld>
            <a:endParaRPr lang="en-U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63127D-D7DE-4869-9E16-C35F3003F52D}"/>
              </a:ext>
            </a:extLst>
          </p:cNvPr>
          <p:cNvSpPr txBox="1"/>
          <p:nvPr/>
        </p:nvSpPr>
        <p:spPr>
          <a:xfrm>
            <a:off x="790222" y="2065867"/>
            <a:ext cx="2269067" cy="830997"/>
          </a:xfrm>
          <a:prstGeom prst="rect">
            <a:avLst/>
          </a:prstGeom>
          <a:solidFill>
            <a:srgbClr val="0070C0"/>
          </a:solidFill>
          <a:ln w="730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Generación de 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EC178C-6FCF-48D8-9D10-5F4BEE99B0CF}"/>
              </a:ext>
            </a:extLst>
          </p:cNvPr>
          <p:cNvSpPr txBox="1"/>
          <p:nvPr/>
        </p:nvSpPr>
        <p:spPr>
          <a:xfrm>
            <a:off x="8548159" y="2065867"/>
            <a:ext cx="2269067" cy="830997"/>
          </a:xfrm>
          <a:prstGeom prst="rect">
            <a:avLst/>
          </a:prstGeom>
          <a:solidFill>
            <a:srgbClr val="0070C0"/>
          </a:solidFill>
          <a:ln w="730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Colisión en Zona de Reacción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D6B942-4B21-4E4D-B4D6-175FF7D3E0F5}"/>
              </a:ext>
            </a:extLst>
          </p:cNvPr>
          <p:cNvSpPr txBox="1"/>
          <p:nvPr/>
        </p:nvSpPr>
        <p:spPr>
          <a:xfrm>
            <a:off x="4616979" y="2065867"/>
            <a:ext cx="2269067" cy="830997"/>
          </a:xfrm>
          <a:prstGeom prst="rect">
            <a:avLst/>
          </a:prstGeom>
          <a:solidFill>
            <a:srgbClr val="0070C0"/>
          </a:solidFill>
          <a:ln w="730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Aceleración y Selección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E5A1729-3248-4869-AF13-D20CA1749F33}"/>
              </a:ext>
            </a:extLst>
          </p:cNvPr>
          <p:cNvSpPr/>
          <p:nvPr/>
        </p:nvSpPr>
        <p:spPr>
          <a:xfrm>
            <a:off x="3214688" y="2193470"/>
            <a:ext cx="1257300" cy="645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2E967D3-2637-4CE8-A228-A5DA8005E6DF}"/>
              </a:ext>
            </a:extLst>
          </p:cNvPr>
          <p:cNvSpPr/>
          <p:nvPr/>
        </p:nvSpPr>
        <p:spPr>
          <a:xfrm>
            <a:off x="7088452" y="2158824"/>
            <a:ext cx="1257300" cy="645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FE3B670-FBF0-4C6A-A59C-3654A005895C}"/>
              </a:ext>
            </a:extLst>
          </p:cNvPr>
          <p:cNvSpPr/>
          <p:nvPr/>
        </p:nvSpPr>
        <p:spPr>
          <a:xfrm>
            <a:off x="5380037" y="3035451"/>
            <a:ext cx="742950" cy="1157288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F98ED3-98CB-4D17-82B0-41B1FECA00C5}"/>
              </a:ext>
            </a:extLst>
          </p:cNvPr>
          <p:cNvSpPr txBox="1"/>
          <p:nvPr/>
        </p:nvSpPr>
        <p:spPr>
          <a:xfrm>
            <a:off x="8548159" y="4329291"/>
            <a:ext cx="226906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30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</a:rPr>
              <a:t>Espectro de tiempos de vuelo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7FFBBC-D3E8-436B-A877-BB3CAE595B64}"/>
              </a:ext>
            </a:extLst>
          </p:cNvPr>
          <p:cNvSpPr txBox="1"/>
          <p:nvPr/>
        </p:nvSpPr>
        <p:spPr>
          <a:xfrm>
            <a:off x="4616979" y="4329291"/>
            <a:ext cx="2269067" cy="830997"/>
          </a:xfrm>
          <a:prstGeom prst="rect">
            <a:avLst/>
          </a:prstGeom>
          <a:solidFill>
            <a:schemeClr val="accent3">
              <a:lumMod val="60000"/>
              <a:lumOff val="40000"/>
              <a:alpha val="99000"/>
            </a:schemeClr>
          </a:solidFill>
          <a:ln w="730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</a:rPr>
              <a:t>Espectrometría de masas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8CC63C62-89E1-43B6-9117-6176D49D9A84}"/>
              </a:ext>
            </a:extLst>
          </p:cNvPr>
          <p:cNvSpPr/>
          <p:nvPr/>
        </p:nvSpPr>
        <p:spPr>
          <a:xfrm>
            <a:off x="9311217" y="3035451"/>
            <a:ext cx="742950" cy="1157288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770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1A999-9EB5-435A-85C4-C8CE4679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7" y="2911210"/>
            <a:ext cx="4099947" cy="1035579"/>
          </a:xfrm>
        </p:spPr>
        <p:txBody>
          <a:bodyPr>
            <a:normAutofit/>
          </a:bodyPr>
          <a:lstStyle/>
          <a:p>
            <a:r>
              <a:rPr lang="es-MX"/>
              <a:t>Creación de iones</a:t>
            </a:r>
            <a:endParaRPr lang="es-MX" dirty="0"/>
          </a:p>
        </p:txBody>
      </p:sp>
      <p:pic>
        <p:nvPicPr>
          <p:cNvPr id="19" name="Marcador de contenido 5">
            <a:extLst>
              <a:ext uri="{FF2B5EF4-FFF2-40B4-BE49-F238E27FC236}">
                <a16:creationId xmlns:a16="http://schemas.microsoft.com/office/drawing/2014/main" id="{E8159B5B-C4C7-41EB-8987-25C89006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694" y="751315"/>
            <a:ext cx="5454122" cy="246799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E450F6-76A0-4606-9D03-80FA18E2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76037" y="5870575"/>
            <a:ext cx="551167" cy="3778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2800" smtClean="0"/>
              <a:pPr>
                <a:spcAft>
                  <a:spcPts val="600"/>
                </a:spcAft>
              </a:pPr>
              <a:t>7</a:t>
            </a:fld>
            <a:endParaRPr lang="en-US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7E7067-156F-4938-A34B-288ADC6E2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94" y="3634328"/>
            <a:ext cx="5454122" cy="246799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4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71665-D6B5-4CE0-B77E-9D50A17E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iones que aparecerán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372300-3561-49EA-9458-9EC2B24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8</a:t>
            </a:fld>
            <a:endParaRPr lang="en-US" sz="2800" dirty="0"/>
          </a:p>
        </p:txBody>
      </p:sp>
      <p:pic>
        <p:nvPicPr>
          <p:cNvPr id="6" name="Marcador de contenido 5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9444739C-F819-4E18-9C74-42526809A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01042"/>
            <a:ext cx="10131425" cy="19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2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17B3B-7AE1-42E2-A296-AEAE1CFD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Aceleración y enfoque: lentes de </a:t>
            </a:r>
            <a:r>
              <a:rPr lang="es-MX" dirty="0" err="1"/>
              <a:t>einzel</a:t>
            </a:r>
            <a:endParaRPr lang="es-MX" dirty="0"/>
          </a:p>
        </p:txBody>
      </p:sp>
      <p:pic>
        <p:nvPicPr>
          <p:cNvPr id="6" name="Marcador de contenido 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6CD05A4F-2436-402D-A378-65C08989F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24691"/>
            <a:ext cx="10131425" cy="288335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64D30-49D6-4DFB-8E29-188C4BDC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/>
              <a:pPr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579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358</Words>
  <Application>Microsoft Office PowerPoint</Application>
  <PresentationFormat>Panorámica</PresentationFormat>
  <Paragraphs>75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Celestial</vt:lpstr>
      <vt:lpstr>Espectrometría de masas</vt:lpstr>
      <vt:lpstr>Aceleradores de partículas: colisionar para aprender</vt:lpstr>
      <vt:lpstr>Todo depende de la energía</vt:lpstr>
      <vt:lpstr>GRAN COLISIONADOR DE HADRONES (LHC)</vt:lpstr>
      <vt:lpstr>Bettytron</vt:lpstr>
      <vt:lpstr>Funcionamiento del Acelerador</vt:lpstr>
      <vt:lpstr>Creación de iones</vt:lpstr>
      <vt:lpstr>Posibles iones que aparecerán</vt:lpstr>
      <vt:lpstr>Aceleración y enfoque: lentes de einzel</vt:lpstr>
      <vt:lpstr>Filtro de velocidades tipo wien</vt:lpstr>
      <vt:lpstr>Filtro de velocidades tipo wien</vt:lpstr>
      <vt:lpstr>Deflección de 10°</vt:lpstr>
      <vt:lpstr>Primera detección: Espectrometría de masas</vt:lpstr>
      <vt:lpstr>Zona de reacción: Colisiones</vt:lpstr>
      <vt:lpstr>Segunda detección: espectro de tiempos de vuelo</vt:lpstr>
      <vt:lpstr>Resultados</vt:lpstr>
      <vt:lpstr>Espectrometría de masas</vt:lpstr>
      <vt:lpstr>Presentación de PowerPoint</vt:lpstr>
      <vt:lpstr>Curiosidades</vt:lpstr>
      <vt:lpstr>Espectro de tiempos de vuelo</vt:lpstr>
      <vt:lpstr>Presentación de PowerPoint</vt:lpstr>
      <vt:lpstr>Conclusiones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Espectrometría de masas</dc:title>
  <dc:creator>Eduardo Esquivel Ramírez</dc:creator>
  <cp:lastModifiedBy>Eduardo Esquivel Ramírez</cp:lastModifiedBy>
  <cp:revision>1</cp:revision>
  <dcterms:created xsi:type="dcterms:W3CDTF">2018-10-20T04:37:03Z</dcterms:created>
  <dcterms:modified xsi:type="dcterms:W3CDTF">2018-10-20T05:03:41Z</dcterms:modified>
</cp:coreProperties>
</file>