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sldIdLst>
    <p:sldId id="308" r:id="rId5"/>
    <p:sldId id="312" r:id="rId6"/>
    <p:sldId id="313" r:id="rId7"/>
    <p:sldId id="314" r:id="rId8"/>
    <p:sldId id="315" r:id="rId9"/>
    <p:sldId id="320" r:id="rId10"/>
    <p:sldId id="316" r:id="rId11"/>
    <p:sldId id="326" r:id="rId12"/>
    <p:sldId id="327" r:id="rId13"/>
    <p:sldId id="317" r:id="rId14"/>
    <p:sldId id="318" r:id="rId15"/>
    <p:sldId id="328" r:id="rId16"/>
    <p:sldId id="319" r:id="rId17"/>
    <p:sldId id="321" r:id="rId18"/>
    <p:sldId id="322" r:id="rId19"/>
    <p:sldId id="323" r:id="rId20"/>
    <p:sldId id="325" r:id="rId21"/>
    <p:sldId id="331" r:id="rId22"/>
    <p:sldId id="324" r:id="rId23"/>
    <p:sldId id="329" r:id="rId24"/>
    <p:sldId id="330" r:id="rId25"/>
    <p:sldId id="332" r:id="rId26"/>
    <p:sldId id="333" r:id="rId27"/>
    <p:sldId id="335" r:id="rId28"/>
    <p:sldId id="334" r:id="rId29"/>
    <p:sldId id="337" r:id="rId30"/>
    <p:sldId id="33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UAN BATISTA DOS PASSOS" userId="S::rhuan.passos@etec.sp.gov.br::3fe24c82-7de3-41e8-b202-f1130d3c135e" providerId="AD" clId="Web-{493547F3-88CB-56CB-3357-9FBF6EC94BF3}"/>
    <pc:docChg chg="modSld">
      <pc:chgData name="RHUAN BATISTA DOS PASSOS" userId="S::rhuan.passos@etec.sp.gov.br::3fe24c82-7de3-41e8-b202-f1130d3c135e" providerId="AD" clId="Web-{493547F3-88CB-56CB-3357-9FBF6EC94BF3}" dt="2024-03-11T23:11:19.149" v="1" actId="1076"/>
      <pc:docMkLst>
        <pc:docMk/>
      </pc:docMkLst>
      <pc:sldChg chg="modSp">
        <pc:chgData name="RHUAN BATISTA DOS PASSOS" userId="S::rhuan.passos@etec.sp.gov.br::3fe24c82-7de3-41e8-b202-f1130d3c135e" providerId="AD" clId="Web-{493547F3-88CB-56CB-3357-9FBF6EC94BF3}" dt="2024-03-11T22:58:45.165" v="0" actId="1076"/>
        <pc:sldMkLst>
          <pc:docMk/>
          <pc:sldMk cId="3343506999" sldId="325"/>
        </pc:sldMkLst>
        <pc:picChg chg="mod">
          <ac:chgData name="RHUAN BATISTA DOS PASSOS" userId="S::rhuan.passos@etec.sp.gov.br::3fe24c82-7de3-41e8-b202-f1130d3c135e" providerId="AD" clId="Web-{493547F3-88CB-56CB-3357-9FBF6EC94BF3}" dt="2024-03-11T22:58:45.165" v="0" actId="1076"/>
          <ac:picMkLst>
            <pc:docMk/>
            <pc:sldMk cId="3343506999" sldId="325"/>
            <ac:picMk id="5" creationId="{441FF001-EC28-B5D1-442B-9406D802D905}"/>
          </ac:picMkLst>
        </pc:picChg>
      </pc:sldChg>
      <pc:sldChg chg="modSp">
        <pc:chgData name="RHUAN BATISTA DOS PASSOS" userId="S::rhuan.passos@etec.sp.gov.br::3fe24c82-7de3-41e8-b202-f1130d3c135e" providerId="AD" clId="Web-{493547F3-88CB-56CB-3357-9FBF6EC94BF3}" dt="2024-03-11T23:11:19.149" v="1" actId="1076"/>
        <pc:sldMkLst>
          <pc:docMk/>
          <pc:sldMk cId="1788658475" sldId="335"/>
        </pc:sldMkLst>
        <pc:picChg chg="mod">
          <ac:chgData name="RHUAN BATISTA DOS PASSOS" userId="S::rhuan.passos@etec.sp.gov.br::3fe24c82-7de3-41e8-b202-f1130d3c135e" providerId="AD" clId="Web-{493547F3-88CB-56CB-3357-9FBF6EC94BF3}" dt="2024-03-11T23:11:19.149" v="1" actId="1076"/>
          <ac:picMkLst>
            <pc:docMk/>
            <pc:sldMk cId="1788658475" sldId="335"/>
            <ac:picMk id="5" creationId="{2EFF34DC-77A5-D1FD-DB16-16B42A3509C7}"/>
          </ac:picMkLst>
        </pc:picChg>
      </pc:sldChg>
    </pc:docChg>
  </pc:docChgLst>
  <pc:docChgLst>
    <pc:chgData name="JHAMIL BLADIMIR SALINAS PEREZ" userId="S::jhamil.perez@etec.sp.gov.br::8ca25d39-855b-41a6-87c2-0f6c35b6e31b" providerId="AD" clId="Web-{A3C7E8C5-BF82-7338-3322-22482209C9F3}"/>
    <pc:docChg chg="modSld">
      <pc:chgData name="JHAMIL BLADIMIR SALINAS PEREZ" userId="S::jhamil.perez@etec.sp.gov.br::8ca25d39-855b-41a6-87c2-0f6c35b6e31b" providerId="AD" clId="Web-{A3C7E8C5-BF82-7338-3322-22482209C9F3}" dt="2024-03-01T14:59:01.157" v="3" actId="1076"/>
      <pc:docMkLst>
        <pc:docMk/>
      </pc:docMkLst>
      <pc:sldChg chg="modSp">
        <pc:chgData name="JHAMIL BLADIMIR SALINAS PEREZ" userId="S::jhamil.perez@etec.sp.gov.br::8ca25d39-855b-41a6-87c2-0f6c35b6e31b" providerId="AD" clId="Web-{A3C7E8C5-BF82-7338-3322-22482209C9F3}" dt="2024-03-01T14:57:08.560" v="0" actId="1076"/>
        <pc:sldMkLst>
          <pc:docMk/>
          <pc:sldMk cId="781645315" sldId="323"/>
        </pc:sldMkLst>
        <pc:picChg chg="mod">
          <ac:chgData name="JHAMIL BLADIMIR SALINAS PEREZ" userId="S::jhamil.perez@etec.sp.gov.br::8ca25d39-855b-41a6-87c2-0f6c35b6e31b" providerId="AD" clId="Web-{A3C7E8C5-BF82-7338-3322-22482209C9F3}" dt="2024-03-01T14:57:08.560" v="0" actId="1076"/>
          <ac:picMkLst>
            <pc:docMk/>
            <pc:sldMk cId="781645315" sldId="323"/>
            <ac:picMk id="5" creationId="{7F0C6518-34BE-3A52-18F8-898C7221053E}"/>
          </ac:picMkLst>
        </pc:picChg>
      </pc:sldChg>
      <pc:sldChg chg="modSp">
        <pc:chgData name="JHAMIL BLADIMIR SALINAS PEREZ" userId="S::jhamil.perez@etec.sp.gov.br::8ca25d39-855b-41a6-87c2-0f6c35b6e31b" providerId="AD" clId="Web-{A3C7E8C5-BF82-7338-3322-22482209C9F3}" dt="2024-03-01T14:59:01.157" v="3" actId="1076"/>
        <pc:sldMkLst>
          <pc:docMk/>
          <pc:sldMk cId="1367496052" sldId="334"/>
        </pc:sldMkLst>
        <pc:picChg chg="mod">
          <ac:chgData name="JHAMIL BLADIMIR SALINAS PEREZ" userId="S::jhamil.perez@etec.sp.gov.br::8ca25d39-855b-41a6-87c2-0f6c35b6e31b" providerId="AD" clId="Web-{A3C7E8C5-BF82-7338-3322-22482209C9F3}" dt="2024-03-01T14:59:01.157" v="3" actId="1076"/>
          <ac:picMkLst>
            <pc:docMk/>
            <pc:sldMk cId="1367496052" sldId="334"/>
            <ac:picMk id="5" creationId="{7D3ED4AD-5E84-6BEC-2782-CA285256E0E7}"/>
          </ac:picMkLst>
        </pc:picChg>
      </pc:sldChg>
      <pc:sldChg chg="modSp">
        <pc:chgData name="JHAMIL BLADIMIR SALINAS PEREZ" userId="S::jhamil.perez@etec.sp.gov.br::8ca25d39-855b-41a6-87c2-0f6c35b6e31b" providerId="AD" clId="Web-{A3C7E8C5-BF82-7338-3322-22482209C9F3}" dt="2024-03-01T14:58:35.297" v="2" actId="1076"/>
        <pc:sldMkLst>
          <pc:docMk/>
          <pc:sldMk cId="879957181" sldId="337"/>
        </pc:sldMkLst>
        <pc:picChg chg="mod">
          <ac:chgData name="JHAMIL BLADIMIR SALINAS PEREZ" userId="S::jhamil.perez@etec.sp.gov.br::8ca25d39-855b-41a6-87c2-0f6c35b6e31b" providerId="AD" clId="Web-{A3C7E8C5-BF82-7338-3322-22482209C9F3}" dt="2024-03-01T14:58:35.297" v="2" actId="1076"/>
          <ac:picMkLst>
            <pc:docMk/>
            <pc:sldMk cId="879957181" sldId="337"/>
            <ac:picMk id="5" creationId="{3F9A3827-4EB8-86B3-28DB-580851DAB60F}"/>
          </ac:picMkLst>
        </pc:picChg>
      </pc:sldChg>
    </pc:docChg>
  </pc:docChgLst>
  <pc:docChgLst>
    <pc:chgData name="ERICK SANTOS DE BRITO" userId="S::erick.brito4@etec.sp.gov.br::18f53cd7-60c9-4783-ad9b-4c08b00a12b6" providerId="AD" clId="Web-{110F8293-B65E-CEF2-7848-BDDF4A736215}"/>
    <pc:docChg chg="sldOrd">
      <pc:chgData name="ERICK SANTOS DE BRITO" userId="S::erick.brito4@etec.sp.gov.br::18f53cd7-60c9-4783-ad9b-4c08b00a12b6" providerId="AD" clId="Web-{110F8293-B65E-CEF2-7848-BDDF4A736215}" dt="2024-03-01T15:09:38.098" v="0"/>
      <pc:docMkLst>
        <pc:docMk/>
      </pc:docMkLst>
      <pc:sldChg chg="ord">
        <pc:chgData name="ERICK SANTOS DE BRITO" userId="S::erick.brito4@etec.sp.gov.br::18f53cd7-60c9-4783-ad9b-4c08b00a12b6" providerId="AD" clId="Web-{110F8293-B65E-CEF2-7848-BDDF4A736215}" dt="2024-03-01T15:09:38.098" v="0"/>
        <pc:sldMkLst>
          <pc:docMk/>
          <pc:sldMk cId="1367496052" sldId="33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8T11:34:58.2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1906 14010 0,'80'0'94,"-41"0"-79,1 0-15,79 0 0,40 80 16,-80-80-16,1 0 15,-40 0-15,-1 0 16,120 39 0,-119-39-16,79 0 15,0 0-15,40 40 16,0 0-16,-40-40 16,79 0-16,-79 0 15,-39 0-15,-41 0 16,41 39-16,-40-39 15,39 0-15,40 0 16,0 0 0,0 80-16,0-80 0,-39 0 15,-40 0-15,79 0 16,0 0-16,0 0 16,0 0-16,0 0 15,0 0-15,-79 0 16,0 0-16,39 0 15,-39 0 1,-1 0 15,80 0 1,1 0-32,-1 0 15,-40 0-15,40 0 16,0 0-16,80 0 15,-40 0-15,-80 0 16,-39 0 0,-1 0 15,81 0-15,-41 0-1,-39 0-15,39 0 16,1 0-16,-1 0 15,40 0-15,-79 0 32,-1 0-17,1 0 32,0 0-31,79 0-16,40 0 15,-40 0-15,159 0 16,0 0-16,-119 0 16,-40 0-16,-80 0 15,1 0-15,39 0 16,-39 0 0,0 0 15,39 0-16,-39 0-15,79 0 0,-79 0 16,-1 0 0,41 0-1,-40 0-15,-1 0 16,41 0 0,-41 0-1,1 0 1,198 0-16,159 0 15,-278 0 1,-39 0-16,-1 0 16,-39 0-16,79 0 15,-79 0-15,39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8T11:34:59.7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3177 15201 0,'79'0'46,"-39"0"-14,39 0-32,-39 40 15,0-40-15,-1 0 16,160 0-16,-80 0 16,199 0-16,-1 0 15,-158 0-15,40 0 16,39 0-16,-79 0 15,39 0-15,-79 0 16,0 0-16,-79 0 16,79 0-1,-39 0-15,118 0 0,-79 0 16,0 0-16,-79 39 16,159-39-16,-1 80 15,-119-80-15,41 0 16,-41 0-16,80 0 15,-119 39-15,79-39 16,-40 0 0,-39 0-16,39 0 15,1 0 1,39 0-16,79 0 16,-158 0-16,0 0 15,39 0-15,-39 0 16,-1 0-16,1 0 15,39 0 17,-39 0-17,0 0-15,158 0 16,-39 0-16,-40 0 16,-79 0 15,0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8T11:35:00.6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4249 16392 0,'79'0'93,"-39"0"-77,79 0-16,-79-80 16,79 80-16,0 0 15,0 0-15,40 0 16,0 0-16,79 0 16,-40 0-16,120 0 15,-80 0-15,-119 0 16,0 0-16,-79 0 15,0 0 17,0 0-32,118 0 15,160 0-15,-40 0 16,-238 0-16,-1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8T11:35:01.2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6035 17265 0,'80'0'125,"-1"0"-94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4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25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800"/>
            </a:lvl1pPr>
            <a:lvl2pPr>
              <a:defRPr sz="1800"/>
            </a:lvl2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6" name="Gráfico 15" descr="Web design com preenchimento sólido">
            <a:extLst>
              <a:ext uri="{FF2B5EF4-FFF2-40B4-BE49-F238E27FC236}">
                <a16:creationId xmlns:a16="http://schemas.microsoft.com/office/drawing/2014/main" id="{34E26380-B63E-2157-E47E-9F137AB50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8168" y="5183264"/>
            <a:ext cx="1716195" cy="17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1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Listas em Python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13254510" y="1816675"/>
            <a:ext cx="3015916" cy="3015916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10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-0.3875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7893C-4419-1B58-1FB1-E4030166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Lista.remove</a:t>
            </a:r>
            <a:r>
              <a:rPr lang="pt-BR"/>
              <a:t>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E9C7E-76C1-DA3F-A9D8-F2BA4D85B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04" y="2032516"/>
            <a:ext cx="4203454" cy="3636511"/>
          </a:xfrm>
        </p:spPr>
        <p:txBody>
          <a:bodyPr/>
          <a:lstStyle/>
          <a:p>
            <a:r>
              <a:rPr lang="pt-BR"/>
              <a:t>Removendo um </a:t>
            </a:r>
            <a:r>
              <a:rPr lang="pt-BR" err="1"/>
              <a:t>ítem</a:t>
            </a:r>
            <a:r>
              <a:rPr lang="pt-BR"/>
              <a:t> da lisa</a:t>
            </a:r>
          </a:p>
          <a:p>
            <a:r>
              <a:rPr lang="pt-BR" err="1"/>
              <a:t>Lista.remove</a:t>
            </a:r>
            <a:r>
              <a:rPr lang="pt-BR"/>
              <a:t>(‘dado’)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A883E3-420B-E257-C5EA-32A7D2B8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58" y="5229406"/>
            <a:ext cx="8265701" cy="1363702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F9D00F2-11AB-4DC5-FB8A-F6F4549DC917}"/>
              </a:ext>
            </a:extLst>
          </p:cNvPr>
          <p:cNvSpPr txBox="1">
            <a:spLocks/>
          </p:cNvSpPr>
          <p:nvPr/>
        </p:nvSpPr>
        <p:spPr>
          <a:xfrm>
            <a:off x="942806" y="5173554"/>
            <a:ext cx="2847316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“Delete”</a:t>
            </a:r>
          </a:p>
        </p:txBody>
      </p:sp>
    </p:spTree>
    <p:extLst>
      <p:ext uri="{BB962C8B-B14F-4D97-AF65-F5344CB8AC3E}">
        <p14:creationId xmlns:p14="http://schemas.microsoft.com/office/powerpoint/2010/main" val="16631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7054F-72B6-AC7C-8DDB-04CB4238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Deletando dado via </a:t>
            </a:r>
            <a:r>
              <a:rPr lang="pt-BR" err="1"/>
              <a:t>indice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89680-A03F-CA0D-D0C5-FC0786E8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84" y="1417638"/>
            <a:ext cx="2979565" cy="3636511"/>
          </a:xfrm>
        </p:spPr>
        <p:txBody>
          <a:bodyPr/>
          <a:lstStyle/>
          <a:p>
            <a:r>
              <a:rPr lang="pt-BR" err="1"/>
              <a:t>del</a:t>
            </a:r>
            <a:r>
              <a:rPr lang="pt-BR"/>
              <a:t> lista[2]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723630-18D2-CC9E-3383-5EA6504F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22" y="4620137"/>
            <a:ext cx="9444063" cy="2237863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CA9955-E6D5-88CF-6688-5AE0B4B3B6C1}"/>
              </a:ext>
            </a:extLst>
          </p:cNvPr>
          <p:cNvSpPr txBox="1">
            <a:spLocks/>
          </p:cNvSpPr>
          <p:nvPr/>
        </p:nvSpPr>
        <p:spPr>
          <a:xfrm>
            <a:off x="438884" y="5054149"/>
            <a:ext cx="2847316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“Delete”</a:t>
            </a:r>
          </a:p>
        </p:txBody>
      </p:sp>
    </p:spTree>
    <p:extLst>
      <p:ext uri="{BB962C8B-B14F-4D97-AF65-F5344CB8AC3E}">
        <p14:creationId xmlns:p14="http://schemas.microsoft.com/office/powerpoint/2010/main" val="244920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14E2B-B560-A4AE-BCE6-DB49A4AA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Lista.pop</a:t>
            </a:r>
            <a:r>
              <a:rPr lang="pt-BR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A1AAF-1607-4377-C9E9-8DAFC184F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2222287"/>
            <a:ext cx="4641727" cy="4441160"/>
          </a:xfrm>
        </p:spPr>
        <p:txBody>
          <a:bodyPr>
            <a:normAutofit fontScale="92500"/>
          </a:bodyPr>
          <a:lstStyle/>
          <a:p>
            <a:r>
              <a:rPr lang="pt-BR"/>
              <a:t>Utilizando a função Pop para remover dados.</a:t>
            </a:r>
          </a:p>
          <a:p>
            <a:pPr marL="0" indent="0">
              <a:buNone/>
            </a:pPr>
            <a:endParaRPr lang="pt-BR"/>
          </a:p>
          <a:p>
            <a:r>
              <a:rPr lang="pt-BR" err="1"/>
              <a:t>Lista.pop</a:t>
            </a:r>
            <a:r>
              <a:rPr lang="pt-BR"/>
              <a:t>() – remove o último registro.</a:t>
            </a:r>
          </a:p>
          <a:p>
            <a:endParaRPr lang="pt-BR"/>
          </a:p>
          <a:p>
            <a:r>
              <a:rPr lang="pt-BR" err="1"/>
              <a:t>Lista.pop</a:t>
            </a:r>
            <a:r>
              <a:rPr lang="pt-BR"/>
              <a:t>(-3) – remove o dado na posição indicada.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6C4713-7EFE-79A2-F74B-4F83099B0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39" y="3144640"/>
            <a:ext cx="8939322" cy="3518807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801156-69E8-3B89-D769-132AF3626A2A}"/>
              </a:ext>
            </a:extLst>
          </p:cNvPr>
          <p:cNvSpPr txBox="1">
            <a:spLocks/>
          </p:cNvSpPr>
          <p:nvPr/>
        </p:nvSpPr>
        <p:spPr>
          <a:xfrm>
            <a:off x="8045972" y="1721362"/>
            <a:ext cx="2847316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“Delete”</a:t>
            </a:r>
          </a:p>
        </p:txBody>
      </p:sp>
    </p:spTree>
    <p:extLst>
      <p:ext uri="{BB962C8B-B14F-4D97-AF65-F5344CB8AC3E}">
        <p14:creationId xmlns:p14="http://schemas.microsoft.com/office/powerpoint/2010/main" val="359497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B2D68-823E-965B-95D3-B18300E9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Posição do elemento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14A5C97-DAF4-2E4A-5461-19CB56BE1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283" y="3429000"/>
            <a:ext cx="9399757" cy="2687698"/>
          </a:xfr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29C94-E11E-A8ED-84D4-D6D2D71935C2}"/>
              </a:ext>
            </a:extLst>
          </p:cNvPr>
          <p:cNvSpPr txBox="1">
            <a:spLocks/>
          </p:cNvSpPr>
          <p:nvPr/>
        </p:nvSpPr>
        <p:spPr>
          <a:xfrm>
            <a:off x="672625" y="2191742"/>
            <a:ext cx="6390784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Lista.index</a:t>
            </a:r>
            <a:r>
              <a:rPr lang="pt-BR"/>
              <a:t>(‘Nome do elemento’)</a:t>
            </a:r>
          </a:p>
        </p:txBody>
      </p:sp>
    </p:spTree>
    <p:extLst>
      <p:ext uri="{BB962C8B-B14F-4D97-AF65-F5344CB8AC3E}">
        <p14:creationId xmlns:p14="http://schemas.microsoft.com/office/powerpoint/2010/main" val="202260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5FC3C-4E5C-AE50-F21E-66DD2ECE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Verificação com operadores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EE71C0-3443-C424-16E8-7F5FF3DFB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348" y="2810371"/>
            <a:ext cx="7497973" cy="3577773"/>
          </a:xfr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B9D2C-8F00-3309-691F-B5DF170C0CC3}"/>
              </a:ext>
            </a:extLst>
          </p:cNvPr>
          <p:cNvSpPr txBox="1">
            <a:spLocks/>
          </p:cNvSpPr>
          <p:nvPr/>
        </p:nvSpPr>
        <p:spPr>
          <a:xfrm>
            <a:off x="412719" y="2191742"/>
            <a:ext cx="3006342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Operador ‘in’</a:t>
            </a:r>
          </a:p>
        </p:txBody>
      </p:sp>
    </p:spTree>
    <p:extLst>
      <p:ext uri="{BB962C8B-B14F-4D97-AF65-F5344CB8AC3E}">
        <p14:creationId xmlns:p14="http://schemas.microsoft.com/office/powerpoint/2010/main" val="44241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CA2F1-58EC-31EC-50F5-2CCAFA91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Concatenar listas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5A1D225-1A04-9752-B9E4-C95B0F055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8A6F3E-E680-C498-16D4-8C4580F6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2600324"/>
            <a:ext cx="7648177" cy="38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77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8F8E9-30FB-709E-19E0-9CF7F3C5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Repetição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72F98-5201-EF03-B957-1C6E4E9A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0C6518-34BE-3A52-18F8-898C7221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74" y="2672935"/>
            <a:ext cx="9544396" cy="26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4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AAB4-FFA8-E8D5-EF78-EE4FB07F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Somando os valores de uma lista – Sum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1FF001-EC28-B5D1-442B-9406D802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093" y="3091066"/>
            <a:ext cx="8214358" cy="2757267"/>
          </a:xfr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9F416-3C3D-3BA8-20F7-A550B47CA32D}"/>
              </a:ext>
            </a:extLst>
          </p:cNvPr>
          <p:cNvSpPr txBox="1">
            <a:spLocks/>
          </p:cNvSpPr>
          <p:nvPr/>
        </p:nvSpPr>
        <p:spPr>
          <a:xfrm>
            <a:off x="412719" y="2191742"/>
            <a:ext cx="3006342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Função SUM</a:t>
            </a:r>
          </a:p>
        </p:txBody>
      </p:sp>
    </p:spTree>
    <p:extLst>
      <p:ext uri="{BB962C8B-B14F-4D97-AF65-F5344CB8AC3E}">
        <p14:creationId xmlns:p14="http://schemas.microsoft.com/office/powerpoint/2010/main" val="3343506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C7609-D258-9DFC-54AE-7E9CEAE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Menor(min) e maior(</a:t>
            </a:r>
            <a:r>
              <a:rPr lang="pt-BR" err="1"/>
              <a:t>max</a:t>
            </a:r>
            <a:r>
              <a:rPr lang="pt-BR"/>
              <a:t>) 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617E1-39AC-7B94-8B9E-35EA6B99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2222287"/>
            <a:ext cx="4783015" cy="3636511"/>
          </a:xfrm>
        </p:spPr>
        <p:txBody>
          <a:bodyPr/>
          <a:lstStyle/>
          <a:p>
            <a:r>
              <a:rPr lang="pt-BR"/>
              <a:t>Utilizadas para encontrar o menor e maior valor em uma lista.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0388FA-F02E-E23B-22D4-D89296A9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97" y="2949787"/>
            <a:ext cx="8431520" cy="32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16D92-F216-DDDD-5682-9DCA41FA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Len</a:t>
            </a:r>
            <a:r>
              <a:rPr lang="pt-BR"/>
              <a:t>(lista)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0F5F2-84F4-C606-4FF6-A92DC66E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30" y="2222287"/>
            <a:ext cx="3837694" cy="3636511"/>
          </a:xfrm>
        </p:spPr>
        <p:txBody>
          <a:bodyPr/>
          <a:lstStyle/>
          <a:p>
            <a:r>
              <a:rPr lang="pt-BR"/>
              <a:t>Contar o total de elementos de uma lista. </a:t>
            </a:r>
            <a:br>
              <a:rPr lang="pt-BR"/>
            </a:br>
            <a:r>
              <a:rPr lang="pt-BR"/>
              <a:t>Devolver um inteiro com o total de itens.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B3DFFE-9744-6757-D737-00AD2788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26" y="3169304"/>
            <a:ext cx="7904774" cy="26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B28C5-B9F8-BC70-B0F4-CCA7785C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[  ]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8213A-3DB9-973F-F15A-BCD2F586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Listas são um dos tipos de dados aos quais iremos trabalhar com frequência, uma lista será um objeto que permite guardar diversos dados dentro dele, de forma organizada e indexada.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7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3DEE5-F11A-3108-4EF4-B66CCEFB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 e últimos itens da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95946-6BEA-6A87-3F8E-92C86C37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33" y="2222287"/>
            <a:ext cx="5356131" cy="3636511"/>
          </a:xfrm>
        </p:spPr>
        <p:txBody>
          <a:bodyPr/>
          <a:lstStyle/>
          <a:p>
            <a:r>
              <a:rPr lang="pt-BR"/>
              <a:t>Para utilizarmos o primeiro ou último item da lista podemos indicar o seu índice.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299866-EACD-A7D6-B729-05E81F81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352" y="3079843"/>
            <a:ext cx="6494297" cy="27789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E0EDEF8-6087-F50E-CFCF-48EA5AD35555}"/>
                  </a:ext>
                </a:extLst>
              </p14:cNvPr>
              <p14:cNvContentPartPr/>
              <p14:nvPr/>
            </p14:nvContentPartPr>
            <p14:xfrm>
              <a:off x="686160" y="5043600"/>
              <a:ext cx="3230640" cy="114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E0EDEF8-6087-F50E-CFCF-48EA5AD355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320" y="4980240"/>
                <a:ext cx="3261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77E0AFE-A364-2300-A7E7-F2C8A15ACA35}"/>
                  </a:ext>
                </a:extLst>
              </p14:cNvPr>
              <p14:cNvContentPartPr/>
              <p14:nvPr/>
            </p14:nvContentPartPr>
            <p14:xfrm>
              <a:off x="1143720" y="5472360"/>
              <a:ext cx="2072880" cy="716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77E0AFE-A364-2300-A7E7-F2C8A15ACA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7880" y="5409000"/>
                <a:ext cx="21042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1CF8841C-C7E0-4639-C192-10CA35B35116}"/>
                  </a:ext>
                </a:extLst>
              </p14:cNvPr>
              <p14:cNvContentPartPr/>
              <p14:nvPr/>
            </p14:nvContentPartPr>
            <p14:xfrm>
              <a:off x="1529640" y="5872320"/>
              <a:ext cx="1129320" cy="291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1CF8841C-C7E0-4639-C192-10CA35B351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3800" y="5808960"/>
                <a:ext cx="1160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6324941-6252-1AAE-9284-BB0A081155D1}"/>
                  </a:ext>
                </a:extLst>
              </p14:cNvPr>
              <p14:cNvContentPartPr/>
              <p14:nvPr/>
            </p14:nvContentPartPr>
            <p14:xfrm>
              <a:off x="2172600" y="6215400"/>
              <a:ext cx="57600" cy="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6324941-6252-1AAE-9284-BB0A081155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6760" y="6152040"/>
                <a:ext cx="8892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57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F29A-C043-AB74-698E-FFB67407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ordenadas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6B094-3884-B358-65FE-7AC7F0B38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33" y="2151949"/>
            <a:ext cx="5328870" cy="3636511"/>
          </a:xfrm>
        </p:spPr>
        <p:txBody>
          <a:bodyPr/>
          <a:lstStyle/>
          <a:p>
            <a:r>
              <a:rPr lang="pt-BR"/>
              <a:t>Para ordenar lista utilizamos o operador </a:t>
            </a:r>
            <a:r>
              <a:rPr lang="pt-BR" err="1"/>
              <a:t>sort</a:t>
            </a:r>
            <a:r>
              <a:rPr lang="pt-BR"/>
              <a:t>, acompanhado do parâmetro Reverse.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79879D-EC55-E9D7-BBDE-BA17C08A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15" y="3611879"/>
            <a:ext cx="7187785" cy="34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B81A0-5577-A4C1-FFFF-D5F2326E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Entrada de dados via input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AF3C3-FCF2-48F0-EE6E-C2A24C5D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2222287"/>
            <a:ext cx="3784209" cy="3636511"/>
          </a:xfrm>
        </p:spPr>
        <p:txBody>
          <a:bodyPr/>
          <a:lstStyle/>
          <a:p>
            <a:r>
              <a:rPr lang="pt-BR"/>
              <a:t>Inserindo valor em uma lista</a:t>
            </a:r>
            <a:br>
              <a:rPr lang="pt-BR"/>
            </a:br>
            <a:r>
              <a:rPr lang="pt-BR"/>
              <a:t>Obs. Apenas um valor.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B57A7E-2BC9-7A4E-F196-E4F557D97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37" y="2933407"/>
            <a:ext cx="8578175" cy="23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7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51364-7613-14B9-D10D-81757C2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Entrada de dados via input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475AF-B87D-F3F5-E560-EB12E1BB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2222287"/>
            <a:ext cx="3882683" cy="3636511"/>
          </a:xfrm>
        </p:spPr>
        <p:txBody>
          <a:bodyPr/>
          <a:lstStyle/>
          <a:p>
            <a:r>
              <a:rPr lang="pt-BR"/>
              <a:t>Inserindo muitos valores em uma lista.</a:t>
            </a:r>
          </a:p>
          <a:p>
            <a:r>
              <a:rPr lang="pt-BR"/>
              <a:t>Uso da laço de repetição FOR.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3EA23B-26A5-015F-1BC0-11232831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72" y="2893522"/>
            <a:ext cx="8609107" cy="35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5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2538F-1815-09B5-3EAE-20EFF867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Imprimindo uma lista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A2808-756E-8A68-4F15-D07E8054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6" y="1940933"/>
            <a:ext cx="4780230" cy="3636511"/>
          </a:xfrm>
        </p:spPr>
        <p:txBody>
          <a:bodyPr/>
          <a:lstStyle/>
          <a:p>
            <a:r>
              <a:rPr lang="pt-BR"/>
              <a:t>Outro Exemplo</a:t>
            </a:r>
          </a:p>
          <a:p>
            <a:r>
              <a:rPr lang="pt-BR"/>
              <a:t>Usando operador</a:t>
            </a:r>
            <a:br>
              <a:rPr lang="pt-BR"/>
            </a:br>
            <a:r>
              <a:rPr lang="pt-BR" b="1"/>
              <a:t>range.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FF34DC-77A5-D1FD-DB16-16B42A35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93" y="2785508"/>
            <a:ext cx="9235166" cy="36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AF9D6-1E41-052C-349B-E0DD0225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Imprimindo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89FC8-706C-C93C-C818-A2E897F2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6" y="2222287"/>
            <a:ext cx="4445390" cy="3636511"/>
          </a:xfrm>
        </p:spPr>
        <p:txBody>
          <a:bodyPr/>
          <a:lstStyle/>
          <a:p>
            <a:r>
              <a:rPr lang="pt-BR"/>
              <a:t>Uma das maneira seria utilizando o laço de repetição FOR.</a:t>
            </a:r>
          </a:p>
          <a:p>
            <a:r>
              <a:rPr lang="pt-BR"/>
              <a:t>Imprime um item por linha.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3ED4AD-5E84-6BEC-2782-CA285256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50" y="2642565"/>
            <a:ext cx="8009327" cy="421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9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3148D-5712-79AD-A6E1-6A94FE2E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List.clear</a:t>
            </a:r>
            <a:r>
              <a:rPr lang="pt-BR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5B99A-56CE-68EC-7BF7-8A766235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09" y="1417638"/>
            <a:ext cx="4485245" cy="3636511"/>
          </a:xfrm>
        </p:spPr>
        <p:txBody>
          <a:bodyPr/>
          <a:lstStyle/>
          <a:p>
            <a:r>
              <a:rPr lang="pt-BR"/>
              <a:t>Utilizado para limpar(apagar) todos os itens da lista.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9A3827-4EB8-86B3-28DB-580851DA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831" y="3471950"/>
            <a:ext cx="8816133" cy="29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57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2ACF2-ED89-63FC-0D6A-722CB766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 </a:t>
            </a:r>
            <a:r>
              <a:rPr lang="pt-BR">
                <a:sym typeface="Wingdings" panose="05000000000000000000" pitchFamily="2" charset="2"/>
              </a:rPr>
              <a:t> 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B67FA6-64B5-7613-C632-4D1EA156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DC11-F759-D0F3-EFB5-18586346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[  ]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17D72-AAA7-B49E-AC0F-13B12BC2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você </a:t>
            </a:r>
            <a:r>
              <a:rPr lang="pt-BR" dirty="0" smtClean="0"/>
              <a:t>pegasse variáveis </a:t>
            </a:r>
            <a:r>
              <a:rPr lang="pt-BR"/>
              <a:t>de </a:t>
            </a:r>
            <a:r>
              <a:rPr lang="pt-BR" smtClean="0"/>
              <a:t>diferentes </a:t>
            </a:r>
            <a:r>
              <a:rPr lang="pt-BR" dirty="0"/>
              <a:t>tipos e colocasse em um espaço só da memória do seu computador, dessa maneira, com a indexação correta, o interpretador consegue buscar e ler esses dados de forma muito mais rápida do que trabalhar com eles individualmente.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1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B4C83-F658-3AC3-15C2-95709B4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5482A-C0AC-A6DE-C52B-6E897A89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2EF210-1EFD-2D6D-EC57-EB5E85D6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04" y="2444627"/>
            <a:ext cx="6824369" cy="36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92570-008D-B6FD-38C4-CC6DA9CA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06C45-E1AA-0895-C33B-E74C8C08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Aqui criamos duas  lista a primeira com 10 endereços e a segunda com 6. Repare que na segunda lista temos tipos de dados diferentes ou mesclados temos:  </a:t>
            </a:r>
            <a:r>
              <a:rPr lang="pt-BR" err="1"/>
              <a:t>ints</a:t>
            </a:r>
            <a:r>
              <a:rPr lang="pt-BR"/>
              <a:t>, </a:t>
            </a:r>
            <a:r>
              <a:rPr lang="pt-BR" err="1"/>
              <a:t>strings</a:t>
            </a:r>
            <a:r>
              <a:rPr lang="pt-BR"/>
              <a:t>, real/</a:t>
            </a:r>
            <a:r>
              <a:rPr lang="pt-BR" err="1"/>
              <a:t>double</a:t>
            </a:r>
            <a:r>
              <a:rPr lang="pt-BR"/>
              <a:t>.</a:t>
            </a:r>
          </a:p>
          <a:p>
            <a:pPr marL="0" indent="0">
              <a:buNone/>
            </a:pPr>
            <a:r>
              <a:rPr 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2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E5917-91E5-0D2B-E54C-E7D0A074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5400"/>
              <a:t>Indice</a:t>
            </a:r>
            <a:r>
              <a:rPr lang="en-US" sz="5400"/>
              <a:t> das </a:t>
            </a:r>
            <a:r>
              <a:rPr lang="pt-BR" sz="5400"/>
              <a:t>listas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B9C99CF6-554E-4B21-1D23-23FBE2BA6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2371"/>
              </p:ext>
            </p:extLst>
          </p:nvPr>
        </p:nvGraphicFramePr>
        <p:xfrm>
          <a:off x="6103245" y="3071926"/>
          <a:ext cx="4647769" cy="71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967">
                  <a:extLst>
                    <a:ext uri="{9D8B030D-6E8A-4147-A177-3AD203B41FA5}">
                      <a16:colId xmlns:a16="http://schemas.microsoft.com/office/drawing/2014/main" val="677999650"/>
                    </a:ext>
                  </a:extLst>
                </a:gridCol>
                <a:gridCol w="663967">
                  <a:extLst>
                    <a:ext uri="{9D8B030D-6E8A-4147-A177-3AD203B41FA5}">
                      <a16:colId xmlns:a16="http://schemas.microsoft.com/office/drawing/2014/main" val="20298338"/>
                    </a:ext>
                  </a:extLst>
                </a:gridCol>
                <a:gridCol w="663967">
                  <a:extLst>
                    <a:ext uri="{9D8B030D-6E8A-4147-A177-3AD203B41FA5}">
                      <a16:colId xmlns:a16="http://schemas.microsoft.com/office/drawing/2014/main" val="968669296"/>
                    </a:ext>
                  </a:extLst>
                </a:gridCol>
                <a:gridCol w="663967">
                  <a:extLst>
                    <a:ext uri="{9D8B030D-6E8A-4147-A177-3AD203B41FA5}">
                      <a16:colId xmlns:a16="http://schemas.microsoft.com/office/drawing/2014/main" val="2851041950"/>
                    </a:ext>
                  </a:extLst>
                </a:gridCol>
                <a:gridCol w="663967">
                  <a:extLst>
                    <a:ext uri="{9D8B030D-6E8A-4147-A177-3AD203B41FA5}">
                      <a16:colId xmlns:a16="http://schemas.microsoft.com/office/drawing/2014/main" val="3680779247"/>
                    </a:ext>
                  </a:extLst>
                </a:gridCol>
                <a:gridCol w="663967">
                  <a:extLst>
                    <a:ext uri="{9D8B030D-6E8A-4147-A177-3AD203B41FA5}">
                      <a16:colId xmlns:a16="http://schemas.microsoft.com/office/drawing/2014/main" val="233365119"/>
                    </a:ext>
                  </a:extLst>
                </a:gridCol>
                <a:gridCol w="663967">
                  <a:extLst>
                    <a:ext uri="{9D8B030D-6E8A-4147-A177-3AD203B41FA5}">
                      <a16:colId xmlns:a16="http://schemas.microsoft.com/office/drawing/2014/main" val="1155956576"/>
                    </a:ext>
                  </a:extLst>
                </a:gridCol>
              </a:tblGrid>
              <a:tr h="714147">
                <a:tc>
                  <a:txBody>
                    <a:bodyPr/>
                    <a:lstStyle/>
                    <a:p>
                      <a:r>
                        <a:rPr lang="pt-BR" sz="3300"/>
                        <a:t>0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1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2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3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4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5</a:t>
                      </a:r>
                    </a:p>
                  </a:txBody>
                  <a:tcPr marL="150876" marR="150876" marT="75438" marB="75438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...</a:t>
                      </a:r>
                    </a:p>
                  </a:txBody>
                  <a:tcPr marL="150876" marR="150876" marT="75438" marB="75438"/>
                </a:tc>
                <a:extLst>
                  <a:ext uri="{0D108BD9-81ED-4DB2-BD59-A6C34878D82A}">
                    <a16:rowId xmlns:a16="http://schemas.microsoft.com/office/drawing/2014/main" val="38710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A1665-E846-2A07-A5AA-C738A7CF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Lista.append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3B278-C7F8-C69E-0816-678D8269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05" y="1746145"/>
            <a:ext cx="5694630" cy="3636511"/>
          </a:xfrm>
        </p:spPr>
        <p:txBody>
          <a:bodyPr/>
          <a:lstStyle/>
          <a:p>
            <a:r>
              <a:rPr lang="pt-BR"/>
              <a:t>Adicionando dados manualmente</a:t>
            </a:r>
          </a:p>
          <a:p>
            <a:endParaRPr lang="pt-BR"/>
          </a:p>
          <a:p>
            <a:r>
              <a:rPr lang="pt-BR" err="1"/>
              <a:t>lista.append</a:t>
            </a:r>
            <a:r>
              <a:rPr lang="pt-BR"/>
              <a:t>(‘dado’)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9A46E2-F10A-6866-7DD5-CF57E804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906" y="2504052"/>
            <a:ext cx="7686260" cy="3636510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1F4A4E5-E61E-A079-04B5-FABD998E0386}"/>
              </a:ext>
            </a:extLst>
          </p:cNvPr>
          <p:cNvSpPr txBox="1">
            <a:spLocks/>
          </p:cNvSpPr>
          <p:nvPr/>
        </p:nvSpPr>
        <p:spPr>
          <a:xfrm>
            <a:off x="942806" y="5173554"/>
            <a:ext cx="2847316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“</a:t>
            </a:r>
            <a:r>
              <a:rPr lang="pt-BR" err="1"/>
              <a:t>Insert</a:t>
            </a:r>
            <a:r>
              <a:rPr lang="pt-BR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372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A64B2-BF2D-D309-D87F-D56A25E1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Lista.insert</a:t>
            </a:r>
            <a:r>
              <a:rPr lang="pt-BR"/>
              <a:t>( 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329CEF3-242D-4EBE-D867-C9F15B07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34" y="1842460"/>
            <a:ext cx="5131514" cy="3636511"/>
          </a:xfrm>
        </p:spPr>
        <p:txBody>
          <a:bodyPr/>
          <a:lstStyle/>
          <a:p>
            <a:r>
              <a:rPr lang="pt-BR"/>
              <a:t>Inserindo dados em um índice desejado.</a:t>
            </a:r>
          </a:p>
          <a:p>
            <a:r>
              <a:rPr lang="pt-BR" err="1"/>
              <a:t>Lista.insert</a:t>
            </a:r>
            <a:r>
              <a:rPr lang="pt-BR"/>
              <a:t>(3,’dado’)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B10900D3-A3FB-86F2-4C72-BF317ED3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56" y="4103854"/>
            <a:ext cx="7930410" cy="26904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89894-B8CA-DF13-37F5-BF5167B18BDC}"/>
              </a:ext>
            </a:extLst>
          </p:cNvPr>
          <p:cNvSpPr txBox="1">
            <a:spLocks/>
          </p:cNvSpPr>
          <p:nvPr/>
        </p:nvSpPr>
        <p:spPr>
          <a:xfrm>
            <a:off x="942806" y="5173554"/>
            <a:ext cx="2847316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“</a:t>
            </a:r>
            <a:r>
              <a:rPr lang="pt-BR" err="1"/>
              <a:t>Insert</a:t>
            </a:r>
            <a:r>
              <a:rPr lang="pt-BR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0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AB244-A7C3-F4D1-AB1C-CC2CDD4C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Alterando um dado existente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686959C-056C-B763-780C-933BECF6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34059"/>
            <a:ext cx="4639606" cy="3636511"/>
          </a:xfrm>
        </p:spPr>
        <p:txBody>
          <a:bodyPr/>
          <a:lstStyle/>
          <a:p>
            <a:r>
              <a:rPr lang="pt-BR"/>
              <a:t>Atualizando um item da lista.</a:t>
            </a:r>
          </a:p>
          <a:p>
            <a:r>
              <a:rPr lang="pt-BR"/>
              <a:t>Lista[3] = [‘novo dado’]</a:t>
            </a:r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223C0741-C485-7ECF-E221-2DCD16E4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486" y="3974123"/>
            <a:ext cx="7867808" cy="288387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410BA-DF76-C564-DD19-1E9A167A57EA}"/>
              </a:ext>
            </a:extLst>
          </p:cNvPr>
          <p:cNvSpPr txBox="1">
            <a:spLocks/>
          </p:cNvSpPr>
          <p:nvPr/>
        </p:nvSpPr>
        <p:spPr>
          <a:xfrm>
            <a:off x="942806" y="5173554"/>
            <a:ext cx="2847316" cy="12372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“Update”</a:t>
            </a:r>
          </a:p>
        </p:txBody>
      </p:sp>
    </p:spTree>
    <p:extLst>
      <p:ext uri="{BB962C8B-B14F-4D97-AF65-F5344CB8AC3E}">
        <p14:creationId xmlns:p14="http://schemas.microsoft.com/office/powerpoint/2010/main" val="429155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477EE624CE634E979F0CB21B6A2C6C" ma:contentTypeVersion="0" ma:contentTypeDescription="Criar um novo documento." ma:contentTypeScope="" ma:versionID="d3e6b261a2ac9e68afbc58554e248f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2f8ced9bbc0a9f89bd6676a50edaef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21573-EEFE-4FD8-A42D-209A1CC307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EF3B21-C688-47BE-B587-3DCA00247B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3F6932-52B1-4BDE-A262-1F82A80E61E4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0</TotalTime>
  <Words>433</Words>
  <Application>Microsoft Office PowerPoint</Application>
  <PresentationFormat>Widescreen</PresentationFormat>
  <Paragraphs>74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Century Gothic</vt:lpstr>
      <vt:lpstr>Wingdings</vt:lpstr>
      <vt:lpstr>Wingdings 2</vt:lpstr>
      <vt:lpstr>Citável</vt:lpstr>
      <vt:lpstr>Listas em Python </vt:lpstr>
      <vt:lpstr>Listas [  ] </vt:lpstr>
      <vt:lpstr>Listas [  ] </vt:lpstr>
      <vt:lpstr>Exemplo de Lista</vt:lpstr>
      <vt:lpstr>Apresentação do PowerPoint</vt:lpstr>
      <vt:lpstr>Indice das listas</vt:lpstr>
      <vt:lpstr>Lista.append</vt:lpstr>
      <vt:lpstr>Lista.insert( )</vt:lpstr>
      <vt:lpstr>Alterando um dado existente</vt:lpstr>
      <vt:lpstr>Lista.remove( )</vt:lpstr>
      <vt:lpstr>Deletando dado via indice</vt:lpstr>
      <vt:lpstr>Lista.pop()</vt:lpstr>
      <vt:lpstr>Posição do elemento </vt:lpstr>
      <vt:lpstr>Verificação com operadores</vt:lpstr>
      <vt:lpstr>Concatenar listas </vt:lpstr>
      <vt:lpstr>Repetição de listas</vt:lpstr>
      <vt:lpstr>Somando os valores de uma lista – Sum </vt:lpstr>
      <vt:lpstr>Menor(min) e maior(max) valor</vt:lpstr>
      <vt:lpstr>Len(lista)</vt:lpstr>
      <vt:lpstr>Primeiro e últimos itens da lista</vt:lpstr>
      <vt:lpstr>Listas ordenadas </vt:lpstr>
      <vt:lpstr>Entrada de dados via input</vt:lpstr>
      <vt:lpstr>Entrada de dados via input</vt:lpstr>
      <vt:lpstr>Imprimindo uma lista </vt:lpstr>
      <vt:lpstr>Imprimindo uma lista</vt:lpstr>
      <vt:lpstr>List.clear()</vt:lpstr>
      <vt:lpstr>Exercícios 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Entidade e Relacionamento</dc:title>
  <dc:creator>ANTONIO JOSE DOS SANTOS JUNIOR</dc:creator>
  <cp:lastModifiedBy>Admin</cp:lastModifiedBy>
  <cp:revision>15</cp:revision>
  <dcterms:created xsi:type="dcterms:W3CDTF">2020-03-18T11:52:42Z</dcterms:created>
  <dcterms:modified xsi:type="dcterms:W3CDTF">2024-08-02T16:36:50Z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0x010100D6477EE624CE634E979F0CB21B6A2C6C</vt:lpwstr>
  </property>
</Properties>
</file>