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3" r:id="rId3"/>
    <p:sldId id="318" r:id="rId4"/>
    <p:sldId id="317" r:id="rId5"/>
    <p:sldId id="314" r:id="rId6"/>
    <p:sldId id="315" r:id="rId7"/>
    <p:sldId id="316" r:id="rId8"/>
    <p:sldId id="319" r:id="rId9"/>
    <p:sldId id="320" r:id="rId10"/>
  </p:sldIdLst>
  <p:sldSz cx="9144000" cy="6858000" type="screen4x3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73" d="100"/>
          <a:sy n="73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A290-F773-4AC7-AE0D-6DA19BE1ABDF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48CC-5A3F-4DA6-8D2C-6AA8A5A152D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979A-8F00-455D-821F-2B923637B3DD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F6044-79B8-4E71-90E9-AD699C5A16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F6044-79B8-4E71-90E9-AD699C5A1662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F5D2F7-B60D-4BCE-8F0B-CDB869076E70}" type="datetimeFigureOut">
              <a:rPr lang="es-ES" smtClean="0"/>
              <a:pPr/>
              <a:t>03/10/2019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I.E.S. SANTIAGO HERNÁNDEZ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3573016"/>
            <a:ext cx="7854696" cy="2808312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latin typeface="+mj-lt"/>
              </a:rPr>
              <a:t>DISEÑO DE INTERFACES WEB</a:t>
            </a:r>
          </a:p>
          <a:p>
            <a:endParaRPr lang="es-ES" b="1" dirty="0">
              <a:latin typeface="+mj-lt"/>
            </a:endParaRPr>
          </a:p>
          <a:p>
            <a:r>
              <a:rPr lang="es-ES" b="1" dirty="0">
                <a:latin typeface="+mj-lt"/>
              </a:rPr>
              <a:t>Hojas de estilo CSS para impresión</a:t>
            </a:r>
          </a:p>
          <a:p>
            <a:endParaRPr lang="es-ES" b="1" dirty="0">
              <a:latin typeface="+mj-lt"/>
            </a:endParaRPr>
          </a:p>
          <a:p>
            <a:r>
              <a:rPr lang="es-ES" b="1" dirty="0">
                <a:latin typeface="+mj-lt"/>
              </a:rPr>
              <a:t>Departamento de Informática</a:t>
            </a:r>
          </a:p>
          <a:p>
            <a:r>
              <a:rPr lang="es-ES" b="1" dirty="0">
                <a:latin typeface="+mj-lt"/>
              </a:rPr>
              <a:t>Curso 2019/2020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179512" y="5517232"/>
            <a:ext cx="17145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1000" dirty="0"/>
              <a:t> </a:t>
            </a:r>
          </a:p>
        </p:txBody>
      </p:sp>
      <p:pic>
        <p:nvPicPr>
          <p:cNvPr id="1046" name="Imagen 3" descr="LOGO_IMG_AEN_1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517232"/>
            <a:ext cx="504825" cy="914400"/>
          </a:xfrm>
          <a:prstGeom prst="rect">
            <a:avLst/>
          </a:prstGeom>
          <a:noFill/>
        </p:spPr>
      </p:pic>
      <p:pic>
        <p:nvPicPr>
          <p:cNvPr id="1045" name="Imagen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589240"/>
            <a:ext cx="523875" cy="552450"/>
          </a:xfrm>
          <a:prstGeom prst="rect">
            <a:avLst/>
          </a:prstGeom>
          <a:noFill/>
        </p:spPr>
      </p:pic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107504" y="6386845"/>
            <a:ext cx="18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r"/>
                <a:tab pos="2700338" algn="ctr"/>
                <a:tab pos="5400675" algn="r"/>
              </a:tabLst>
            </a:pPr>
            <a:r>
              <a:rPr kumimoji="0" lang="es-ES_tradnl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ER-0264/2005</a:t>
            </a:r>
            <a:endParaRPr kumimoji="0" lang="es-E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0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r"/>
                <a:tab pos="2700338" algn="ctr"/>
                <a:tab pos="5400675" algn="r"/>
              </a:tabLst>
            </a:pPr>
            <a:r>
              <a:rPr kumimoji="0" lang="es-ES_tradnl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Enseñanzas de Formación Profesional</a:t>
            </a: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179512" y="5445224"/>
            <a:ext cx="1714500" cy="1239838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      </a:t>
            </a:r>
          </a:p>
        </p:txBody>
      </p:sp>
      <p:pic>
        <p:nvPicPr>
          <p:cNvPr id="1052" name="Picture 28" descr="http://fp.educaragon.org/Files/Files/UserFiles/Image/logotipos%20FP/IFC%20Inform%20tica%20y%20C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764704"/>
            <a:ext cx="2590800" cy="1076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algn="ctr"/>
            <a:r>
              <a:rPr lang="es-ES" sz="3200" dirty="0"/>
              <a:t>CONSEJOS PARA CREAR UN ESTILO DE IMPRESIÓN</a:t>
            </a:r>
            <a:endParaRPr lang="es-ES" sz="32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251520" y="953343"/>
            <a:ext cx="8301608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</a:pPr>
            <a:r>
              <a:rPr lang="es-ES" sz="2400" dirty="0">
                <a:latin typeface="+mj-lt"/>
              </a:rPr>
              <a:t>Al crear un estilo para impresión se tienen que tener en cuenta las diferencias que existen entre una pantalla y una hoja de papel: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400" dirty="0">
                <a:latin typeface="+mj-lt"/>
              </a:rPr>
              <a:t>La pantalla normalmente es en color, la impresión normalmente es en blanco y negro (escala de grises).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400" dirty="0">
                <a:latin typeface="+mj-lt"/>
              </a:rPr>
              <a:t>La página web en la pantalla existe en un contexto (se ha llegado a ella a través de un proceso de navegación), la página web impresa existe de forma independiente.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400" dirty="0">
                <a:latin typeface="+mj-lt"/>
              </a:rPr>
              <a:t>La pantalla permite interactuar con la página web, la hoja de papel no permite interactuar.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algn="ctr"/>
            <a:r>
              <a:rPr lang="es-ES" sz="3200" dirty="0"/>
              <a:t>CONSEJOS PARA CREAR UNA VERSIÓN CORRECTA</a:t>
            </a:r>
            <a:endParaRPr lang="es-ES" sz="32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251520" y="953343"/>
            <a:ext cx="8301608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Cambiar los colores a negro sobre un fondo blanco.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Cambiar el tipo de letra a </a:t>
            </a:r>
            <a:r>
              <a:rPr lang="es-ES" sz="2200" dirty="0" err="1">
                <a:latin typeface="+mj-lt"/>
              </a:rPr>
              <a:t>serif</a:t>
            </a:r>
            <a:r>
              <a:rPr lang="es-ES" sz="2200" dirty="0">
                <a:latin typeface="+mj-lt"/>
              </a:rPr>
              <a:t>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Cambiar el tamaño del texto (mínimo 12pt).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Destacar los enlaces: utiliza el subrayado y un color diferente.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Incluir la URL junto a cada enlace.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Eliminar los elementos que no sean esenciales, como las imágenes.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Eliminar los elementos de navegación (por ejemplo, la barra de navegación).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Eliminar los elementos dinámicos generados por JavaScript, Java o Flash.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Incluir la URL de la página.</a:t>
            </a:r>
          </a:p>
          <a:p>
            <a:pPr marL="274320" indent="-274320"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sz="2200" dirty="0">
                <a:latin typeface="+mj-lt"/>
              </a:rPr>
              <a:t>Incluir un aviso sobre los derechos de uso (copyright).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6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algn="ctr"/>
            <a:r>
              <a:rPr lang="es-ES" sz="3200" dirty="0"/>
              <a:t>PRIMEROS PASOS DE UN CSS PARA IMPRIMIR</a:t>
            </a:r>
            <a:endParaRPr lang="es-ES" sz="32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251520" y="953343"/>
            <a:ext cx="8301608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dirty="0">
                <a:latin typeface="+mj-lt"/>
              </a:rPr>
              <a:t>Tenemos que </a:t>
            </a:r>
            <a:r>
              <a:rPr lang="es-ES" b="1" dirty="0">
                <a:latin typeface="+mj-lt"/>
              </a:rPr>
              <a:t>prestar especial atención a los colores, los enlaces y las imágenes</a:t>
            </a:r>
            <a:r>
              <a:rPr lang="es-ES" dirty="0">
                <a:latin typeface="+mj-lt"/>
              </a:rPr>
              <a:t>.</a:t>
            </a:r>
          </a:p>
          <a:p>
            <a:pPr marL="274320" lvl="0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b="1" dirty="0">
                <a:latin typeface="+mj-lt"/>
              </a:rPr>
              <a:t>Los estilos deben de estar dentro </a:t>
            </a:r>
            <a:r>
              <a:rPr lang="es-ES" dirty="0">
                <a:latin typeface="+mj-lt"/>
              </a:rPr>
              <a:t>de </a:t>
            </a:r>
            <a:r>
              <a:rPr lang="es-ES" b="1" dirty="0">
                <a:latin typeface="+mj-lt"/>
              </a:rPr>
              <a:t>@media </a:t>
            </a:r>
            <a:r>
              <a:rPr lang="es-ES" b="1" dirty="0" err="1">
                <a:latin typeface="+mj-lt"/>
              </a:rPr>
              <a:t>print</a:t>
            </a:r>
            <a:r>
              <a:rPr lang="es-ES" dirty="0">
                <a:latin typeface="+mj-lt"/>
              </a:rPr>
              <a:t> que indica que estos son los estilos </a:t>
            </a:r>
            <a:r>
              <a:rPr lang="es-ES" dirty="0" smtClean="0">
                <a:latin typeface="+mj-lt"/>
              </a:rPr>
              <a:t>aplicados </a:t>
            </a:r>
            <a:r>
              <a:rPr lang="es-ES" dirty="0">
                <a:latin typeface="+mj-lt"/>
              </a:rPr>
              <a:t>solo para imprimir y que sobrescriben cualquier otro estilo definido, es decir que no tenemos que volver a diseñar toda la página, solo hay que cambiar las cosas necesarias para conseguir una versión imprimible decente.</a:t>
            </a:r>
          </a:p>
          <a:p>
            <a:pPr marL="274320" lvl="0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dirty="0">
                <a:latin typeface="+mj-lt"/>
              </a:rPr>
              <a:t>En el código HTML añadiremos: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n-US" altLang="es-ES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&lt;link </a:t>
            </a:r>
            <a:r>
              <a:rPr lang="en-US" altLang="es-ES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rel</a:t>
            </a:r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="stylesheet" </a:t>
            </a:r>
            <a:r>
              <a:rPr lang="en-US" altLang="es-ES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="print.css" type="text/</a:t>
            </a:r>
            <a:r>
              <a:rPr lang="en-US" altLang="es-ES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css</a:t>
            </a:r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altLang="es-ES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media="print" </a:t>
            </a:r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r>
              <a:rPr lang="es-ES" altLang="es-ES" dirty="0">
                <a:latin typeface="+mj-lt"/>
              </a:rPr>
              <a:t> </a:t>
            </a:r>
            <a:endParaRPr lang="es-ES" dirty="0">
              <a:latin typeface="+mj-lt"/>
            </a:endParaRPr>
          </a:p>
          <a:p>
            <a:pPr marL="274320" lvl="0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b="1" dirty="0">
                <a:latin typeface="+mj-lt"/>
              </a:rPr>
              <a:t>Ocultar todos los elementos que no queremos que se impriman </a:t>
            </a:r>
            <a:r>
              <a:rPr lang="es-ES" dirty="0">
                <a:latin typeface="+mj-lt"/>
              </a:rPr>
              <a:t>con </a:t>
            </a:r>
            <a:r>
              <a:rPr lang="es-ES" b="1" dirty="0">
                <a:latin typeface="+mj-lt"/>
              </a:rPr>
              <a:t>display: </a:t>
            </a:r>
            <a:r>
              <a:rPr lang="es-ES" b="1" dirty="0" err="1">
                <a:latin typeface="+mj-lt"/>
              </a:rPr>
              <a:t>none</a:t>
            </a:r>
            <a:r>
              <a:rPr lang="es-ES" dirty="0">
                <a:latin typeface="+mj-lt"/>
              </a:rPr>
              <a:t> y ajustar el contenido para que ocupe toda la página, en este caso el contenido de los post esta en </a:t>
            </a:r>
            <a:r>
              <a:rPr lang="es-ES" b="1" dirty="0" err="1">
                <a:latin typeface="+mj-lt"/>
              </a:rPr>
              <a:t>article</a:t>
            </a:r>
            <a:r>
              <a:rPr lang="es-ES" dirty="0">
                <a:latin typeface="+mj-lt"/>
              </a:rPr>
              <a:t> y solo hay que poner el ancho al 100%, eliminar el </a:t>
            </a:r>
            <a:r>
              <a:rPr lang="es-ES" i="1" dirty="0" err="1">
                <a:latin typeface="+mj-lt"/>
              </a:rPr>
              <a:t>padding</a:t>
            </a:r>
            <a:r>
              <a:rPr lang="es-ES" dirty="0">
                <a:latin typeface="+mj-lt"/>
              </a:rPr>
              <a:t> y quitar el </a:t>
            </a:r>
            <a:r>
              <a:rPr lang="es-ES" i="1" dirty="0" err="1">
                <a:latin typeface="+mj-lt"/>
              </a:rPr>
              <a:t>float</a:t>
            </a:r>
            <a:r>
              <a:rPr lang="es-ES" dirty="0">
                <a:latin typeface="+mj-lt"/>
              </a:rPr>
              <a:t> que puede hacer cosas raras al imprimir como saltos de página.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93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algn="ctr"/>
            <a:r>
              <a:rPr lang="es-ES" sz="3200" dirty="0"/>
              <a:t>DEFINIR COLOR DE FONDO PARA IMPRIMIR</a:t>
            </a:r>
            <a:endParaRPr lang="es-ES" sz="32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251520" y="953343"/>
            <a:ext cx="8301608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dirty="0">
                <a:latin typeface="+mj-lt"/>
              </a:rPr>
              <a:t>Con </a:t>
            </a:r>
            <a:r>
              <a:rPr lang="es-ES" b="1" dirty="0">
                <a:latin typeface="+mj-lt"/>
              </a:rPr>
              <a:t>-webkit-</a:t>
            </a:r>
            <a:r>
              <a:rPr lang="es-ES" b="1" dirty="0" err="1">
                <a:latin typeface="+mj-lt"/>
              </a:rPr>
              <a:t>print</a:t>
            </a:r>
            <a:r>
              <a:rPr lang="es-ES" b="1" dirty="0">
                <a:latin typeface="+mj-lt"/>
              </a:rPr>
              <a:t>-color-</a:t>
            </a:r>
            <a:r>
              <a:rPr lang="es-ES" b="1" dirty="0" err="1">
                <a:latin typeface="+mj-lt"/>
              </a:rPr>
              <a:t>adjust</a:t>
            </a:r>
            <a:r>
              <a:rPr lang="es-ES" dirty="0">
                <a:latin typeface="+mj-lt"/>
              </a:rPr>
              <a:t> para </a:t>
            </a:r>
            <a:r>
              <a:rPr lang="es-ES" dirty="0" err="1">
                <a:latin typeface="+mj-lt"/>
              </a:rPr>
              <a:t>chrome</a:t>
            </a:r>
            <a:r>
              <a:rPr lang="es-ES" dirty="0">
                <a:latin typeface="+mj-lt"/>
              </a:rPr>
              <a:t> y safari y </a:t>
            </a:r>
            <a:r>
              <a:rPr lang="es-ES" b="1" dirty="0">
                <a:latin typeface="+mj-lt"/>
              </a:rPr>
              <a:t>color-</a:t>
            </a:r>
            <a:r>
              <a:rPr lang="es-ES" b="1" dirty="0" err="1">
                <a:latin typeface="+mj-lt"/>
              </a:rPr>
              <a:t>adjust</a:t>
            </a:r>
            <a:r>
              <a:rPr lang="es-ES" dirty="0">
                <a:latin typeface="+mj-lt"/>
              </a:rPr>
              <a:t> para el resto de navegadores se puede forzar para que se use un color de fondo cuando se imprima para que los navegadores no quiten el fondo de forma :</a:t>
            </a:r>
          </a:p>
          <a:p>
            <a:pPr lvl="1" fontAlgn="base"/>
            <a:endParaRPr lang="en-US" altLang="es-ES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body {</a:t>
            </a:r>
          </a:p>
          <a:p>
            <a:pPr lvl="1" fontAlgn="base"/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background: #</a:t>
            </a:r>
            <a:r>
              <a:rPr lang="en-US" altLang="es-ES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fff</a:t>
            </a:r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!important;</a:t>
            </a:r>
          </a:p>
          <a:p>
            <a:pPr lvl="1" fontAlgn="base"/>
            <a:r>
              <a:rPr lang="en-US" altLang="es-E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}	</a:t>
            </a:r>
          </a:p>
          <a:p>
            <a:pPr lvl="1" fontAlgn="base"/>
            <a:endParaRPr lang="en-US" dirty="0">
              <a:latin typeface="+mj-lt"/>
            </a:endParaRPr>
          </a:p>
          <a:p>
            <a:pPr lvl="1" fontAlgn="base"/>
            <a:r>
              <a:rPr lang="en-US" dirty="0">
                <a:latin typeface="+mj-lt"/>
              </a:rPr>
              <a:t>article { </a:t>
            </a:r>
          </a:p>
          <a:p>
            <a:pPr lvl="1" fontAlgn="base"/>
            <a:r>
              <a:rPr lang="en-US" dirty="0">
                <a:latin typeface="+mj-lt"/>
              </a:rPr>
              <a:t>	-</a:t>
            </a:r>
            <a:r>
              <a:rPr lang="en-US" dirty="0" err="1">
                <a:latin typeface="+mj-lt"/>
              </a:rPr>
              <a:t>webkit</a:t>
            </a:r>
            <a:r>
              <a:rPr lang="en-US" dirty="0">
                <a:latin typeface="+mj-lt"/>
              </a:rPr>
              <a:t>-print-color-adjust: exact; /*economy | exact*/</a:t>
            </a:r>
            <a:endParaRPr lang="es-ES" dirty="0">
              <a:latin typeface="+mj-lt"/>
            </a:endParaRPr>
          </a:p>
          <a:p>
            <a:pPr lvl="1" fontAlgn="base"/>
            <a:r>
              <a:rPr lang="en-US" dirty="0">
                <a:latin typeface="+mj-lt"/>
              </a:rPr>
              <a:t> 	</a:t>
            </a:r>
            <a:r>
              <a:rPr lang="es-ES" dirty="0">
                <a:latin typeface="+mj-lt"/>
              </a:rPr>
              <a:t>color-</a:t>
            </a:r>
            <a:r>
              <a:rPr lang="es-ES" dirty="0" err="1">
                <a:latin typeface="+mj-lt"/>
              </a:rPr>
              <a:t>adjust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exact</a:t>
            </a:r>
            <a:r>
              <a:rPr lang="es-ES" dirty="0">
                <a:latin typeface="+mj-lt"/>
              </a:rPr>
              <a:t>;</a:t>
            </a:r>
          </a:p>
          <a:p>
            <a:pPr lvl="1"/>
            <a:r>
              <a:rPr lang="es-ES" dirty="0">
                <a:latin typeface="+mj-lt"/>
              </a:rPr>
              <a:t>}</a:t>
            </a:r>
            <a:endParaRPr lang="es-ES" altLang="es-ES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54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fontAlgn="base"/>
            <a:r>
              <a:rPr lang="es-ES" sz="3600" b="1" cap="all" dirty="0"/>
              <a:t>MOSTRAR LA URL DE LOS ENLACES CON CSS</a:t>
            </a:r>
            <a:endParaRPr lang="es-ES" sz="36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323528" y="764704"/>
            <a:ext cx="8301608" cy="590465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dirty="0">
                <a:latin typeface="+mj-lt"/>
              </a:rPr>
              <a:t>Uno de los problemas de una versión impresa de un web es que deja de ser interactiva y por lo tanto los enlaces pasan a ser como mucho textos de otros colores, pero desde luego inútiles si no se incluye el enlace, por suerte añadir la </a:t>
            </a:r>
            <a:r>
              <a:rPr lang="es-ES" dirty="0" err="1">
                <a:latin typeface="+mj-lt"/>
              </a:rPr>
              <a:t>url</a:t>
            </a:r>
            <a:r>
              <a:rPr lang="es-ES" dirty="0">
                <a:latin typeface="+mj-lt"/>
              </a:rPr>
              <a:t> de los enlaces es muy sencillo con CSS usando </a:t>
            </a:r>
            <a:r>
              <a:rPr lang="es-ES" b="1" dirty="0">
                <a:latin typeface="+mj-lt"/>
              </a:rPr>
              <a:t>:after</a:t>
            </a:r>
            <a:r>
              <a:rPr lang="es-ES" dirty="0">
                <a:latin typeface="+mj-lt"/>
              </a:rPr>
              <a:t> que nos permite añadir contenido después de un elemento y poniéndole como contenido la </a:t>
            </a:r>
            <a:r>
              <a:rPr lang="es-ES" dirty="0" err="1">
                <a:latin typeface="+mj-lt"/>
              </a:rPr>
              <a:t>url</a:t>
            </a:r>
            <a:r>
              <a:rPr lang="es-ES" dirty="0">
                <a:latin typeface="+mj-lt"/>
              </a:rPr>
              <a:t> del enlace con </a:t>
            </a:r>
            <a:r>
              <a:rPr lang="es-ES" b="1" dirty="0" err="1">
                <a:latin typeface="+mj-lt"/>
              </a:rPr>
              <a:t>attr</a:t>
            </a:r>
            <a:r>
              <a:rPr lang="es-ES" b="1" dirty="0">
                <a:latin typeface="+mj-lt"/>
              </a:rPr>
              <a:t>(</a:t>
            </a:r>
            <a:r>
              <a:rPr lang="es-ES" b="1" dirty="0" err="1">
                <a:latin typeface="+mj-lt"/>
              </a:rPr>
              <a:t>href</a:t>
            </a:r>
            <a:r>
              <a:rPr lang="es-ES" b="1" dirty="0">
                <a:latin typeface="+mj-lt"/>
              </a:rPr>
              <a:t>)</a:t>
            </a:r>
            <a:r>
              <a:rPr lang="es-ES" dirty="0">
                <a:latin typeface="+mj-lt"/>
              </a:rPr>
              <a:t> y para que quede un poco más limpio le podemos añadir unos </a:t>
            </a:r>
            <a:r>
              <a:rPr lang="es-ES" dirty="0" err="1">
                <a:latin typeface="+mj-lt"/>
              </a:rPr>
              <a:t>paréntetesis</a:t>
            </a:r>
            <a:r>
              <a:rPr lang="es-ES" dirty="0">
                <a:latin typeface="+mj-lt"/>
              </a:rPr>
              <a:t>.</a:t>
            </a:r>
          </a:p>
          <a:p>
            <a:pPr lvl="2"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s-ES" altLang="es-ES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/*Todos los enlaces*/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a:after {    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s-ES" altLang="es-ES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content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" (" </a:t>
            </a:r>
            <a:r>
              <a:rPr lang="es-ES" altLang="es-ES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attr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s-ES" altLang="es-ES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href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 ")"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altLang="es-ES" dirty="0">
              <a:latin typeface="+mj-lt"/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s-ES" altLang="es-ES" b="1" dirty="0">
                <a:latin typeface="+mj-lt"/>
                <a:cs typeface="Calibri" panose="020F0502020204030204" pitchFamily="34" charset="0"/>
              </a:rPr>
              <a:t>/*Los enlaces que tienen una </a:t>
            </a:r>
            <a:r>
              <a:rPr lang="es-ES" altLang="es-ES" b="1" dirty="0" err="1">
                <a:latin typeface="+mj-lt"/>
                <a:cs typeface="Calibri" panose="020F0502020204030204" pitchFamily="34" charset="0"/>
              </a:rPr>
              <a:t>url</a:t>
            </a:r>
            <a:r>
              <a:rPr lang="es-ES" altLang="es-ES" b="1" dirty="0">
                <a:latin typeface="+mj-lt"/>
                <a:cs typeface="Calibri" panose="020F0502020204030204" pitchFamily="34" charset="0"/>
              </a:rPr>
              <a:t> que empieza con http*/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+mj-lt"/>
                <a:cs typeface="Calibri" panose="020F0502020204030204" pitchFamily="34" charset="0"/>
              </a:rPr>
              <a:t>a[</a:t>
            </a:r>
            <a:r>
              <a:rPr lang="en-US" altLang="es-ES" dirty="0" err="1">
                <a:latin typeface="+mj-lt"/>
                <a:cs typeface="Calibri" panose="020F0502020204030204" pitchFamily="34" charset="0"/>
              </a:rPr>
              <a:t>href</a:t>
            </a:r>
            <a:r>
              <a:rPr lang="en-US" altLang="es-ES" dirty="0">
                <a:latin typeface="+mj-lt"/>
                <a:cs typeface="Calibri" panose="020F0502020204030204" pitchFamily="34" charset="0"/>
              </a:rPr>
              <a:t>^=http]:after {    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+mj-lt"/>
                <a:cs typeface="Calibri" panose="020F0502020204030204" pitchFamily="34" charset="0"/>
              </a:rPr>
              <a:t>         content: " (" </a:t>
            </a:r>
            <a:r>
              <a:rPr lang="en-US" altLang="es-ES" dirty="0" err="1">
                <a:latin typeface="+mj-lt"/>
                <a:cs typeface="Calibri" panose="020F0502020204030204" pitchFamily="34" charset="0"/>
              </a:rPr>
              <a:t>attr</a:t>
            </a:r>
            <a:r>
              <a:rPr lang="en-US" altLang="es-ES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s-ES" dirty="0" err="1">
                <a:latin typeface="+mj-lt"/>
                <a:cs typeface="Calibri" panose="020F0502020204030204" pitchFamily="34" charset="0"/>
              </a:rPr>
              <a:t>href</a:t>
            </a:r>
            <a:r>
              <a:rPr lang="en-US" altLang="es-ES" dirty="0">
                <a:latin typeface="+mj-lt"/>
                <a:cs typeface="Calibri" panose="020F0502020204030204" pitchFamily="34" charset="0"/>
              </a:rPr>
              <a:t>) ")“;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</a:p>
          <a:p>
            <a:pPr lvl="2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s-ES" altLang="es-E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/*Enlaces que se abren en nueva pagina*/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a[target=_blank]:after {    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content: " (" </a:t>
            </a:r>
            <a:r>
              <a:rPr lang="en-US" altLang="es-E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</a:t>
            </a: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altLang="es-E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href</a:t>
            </a: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")“;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E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62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algn="ctr" fontAlgn="base"/>
            <a:r>
              <a:rPr lang="es-ES" sz="3600" b="1" cap="all" dirty="0"/>
              <a:t>CONTROLANDO LOS SALTOS DE PÁGINA</a:t>
            </a:r>
            <a:endParaRPr lang="es-ES" sz="36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323528" y="764704"/>
            <a:ext cx="8301608" cy="590465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dirty="0">
                <a:latin typeface="+mj-lt"/>
              </a:rPr>
              <a:t>Uno de los problemas de una versión impresa de un web es que deja de ser interactiva y por lo tanto los enlaces pasan a ser como mucho textos de otros colores, pero desde luego inútiles si no se incluye el enlace, por suerte añadir la </a:t>
            </a:r>
            <a:r>
              <a:rPr lang="es-ES" dirty="0" err="1">
                <a:latin typeface="+mj-lt"/>
              </a:rPr>
              <a:t>url</a:t>
            </a:r>
            <a:r>
              <a:rPr lang="es-ES" dirty="0">
                <a:latin typeface="+mj-lt"/>
              </a:rPr>
              <a:t> de los enlaces es muy sencillo con CSS usando </a:t>
            </a:r>
            <a:r>
              <a:rPr lang="es-ES" b="1" dirty="0">
                <a:latin typeface="+mj-lt"/>
              </a:rPr>
              <a:t>:after</a:t>
            </a:r>
            <a:r>
              <a:rPr lang="es-ES" dirty="0">
                <a:latin typeface="+mj-lt"/>
              </a:rPr>
              <a:t> que nos permite añadir contenido después de un elemento y poniéndole como contenido la </a:t>
            </a:r>
            <a:r>
              <a:rPr lang="es-ES" dirty="0" err="1">
                <a:latin typeface="+mj-lt"/>
              </a:rPr>
              <a:t>url</a:t>
            </a:r>
            <a:r>
              <a:rPr lang="es-ES" dirty="0">
                <a:latin typeface="+mj-lt"/>
              </a:rPr>
              <a:t> del enlace con </a:t>
            </a:r>
            <a:r>
              <a:rPr lang="es-ES" b="1" dirty="0" err="1">
                <a:latin typeface="+mj-lt"/>
              </a:rPr>
              <a:t>attr</a:t>
            </a:r>
            <a:r>
              <a:rPr lang="es-ES" b="1" dirty="0">
                <a:latin typeface="+mj-lt"/>
              </a:rPr>
              <a:t>(</a:t>
            </a:r>
            <a:r>
              <a:rPr lang="es-ES" b="1" dirty="0" err="1">
                <a:latin typeface="+mj-lt"/>
              </a:rPr>
              <a:t>href</a:t>
            </a:r>
            <a:r>
              <a:rPr lang="es-ES" b="1" dirty="0">
                <a:latin typeface="+mj-lt"/>
              </a:rPr>
              <a:t>)</a:t>
            </a:r>
            <a:r>
              <a:rPr lang="es-ES" dirty="0">
                <a:latin typeface="+mj-lt"/>
              </a:rPr>
              <a:t> y para que quede un poco más limpio le podemos añadir unos </a:t>
            </a:r>
            <a:r>
              <a:rPr lang="es-ES" dirty="0" err="1">
                <a:latin typeface="+mj-lt"/>
              </a:rPr>
              <a:t>paréntetesis</a:t>
            </a:r>
            <a:r>
              <a:rPr lang="es-ES" dirty="0">
                <a:latin typeface="+mj-lt"/>
              </a:rPr>
              <a:t>.</a:t>
            </a:r>
          </a:p>
          <a:p>
            <a:pPr lvl="2"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s-ES" altLang="es-ES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/*Todos los enlaces*/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a:after {    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s-ES" altLang="es-ES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content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" (" </a:t>
            </a:r>
            <a:r>
              <a:rPr lang="es-ES" altLang="es-ES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attr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s-ES" altLang="es-ES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href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 ")"</a:t>
            </a:r>
            <a:r>
              <a:rPr lang="es-ES" altLang="es-ES" dirty="0"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s-ES" altLang="es-E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altLang="es-ES" dirty="0">
              <a:latin typeface="+mj-lt"/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s-ES" altLang="es-ES" b="1" dirty="0">
                <a:latin typeface="+mj-lt"/>
                <a:cs typeface="Calibri" panose="020F0502020204030204" pitchFamily="34" charset="0"/>
              </a:rPr>
              <a:t>/*Los enlaces que tienen una </a:t>
            </a:r>
            <a:r>
              <a:rPr lang="es-ES" altLang="es-ES" b="1" dirty="0" err="1">
                <a:latin typeface="+mj-lt"/>
                <a:cs typeface="Calibri" panose="020F0502020204030204" pitchFamily="34" charset="0"/>
              </a:rPr>
              <a:t>url</a:t>
            </a:r>
            <a:r>
              <a:rPr lang="es-ES" altLang="es-ES" b="1" dirty="0">
                <a:latin typeface="+mj-lt"/>
                <a:cs typeface="Calibri" panose="020F0502020204030204" pitchFamily="34" charset="0"/>
              </a:rPr>
              <a:t> que empieza con http*/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+mj-lt"/>
                <a:cs typeface="Calibri" panose="020F0502020204030204" pitchFamily="34" charset="0"/>
              </a:rPr>
              <a:t>a[</a:t>
            </a:r>
            <a:r>
              <a:rPr lang="en-US" altLang="es-ES" dirty="0" err="1">
                <a:latin typeface="+mj-lt"/>
                <a:cs typeface="Calibri" panose="020F0502020204030204" pitchFamily="34" charset="0"/>
              </a:rPr>
              <a:t>href</a:t>
            </a:r>
            <a:r>
              <a:rPr lang="en-US" altLang="es-ES" dirty="0">
                <a:latin typeface="+mj-lt"/>
                <a:cs typeface="Calibri" panose="020F0502020204030204" pitchFamily="34" charset="0"/>
              </a:rPr>
              <a:t>^=http]:after {    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+mj-lt"/>
                <a:cs typeface="Calibri" panose="020F0502020204030204" pitchFamily="34" charset="0"/>
              </a:rPr>
              <a:t>         content: " (" </a:t>
            </a:r>
            <a:r>
              <a:rPr lang="en-US" altLang="es-ES" dirty="0" err="1">
                <a:latin typeface="+mj-lt"/>
                <a:cs typeface="Calibri" panose="020F0502020204030204" pitchFamily="34" charset="0"/>
              </a:rPr>
              <a:t>attr</a:t>
            </a:r>
            <a:r>
              <a:rPr lang="en-US" altLang="es-ES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s-ES" dirty="0" err="1">
                <a:latin typeface="+mj-lt"/>
                <a:cs typeface="Calibri" panose="020F0502020204030204" pitchFamily="34" charset="0"/>
              </a:rPr>
              <a:t>href</a:t>
            </a:r>
            <a:r>
              <a:rPr lang="en-US" altLang="es-ES" dirty="0">
                <a:latin typeface="+mj-lt"/>
                <a:cs typeface="Calibri" panose="020F0502020204030204" pitchFamily="34" charset="0"/>
              </a:rPr>
              <a:t>) ")“;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</a:p>
          <a:p>
            <a:pPr lvl="2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s-ES" altLang="es-E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/*Enlaces que se abren en nueva pagina*/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a[target=_blank]:after {    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content: " (" </a:t>
            </a:r>
            <a:r>
              <a:rPr lang="en-US" altLang="es-E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</a:t>
            </a: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altLang="es-E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href</a:t>
            </a:r>
            <a:r>
              <a:rPr lang="en-US" alt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")“;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E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55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algn="ctr" fontAlgn="base"/>
            <a:r>
              <a:rPr lang="es-ES" sz="3600" b="1" cap="all" dirty="0"/>
              <a:t>CONTROLANDO LOS SALTOS DE PÁGINA</a:t>
            </a:r>
            <a:endParaRPr lang="es-ES" sz="36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323528" y="1124744"/>
            <a:ext cx="8301608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s-ES" b="1" dirty="0">
                <a:latin typeface="+mj-lt"/>
              </a:rPr>
              <a:t>CSS 2.1 - 13 </a:t>
            </a:r>
            <a:r>
              <a:rPr lang="es-ES" b="1" dirty="0" err="1">
                <a:latin typeface="+mj-lt"/>
              </a:rPr>
              <a:t>Paged</a:t>
            </a:r>
            <a:r>
              <a:rPr lang="es-ES" b="1" dirty="0">
                <a:latin typeface="+mj-lt"/>
              </a:rPr>
              <a:t> media </a:t>
            </a:r>
            <a:r>
              <a:rPr lang="es-ES" dirty="0">
                <a:latin typeface="+mj-lt"/>
              </a:rPr>
              <a:t>define unas propiedades que se pueden emplear cuando una página web no se visualiza de forma continua, sino en forma de páginas:</a:t>
            </a:r>
            <a:endParaRPr lang="es-ES" dirty="0">
              <a:latin typeface="+mj-lt"/>
              <a:cs typeface="Calibri" panose="020F0502020204030204" pitchFamily="34" charset="0"/>
            </a:endParaRPr>
          </a:p>
          <a:p>
            <a:pPr marL="731520" lvl="1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es-ES" dirty="0">
                <a:latin typeface="+mj-lt"/>
                <a:cs typeface="Arial" panose="020B0604020202020204" pitchFamily="34" charset="0"/>
              </a:rPr>
              <a:t>define las dimensiones y comportamiento de la página</a:t>
            </a:r>
            <a:r>
              <a:rPr lang="es-ES" altLang="es-ES" sz="800" dirty="0">
                <a:latin typeface="+mj-lt"/>
              </a:rPr>
              <a:t> </a:t>
            </a:r>
            <a:endParaRPr lang="es-ES" altLang="es-ES" sz="2800" dirty="0">
              <a:latin typeface="+mj-lt"/>
            </a:endParaRPr>
          </a:p>
          <a:p>
            <a:pPr marL="731520" lvl="1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page-break-</a:t>
            </a: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es-ES" dirty="0">
                <a:latin typeface="+mj-lt"/>
                <a:cs typeface="Arial" panose="020B0604020202020204" pitchFamily="34" charset="0"/>
              </a:rPr>
              <a:t>define el comportamiento de un salto de página antes del elemento</a:t>
            </a:r>
            <a:r>
              <a:rPr lang="es-ES" altLang="es-ES" sz="800" dirty="0">
                <a:latin typeface="+mj-lt"/>
              </a:rPr>
              <a:t> </a:t>
            </a:r>
            <a:endParaRPr lang="es-ES" altLang="es-ES" sz="2800" dirty="0">
              <a:latin typeface="+mj-lt"/>
            </a:endParaRPr>
          </a:p>
          <a:p>
            <a:pPr marL="731520" lvl="1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page-break-after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es-ES" dirty="0">
                <a:latin typeface="+mj-lt"/>
                <a:cs typeface="Arial" panose="020B0604020202020204" pitchFamily="34" charset="0"/>
              </a:rPr>
              <a:t>define el comportamiento de un salto de página después del elemento.</a:t>
            </a:r>
            <a:r>
              <a:rPr lang="es-ES" altLang="es-ES" sz="800" dirty="0">
                <a:latin typeface="+mj-lt"/>
              </a:rPr>
              <a:t> </a:t>
            </a:r>
            <a:endParaRPr lang="es-ES" altLang="es-ES" sz="2800" dirty="0">
              <a:latin typeface="+mj-lt"/>
            </a:endParaRPr>
          </a:p>
          <a:p>
            <a:pPr marL="731520" lvl="1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page-break-</a:t>
            </a: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es-ES" dirty="0">
                <a:latin typeface="+mj-lt"/>
                <a:cs typeface="Arial" panose="020B0604020202020204" pitchFamily="34" charset="0"/>
              </a:rPr>
              <a:t>define el comportamiento de un salto de página dentro del </a:t>
            </a:r>
            <a:r>
              <a:rPr lang="es-ES" altLang="es-ES" dirty="0" smtClean="0">
                <a:latin typeface="+mj-lt"/>
                <a:cs typeface="Arial" panose="020B0604020202020204" pitchFamily="34" charset="0"/>
              </a:rPr>
              <a:t>elemento</a:t>
            </a:r>
            <a:r>
              <a:rPr lang="es-ES" altLang="es-ES" sz="800" dirty="0">
                <a:latin typeface="+mj-lt"/>
              </a:rPr>
              <a:t>.</a:t>
            </a:r>
            <a:endParaRPr lang="es-ES" altLang="es-ES" sz="2800" dirty="0">
              <a:latin typeface="+mj-lt"/>
            </a:endParaRPr>
          </a:p>
          <a:p>
            <a:pPr marL="731520" lvl="1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orphans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es-ES" dirty="0">
                <a:latin typeface="+mj-lt"/>
                <a:cs typeface="Arial" panose="020B0604020202020204" pitchFamily="34" charset="0"/>
              </a:rPr>
              <a:t>controla las líneas huérfanas, el mínimo número de líneas de un bloque contenedor que se deben dejar al final de una página</a:t>
            </a:r>
            <a:r>
              <a:rPr lang="es-ES" altLang="es-ES" sz="800" dirty="0">
                <a:latin typeface="+mj-lt"/>
              </a:rPr>
              <a:t> </a:t>
            </a:r>
            <a:endParaRPr lang="es-ES" altLang="es-ES" sz="2800" dirty="0">
              <a:latin typeface="+mj-lt"/>
            </a:endParaRPr>
          </a:p>
          <a:p>
            <a:pPr marL="731520" lvl="1" indent="-27432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widows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es-ES" dirty="0">
                <a:latin typeface="+mj-lt"/>
                <a:cs typeface="Arial" panose="020B0604020202020204" pitchFamily="34" charset="0"/>
              </a:rPr>
              <a:t>controla las líneas viudas, el mínimo número de líneas de un bloque contenedor que se deben dejar al principio de una página</a:t>
            </a:r>
            <a:r>
              <a:rPr lang="es-ES" altLang="es-ES" sz="800" dirty="0">
                <a:latin typeface="+mj-lt"/>
              </a:rPr>
              <a:t> </a:t>
            </a:r>
            <a:endParaRPr lang="es-ES" altLang="es-E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159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064"/>
          </a:xfrm>
        </p:spPr>
        <p:txBody>
          <a:bodyPr>
            <a:noAutofit/>
          </a:bodyPr>
          <a:lstStyle/>
          <a:p>
            <a:pPr algn="ctr" fontAlgn="base"/>
            <a:r>
              <a:rPr lang="es-ES" sz="3600" b="1" cap="all" dirty="0" smtClean="0"/>
              <a:t>EJEMPLO</a:t>
            </a:r>
            <a:endParaRPr lang="es-ES" sz="3600" b="1" dirty="0"/>
          </a:p>
        </p:txBody>
      </p:sp>
      <p:sp>
        <p:nvSpPr>
          <p:cNvPr id="8" name="7 Marcador de contenido"/>
          <p:cNvSpPr txBox="1">
            <a:spLocks/>
          </p:cNvSpPr>
          <p:nvPr/>
        </p:nvSpPr>
        <p:spPr>
          <a:xfrm>
            <a:off x="323528" y="1124744"/>
            <a:ext cx="8301608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SzPct val="95000"/>
            </a:pPr>
            <a:endParaRPr lang="es-ES" altLang="es-ES" sz="28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3686335" cy="569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908720"/>
            <a:ext cx="3888432" cy="55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315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1438</TotalTime>
  <Words>543</Words>
  <Application>Microsoft Office PowerPoint</Application>
  <PresentationFormat>Presentación en pantalla (4:3)</PresentationFormat>
  <Paragraphs>84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I.E.S. SANTIAGO HERNÁNDEZ</vt:lpstr>
      <vt:lpstr>CONSEJOS PARA CREAR UN ESTILO DE IMPRESIÓN</vt:lpstr>
      <vt:lpstr>CONSEJOS PARA CREAR UNA VERSIÓN CORRECTA</vt:lpstr>
      <vt:lpstr>PRIMEROS PASOS DE UN CSS PARA IMPRIMIR</vt:lpstr>
      <vt:lpstr>DEFINIR COLOR DE FONDO PARA IMPRIMIR</vt:lpstr>
      <vt:lpstr>MOSTRAR LA URL DE LOS ENLACES CON CSS</vt:lpstr>
      <vt:lpstr>CONTROLANDO LOS SALTOS DE PÁGINA</vt:lpstr>
      <vt:lpstr>CONTROLANDO LOS SALTOS DE PÁGINA</vt:lpstr>
      <vt:lpstr>EJEMPLO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hispanidad</dc:creator>
  <cp:lastModifiedBy>Yolanda Escorza Moreno</cp:lastModifiedBy>
  <cp:revision>238</cp:revision>
  <dcterms:created xsi:type="dcterms:W3CDTF">2013-09-12T15:14:30Z</dcterms:created>
  <dcterms:modified xsi:type="dcterms:W3CDTF">2019-10-03T09:18:20Z</dcterms:modified>
</cp:coreProperties>
</file>