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7CEAD-0A43-4106-B788-D054D954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026706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Proyecto Final</a:t>
            </a:r>
            <a:br>
              <a:rPr lang="es-US" dirty="0"/>
            </a:br>
            <a:r>
              <a:rPr lang="es-MX" sz="3100" dirty="0"/>
              <a:t>Diplomado en Ciencia de Datos con Python</a:t>
            </a:r>
            <a:br>
              <a:rPr lang="es-MX" dirty="0"/>
            </a:br>
            <a:r>
              <a:rPr lang="es-MX" sz="2400" dirty="0"/>
              <a:t>Mejores Pinturas de todos los tiempos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3CFE67-7518-49CD-844F-5F3BACE6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289487"/>
            <a:ext cx="8915399" cy="1126283"/>
          </a:xfrm>
        </p:spPr>
        <p:txBody>
          <a:bodyPr/>
          <a:lstStyle/>
          <a:p>
            <a:pPr algn="ctr"/>
            <a:r>
              <a:rPr lang="es-US" dirty="0"/>
              <a:t>Eduardo García Castrejón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A19334A-ED4D-45D4-95CF-FDCC2AA9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00" y="0"/>
            <a:ext cx="4010948" cy="32275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122A24-1C3C-4BF1-AD41-DB140B2DC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25" y="325924"/>
            <a:ext cx="3866675" cy="28382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C275DE8-E017-4DFF-AF3C-D81832A7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95" y="389298"/>
            <a:ext cx="4304730" cy="28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E0457-3513-483A-A8EC-D06DE3A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B6D1-EB79-4EDF-9B3A-86FF9390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6" y="2006852"/>
            <a:ext cx="8915400" cy="3777622"/>
          </a:xfrm>
        </p:spPr>
        <p:txBody>
          <a:bodyPr/>
          <a:lstStyle/>
          <a:p>
            <a:r>
              <a:rPr lang="es-MX" dirty="0"/>
              <a:t>Herramientas usadas para la regularización:</a:t>
            </a:r>
          </a:p>
          <a:p>
            <a:r>
              <a:rPr lang="es-MX" dirty="0"/>
              <a:t>* </a:t>
            </a:r>
            <a:r>
              <a:rPr lang="es-MX" dirty="0" err="1"/>
              <a:t>Dropout</a:t>
            </a:r>
            <a:endParaRPr lang="es-MX" dirty="0"/>
          </a:p>
          <a:p>
            <a:r>
              <a:rPr lang="es-MX" dirty="0"/>
              <a:t>* </a:t>
            </a:r>
            <a:r>
              <a:rPr lang="es-MX" dirty="0" err="1"/>
              <a:t>lrate</a:t>
            </a:r>
            <a:r>
              <a:rPr lang="es-MX" dirty="0"/>
              <a:t> </a:t>
            </a:r>
            <a:r>
              <a:rPr lang="es-MX" dirty="0" err="1"/>
              <a:t>decay</a:t>
            </a:r>
            <a:endParaRPr lang="es-MX" dirty="0"/>
          </a:p>
          <a:p>
            <a:r>
              <a:rPr lang="es-MX" dirty="0"/>
              <a:t>* </a:t>
            </a:r>
            <a:r>
              <a:rPr lang="es-MX" dirty="0" err="1"/>
              <a:t>BatchNormalization</a:t>
            </a:r>
            <a:endParaRPr lang="es-MX" dirty="0"/>
          </a:p>
          <a:p>
            <a:r>
              <a:rPr lang="es-MX" dirty="0"/>
              <a:t>* l2 </a:t>
            </a:r>
          </a:p>
          <a:p>
            <a:endParaRPr lang="es-MX" dirty="0"/>
          </a:p>
          <a:p>
            <a:r>
              <a:rPr lang="es-MX" dirty="0"/>
              <a:t>Para aumentar complejidad del modelo:</a:t>
            </a:r>
          </a:p>
          <a:p>
            <a:r>
              <a:rPr lang="es-MX" dirty="0"/>
              <a:t>* Más capas convolucionales</a:t>
            </a:r>
          </a:p>
          <a:p>
            <a:r>
              <a:rPr lang="es-MX" dirty="0"/>
              <a:t>* Más capas densas y más neuronas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4DEA533-AA93-4D36-BF97-6D1225A5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942" y="2369995"/>
            <a:ext cx="5818058" cy="25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4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A0368-E184-487E-837F-63A6A112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Conclusiones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B5508-33B3-4014-998F-F1472759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828" y="1540189"/>
            <a:ext cx="8915400" cy="3777622"/>
          </a:xfrm>
        </p:spPr>
        <p:txBody>
          <a:bodyPr>
            <a:normAutofit lnSpcReduction="10000"/>
          </a:bodyPr>
          <a:lstStyle/>
          <a:p>
            <a:pPr algn="just"/>
            <a:r>
              <a:rPr lang="es-US" dirty="0"/>
              <a:t>En el mejor modelo se tuvo los siguientes resultados:</a:t>
            </a:r>
          </a:p>
          <a:p>
            <a:pPr lvl="1" algn="just"/>
            <a:r>
              <a:rPr lang="en-US" dirty="0"/>
              <a:t>Test accuracy: 0.55</a:t>
            </a:r>
          </a:p>
          <a:p>
            <a:pPr lvl="1" algn="just"/>
            <a:r>
              <a:rPr lang="en-US" dirty="0"/>
              <a:t>Test top-3 accuracy: 0.79</a:t>
            </a:r>
          </a:p>
          <a:p>
            <a:pPr lvl="1" algn="just"/>
            <a:r>
              <a:rPr lang="en-US" dirty="0"/>
              <a:t>Test top-2 accuracy: 0.71</a:t>
            </a:r>
            <a:endParaRPr lang="es-MX" dirty="0"/>
          </a:p>
          <a:p>
            <a:pPr algn="just"/>
            <a:r>
              <a:rPr lang="es-US" dirty="0"/>
              <a:t>El </a:t>
            </a:r>
            <a:r>
              <a:rPr lang="es-US" dirty="0" err="1"/>
              <a:t>dataset</a:t>
            </a:r>
            <a:r>
              <a:rPr lang="es-US" dirty="0"/>
              <a:t> es muy susceptible al </a:t>
            </a:r>
            <a:r>
              <a:rPr lang="es-US" dirty="0" err="1"/>
              <a:t>overfitting</a:t>
            </a:r>
            <a:r>
              <a:rPr lang="es-US" dirty="0"/>
              <a:t> debido al bajo tamaño de este y por desbalance de clases</a:t>
            </a:r>
          </a:p>
          <a:p>
            <a:pPr algn="just"/>
            <a:r>
              <a:rPr lang="es-US" dirty="0"/>
              <a:t>El </a:t>
            </a:r>
            <a:r>
              <a:rPr lang="es-US" dirty="0" err="1"/>
              <a:t>dataset</a:t>
            </a:r>
            <a:r>
              <a:rPr lang="es-US" dirty="0"/>
              <a:t> es difícil de predecir debido a la baja exposición de datos al modelo CNN. También se puede argumentar que las características inherentes de cada pintura no son suficientemente únicas y son similares entre cada artista.</a:t>
            </a:r>
          </a:p>
          <a:p>
            <a:pPr algn="just"/>
            <a:r>
              <a:rPr lang="es-US" dirty="0"/>
              <a:t>Top-2 test </a:t>
            </a:r>
            <a:r>
              <a:rPr lang="es-US" dirty="0" err="1"/>
              <a:t>accuracy</a:t>
            </a:r>
            <a:r>
              <a:rPr lang="es-US" dirty="0"/>
              <a:t> para cada artista varía entre 50% y 95%. Esta diferencia se debe a esas características en cada pintura.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6132-4DD3-40F5-9ADA-17EE5AD4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Objetivos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55EE23-AB98-4090-B935-CF1449BE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General: crear un modelo que aprenda a identificar al artista analizando imágenes de pinturas.</a:t>
            </a:r>
          </a:p>
          <a:p>
            <a:r>
              <a:rPr lang="es-MX" dirty="0"/>
              <a:t>Específico: crear una red neuronal convolucional para reconocer a los artistas extrayendo características importantes en las imágenes.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8BC16B-E2E7-4452-A5A8-8D8AB9D6F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2" y="3899075"/>
            <a:ext cx="3999982" cy="27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5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15282-1BA4-4C16-AE7E-B710B9F0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Conjunto de datos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FFEAAA-3785-40F5-A194-A71D8D282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062" y="1"/>
            <a:ext cx="2432365" cy="3457112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4A9C53-19CE-4F2F-9761-DD635ABC32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6" t="29626" r="64505" b="10786"/>
          <a:stretch/>
        </p:blipFill>
        <p:spPr>
          <a:xfrm>
            <a:off x="330346" y="1292166"/>
            <a:ext cx="5765654" cy="544831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46A73FE-C4EA-4B63-BD0F-34923DE07F8C}"/>
              </a:ext>
            </a:extLst>
          </p:cNvPr>
          <p:cNvSpPr txBox="1"/>
          <p:nvPr/>
        </p:nvSpPr>
        <p:spPr>
          <a:xfrm>
            <a:off x="6527886" y="3364032"/>
            <a:ext cx="3838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artists.csv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</a:t>
            </a: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conjunto de datos de información para cada artista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images.zip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</a:t>
            </a: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colección de imágenes (tamaño completo), divididas en carpetas y numeradas secuencialmente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resized.zip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: l</a:t>
            </a:r>
            <a:r>
              <a:rPr lang="es-MX" b="0" i="0" dirty="0">
                <a:solidFill>
                  <a:srgbClr val="3C4043"/>
                </a:solidFill>
                <a:effectLst/>
                <a:latin typeface="inherit"/>
              </a:rPr>
              <a:t>a misma colección pero las imágenes han sido redimensionadas y extraídas de la estructura de carpetas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811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B1FB0-BA3C-430D-A6DE-51436CC0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Metodología 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7B7EA-0C1D-41D9-A93D-7CB7C75E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822" y="1175379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Preprocesamiento</a:t>
            </a:r>
            <a:endParaRPr lang="es-MX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ystem-ui"/>
              </a:rPr>
              <a:t>Decodificar el contenido JPEG a cuadrículas de píxeles RBG.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ystem-ui"/>
              </a:rPr>
              <a:t>Convertirlos en tensores de punto flotante.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ystem-ui"/>
              </a:rPr>
              <a:t>Normalización: Se normalizarán los valores de los píxeles para que estén en un rango de [0, 1].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effectLst/>
                <a:latin typeface="system-ui"/>
              </a:rPr>
              <a:t>Aumento de Datos: Se aplicarán técnicas de aumento de datos como rotaciones, traslaciones, escalado y espejado para aumentar la variabilidad y robustez del modelo.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437C8E-E478-48F8-81D6-57337FC3D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08" b="59868"/>
          <a:stretch/>
        </p:blipFill>
        <p:spPr>
          <a:xfrm>
            <a:off x="4288093" y="3744841"/>
            <a:ext cx="4711051" cy="31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D260-71EA-443F-95F5-B781640A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Arquitectura del modelo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4E1A6-6DB8-4B04-AD46-7BB5DC4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Red Neuronal Convolucional (CNN)</a:t>
            </a:r>
            <a:r>
              <a:rPr lang="es-MX" dirty="0"/>
              <a:t>: Se utilizará una arquitectura CNN debido a su capacidad para capturar características espaciales y patrones en imágenes.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Capas Convolucionales</a:t>
            </a:r>
            <a:r>
              <a:rPr lang="es-MX" dirty="0"/>
              <a:t>: Para extraer características de bajo y alto nivel.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Capas de </a:t>
            </a:r>
            <a:r>
              <a:rPr lang="es-MX" b="1" dirty="0" err="1"/>
              <a:t>Pooling</a:t>
            </a:r>
            <a:r>
              <a:rPr lang="es-MX" dirty="0"/>
              <a:t>: Para reducir la dimensionalidad y la complejidad computacional.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 err="1"/>
              <a:t>Dropout</a:t>
            </a:r>
            <a:r>
              <a:rPr lang="es-MX" b="1" dirty="0"/>
              <a:t> (0.5)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Capas Completamente Conectadas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Función de Activación</a:t>
            </a:r>
            <a:r>
              <a:rPr lang="es-MX" dirty="0"/>
              <a:t>: </a:t>
            </a:r>
            <a:r>
              <a:rPr lang="es-MX" dirty="0" err="1"/>
              <a:t>ReLU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Capa de Salida</a:t>
            </a:r>
            <a:r>
              <a:rPr lang="es-MX" dirty="0"/>
              <a:t>: </a:t>
            </a:r>
            <a:r>
              <a:rPr lang="es-MX" dirty="0" err="1"/>
              <a:t>Softmax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964D9F-3654-40DE-9374-22AD99095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778" y="4265108"/>
            <a:ext cx="3355818" cy="225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43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B55AB-9FE7-4797-95A4-3936D6DC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3613"/>
            <a:ext cx="8911687" cy="1280890"/>
          </a:xfrm>
        </p:spPr>
        <p:txBody>
          <a:bodyPr/>
          <a:lstStyle/>
          <a:p>
            <a:r>
              <a:rPr lang="es-US" dirty="0"/>
              <a:t>Entrenamiento del modelo</a:t>
            </a:r>
            <a:endParaRPr 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FD3CF2-7ADE-407F-8E81-5909140CD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9131" y="5588056"/>
            <a:ext cx="1037535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6A7B627-F834-48ED-A98E-114326A9FDB8}"/>
              </a:ext>
            </a:extLst>
          </p:cNvPr>
          <p:cNvSpPr txBox="1">
            <a:spLocks/>
          </p:cNvSpPr>
          <p:nvPr/>
        </p:nvSpPr>
        <p:spPr>
          <a:xfrm>
            <a:off x="2353822" y="1643106"/>
            <a:ext cx="8915400" cy="210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Función de Pérdida: </a:t>
            </a:r>
            <a:r>
              <a:rPr lang="es-MX" dirty="0"/>
              <a:t>Entropía cruzada categórica, adecuada para problemas de clasificación </a:t>
            </a:r>
            <a:r>
              <a:rPr lang="es-MX" dirty="0" err="1"/>
              <a:t>multicategórica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Optimizador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</a:t>
            </a:r>
            <a:endParaRPr lang="es-MX" altLang="es-MX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Épocas y Lote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número de épocas y el tamaño del lote se determinarán mediante experimentación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811F801-8639-400C-81F7-52D4BFE873BA}"/>
              </a:ext>
            </a:extLst>
          </p:cNvPr>
          <p:cNvSpPr txBox="1">
            <a:spLocks/>
          </p:cNvSpPr>
          <p:nvPr/>
        </p:nvSpPr>
        <p:spPr>
          <a:xfrm>
            <a:off x="2353822" y="337125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US" dirty="0"/>
              <a:t>Evaluación del modelo</a:t>
            </a:r>
            <a:endParaRPr lang="es-MX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906025E-971D-4CBC-93F2-90F6E858174C}"/>
              </a:ext>
            </a:extLst>
          </p:cNvPr>
          <p:cNvSpPr txBox="1">
            <a:spLocks/>
          </p:cNvSpPr>
          <p:nvPr/>
        </p:nvSpPr>
        <p:spPr>
          <a:xfrm>
            <a:off x="2207458" y="4068388"/>
            <a:ext cx="8915400" cy="210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MX" dirty="0" err="1"/>
              <a:t>Accuracy</a:t>
            </a:r>
            <a:r>
              <a:rPr lang="es-MX" dirty="0"/>
              <a:t> y/o Top-k </a:t>
            </a:r>
            <a:r>
              <a:rPr lang="es-MX" dirty="0" err="1"/>
              <a:t>Accuracy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Curvas de entrenamiento: </a:t>
            </a:r>
            <a:r>
              <a:rPr kumimoji="0" lang="es-MX" altLang="es-MX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es-MX" altLang="es-MX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MX" altLang="es-MX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endParaRPr kumimoji="0" lang="es-MX" altLang="es-MX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altLang="es-MX" dirty="0">
                <a:solidFill>
                  <a:schemeClr val="tx1"/>
                </a:solidFill>
                <a:latin typeface="Arial" panose="020B0604020202020204" pitchFamily="34" charset="0"/>
              </a:rPr>
              <a:t>Matriz de </a:t>
            </a:r>
            <a:r>
              <a:rPr lang="es-MX" altLang="es-MX" dirty="0" err="1">
                <a:solidFill>
                  <a:schemeClr val="tx1"/>
                </a:solidFill>
                <a:latin typeface="Arial" panose="020B0604020202020204" pitchFamily="34" charset="0"/>
              </a:rPr>
              <a:t>confusíón</a:t>
            </a:r>
            <a:endParaRPr lang="es-MX" alt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0AE3A7E-0C44-4C2A-B768-7AFE1EC1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69" y="2507810"/>
            <a:ext cx="1942329" cy="19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7D04-402B-4478-AF25-B40A815A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6BF72-5F42-4127-BA2E-BA48C598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64D910-FD5A-4DB2-AB25-42D3C5FA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28575"/>
            <a:ext cx="95726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2588C-BCB5-4FDB-AEA3-6D3C58E7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A5DCD-2C95-4820-B2CA-79942306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7B96E4-53E9-4F18-9ABE-71470B68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76212"/>
            <a:ext cx="95726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0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69011-DC12-44FE-809F-74510591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471" y="1318788"/>
            <a:ext cx="11181407" cy="5190654"/>
          </a:xfrm>
        </p:spPr>
        <p:txBody>
          <a:bodyPr>
            <a:normAutofit fontScale="92500" lnSpcReduction="10000"/>
          </a:bodyPr>
          <a:lstStyle/>
          <a:p>
            <a:r>
              <a:rPr lang="es-MX" b="1" u="sng" dirty="0"/>
              <a:t>Objetivo</a:t>
            </a:r>
            <a:r>
              <a:rPr lang="es-MX" b="1" dirty="0"/>
              <a:t>: Crear una red neuronal convolucional para reconocer a 15 artistas extrayendo características fundamentales en las imágenes</a:t>
            </a:r>
            <a:endParaRPr lang="es-MX" dirty="0"/>
          </a:p>
          <a:p>
            <a:r>
              <a:rPr lang="es-MX" dirty="0"/>
              <a:t>Para esto, se seguirán los siguientes pasos:</a:t>
            </a:r>
          </a:p>
          <a:p>
            <a:endParaRPr lang="es-MX" dirty="0"/>
          </a:p>
          <a:p>
            <a:r>
              <a:rPr lang="es-MX" b="1" dirty="0"/>
              <a:t>Organización de folders:</a:t>
            </a:r>
            <a:r>
              <a:rPr lang="es-MX" dirty="0"/>
              <a:t> Organizar las carpetas de las imágenes, con tal de tener folders dedicados al entrenamiento, validación y prueba. Se decidió por esta distribución: </a:t>
            </a:r>
          </a:p>
          <a:p>
            <a:r>
              <a:rPr lang="fr-FR" dirty="0"/>
              <a:t>test: 15%</a:t>
            </a:r>
          </a:p>
          <a:p>
            <a:r>
              <a:rPr lang="fr-FR" dirty="0"/>
              <a:t>train/val: 85%</a:t>
            </a:r>
          </a:p>
          <a:p>
            <a:pPr lvl="1"/>
            <a:r>
              <a:rPr lang="fr-FR" dirty="0"/>
              <a:t>train: 75%</a:t>
            </a:r>
          </a:p>
          <a:p>
            <a:pPr lvl="1"/>
            <a:r>
              <a:rPr lang="fr-FR" dirty="0"/>
              <a:t>validation: 25%</a:t>
            </a:r>
            <a:endParaRPr lang="es-MX" dirty="0"/>
          </a:p>
          <a:p>
            <a:r>
              <a:rPr lang="es-MX" b="1" dirty="0"/>
              <a:t>Preprocesamiento</a:t>
            </a:r>
            <a:r>
              <a:rPr lang="es-MX" dirty="0"/>
              <a:t>: Con </a:t>
            </a:r>
            <a:r>
              <a:rPr lang="es-MX" dirty="0" err="1"/>
              <a:t>keras.ImageDataGenerator</a:t>
            </a:r>
            <a:r>
              <a:rPr lang="es-MX" dirty="0"/>
              <a:t> preprocesar las imágenes para nuestra red CNN.</a:t>
            </a:r>
          </a:p>
          <a:p>
            <a:r>
              <a:rPr lang="es-MX" b="1" dirty="0"/>
              <a:t>Diseño de arquitectura del modelo CNN</a:t>
            </a:r>
            <a:r>
              <a:rPr lang="es-MX" dirty="0"/>
              <a:t>: Elegir la arquitectura del modelo CNN para hallar el mejor rendimiento posible sin encontrarse con </a:t>
            </a:r>
            <a:r>
              <a:rPr lang="es-MX" dirty="0" err="1"/>
              <a:t>overfitting</a:t>
            </a:r>
            <a:r>
              <a:rPr lang="es-MX" dirty="0"/>
              <a:t> o </a:t>
            </a:r>
            <a:r>
              <a:rPr lang="es-MX" dirty="0" err="1"/>
              <a:t>underfitting</a:t>
            </a:r>
            <a:r>
              <a:rPr lang="es-MX" dirty="0"/>
              <a:t>. </a:t>
            </a:r>
          </a:p>
          <a:p>
            <a:r>
              <a:rPr lang="es-MX" b="1" dirty="0"/>
              <a:t>Evaluación:</a:t>
            </a:r>
            <a:r>
              <a:rPr lang="es-MX" dirty="0"/>
              <a:t> Evaluar el modelo con </a:t>
            </a:r>
            <a:r>
              <a:rPr lang="es-MX" dirty="0" err="1"/>
              <a:t>Acuraccy</a:t>
            </a:r>
            <a:r>
              <a:rPr lang="es-MX" dirty="0"/>
              <a:t>, top-2 </a:t>
            </a:r>
            <a:r>
              <a:rPr lang="es-MX" dirty="0" err="1"/>
              <a:t>Acuraccy</a:t>
            </a:r>
            <a:r>
              <a:rPr lang="es-MX" dirty="0"/>
              <a:t>, las curvas de entrenamiento y con matrices de confusión</a:t>
            </a:r>
          </a:p>
        </p:txBody>
      </p:sp>
    </p:spTree>
    <p:extLst>
      <p:ext uri="{BB962C8B-B14F-4D97-AF65-F5344CB8AC3E}">
        <p14:creationId xmlns:p14="http://schemas.microsoft.com/office/powerpoint/2010/main" val="102164530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2594</TotalTime>
  <Words>576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inherit</vt:lpstr>
      <vt:lpstr>system-ui</vt:lpstr>
      <vt:lpstr>Wingdings 3</vt:lpstr>
      <vt:lpstr>Espiral</vt:lpstr>
      <vt:lpstr>Proyecto Final Diplomado en Ciencia de Datos con Python Mejores Pinturas de todos los tiempos</vt:lpstr>
      <vt:lpstr>Objetivos</vt:lpstr>
      <vt:lpstr>Conjunto de datos</vt:lpstr>
      <vt:lpstr>Metodología </vt:lpstr>
      <vt:lpstr>Arquitectura del modelo</vt:lpstr>
      <vt:lpstr>Entrenamiento del modelo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Diplomado en Ciencia de Datos con Python Mejores Pinturas de todos los tiempos</dc:title>
  <dc:creator>EDUARDO  GARCIA CASTREJON</dc:creator>
  <cp:lastModifiedBy>EDUARDO  GARCIA CASTREJON</cp:lastModifiedBy>
  <cp:revision>16</cp:revision>
  <dcterms:created xsi:type="dcterms:W3CDTF">2024-07-18T21:21:44Z</dcterms:created>
  <dcterms:modified xsi:type="dcterms:W3CDTF">2024-08-02T00:30:13Z</dcterms:modified>
</cp:coreProperties>
</file>