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21599525" cy="32399288"/>
  <p:notesSz cx="7004050" cy="9290050"/>
  <p:defaultTextStyle>
    <a:defPPr>
      <a:defRPr lang="en-US"/>
    </a:defPPr>
    <a:lvl1pPr marL="0" algn="l" defTabSz="3237959" rtl="0" eaLnBrk="1" latinLnBrk="0" hangingPunct="1">
      <a:defRPr sz="6345" kern="1200">
        <a:solidFill>
          <a:schemeClr val="tx1"/>
        </a:solidFill>
        <a:latin typeface="+mn-lt"/>
        <a:ea typeface="+mn-ea"/>
        <a:cs typeface="+mn-cs"/>
      </a:defRPr>
    </a:lvl1pPr>
    <a:lvl2pPr marL="1618980" algn="l" defTabSz="3237959" rtl="0" eaLnBrk="1" latinLnBrk="0" hangingPunct="1">
      <a:defRPr sz="6345" kern="1200">
        <a:solidFill>
          <a:schemeClr val="tx1"/>
        </a:solidFill>
        <a:latin typeface="+mn-lt"/>
        <a:ea typeface="+mn-ea"/>
        <a:cs typeface="+mn-cs"/>
      </a:defRPr>
    </a:lvl2pPr>
    <a:lvl3pPr marL="3237959" algn="l" defTabSz="3237959" rtl="0" eaLnBrk="1" latinLnBrk="0" hangingPunct="1">
      <a:defRPr sz="6345" kern="1200">
        <a:solidFill>
          <a:schemeClr val="tx1"/>
        </a:solidFill>
        <a:latin typeface="+mn-lt"/>
        <a:ea typeface="+mn-ea"/>
        <a:cs typeface="+mn-cs"/>
      </a:defRPr>
    </a:lvl3pPr>
    <a:lvl4pPr marL="4856940" algn="l" defTabSz="3237959" rtl="0" eaLnBrk="1" latinLnBrk="0" hangingPunct="1">
      <a:defRPr sz="6345" kern="1200">
        <a:solidFill>
          <a:schemeClr val="tx1"/>
        </a:solidFill>
        <a:latin typeface="+mn-lt"/>
        <a:ea typeface="+mn-ea"/>
        <a:cs typeface="+mn-cs"/>
      </a:defRPr>
    </a:lvl4pPr>
    <a:lvl5pPr marL="6475920" algn="l" defTabSz="3237959" rtl="0" eaLnBrk="1" latinLnBrk="0" hangingPunct="1">
      <a:defRPr sz="6345" kern="1200">
        <a:solidFill>
          <a:schemeClr val="tx1"/>
        </a:solidFill>
        <a:latin typeface="+mn-lt"/>
        <a:ea typeface="+mn-ea"/>
        <a:cs typeface="+mn-cs"/>
      </a:defRPr>
    </a:lvl5pPr>
    <a:lvl6pPr marL="8094900" algn="l" defTabSz="3237959" rtl="0" eaLnBrk="1" latinLnBrk="0" hangingPunct="1">
      <a:defRPr sz="6345" kern="1200">
        <a:solidFill>
          <a:schemeClr val="tx1"/>
        </a:solidFill>
        <a:latin typeface="+mn-lt"/>
        <a:ea typeface="+mn-ea"/>
        <a:cs typeface="+mn-cs"/>
      </a:defRPr>
    </a:lvl6pPr>
    <a:lvl7pPr marL="9713879" algn="l" defTabSz="3237959" rtl="0" eaLnBrk="1" latinLnBrk="0" hangingPunct="1">
      <a:defRPr sz="6345" kern="1200">
        <a:solidFill>
          <a:schemeClr val="tx1"/>
        </a:solidFill>
        <a:latin typeface="+mn-lt"/>
        <a:ea typeface="+mn-ea"/>
        <a:cs typeface="+mn-cs"/>
      </a:defRPr>
    </a:lvl7pPr>
    <a:lvl8pPr marL="11332860" algn="l" defTabSz="3237959" rtl="0" eaLnBrk="1" latinLnBrk="0" hangingPunct="1">
      <a:defRPr sz="6345" kern="1200">
        <a:solidFill>
          <a:schemeClr val="tx1"/>
        </a:solidFill>
        <a:latin typeface="+mn-lt"/>
        <a:ea typeface="+mn-ea"/>
        <a:cs typeface="+mn-cs"/>
      </a:defRPr>
    </a:lvl8pPr>
    <a:lvl9pPr marL="12951840" algn="l" defTabSz="3237959" rtl="0" eaLnBrk="1" latinLnBrk="0" hangingPunct="1">
      <a:defRPr sz="634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205" userDrawn="1">
          <p15:clr>
            <a:srgbClr val="A4A3A4"/>
          </p15:clr>
        </p15:guide>
        <p15:guide id="2" pos="680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172" autoAdjust="0"/>
    <p:restoredTop sz="94676" autoAdjust="0"/>
  </p:normalViewPr>
  <p:slideViewPr>
    <p:cSldViewPr>
      <p:cViewPr>
        <p:scale>
          <a:sx n="41" d="100"/>
          <a:sy n="41" d="100"/>
        </p:scale>
        <p:origin x="616" y="-884"/>
      </p:cViewPr>
      <p:guideLst>
        <p:guide orient="horz" pos="10205"/>
        <p:guide pos="6803"/>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2" name="Rectangle 11"/>
          <p:cNvSpPr/>
          <p:nvPr userDrawn="1"/>
        </p:nvSpPr>
        <p:spPr>
          <a:xfrm>
            <a:off x="21023539" y="3"/>
            <a:ext cx="575987" cy="2851137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97" dirty="0"/>
          </a:p>
        </p:txBody>
      </p:sp>
      <p:sp>
        <p:nvSpPr>
          <p:cNvPr id="15" name="Rectangle 14"/>
          <p:cNvSpPr/>
          <p:nvPr userDrawn="1"/>
        </p:nvSpPr>
        <p:spPr>
          <a:xfrm>
            <a:off x="0" y="3"/>
            <a:ext cx="575987" cy="28511373"/>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97" dirty="0"/>
          </a:p>
        </p:txBody>
      </p:sp>
      <p:sp>
        <p:nvSpPr>
          <p:cNvPr id="16" name="Rectangle 15"/>
          <p:cNvSpPr/>
          <p:nvPr userDrawn="1"/>
        </p:nvSpPr>
        <p:spPr>
          <a:xfrm>
            <a:off x="2" y="3"/>
            <a:ext cx="21599525" cy="388791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97" dirty="0"/>
          </a:p>
        </p:txBody>
      </p:sp>
      <p:sp>
        <p:nvSpPr>
          <p:cNvPr id="17" name="Rectangle 16"/>
          <p:cNvSpPr/>
          <p:nvPr userDrawn="1"/>
        </p:nvSpPr>
        <p:spPr>
          <a:xfrm>
            <a:off x="2" y="28511376"/>
            <a:ext cx="21599525" cy="388791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97" dirty="0"/>
          </a:p>
        </p:txBody>
      </p:sp>
      <p:sp>
        <p:nvSpPr>
          <p:cNvPr id="19" name="Instructions"/>
          <p:cNvSpPr/>
          <p:nvPr userDrawn="1"/>
        </p:nvSpPr>
        <p:spPr>
          <a:xfrm>
            <a:off x="-10799762" y="0"/>
            <a:ext cx="10079778" cy="3239928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61996" tIns="161996" rIns="161996" bIns="161996"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701"/>
              </a:spcAft>
            </a:pPr>
            <a:r>
              <a:rPr lang="en-US" sz="6803" dirty="0">
                <a:solidFill>
                  <a:srgbClr val="7F7F7F"/>
                </a:solidFill>
                <a:latin typeface="Calibri" pitchFamily="34" charset="0"/>
                <a:cs typeface="Calibri" panose="020F0502020204030204" pitchFamily="34" charset="0"/>
              </a:rPr>
              <a:t>Poster Print Size:</a:t>
            </a:r>
            <a:endParaRPr sz="6803" dirty="0">
              <a:solidFill>
                <a:srgbClr val="7F7F7F"/>
              </a:solidFill>
              <a:latin typeface="Calibri" pitchFamily="34" charset="0"/>
              <a:cs typeface="Calibri" panose="020F0502020204030204" pitchFamily="34" charset="0"/>
            </a:endParaRPr>
          </a:p>
          <a:p>
            <a:pPr lvl="0">
              <a:spcBef>
                <a:spcPts val="0"/>
              </a:spcBef>
              <a:spcAft>
                <a:spcPts val="1701"/>
              </a:spcAft>
            </a:pPr>
            <a:r>
              <a:rPr lang="en-US" sz="4677" dirty="0">
                <a:solidFill>
                  <a:srgbClr val="7F7F7F"/>
                </a:solidFill>
                <a:latin typeface="Calibri" pitchFamily="34" charset="0"/>
                <a:cs typeface="Calibri" panose="020F0502020204030204" pitchFamily="34" charset="0"/>
              </a:rPr>
              <a:t>This poster template is 50” high by 30” wide and is printed at 120% for a 60” high by 36” wide poster. It can be used to print any poster with a 5:3 aspect ratio.</a:t>
            </a:r>
          </a:p>
          <a:p>
            <a:pPr lvl="0">
              <a:spcBef>
                <a:spcPts val="0"/>
              </a:spcBef>
              <a:spcAft>
                <a:spcPts val="1701"/>
              </a:spcAft>
            </a:pPr>
            <a:r>
              <a:rPr lang="en-US" sz="6803" dirty="0">
                <a:solidFill>
                  <a:srgbClr val="7F7F7F"/>
                </a:solidFill>
                <a:latin typeface="Calibri" pitchFamily="34" charset="0"/>
                <a:cs typeface="Calibri" panose="020F0502020204030204" pitchFamily="34" charset="0"/>
              </a:rPr>
              <a:t>Placeholders</a:t>
            </a:r>
            <a:r>
              <a:rPr sz="6803" dirty="0">
                <a:solidFill>
                  <a:srgbClr val="7F7F7F"/>
                </a:solidFill>
                <a:latin typeface="Calibri" pitchFamily="34" charset="0"/>
                <a:cs typeface="Calibri" panose="020F0502020204030204" pitchFamily="34" charset="0"/>
              </a:rPr>
              <a:t>:</a:t>
            </a:r>
          </a:p>
          <a:p>
            <a:pPr lvl="0">
              <a:spcBef>
                <a:spcPts val="0"/>
              </a:spcBef>
              <a:spcAft>
                <a:spcPts val="1701"/>
              </a:spcAft>
            </a:pPr>
            <a:r>
              <a:rPr sz="4677" dirty="0">
                <a:solidFill>
                  <a:srgbClr val="7F7F7F"/>
                </a:solidFill>
                <a:latin typeface="Calibri" pitchFamily="34" charset="0"/>
                <a:cs typeface="Calibri" panose="020F0502020204030204" pitchFamily="34" charset="0"/>
              </a:rPr>
              <a:t>The </a:t>
            </a:r>
            <a:r>
              <a:rPr lang="en-US" sz="4677" dirty="0">
                <a:solidFill>
                  <a:srgbClr val="7F7F7F"/>
                </a:solidFill>
                <a:latin typeface="Calibri" pitchFamily="34" charset="0"/>
                <a:cs typeface="Calibri" panose="020F0502020204030204" pitchFamily="34" charset="0"/>
              </a:rPr>
              <a:t>various elements included</a:t>
            </a:r>
            <a:r>
              <a:rPr sz="4677" dirty="0">
                <a:solidFill>
                  <a:srgbClr val="7F7F7F"/>
                </a:solidFill>
                <a:latin typeface="Calibri" pitchFamily="34" charset="0"/>
                <a:cs typeface="Calibri" panose="020F0502020204030204" pitchFamily="34" charset="0"/>
              </a:rPr>
              <a:t> in this </a:t>
            </a:r>
            <a:r>
              <a:rPr lang="en-US" sz="4677" dirty="0">
                <a:solidFill>
                  <a:srgbClr val="7F7F7F"/>
                </a:solidFill>
                <a:latin typeface="Calibri" pitchFamily="34" charset="0"/>
                <a:cs typeface="Calibri" panose="020F0502020204030204" pitchFamily="34" charset="0"/>
              </a:rPr>
              <a:t>poster are ones</a:t>
            </a:r>
            <a:r>
              <a:rPr lang="en-US" sz="4677" baseline="0" dirty="0">
                <a:solidFill>
                  <a:srgbClr val="7F7F7F"/>
                </a:solidFill>
                <a:latin typeface="Calibri" pitchFamily="34" charset="0"/>
                <a:cs typeface="Calibri" panose="020F0502020204030204" pitchFamily="34" charset="0"/>
              </a:rPr>
              <a:t> we often see in medical, research, and scientific posters.</a:t>
            </a:r>
            <a:r>
              <a:rPr sz="4677" dirty="0">
                <a:solidFill>
                  <a:srgbClr val="7F7F7F"/>
                </a:solidFill>
                <a:latin typeface="Calibri" pitchFamily="34" charset="0"/>
                <a:cs typeface="Calibri" panose="020F0502020204030204" pitchFamily="34" charset="0"/>
              </a:rPr>
              <a:t> </a:t>
            </a:r>
            <a:r>
              <a:rPr lang="en-US" sz="4677" dirty="0">
                <a:solidFill>
                  <a:srgbClr val="7F7F7F"/>
                </a:solidFill>
                <a:latin typeface="Calibri" pitchFamily="34" charset="0"/>
                <a:cs typeface="Calibri" panose="020F0502020204030204" pitchFamily="34" charset="0"/>
              </a:rPr>
              <a:t>Feel</a:t>
            </a:r>
            <a:r>
              <a:rPr lang="en-US" sz="4677" baseline="0" dirty="0">
                <a:solidFill>
                  <a:srgbClr val="7F7F7F"/>
                </a:solidFill>
                <a:latin typeface="Calibri" pitchFamily="34" charset="0"/>
                <a:cs typeface="Calibri" panose="020F0502020204030204" pitchFamily="34" charset="0"/>
              </a:rPr>
              <a:t> free to edit, move,  add, and delete items, or change the layout to suit your needs. Always check with your conference organizer for specific requirements.</a:t>
            </a:r>
          </a:p>
          <a:p>
            <a:pPr lvl="0">
              <a:spcBef>
                <a:spcPts val="0"/>
              </a:spcBef>
              <a:spcAft>
                <a:spcPts val="1701"/>
              </a:spcAft>
            </a:pPr>
            <a:r>
              <a:rPr lang="en-US" sz="6803" dirty="0">
                <a:solidFill>
                  <a:srgbClr val="7F7F7F"/>
                </a:solidFill>
                <a:latin typeface="Calibri" pitchFamily="34" charset="0"/>
                <a:cs typeface="Calibri" panose="020F0502020204030204" pitchFamily="34" charset="0"/>
              </a:rPr>
              <a:t>Image</a:t>
            </a:r>
            <a:r>
              <a:rPr lang="en-US" sz="6803" baseline="0" dirty="0">
                <a:solidFill>
                  <a:srgbClr val="7F7F7F"/>
                </a:solidFill>
                <a:latin typeface="Calibri" pitchFamily="34" charset="0"/>
                <a:cs typeface="Calibri" panose="020F0502020204030204" pitchFamily="34" charset="0"/>
              </a:rPr>
              <a:t> Quality</a:t>
            </a:r>
            <a:r>
              <a:rPr lang="en-US" sz="6803" dirty="0">
                <a:solidFill>
                  <a:srgbClr val="7F7F7F"/>
                </a:solidFill>
                <a:latin typeface="Calibri" pitchFamily="34" charset="0"/>
                <a:cs typeface="Calibri" panose="020F0502020204030204" pitchFamily="34" charset="0"/>
              </a:rPr>
              <a:t>:</a:t>
            </a:r>
          </a:p>
          <a:p>
            <a:pPr lvl="0">
              <a:spcBef>
                <a:spcPts val="0"/>
              </a:spcBef>
              <a:spcAft>
                <a:spcPts val="1701"/>
              </a:spcAft>
            </a:pPr>
            <a:r>
              <a:rPr lang="en-US" sz="4677" dirty="0">
                <a:solidFill>
                  <a:srgbClr val="7F7F7F"/>
                </a:solidFill>
                <a:latin typeface="Calibri" pitchFamily="34" charset="0"/>
                <a:cs typeface="Calibri" panose="020F0502020204030204" pitchFamily="34" charset="0"/>
              </a:rPr>
              <a:t>You can place digital photos or logo art in your poster file by selecting the </a:t>
            </a:r>
            <a:r>
              <a:rPr lang="en-US" sz="4677" b="1" dirty="0">
                <a:solidFill>
                  <a:srgbClr val="7F7F7F"/>
                </a:solidFill>
                <a:latin typeface="Calibri" pitchFamily="34" charset="0"/>
                <a:cs typeface="Calibri" panose="020F0502020204030204" pitchFamily="34" charset="0"/>
              </a:rPr>
              <a:t>Insert, Picture</a:t>
            </a:r>
            <a:r>
              <a:rPr lang="en-US" sz="4677" dirty="0">
                <a:solidFill>
                  <a:srgbClr val="7F7F7F"/>
                </a:solidFill>
                <a:latin typeface="Calibri" pitchFamily="34" charset="0"/>
                <a:cs typeface="Calibri" panose="020F0502020204030204" pitchFamily="34" charset="0"/>
              </a:rPr>
              <a:t> command, or by using standard copy &amp; paste. For best results, all graphic elements should be at least </a:t>
            </a:r>
            <a:r>
              <a:rPr lang="en-US" sz="4677" b="1" dirty="0">
                <a:solidFill>
                  <a:srgbClr val="7F7F7F"/>
                </a:solidFill>
                <a:latin typeface="Calibri" pitchFamily="34" charset="0"/>
                <a:cs typeface="Calibri" panose="020F0502020204030204" pitchFamily="34" charset="0"/>
              </a:rPr>
              <a:t>150-200 pixels per inch in their final printed size</a:t>
            </a:r>
            <a:r>
              <a:rPr lang="en-US" sz="4677" dirty="0">
                <a:solidFill>
                  <a:srgbClr val="7F7F7F"/>
                </a:solidFill>
                <a:latin typeface="Calibri" pitchFamily="34" charset="0"/>
                <a:cs typeface="Calibri" panose="020F0502020204030204" pitchFamily="34" charset="0"/>
              </a:rPr>
              <a:t>. For instance, a 1600 x 1200 pixel</a:t>
            </a:r>
            <a:r>
              <a:rPr lang="en-US" sz="4677" baseline="0" dirty="0">
                <a:solidFill>
                  <a:srgbClr val="7F7F7F"/>
                </a:solidFill>
                <a:latin typeface="Calibri" pitchFamily="34" charset="0"/>
                <a:cs typeface="Calibri" panose="020F0502020204030204" pitchFamily="34" charset="0"/>
              </a:rPr>
              <a:t> photo will usually look fine up to </a:t>
            </a:r>
            <a:r>
              <a:rPr lang="en-US" sz="4677" dirty="0">
                <a:solidFill>
                  <a:srgbClr val="7F7F7F"/>
                </a:solidFill>
                <a:latin typeface="Calibri" pitchFamily="34" charset="0"/>
                <a:cs typeface="Calibri" panose="020F0502020204030204" pitchFamily="34" charset="0"/>
              </a:rPr>
              <a:t>8“-10” wide on your printed poster.</a:t>
            </a:r>
          </a:p>
          <a:p>
            <a:pPr lvl="0">
              <a:spcBef>
                <a:spcPts val="0"/>
              </a:spcBef>
              <a:spcAft>
                <a:spcPts val="1701"/>
              </a:spcAft>
            </a:pPr>
            <a:r>
              <a:rPr lang="en-US" sz="4677" dirty="0">
                <a:solidFill>
                  <a:srgbClr val="7F7F7F"/>
                </a:solidFill>
                <a:latin typeface="Calibri" pitchFamily="34" charset="0"/>
                <a:cs typeface="Calibri" panose="020F0502020204030204" pitchFamily="34" charset="0"/>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p>
          <a:p>
            <a:pPr lvl="0">
              <a:spcBef>
                <a:spcPts val="0"/>
              </a:spcBef>
              <a:spcAft>
                <a:spcPts val="1701"/>
              </a:spcAft>
            </a:pPr>
            <a:r>
              <a:rPr lang="en-US" sz="4677" dirty="0">
                <a:solidFill>
                  <a:srgbClr val="7F7F7F"/>
                </a:solidFill>
                <a:latin typeface="Calibri" pitchFamily="34" charset="0"/>
                <a:cs typeface="Calibri" panose="020F0502020204030204" pitchFamily="34" charset="0"/>
              </a:rPr>
              <a:t>Please note that graphics from websites (such as the logo on your hospital's or university's home page) will only be 72dpi and not suitable for printing.</a:t>
            </a:r>
          </a:p>
          <a:p>
            <a:pPr lvl="0" algn="ctr">
              <a:spcBef>
                <a:spcPts val="0"/>
              </a:spcBef>
              <a:spcAft>
                <a:spcPts val="1701"/>
              </a:spcAft>
            </a:pPr>
            <a:r>
              <a:rPr lang="en-US" sz="850" dirty="0">
                <a:solidFill>
                  <a:srgbClr val="7F7F7F"/>
                </a:solidFill>
                <a:latin typeface="Calibri" pitchFamily="34" charset="0"/>
                <a:cs typeface="Calibri" panose="020F0502020204030204" pitchFamily="34" charset="0"/>
              </a:rPr>
              <a:t> </a:t>
            </a:r>
            <a:br>
              <a:rPr lang="en-US" sz="3401" dirty="0">
                <a:solidFill>
                  <a:srgbClr val="7F7F7F"/>
                </a:solidFill>
                <a:latin typeface="Calibri" pitchFamily="34" charset="0"/>
                <a:cs typeface="Calibri" panose="020F0502020204030204" pitchFamily="34" charset="0"/>
              </a:rPr>
            </a:br>
            <a:r>
              <a:rPr lang="en-US" sz="3401" dirty="0">
                <a:solidFill>
                  <a:srgbClr val="7F7F7F"/>
                </a:solidFill>
                <a:latin typeface="Calibri" pitchFamily="34" charset="0"/>
                <a:cs typeface="Calibri" panose="020F0502020204030204" pitchFamily="34" charset="0"/>
              </a:rPr>
              <a:t>[This sidebar area does not print.]</a:t>
            </a:r>
          </a:p>
        </p:txBody>
      </p:sp>
      <p:grpSp>
        <p:nvGrpSpPr>
          <p:cNvPr id="20" name="Group 19"/>
          <p:cNvGrpSpPr/>
          <p:nvPr userDrawn="1"/>
        </p:nvGrpSpPr>
        <p:grpSpPr>
          <a:xfrm>
            <a:off x="22319509" y="0"/>
            <a:ext cx="10079778" cy="32399288"/>
            <a:chOff x="33832800" y="0"/>
            <a:chExt cx="12801600" cy="43891200"/>
          </a:xfrm>
        </p:grpSpPr>
        <p:sp>
          <p:nvSpPr>
            <p:cNvPr id="21" name="Instructions"/>
            <p:cNvSpPr/>
            <p:nvPr userDrawn="1"/>
          </p:nvSpPr>
          <p:spPr>
            <a:xfrm>
              <a:off x="33832800" y="0"/>
              <a:ext cx="12801600" cy="438912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28600" tIns="228600" rIns="228600" bIns="228600" rtlCol="0" anchor="t"/>
            <a:lstStyle>
              <a:defPPr>
                <a:defRPr lang="en-US"/>
              </a:defPPr>
              <a:lvl1pPr marL="0" algn="l" defTabSz="3686861" rtl="0" eaLnBrk="1" latinLnBrk="0" hangingPunct="1">
                <a:defRPr sz="7258" kern="1200">
                  <a:solidFill>
                    <a:schemeClr val="lt1"/>
                  </a:solidFill>
                  <a:latin typeface="+mn-lt"/>
                  <a:ea typeface="+mn-ea"/>
                  <a:cs typeface="+mn-cs"/>
                </a:defRPr>
              </a:lvl1pPr>
              <a:lvl2pPr marL="1843430" algn="l" defTabSz="3686861" rtl="0" eaLnBrk="1" latinLnBrk="0" hangingPunct="1">
                <a:defRPr sz="7258" kern="1200">
                  <a:solidFill>
                    <a:schemeClr val="lt1"/>
                  </a:solidFill>
                  <a:latin typeface="+mn-lt"/>
                  <a:ea typeface="+mn-ea"/>
                  <a:cs typeface="+mn-cs"/>
                </a:defRPr>
              </a:lvl2pPr>
              <a:lvl3pPr marL="3686861" algn="l" defTabSz="3686861" rtl="0" eaLnBrk="1" latinLnBrk="0" hangingPunct="1">
                <a:defRPr sz="7258" kern="1200">
                  <a:solidFill>
                    <a:schemeClr val="lt1"/>
                  </a:solidFill>
                  <a:latin typeface="+mn-lt"/>
                  <a:ea typeface="+mn-ea"/>
                  <a:cs typeface="+mn-cs"/>
                </a:defRPr>
              </a:lvl3pPr>
              <a:lvl4pPr marL="5530291" algn="l" defTabSz="3686861" rtl="0" eaLnBrk="1" latinLnBrk="0" hangingPunct="1">
                <a:defRPr sz="7258" kern="1200">
                  <a:solidFill>
                    <a:schemeClr val="lt1"/>
                  </a:solidFill>
                  <a:latin typeface="+mn-lt"/>
                  <a:ea typeface="+mn-ea"/>
                  <a:cs typeface="+mn-cs"/>
                </a:defRPr>
              </a:lvl4pPr>
              <a:lvl5pPr marL="7373722" algn="l" defTabSz="3686861" rtl="0" eaLnBrk="1" latinLnBrk="0" hangingPunct="1">
                <a:defRPr sz="7258" kern="1200">
                  <a:solidFill>
                    <a:schemeClr val="lt1"/>
                  </a:solidFill>
                  <a:latin typeface="+mn-lt"/>
                  <a:ea typeface="+mn-ea"/>
                  <a:cs typeface="+mn-cs"/>
                </a:defRPr>
              </a:lvl5pPr>
              <a:lvl6pPr marL="9217152" algn="l" defTabSz="3686861" rtl="0" eaLnBrk="1" latinLnBrk="0" hangingPunct="1">
                <a:defRPr sz="7258" kern="1200">
                  <a:solidFill>
                    <a:schemeClr val="lt1"/>
                  </a:solidFill>
                  <a:latin typeface="+mn-lt"/>
                  <a:ea typeface="+mn-ea"/>
                  <a:cs typeface="+mn-cs"/>
                </a:defRPr>
              </a:lvl6pPr>
              <a:lvl7pPr marL="11060582" algn="l" defTabSz="3686861" rtl="0" eaLnBrk="1" latinLnBrk="0" hangingPunct="1">
                <a:defRPr sz="7258" kern="1200">
                  <a:solidFill>
                    <a:schemeClr val="lt1"/>
                  </a:solidFill>
                  <a:latin typeface="+mn-lt"/>
                  <a:ea typeface="+mn-ea"/>
                  <a:cs typeface="+mn-cs"/>
                </a:defRPr>
              </a:lvl7pPr>
              <a:lvl8pPr marL="12904013" algn="l" defTabSz="3686861" rtl="0" eaLnBrk="1" latinLnBrk="0" hangingPunct="1">
                <a:defRPr sz="7258" kern="1200">
                  <a:solidFill>
                    <a:schemeClr val="lt1"/>
                  </a:solidFill>
                  <a:latin typeface="+mn-lt"/>
                  <a:ea typeface="+mn-ea"/>
                  <a:cs typeface="+mn-cs"/>
                </a:defRPr>
              </a:lvl8pPr>
              <a:lvl9pPr marL="14747443" algn="l" defTabSz="3686861" rtl="0" eaLnBrk="1" latinLnBrk="0" hangingPunct="1">
                <a:defRPr sz="7258" kern="1200">
                  <a:solidFill>
                    <a:schemeClr val="lt1"/>
                  </a:solidFill>
                  <a:latin typeface="+mn-lt"/>
                  <a:ea typeface="+mn-ea"/>
                  <a:cs typeface="+mn-cs"/>
                </a:defRPr>
              </a:lvl9pPr>
            </a:lstStyle>
            <a:p>
              <a:pPr lvl="0">
                <a:spcBef>
                  <a:spcPts val="0"/>
                </a:spcBef>
                <a:spcAft>
                  <a:spcPts val="1701"/>
                </a:spcAft>
              </a:pPr>
              <a:r>
                <a:rPr lang="en-US" sz="6803" dirty="0">
                  <a:solidFill>
                    <a:schemeClr val="bg1">
                      <a:lumMod val="50000"/>
                    </a:schemeClr>
                  </a:solidFill>
                  <a:latin typeface="Calibri" pitchFamily="34" charset="0"/>
                  <a:cs typeface="Calibri" panose="020F0502020204030204" pitchFamily="34" charset="0"/>
                </a:rPr>
                <a:t>Change</a:t>
              </a:r>
              <a:r>
                <a:rPr lang="en-US" sz="6803" baseline="0" dirty="0">
                  <a:solidFill>
                    <a:schemeClr val="bg1">
                      <a:lumMod val="50000"/>
                    </a:schemeClr>
                  </a:solidFill>
                  <a:latin typeface="Calibri" pitchFamily="34" charset="0"/>
                  <a:cs typeface="Calibri" panose="020F0502020204030204" pitchFamily="34" charset="0"/>
                </a:rPr>
                <a:t> Color Theme</a:t>
              </a:r>
              <a:r>
                <a:rPr lang="en-US" sz="6803" dirty="0">
                  <a:solidFill>
                    <a:schemeClr val="bg1">
                      <a:lumMod val="50000"/>
                    </a:schemeClr>
                  </a:solidFill>
                  <a:latin typeface="Calibri" pitchFamily="34" charset="0"/>
                  <a:cs typeface="Calibri" panose="020F0502020204030204" pitchFamily="34" charset="0"/>
                </a:rPr>
                <a:t>:</a:t>
              </a:r>
              <a:endParaRPr sz="6803"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r>
                <a:rPr lang="en-US" sz="4677" dirty="0">
                  <a:solidFill>
                    <a:schemeClr val="bg1">
                      <a:lumMod val="50000"/>
                    </a:schemeClr>
                  </a:solidFill>
                  <a:latin typeface="Calibri" pitchFamily="34" charset="0"/>
                  <a:cs typeface="Calibri" panose="020F0502020204030204" pitchFamily="34" charset="0"/>
                </a:rPr>
                <a:t>This template is designed to use the built-in color themes in</a:t>
              </a:r>
              <a:r>
                <a:rPr lang="en-US" sz="4677" baseline="0" dirty="0">
                  <a:solidFill>
                    <a:schemeClr val="bg1">
                      <a:lumMod val="50000"/>
                    </a:schemeClr>
                  </a:solidFill>
                  <a:latin typeface="Calibri" pitchFamily="34" charset="0"/>
                  <a:cs typeface="Calibri" panose="020F0502020204030204" pitchFamily="34" charset="0"/>
                </a:rPr>
                <a:t> the newer versions of PowerPoint.</a:t>
              </a:r>
            </a:p>
            <a:p>
              <a:pPr lvl="0">
                <a:spcBef>
                  <a:spcPts val="0"/>
                </a:spcBef>
                <a:spcAft>
                  <a:spcPts val="1701"/>
                </a:spcAft>
              </a:pPr>
              <a:r>
                <a:rPr lang="en-US" sz="4677" baseline="0" dirty="0">
                  <a:solidFill>
                    <a:schemeClr val="bg1">
                      <a:lumMod val="50000"/>
                    </a:schemeClr>
                  </a:solidFill>
                  <a:latin typeface="Calibri" pitchFamily="34" charset="0"/>
                  <a:cs typeface="Calibri" panose="020F0502020204030204" pitchFamily="34" charset="0"/>
                </a:rPr>
                <a:t>To change the color theme, select the </a:t>
              </a:r>
              <a:r>
                <a:rPr lang="en-US" sz="4677" b="1" baseline="0" dirty="0">
                  <a:solidFill>
                    <a:schemeClr val="bg1">
                      <a:lumMod val="50000"/>
                    </a:schemeClr>
                  </a:solidFill>
                  <a:latin typeface="Calibri" pitchFamily="34" charset="0"/>
                  <a:cs typeface="Calibri" panose="020F0502020204030204" pitchFamily="34" charset="0"/>
                </a:rPr>
                <a:t>Design</a:t>
              </a:r>
              <a:r>
                <a:rPr lang="en-US" sz="4677" baseline="0" dirty="0">
                  <a:solidFill>
                    <a:schemeClr val="bg1">
                      <a:lumMod val="50000"/>
                    </a:schemeClr>
                  </a:solidFill>
                  <a:latin typeface="Calibri" pitchFamily="34" charset="0"/>
                  <a:cs typeface="Calibri" panose="020F0502020204030204" pitchFamily="34" charset="0"/>
                </a:rPr>
                <a:t> tab, then select the </a:t>
              </a:r>
              <a:r>
                <a:rPr lang="en-US" sz="4677" b="1" baseline="0" dirty="0">
                  <a:solidFill>
                    <a:schemeClr val="bg1">
                      <a:lumMod val="50000"/>
                    </a:schemeClr>
                  </a:solidFill>
                  <a:latin typeface="Calibri" pitchFamily="34" charset="0"/>
                  <a:cs typeface="Calibri" panose="020F0502020204030204" pitchFamily="34" charset="0"/>
                </a:rPr>
                <a:t>Colors</a:t>
              </a:r>
              <a:r>
                <a:rPr lang="en-US" sz="4677" baseline="0" dirty="0">
                  <a:solidFill>
                    <a:schemeClr val="bg1">
                      <a:lumMod val="50000"/>
                    </a:schemeClr>
                  </a:solidFill>
                  <a:latin typeface="Calibri" pitchFamily="34" charset="0"/>
                  <a:cs typeface="Calibri" panose="020F0502020204030204" pitchFamily="34" charset="0"/>
                </a:rPr>
                <a:t> drop-down list.</a:t>
              </a: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endParaRPr lang="en-US" sz="4677" baseline="0" dirty="0">
                <a:solidFill>
                  <a:schemeClr val="bg1">
                    <a:lumMod val="50000"/>
                  </a:schemeClr>
                </a:solidFill>
                <a:latin typeface="Calibri" pitchFamily="34" charset="0"/>
                <a:cs typeface="Calibri" panose="020F0502020204030204" pitchFamily="34" charset="0"/>
              </a:endParaRPr>
            </a:p>
            <a:p>
              <a:pPr lvl="0">
                <a:spcBef>
                  <a:spcPts val="0"/>
                </a:spcBef>
                <a:spcAft>
                  <a:spcPts val="1701"/>
                </a:spcAft>
              </a:pPr>
              <a:r>
                <a:rPr lang="en-US" sz="4677" baseline="0" dirty="0">
                  <a:solidFill>
                    <a:schemeClr val="bg1">
                      <a:lumMod val="50000"/>
                    </a:schemeClr>
                  </a:solidFill>
                  <a:latin typeface="Calibri" pitchFamily="34" charset="0"/>
                  <a:cs typeface="Calibri" panose="020F0502020204030204" pitchFamily="34" charset="0"/>
                </a:rPr>
                <a:t>The default color theme for this template is “Office”, so you can always return to that after trying some of the alternatives.</a:t>
              </a:r>
            </a:p>
            <a:p>
              <a:pPr lvl="0">
                <a:spcBef>
                  <a:spcPts val="0"/>
                </a:spcBef>
                <a:spcAft>
                  <a:spcPts val="1701"/>
                </a:spcAft>
              </a:pPr>
              <a:r>
                <a:rPr lang="en-US" sz="6803" dirty="0">
                  <a:solidFill>
                    <a:schemeClr val="bg1">
                      <a:lumMod val="50000"/>
                    </a:schemeClr>
                  </a:solidFill>
                  <a:latin typeface="Calibri" pitchFamily="34" charset="0"/>
                  <a:cs typeface="Calibri" panose="020F0502020204030204" pitchFamily="34" charset="0"/>
                </a:rPr>
                <a:t>Printing Your Poster:</a:t>
              </a:r>
            </a:p>
            <a:p>
              <a:pPr lvl="0">
                <a:spcBef>
                  <a:spcPts val="0"/>
                </a:spcBef>
                <a:spcAft>
                  <a:spcPts val="1701"/>
                </a:spcAft>
              </a:pPr>
              <a:r>
                <a:rPr lang="en-US" sz="4677" dirty="0">
                  <a:solidFill>
                    <a:schemeClr val="bg1">
                      <a:lumMod val="50000"/>
                    </a:schemeClr>
                  </a:solidFill>
                  <a:latin typeface="Calibri" pitchFamily="34" charset="0"/>
                  <a:cs typeface="Calibri" panose="020F0502020204030204" pitchFamily="34" charset="0"/>
                </a:rPr>
                <a:t>Once your poster file is ready, visit</a:t>
              </a:r>
              <a:r>
                <a:rPr lang="en-US" sz="4677" baseline="0" dirty="0">
                  <a:solidFill>
                    <a:schemeClr val="bg1">
                      <a:lumMod val="50000"/>
                    </a:schemeClr>
                  </a:solidFill>
                  <a:latin typeface="Calibri" pitchFamily="34" charset="0"/>
                  <a:cs typeface="Calibri" panose="020F0502020204030204" pitchFamily="34" charset="0"/>
                </a:rPr>
                <a:t> </a:t>
              </a:r>
              <a:r>
                <a:rPr lang="en-US" sz="4677" b="1" baseline="0" dirty="0">
                  <a:solidFill>
                    <a:schemeClr val="bg1">
                      <a:lumMod val="50000"/>
                    </a:schemeClr>
                  </a:solidFill>
                  <a:latin typeface="Calibri" pitchFamily="34" charset="0"/>
                  <a:cs typeface="Calibri" panose="020F0502020204030204" pitchFamily="34" charset="0"/>
                </a:rPr>
                <a:t>www.genigraphics.com</a:t>
              </a:r>
              <a:r>
                <a:rPr lang="en-US" sz="4677" baseline="0" dirty="0">
                  <a:solidFill>
                    <a:schemeClr val="bg1">
                      <a:lumMod val="50000"/>
                    </a:schemeClr>
                  </a:solidFill>
                  <a:latin typeface="Calibri" pitchFamily="34" charset="0"/>
                  <a:cs typeface="Calibri" panose="020F0502020204030204" pitchFamily="34" charset="0"/>
                </a:rPr>
                <a:t> to order a high-quality, affordable poster print. Every order receives a free design review and we can deliver as fast as next business day within the US and Canada. </a:t>
              </a:r>
            </a:p>
            <a:p>
              <a:pPr lvl="0">
                <a:spcBef>
                  <a:spcPts val="0"/>
                </a:spcBef>
                <a:spcAft>
                  <a:spcPts val="1701"/>
                </a:spcAft>
              </a:pPr>
              <a:r>
                <a:rPr lang="en-US" sz="4677" baseline="0" dirty="0">
                  <a:solidFill>
                    <a:schemeClr val="bg1">
                      <a:lumMod val="50000"/>
                    </a:schemeClr>
                  </a:solidFill>
                  <a:latin typeface="Calibri" pitchFamily="34" charset="0"/>
                  <a:cs typeface="Calibri" panose="020F0502020204030204" pitchFamily="34" charset="0"/>
                </a:rPr>
                <a:t>Genigraphics® has been producing output from PowerPoint® longer than anyone in the industry; dating back to when we helped Microsoft® design the PowerPoint software. </a:t>
              </a:r>
            </a:p>
            <a:p>
              <a:pPr lvl="0">
                <a:spcBef>
                  <a:spcPts val="0"/>
                </a:spcBef>
                <a:spcAft>
                  <a:spcPts val="0"/>
                </a:spcAft>
              </a:pPr>
              <a:endParaRPr lang="en-US" sz="4677" baseline="0"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r>
                <a:rPr lang="en-US" sz="4677" baseline="0" dirty="0">
                  <a:solidFill>
                    <a:schemeClr val="bg1">
                      <a:lumMod val="50000"/>
                    </a:schemeClr>
                  </a:solidFill>
                  <a:latin typeface="Calibri" pitchFamily="34" charset="0"/>
                  <a:cs typeface="Calibri" panose="020F0502020204030204" pitchFamily="34" charset="0"/>
                </a:rPr>
                <a:t>US and Canada:  1-800-790-4001</a:t>
              </a:r>
              <a:br>
                <a:rPr lang="en-US" sz="4677" baseline="0" dirty="0">
                  <a:solidFill>
                    <a:schemeClr val="bg1">
                      <a:lumMod val="50000"/>
                    </a:schemeClr>
                  </a:solidFill>
                  <a:latin typeface="Calibri" pitchFamily="34" charset="0"/>
                  <a:cs typeface="Calibri" panose="020F0502020204030204" pitchFamily="34" charset="0"/>
                </a:rPr>
              </a:br>
              <a:r>
                <a:rPr lang="en-US" sz="4677" baseline="0" dirty="0">
                  <a:solidFill>
                    <a:schemeClr val="bg1">
                      <a:lumMod val="50000"/>
                    </a:schemeClr>
                  </a:solidFill>
                  <a:latin typeface="Calibri" pitchFamily="34" charset="0"/>
                  <a:cs typeface="Calibri" panose="020F0502020204030204" pitchFamily="34" charset="0"/>
                </a:rPr>
                <a:t>Email: info@genigraphics.com</a:t>
              </a:r>
            </a:p>
            <a:p>
              <a:pPr lvl="0" algn="ctr">
                <a:spcBef>
                  <a:spcPts val="0"/>
                </a:spcBef>
                <a:spcAft>
                  <a:spcPts val="0"/>
                </a:spcAft>
              </a:pPr>
              <a:endParaRPr lang="en-US" sz="3401"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endParaRPr lang="en-US" sz="3401" dirty="0">
                <a:solidFill>
                  <a:schemeClr val="bg1">
                    <a:lumMod val="50000"/>
                  </a:schemeClr>
                </a:solidFill>
                <a:latin typeface="Calibri" pitchFamily="34" charset="0"/>
                <a:cs typeface="Calibri" panose="020F0502020204030204" pitchFamily="34" charset="0"/>
              </a:endParaRPr>
            </a:p>
            <a:p>
              <a:pPr lvl="0" algn="ctr">
                <a:spcBef>
                  <a:spcPts val="0"/>
                </a:spcBef>
                <a:spcAft>
                  <a:spcPts val="0"/>
                </a:spcAft>
              </a:pPr>
              <a:br>
                <a:rPr lang="en-US" sz="3401" dirty="0">
                  <a:solidFill>
                    <a:schemeClr val="bg1">
                      <a:lumMod val="50000"/>
                    </a:schemeClr>
                  </a:solidFill>
                  <a:latin typeface="Calibri" pitchFamily="34" charset="0"/>
                  <a:cs typeface="Calibri" panose="020F0502020204030204" pitchFamily="34" charset="0"/>
                </a:rPr>
              </a:br>
              <a:r>
                <a:rPr lang="en-US" sz="3401" dirty="0">
                  <a:solidFill>
                    <a:schemeClr val="bg1">
                      <a:lumMod val="50000"/>
                    </a:schemeClr>
                  </a:solidFill>
                  <a:latin typeface="Calibri" pitchFamily="34" charset="0"/>
                  <a:cs typeface="Calibri" panose="020F0502020204030204" pitchFamily="34" charset="0"/>
                </a:rPr>
                <a:t>[This sidebar area does not print.]</a:t>
              </a:r>
            </a:p>
          </p:txBody>
        </p:sp>
        <p:pic>
          <p:nvPicPr>
            <p:cNvPr id="22" name="Picture 2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281342" y="9260274"/>
              <a:ext cx="11904515" cy="10246926"/>
            </a:xfrm>
            <a:prstGeom prst="rect">
              <a:avLst/>
            </a:prstGeom>
          </p:spPr>
        </p:pic>
      </p:gr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279623" y="32183294"/>
            <a:ext cx="4171117" cy="131757"/>
          </a:xfrm>
          <a:prstGeom prst="rect">
            <a:avLst/>
          </a:prstGeom>
        </p:spPr>
      </p:pic>
    </p:spTree>
    <p:extLst>
      <p:ext uri="{BB962C8B-B14F-4D97-AF65-F5344CB8AC3E}">
        <p14:creationId xmlns:p14="http://schemas.microsoft.com/office/powerpoint/2010/main" val="3812944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5D6BDF-9D0E-4E2B-85B8-D8F4790360C9}" type="datetimeFigureOut">
              <a:rPr lang="en-US" smtClean="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BB075EA-769C-4ECD-B48E-D6FCDC24F876}" type="slidenum">
              <a:rPr lang="en-US" smtClean="0"/>
              <a:t>‹Nº›</a:t>
            </a:fld>
            <a:endParaRPr lang="en-US" dirty="0"/>
          </a:p>
        </p:txBody>
      </p:sp>
    </p:spTree>
    <p:extLst>
      <p:ext uri="{BB962C8B-B14F-4D97-AF65-F5344CB8AC3E}">
        <p14:creationId xmlns:p14="http://schemas.microsoft.com/office/powerpoint/2010/main" val="29316651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9979" y="1297475"/>
            <a:ext cx="19439573" cy="5399881"/>
          </a:xfrm>
          <a:prstGeom prst="rect">
            <a:avLst/>
          </a:prstGeom>
        </p:spPr>
        <p:txBody>
          <a:bodyPr vert="horz" lIns="438912" tIns="219456" rIns="438912" bIns="219456" rtlCol="0" anchor="ctr">
            <a:normAutofit/>
          </a:bodyPr>
          <a:lstStyle/>
          <a:p>
            <a:r>
              <a:rPr lang="en-US" dirty="0"/>
              <a:t>Click to edit Master title style</a:t>
            </a:r>
          </a:p>
        </p:txBody>
      </p:sp>
      <p:sp>
        <p:nvSpPr>
          <p:cNvPr id="3" name="Text Placeholder 2"/>
          <p:cNvSpPr>
            <a:spLocks noGrp="1"/>
          </p:cNvSpPr>
          <p:nvPr>
            <p:ph type="body" idx="1"/>
          </p:nvPr>
        </p:nvSpPr>
        <p:spPr>
          <a:xfrm>
            <a:off x="1079979" y="7559837"/>
            <a:ext cx="19439573" cy="21382032"/>
          </a:xfrm>
          <a:prstGeom prst="rect">
            <a:avLst/>
          </a:prstGeom>
        </p:spPr>
        <p:txBody>
          <a:bodyPr vert="horz" lIns="438912" tIns="219456" rIns="438912" bIns="219456"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79976" y="30029344"/>
            <a:ext cx="5039889" cy="1724962"/>
          </a:xfrm>
          <a:prstGeom prst="rect">
            <a:avLst/>
          </a:prstGeom>
        </p:spPr>
        <p:txBody>
          <a:bodyPr vert="horz" lIns="438912" tIns="219456" rIns="438912" bIns="219456" rtlCol="0" anchor="ctr"/>
          <a:lstStyle>
            <a:lvl1pPr algn="l">
              <a:defRPr sz="4110">
                <a:solidFill>
                  <a:schemeClr val="tx1">
                    <a:tint val="75000"/>
                  </a:schemeClr>
                </a:solidFill>
              </a:defRPr>
            </a:lvl1pPr>
          </a:lstStyle>
          <a:p>
            <a:fld id="{985D6BDF-9D0E-4E2B-85B8-D8F4790360C9}" type="datetimeFigureOut">
              <a:rPr lang="en-US" smtClean="0"/>
              <a:t>12/2/2024</a:t>
            </a:fld>
            <a:endParaRPr lang="en-US" dirty="0"/>
          </a:p>
        </p:txBody>
      </p:sp>
      <p:sp>
        <p:nvSpPr>
          <p:cNvPr id="5" name="Footer Placeholder 4"/>
          <p:cNvSpPr>
            <a:spLocks noGrp="1"/>
          </p:cNvSpPr>
          <p:nvPr>
            <p:ph type="ftr" sz="quarter" idx="3"/>
          </p:nvPr>
        </p:nvSpPr>
        <p:spPr>
          <a:xfrm>
            <a:off x="7379838" y="30029344"/>
            <a:ext cx="6839850" cy="1724962"/>
          </a:xfrm>
          <a:prstGeom prst="rect">
            <a:avLst/>
          </a:prstGeom>
        </p:spPr>
        <p:txBody>
          <a:bodyPr vert="horz" lIns="438912" tIns="219456" rIns="438912" bIns="219456" rtlCol="0" anchor="ctr"/>
          <a:lstStyle>
            <a:lvl1pPr algn="ctr">
              <a:defRPr sz="411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479660" y="30029344"/>
            <a:ext cx="5039889" cy="1724962"/>
          </a:xfrm>
          <a:prstGeom prst="rect">
            <a:avLst/>
          </a:prstGeom>
        </p:spPr>
        <p:txBody>
          <a:bodyPr vert="horz" lIns="438912" tIns="219456" rIns="438912" bIns="219456" rtlCol="0" anchor="ctr"/>
          <a:lstStyle>
            <a:lvl1pPr algn="r">
              <a:defRPr sz="4110">
                <a:solidFill>
                  <a:schemeClr val="tx1">
                    <a:tint val="75000"/>
                  </a:schemeClr>
                </a:solidFill>
              </a:defRPr>
            </a:lvl1pPr>
          </a:lstStyle>
          <a:p>
            <a:fld id="{FBB075EA-769C-4ECD-B48E-D6FCDC24F876}" type="slidenum">
              <a:rPr lang="en-US" smtClean="0"/>
              <a:t>‹Nº›</a:t>
            </a:fld>
            <a:endParaRPr lang="en-US" dirty="0"/>
          </a:p>
        </p:txBody>
      </p:sp>
    </p:spTree>
    <p:extLst>
      <p:ext uri="{BB962C8B-B14F-4D97-AF65-F5344CB8AC3E}">
        <p14:creationId xmlns:p14="http://schemas.microsoft.com/office/powerpoint/2010/main" val="72322184"/>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3109836" rtl="0" eaLnBrk="1" latinLnBrk="0" hangingPunct="1">
        <a:spcBef>
          <a:spcPct val="0"/>
        </a:spcBef>
        <a:buNone/>
        <a:defRPr sz="5669" kern="1200">
          <a:solidFill>
            <a:schemeClr val="tx1"/>
          </a:solidFill>
          <a:latin typeface="+mj-lt"/>
          <a:ea typeface="+mj-ea"/>
          <a:cs typeface="+mj-cs"/>
        </a:defRPr>
      </a:lvl1pPr>
    </p:titleStyle>
    <p:bodyStyle>
      <a:lvl1pPr marL="323941" indent="-323941" algn="l" defTabSz="3109836" rtl="0" eaLnBrk="1" latinLnBrk="0" hangingPunct="1">
        <a:spcBef>
          <a:spcPct val="20000"/>
        </a:spcBef>
        <a:buFont typeface="Arial" pitchFamily="34" charset="0"/>
        <a:buChar char="•"/>
        <a:defRPr sz="2551" kern="1200">
          <a:solidFill>
            <a:schemeClr val="tx1"/>
          </a:solidFill>
          <a:latin typeface="+mn-lt"/>
          <a:ea typeface="+mn-ea"/>
          <a:cs typeface="+mn-cs"/>
        </a:defRPr>
      </a:lvl1pPr>
      <a:lvl2pPr marL="647883" indent="-323941" algn="l" defTabSz="3109836" rtl="0" eaLnBrk="1" latinLnBrk="0" hangingPunct="1">
        <a:spcBef>
          <a:spcPct val="20000"/>
        </a:spcBef>
        <a:buFont typeface="Arial" pitchFamily="34" charset="0"/>
        <a:buChar char="–"/>
        <a:defRPr sz="2551" kern="1200">
          <a:solidFill>
            <a:schemeClr val="tx1"/>
          </a:solidFill>
          <a:latin typeface="+mn-lt"/>
          <a:ea typeface="+mn-ea"/>
          <a:cs typeface="+mn-cs"/>
        </a:defRPr>
      </a:lvl2pPr>
      <a:lvl3pPr marL="971824" indent="-323941" algn="l" defTabSz="3109836" rtl="0" eaLnBrk="1" latinLnBrk="0" hangingPunct="1">
        <a:spcBef>
          <a:spcPct val="20000"/>
        </a:spcBef>
        <a:buFont typeface="Arial" pitchFamily="34" charset="0"/>
        <a:buChar char="•"/>
        <a:defRPr sz="2551" kern="1200">
          <a:solidFill>
            <a:schemeClr val="tx1"/>
          </a:solidFill>
          <a:latin typeface="+mn-lt"/>
          <a:ea typeface="+mn-ea"/>
          <a:cs typeface="+mn-cs"/>
        </a:defRPr>
      </a:lvl3pPr>
      <a:lvl4pPr marL="1295766" indent="-323941" algn="l" defTabSz="3109836" rtl="0" eaLnBrk="1" latinLnBrk="0" hangingPunct="1">
        <a:spcBef>
          <a:spcPct val="20000"/>
        </a:spcBef>
        <a:buFont typeface="Arial" pitchFamily="34" charset="0"/>
        <a:buChar char="–"/>
        <a:defRPr sz="2551" kern="1200">
          <a:solidFill>
            <a:schemeClr val="tx1"/>
          </a:solidFill>
          <a:latin typeface="+mn-lt"/>
          <a:ea typeface="+mn-ea"/>
          <a:cs typeface="+mn-cs"/>
        </a:defRPr>
      </a:lvl4pPr>
      <a:lvl5pPr marL="1619707" indent="-323941" algn="l" defTabSz="3109836" rtl="0" eaLnBrk="1" latinLnBrk="0" hangingPunct="1">
        <a:spcBef>
          <a:spcPct val="20000"/>
        </a:spcBef>
        <a:buFont typeface="Arial" pitchFamily="34" charset="0"/>
        <a:buChar char="»"/>
        <a:defRPr sz="2551" kern="1200">
          <a:solidFill>
            <a:schemeClr val="tx1"/>
          </a:solidFill>
          <a:latin typeface="+mn-lt"/>
          <a:ea typeface="+mn-ea"/>
          <a:cs typeface="+mn-cs"/>
        </a:defRPr>
      </a:lvl5pPr>
      <a:lvl6pPr marL="8552050" indent="-777460" algn="l" defTabSz="3109836" rtl="0" eaLnBrk="1" latinLnBrk="0" hangingPunct="1">
        <a:spcBef>
          <a:spcPct val="20000"/>
        </a:spcBef>
        <a:buFont typeface="Arial" pitchFamily="34" charset="0"/>
        <a:buChar char="•"/>
        <a:defRPr sz="6803" kern="1200">
          <a:solidFill>
            <a:schemeClr val="tx1"/>
          </a:solidFill>
          <a:latin typeface="+mn-lt"/>
          <a:ea typeface="+mn-ea"/>
          <a:cs typeface="+mn-cs"/>
        </a:defRPr>
      </a:lvl6pPr>
      <a:lvl7pPr marL="10106969" indent="-777460" algn="l" defTabSz="3109836" rtl="0" eaLnBrk="1" latinLnBrk="0" hangingPunct="1">
        <a:spcBef>
          <a:spcPct val="20000"/>
        </a:spcBef>
        <a:buFont typeface="Arial" pitchFamily="34" charset="0"/>
        <a:buChar char="•"/>
        <a:defRPr sz="6803" kern="1200">
          <a:solidFill>
            <a:schemeClr val="tx1"/>
          </a:solidFill>
          <a:latin typeface="+mn-lt"/>
          <a:ea typeface="+mn-ea"/>
          <a:cs typeface="+mn-cs"/>
        </a:defRPr>
      </a:lvl7pPr>
      <a:lvl8pPr marL="11661887" indent="-777460" algn="l" defTabSz="3109836" rtl="0" eaLnBrk="1" latinLnBrk="0" hangingPunct="1">
        <a:spcBef>
          <a:spcPct val="20000"/>
        </a:spcBef>
        <a:buFont typeface="Arial" pitchFamily="34" charset="0"/>
        <a:buChar char="•"/>
        <a:defRPr sz="6803" kern="1200">
          <a:solidFill>
            <a:schemeClr val="tx1"/>
          </a:solidFill>
          <a:latin typeface="+mn-lt"/>
          <a:ea typeface="+mn-ea"/>
          <a:cs typeface="+mn-cs"/>
        </a:defRPr>
      </a:lvl8pPr>
      <a:lvl9pPr marL="13216804" indent="-777460" algn="l" defTabSz="3109836" rtl="0" eaLnBrk="1" latinLnBrk="0" hangingPunct="1">
        <a:spcBef>
          <a:spcPct val="20000"/>
        </a:spcBef>
        <a:buFont typeface="Arial" pitchFamily="34" charset="0"/>
        <a:buChar char="•"/>
        <a:defRPr sz="6803" kern="1200">
          <a:solidFill>
            <a:schemeClr val="tx1"/>
          </a:solidFill>
          <a:latin typeface="+mn-lt"/>
          <a:ea typeface="+mn-ea"/>
          <a:cs typeface="+mn-cs"/>
        </a:defRPr>
      </a:lvl9pPr>
    </p:bodyStyle>
    <p:otherStyle>
      <a:defPPr>
        <a:defRPr lang="en-US"/>
      </a:defPPr>
      <a:lvl1pPr marL="0" algn="l" defTabSz="3109836" rtl="0" eaLnBrk="1" latinLnBrk="0" hangingPunct="1">
        <a:defRPr sz="6093" kern="1200">
          <a:solidFill>
            <a:schemeClr val="tx1"/>
          </a:solidFill>
          <a:latin typeface="+mn-lt"/>
          <a:ea typeface="+mn-ea"/>
          <a:cs typeface="+mn-cs"/>
        </a:defRPr>
      </a:lvl1pPr>
      <a:lvl2pPr marL="1554918" algn="l" defTabSz="3109836" rtl="0" eaLnBrk="1" latinLnBrk="0" hangingPunct="1">
        <a:defRPr sz="6093" kern="1200">
          <a:solidFill>
            <a:schemeClr val="tx1"/>
          </a:solidFill>
          <a:latin typeface="+mn-lt"/>
          <a:ea typeface="+mn-ea"/>
          <a:cs typeface="+mn-cs"/>
        </a:defRPr>
      </a:lvl2pPr>
      <a:lvl3pPr marL="3109836" algn="l" defTabSz="3109836" rtl="0" eaLnBrk="1" latinLnBrk="0" hangingPunct="1">
        <a:defRPr sz="6093" kern="1200">
          <a:solidFill>
            <a:schemeClr val="tx1"/>
          </a:solidFill>
          <a:latin typeface="+mn-lt"/>
          <a:ea typeface="+mn-ea"/>
          <a:cs typeface="+mn-cs"/>
        </a:defRPr>
      </a:lvl3pPr>
      <a:lvl4pPr marL="4664755" algn="l" defTabSz="3109836" rtl="0" eaLnBrk="1" latinLnBrk="0" hangingPunct="1">
        <a:defRPr sz="6093" kern="1200">
          <a:solidFill>
            <a:schemeClr val="tx1"/>
          </a:solidFill>
          <a:latin typeface="+mn-lt"/>
          <a:ea typeface="+mn-ea"/>
          <a:cs typeface="+mn-cs"/>
        </a:defRPr>
      </a:lvl4pPr>
      <a:lvl5pPr marL="6219673" algn="l" defTabSz="3109836" rtl="0" eaLnBrk="1" latinLnBrk="0" hangingPunct="1">
        <a:defRPr sz="6093" kern="1200">
          <a:solidFill>
            <a:schemeClr val="tx1"/>
          </a:solidFill>
          <a:latin typeface="+mn-lt"/>
          <a:ea typeface="+mn-ea"/>
          <a:cs typeface="+mn-cs"/>
        </a:defRPr>
      </a:lvl5pPr>
      <a:lvl6pPr marL="7774591" algn="l" defTabSz="3109836" rtl="0" eaLnBrk="1" latinLnBrk="0" hangingPunct="1">
        <a:defRPr sz="6093" kern="1200">
          <a:solidFill>
            <a:schemeClr val="tx1"/>
          </a:solidFill>
          <a:latin typeface="+mn-lt"/>
          <a:ea typeface="+mn-ea"/>
          <a:cs typeface="+mn-cs"/>
        </a:defRPr>
      </a:lvl6pPr>
      <a:lvl7pPr marL="9329509" algn="l" defTabSz="3109836" rtl="0" eaLnBrk="1" latinLnBrk="0" hangingPunct="1">
        <a:defRPr sz="6093" kern="1200">
          <a:solidFill>
            <a:schemeClr val="tx1"/>
          </a:solidFill>
          <a:latin typeface="+mn-lt"/>
          <a:ea typeface="+mn-ea"/>
          <a:cs typeface="+mn-cs"/>
        </a:defRPr>
      </a:lvl7pPr>
      <a:lvl8pPr marL="10884428" algn="l" defTabSz="3109836" rtl="0" eaLnBrk="1" latinLnBrk="0" hangingPunct="1">
        <a:defRPr sz="6093" kern="1200">
          <a:solidFill>
            <a:schemeClr val="tx1"/>
          </a:solidFill>
          <a:latin typeface="+mn-lt"/>
          <a:ea typeface="+mn-ea"/>
          <a:cs typeface="+mn-cs"/>
        </a:defRPr>
      </a:lvl8pPr>
      <a:lvl9pPr marL="12439346" algn="l" defTabSz="3109836" rtl="0" eaLnBrk="1" latinLnBrk="0" hangingPunct="1">
        <a:defRPr sz="60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hyperlink" Target="https://doi.org/10.1103/physrevresearch.2.033166" TargetMode="External"/><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22"/>
          <p:cNvSpPr txBox="1">
            <a:spLocks noChangeArrowheads="1"/>
          </p:cNvSpPr>
          <p:nvPr/>
        </p:nvSpPr>
        <p:spPr bwMode="auto">
          <a:xfrm>
            <a:off x="4159330" y="352785"/>
            <a:ext cx="14255687" cy="1308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597" tIns="259194" rIns="129597" bIns="259194" anchor="t"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5101" b="1" dirty="0" err="1">
                <a:solidFill>
                  <a:schemeClr val="accent3">
                    <a:lumMod val="20000"/>
                    <a:lumOff val="80000"/>
                  </a:schemeClr>
                </a:solidFill>
                <a:latin typeface="+mn-lt"/>
              </a:rPr>
              <a:t>Determinismo</a:t>
            </a:r>
            <a:r>
              <a:rPr lang="en-US" sz="5101" b="1" dirty="0">
                <a:solidFill>
                  <a:schemeClr val="accent3">
                    <a:lumMod val="20000"/>
                    <a:lumOff val="80000"/>
                  </a:schemeClr>
                </a:solidFill>
                <a:latin typeface="+mn-lt"/>
              </a:rPr>
              <a:t> </a:t>
            </a:r>
            <a:r>
              <a:rPr lang="en-US" sz="5101" b="1" dirty="0" err="1">
                <a:solidFill>
                  <a:schemeClr val="accent3">
                    <a:lumMod val="20000"/>
                    <a:lumOff val="80000"/>
                  </a:schemeClr>
                </a:solidFill>
                <a:latin typeface="+mn-lt"/>
              </a:rPr>
              <a:t>en</a:t>
            </a:r>
            <a:r>
              <a:rPr lang="en-US" sz="5101" b="1" dirty="0">
                <a:solidFill>
                  <a:schemeClr val="accent3">
                    <a:lumMod val="20000"/>
                    <a:lumOff val="80000"/>
                  </a:schemeClr>
                </a:solidFill>
                <a:latin typeface="+mn-lt"/>
              </a:rPr>
              <a:t> </a:t>
            </a:r>
            <a:r>
              <a:rPr lang="en-US" sz="5101" b="1" dirty="0" err="1">
                <a:solidFill>
                  <a:schemeClr val="accent3">
                    <a:lumMod val="20000"/>
                    <a:lumOff val="80000"/>
                  </a:schemeClr>
                </a:solidFill>
                <a:latin typeface="+mn-lt"/>
              </a:rPr>
              <a:t>melodías</a:t>
            </a:r>
            <a:r>
              <a:rPr lang="en-US" sz="5101" b="1" dirty="0">
                <a:solidFill>
                  <a:schemeClr val="accent3">
                    <a:lumMod val="20000"/>
                    <a:lumOff val="80000"/>
                  </a:schemeClr>
                </a:solidFill>
                <a:latin typeface="+mn-lt"/>
              </a:rPr>
              <a:t> de </a:t>
            </a:r>
            <a:r>
              <a:rPr lang="en-US" sz="5101" b="1" dirty="0" err="1">
                <a:solidFill>
                  <a:schemeClr val="accent3">
                    <a:lumMod val="20000"/>
                    <a:lumOff val="80000"/>
                  </a:schemeClr>
                </a:solidFill>
                <a:latin typeface="+mn-lt"/>
              </a:rPr>
              <a:t>música</a:t>
            </a:r>
            <a:r>
              <a:rPr lang="en-US" sz="5101" b="1" dirty="0">
                <a:solidFill>
                  <a:schemeClr val="accent3">
                    <a:lumMod val="20000"/>
                    <a:lumOff val="80000"/>
                  </a:schemeClr>
                </a:solidFill>
                <a:latin typeface="+mn-lt"/>
              </a:rPr>
              <a:t> </a:t>
            </a:r>
            <a:r>
              <a:rPr lang="en-US" sz="5101" b="1" dirty="0" err="1">
                <a:solidFill>
                  <a:schemeClr val="accent3">
                    <a:lumMod val="20000"/>
                    <a:lumOff val="80000"/>
                  </a:schemeClr>
                </a:solidFill>
                <a:latin typeface="+mn-lt"/>
              </a:rPr>
              <a:t>clásica</a:t>
            </a:r>
            <a:endParaRPr lang="en-US" sz="5101" b="1" dirty="0">
              <a:solidFill>
                <a:schemeClr val="accent3">
                  <a:lumMod val="20000"/>
                  <a:lumOff val="80000"/>
                </a:schemeClr>
              </a:solidFill>
              <a:latin typeface="+mn-lt"/>
            </a:endParaRPr>
          </a:p>
        </p:txBody>
      </p:sp>
      <p:sp>
        <p:nvSpPr>
          <p:cNvPr id="5" name="Text Box 123"/>
          <p:cNvSpPr txBox="1">
            <a:spLocks noChangeArrowheads="1"/>
          </p:cNvSpPr>
          <p:nvPr/>
        </p:nvSpPr>
        <p:spPr bwMode="auto">
          <a:xfrm>
            <a:off x="3671919" y="1511968"/>
            <a:ext cx="14255687" cy="1781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29597" tIns="129597" rIns="129597" bIns="129597"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3401" dirty="0">
                <a:solidFill>
                  <a:schemeClr val="accent3">
                    <a:lumMod val="20000"/>
                    <a:lumOff val="80000"/>
                  </a:schemeClr>
                </a:solidFill>
                <a:latin typeface="+mn-lt"/>
              </a:rPr>
              <a:t>Eduardo Garcia </a:t>
            </a:r>
            <a:r>
              <a:rPr lang="en-US" sz="3401" dirty="0" err="1">
                <a:solidFill>
                  <a:schemeClr val="accent3">
                    <a:lumMod val="20000"/>
                    <a:lumOff val="80000"/>
                  </a:schemeClr>
                </a:solidFill>
                <a:latin typeface="+mn-lt"/>
              </a:rPr>
              <a:t>Castrejón</a:t>
            </a:r>
            <a:r>
              <a:rPr lang="en-US" sz="3401" dirty="0">
                <a:solidFill>
                  <a:schemeClr val="accent3">
                    <a:lumMod val="20000"/>
                    <a:lumOff val="80000"/>
                  </a:schemeClr>
                </a:solidFill>
                <a:latin typeface="+mn-lt"/>
              </a:rPr>
              <a:t>.</a:t>
            </a:r>
          </a:p>
          <a:p>
            <a:pPr algn="ctr" eaLnBrk="1" hangingPunct="1"/>
            <a:r>
              <a:rPr lang="en-US" sz="3401" dirty="0" err="1">
                <a:solidFill>
                  <a:schemeClr val="accent3">
                    <a:lumMod val="20000"/>
                    <a:lumOff val="80000"/>
                  </a:schemeClr>
                </a:solidFill>
                <a:latin typeface="+mn-lt"/>
              </a:rPr>
              <a:t>Asesor</a:t>
            </a:r>
            <a:r>
              <a:rPr lang="en-US" sz="3401" dirty="0">
                <a:solidFill>
                  <a:schemeClr val="accent3">
                    <a:lumMod val="20000"/>
                    <a:lumOff val="80000"/>
                  </a:schemeClr>
                </a:solidFill>
                <a:latin typeface="+mn-lt"/>
              </a:rPr>
              <a:t> </a:t>
            </a:r>
            <a:r>
              <a:rPr lang="en-US" sz="3401" dirty="0" err="1">
                <a:solidFill>
                  <a:schemeClr val="accent3">
                    <a:lumMod val="20000"/>
                    <a:lumOff val="80000"/>
                  </a:schemeClr>
                </a:solidFill>
                <a:latin typeface="+mn-lt"/>
              </a:rPr>
              <a:t>académico</a:t>
            </a:r>
            <a:r>
              <a:rPr lang="en-US" sz="3401" dirty="0">
                <a:solidFill>
                  <a:schemeClr val="accent3">
                    <a:lumMod val="20000"/>
                    <a:lumOff val="80000"/>
                  </a:schemeClr>
                </a:solidFill>
                <a:latin typeface="+mn-lt"/>
              </a:rPr>
              <a:t>: Dr. Gustavo Martínez </a:t>
            </a:r>
            <a:r>
              <a:rPr lang="en-US" sz="3401" dirty="0" err="1">
                <a:solidFill>
                  <a:schemeClr val="accent3">
                    <a:lumMod val="20000"/>
                    <a:lumOff val="80000"/>
                  </a:schemeClr>
                </a:solidFill>
                <a:latin typeface="+mn-lt"/>
              </a:rPr>
              <a:t>Mekler</a:t>
            </a:r>
            <a:endParaRPr lang="en-US" sz="3401" dirty="0">
              <a:solidFill>
                <a:schemeClr val="accent3">
                  <a:lumMod val="20000"/>
                  <a:lumOff val="80000"/>
                </a:schemeClr>
              </a:solidFill>
              <a:latin typeface="+mn-lt"/>
            </a:endParaRPr>
          </a:p>
        </p:txBody>
      </p:sp>
      <p:sp>
        <p:nvSpPr>
          <p:cNvPr id="26" name="TextBox 25"/>
          <p:cNvSpPr txBox="1"/>
          <p:nvPr/>
        </p:nvSpPr>
        <p:spPr>
          <a:xfrm>
            <a:off x="10804022" y="30210802"/>
            <a:ext cx="8639810" cy="2078690"/>
          </a:xfrm>
          <a:prstGeom prst="rect">
            <a:avLst/>
          </a:prstGeom>
          <a:noFill/>
        </p:spPr>
        <p:txBody>
          <a:bodyPr wrap="square" tIns="64799" bIns="64799" numCol="1" spcCol="457200" rtlCol="0">
            <a:noAutofit/>
          </a:bodyPr>
          <a:lstStyle/>
          <a:p>
            <a:pPr marL="323941" indent="-323941">
              <a:buFont typeface="+mj-lt"/>
              <a:buAutoNum type="arabicPeriod"/>
            </a:pPr>
            <a:r>
              <a:rPr lang="en-US" sz="1400" dirty="0"/>
              <a:t>[1] Fourier phase index for extracting signatures of determinism and nonlinear features in time series, Alberto  Isaac </a:t>
            </a:r>
            <a:r>
              <a:rPr lang="en-US" sz="1400" dirty="0" err="1"/>
              <a:t>Aguilar_Hernández</a:t>
            </a:r>
            <a:r>
              <a:rPr lang="en-US" sz="1400" dirty="0"/>
              <a:t>, David Michael Serrano-Solis, </a:t>
            </a:r>
            <a:r>
              <a:rPr lang="en-US" sz="1400" dirty="0" err="1"/>
              <a:t>Wady</a:t>
            </a:r>
            <a:r>
              <a:rPr lang="en-US" sz="1400" dirty="0"/>
              <a:t> A. Rios-Herrera, José Fernando Zapata-</a:t>
            </a:r>
            <a:r>
              <a:rPr lang="en-US" sz="1400" dirty="0" err="1"/>
              <a:t>Berruecos</a:t>
            </a:r>
            <a:r>
              <a:rPr lang="en-US" sz="1400" dirty="0"/>
              <a:t>, Gloria </a:t>
            </a:r>
            <a:r>
              <a:rPr lang="en-US" sz="1400" dirty="0" err="1"/>
              <a:t>Villaclara</a:t>
            </a:r>
            <a:r>
              <a:rPr lang="en-US" sz="1400" dirty="0"/>
              <a:t>, Gustavo Martínez-</a:t>
            </a:r>
            <a:r>
              <a:rPr lang="en-US" sz="1400" dirty="0" err="1"/>
              <a:t>Mekler</a:t>
            </a:r>
            <a:r>
              <a:rPr lang="en-US" sz="1400" dirty="0"/>
              <a:t>, Markus F. Müller, Chaos 34, 0130103 (2024) </a:t>
            </a:r>
            <a:endParaRPr lang="en-US" sz="1134" dirty="0"/>
          </a:p>
          <a:p>
            <a:pPr marL="323941" indent="-323941">
              <a:buFont typeface="+mj-lt"/>
              <a:buAutoNum type="arabicPeriod"/>
            </a:pPr>
            <a:r>
              <a:rPr lang="en-US" sz="1400" dirty="0"/>
              <a:t>González-Espinoza, A., Martínez-</a:t>
            </a:r>
            <a:r>
              <a:rPr lang="en-US" sz="1400" dirty="0" err="1"/>
              <a:t>Mekler</a:t>
            </a:r>
            <a:r>
              <a:rPr lang="en-US" sz="1400" dirty="0"/>
              <a:t>, G., &amp; </a:t>
            </a:r>
            <a:r>
              <a:rPr lang="en-US" sz="1400" dirty="0" err="1"/>
              <a:t>Lacasa</a:t>
            </a:r>
            <a:r>
              <a:rPr lang="en-US" sz="1400" dirty="0"/>
              <a:t>, L. (2020). Arrow of time across five centuries of classical music. Physical Review Research, 2(3). </a:t>
            </a:r>
            <a:r>
              <a:rPr lang="en-US" sz="1400" dirty="0">
                <a:hlinkClick r:id="rId2"/>
              </a:rPr>
              <a:t>https://doi.org/10.1103/physrevresearch.2.033166</a:t>
            </a:r>
            <a:endParaRPr lang="en-US" sz="1400" dirty="0"/>
          </a:p>
          <a:p>
            <a:pPr marL="323941" indent="-323941">
              <a:buFont typeface="+mj-lt"/>
              <a:buAutoNum type="arabicPeriod"/>
            </a:pPr>
            <a:r>
              <a:rPr lang="en-US" sz="1400" dirty="0"/>
              <a:t>Li, F. (2008). Effects of noise on periodic orbits of the logistic map. Open Physics, 6(3), 539-545. https://doi.org/10.2478/s11534-008-0089-y</a:t>
            </a:r>
          </a:p>
        </p:txBody>
      </p:sp>
      <p:sp>
        <p:nvSpPr>
          <p:cNvPr id="27" name="TextBox 26"/>
          <p:cNvSpPr txBox="1"/>
          <p:nvPr/>
        </p:nvSpPr>
        <p:spPr>
          <a:xfrm>
            <a:off x="10897610" y="29539360"/>
            <a:ext cx="2416752" cy="681084"/>
          </a:xfrm>
          <a:prstGeom prst="rect">
            <a:avLst/>
          </a:prstGeom>
          <a:noFill/>
        </p:spPr>
        <p:txBody>
          <a:bodyPr wrap="none" rtlCol="0">
            <a:spAutoFit/>
          </a:bodyPr>
          <a:lstStyle/>
          <a:p>
            <a:r>
              <a:rPr lang="en-US" sz="3826" b="1" dirty="0"/>
              <a:t>References</a:t>
            </a:r>
          </a:p>
        </p:txBody>
      </p:sp>
      <p:sp>
        <p:nvSpPr>
          <p:cNvPr id="6" name="Rectángulo: esquinas redondeadas 5">
            <a:extLst>
              <a:ext uri="{FF2B5EF4-FFF2-40B4-BE49-F238E27FC236}">
                <a16:creationId xmlns:a16="http://schemas.microsoft.com/office/drawing/2014/main" id="{3F8519B4-702C-4694-A2AA-D687C9C3ED37}"/>
              </a:ext>
            </a:extLst>
          </p:cNvPr>
          <p:cNvSpPr/>
          <p:nvPr/>
        </p:nvSpPr>
        <p:spPr>
          <a:xfrm>
            <a:off x="17127854" y="1781961"/>
            <a:ext cx="3067701" cy="163253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4496"/>
          </a:p>
        </p:txBody>
      </p:sp>
      <p:pic>
        <p:nvPicPr>
          <p:cNvPr id="1026" name="Picture 2" descr="ICF">
            <a:extLst>
              <a:ext uri="{FF2B5EF4-FFF2-40B4-BE49-F238E27FC236}">
                <a16:creationId xmlns:a16="http://schemas.microsoft.com/office/drawing/2014/main" id="{76056DD5-702D-47C9-A7EF-C713560143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55476" y="1855892"/>
            <a:ext cx="2861937" cy="1482918"/>
          </a:xfrm>
          <a:prstGeom prst="rect">
            <a:avLst/>
          </a:prstGeom>
          <a:noFill/>
          <a:extLst>
            <a:ext uri="{909E8E84-426E-40DD-AFC4-6F175D3DCCD1}">
              <a14:hiddenFill xmlns:a14="http://schemas.microsoft.com/office/drawing/2010/main">
                <a:solidFill>
                  <a:srgbClr val="FFFFFF"/>
                </a:solidFill>
              </a14:hiddenFill>
            </a:ext>
          </a:extLst>
        </p:spPr>
      </p:pic>
      <p:sp>
        <p:nvSpPr>
          <p:cNvPr id="39" name="Rectángulo: esquinas redondeadas 38">
            <a:extLst>
              <a:ext uri="{FF2B5EF4-FFF2-40B4-BE49-F238E27FC236}">
                <a16:creationId xmlns:a16="http://schemas.microsoft.com/office/drawing/2014/main" id="{7499C483-8093-4FFA-843D-CFDEB3428F23}"/>
              </a:ext>
            </a:extLst>
          </p:cNvPr>
          <p:cNvSpPr/>
          <p:nvPr/>
        </p:nvSpPr>
        <p:spPr>
          <a:xfrm>
            <a:off x="1209573" y="1414786"/>
            <a:ext cx="3488323" cy="236513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MX" sz="4496"/>
          </a:p>
        </p:txBody>
      </p:sp>
      <p:pic>
        <p:nvPicPr>
          <p:cNvPr id="1028" name="Picture 4" descr="Lema y logosímbolo universitario - Universidad Autónoma del ...">
            <a:extLst>
              <a:ext uri="{FF2B5EF4-FFF2-40B4-BE49-F238E27FC236}">
                <a16:creationId xmlns:a16="http://schemas.microsoft.com/office/drawing/2014/main" id="{8ED46799-9A80-4D85-A8B8-C28D8C53A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5337" y="1738780"/>
            <a:ext cx="3067701" cy="181432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40" name="Text Box 189">
                <a:extLst>
                  <a:ext uri="{FF2B5EF4-FFF2-40B4-BE49-F238E27FC236}">
                    <a16:creationId xmlns:a16="http://schemas.microsoft.com/office/drawing/2014/main" id="{AB6480F9-B9E6-4C33-B314-4309362DD4EC}"/>
                  </a:ext>
                </a:extLst>
              </p:cNvPr>
              <p:cNvSpPr txBox="1">
                <a:spLocks noChangeArrowheads="1"/>
              </p:cNvSpPr>
              <p:nvPr/>
            </p:nvSpPr>
            <p:spPr bwMode="auto">
              <a:xfrm>
                <a:off x="1203051" y="4939100"/>
                <a:ext cx="9428162" cy="7452489"/>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s-MX" sz="2400" dirty="0">
                    <a:latin typeface="Calibri" pitchFamily="34" charset="0"/>
                  </a:rPr>
                  <a:t>La investigación se centra en el análisis, a lo largo del tiempo, de partituras de música clásica anteriores al periodo contemporáneo, con énfasis en propiedades como el grado de determinismo, irregularidad y no linealidad en las series. En estudios previos, se ha estudiado la presencia de una narrativa en la mayoría de cerca de 8,500 composiciones analizadas. </a:t>
                </a:r>
              </a:p>
              <a:p>
                <a:pPr algn="just" eaLnBrk="1" hangingPunct="1"/>
                <a:r>
                  <a:rPr lang="es-MX" sz="2400" dirty="0">
                    <a:latin typeface="Calibri" pitchFamily="34" charset="0"/>
                  </a:rPr>
                  <a:t>En esta investigación, se trabaja sobre el índice J [1], que está basado en las fases de Fourier y diseñado para identificar signos de determinismo, no linealidad y diferenciar entre irregularidades de tipo determinista como el caos y comportamiento aleatorio. J se define a través de cambios de dirección (ángulos </a:t>
                </a:r>
                <a14:m>
                  <m:oMath xmlns:m="http://schemas.openxmlformats.org/officeDocument/2006/math">
                    <m:r>
                      <a:rPr lang="es-MX" sz="2400" b="0" i="1" smtClean="0">
                        <a:latin typeface="Cambria Math" panose="02040503050406030204" pitchFamily="18" charset="0"/>
                      </a:rPr>
                      <m:t>𝛼</m:t>
                    </m:r>
                  </m:oMath>
                </a14:m>
                <a:r>
                  <a:rPr lang="es-MX" sz="2400" dirty="0">
                    <a:latin typeface="Calibri" pitchFamily="34" charset="0"/>
                  </a:rPr>
                  <a:t>) a lo largo de trayectorias definidas por los datos en el espacio de las fases de Fourier. Puesto que </a:t>
                </a:r>
                <a14:m>
                  <m:oMath xmlns:m="http://schemas.openxmlformats.org/officeDocument/2006/math">
                    <m:r>
                      <a:rPr lang="es-MX" sz="2400" b="0" i="1" smtClean="0">
                        <a:latin typeface="Cambria Math" panose="02040503050406030204" pitchFamily="18" charset="0"/>
                      </a:rPr>
                      <m:t>𝛼</m:t>
                    </m:r>
                  </m:oMath>
                </a14:m>
                <a:r>
                  <a:rPr lang="es-MX" sz="2400" dirty="0">
                    <a:latin typeface="Calibri" pitchFamily="34" charset="0"/>
                  </a:rPr>
                  <a:t> </a:t>
                </a:r>
                <a:r>
                  <a:rPr lang="es-MX" sz="2400">
                    <a:latin typeface="Calibri" pitchFamily="34" charset="0"/>
                  </a:rPr>
                  <a:t>varía </a:t>
                </a:r>
                <a:r>
                  <a:rPr lang="es-MX" sz="2400" dirty="0">
                    <a:latin typeface="Calibri" pitchFamily="34" charset="0"/>
                  </a:rPr>
                  <a:t>entre 0 y 2</a:t>
                </a:r>
                <a14:m>
                  <m:oMath xmlns:m="http://schemas.openxmlformats.org/officeDocument/2006/math">
                    <m:r>
                      <a:rPr lang="es-MX" sz="2400" b="0" i="1" smtClean="0">
                        <a:latin typeface="Cambria Math" panose="02040503050406030204" pitchFamily="18" charset="0"/>
                      </a:rPr>
                      <m:t>𝜋</m:t>
                    </m:r>
                  </m:oMath>
                </a14:m>
                <a:r>
                  <a:rPr lang="es-MX" sz="2400" dirty="0">
                    <a:latin typeface="Calibri" pitchFamily="34" charset="0"/>
                  </a:rPr>
                  <a:t>, las trayectorias se encuentran en la superficie de un toro.</a:t>
                </a:r>
              </a:p>
              <a:p>
                <a:pPr algn="just" eaLnBrk="1" hangingPunct="1"/>
                <a14:m>
                  <m:oMathPara xmlns:m="http://schemas.openxmlformats.org/officeDocument/2006/math">
                    <m:oMathParaPr>
                      <m:jc m:val="centerGroup"/>
                    </m:oMathParaPr>
                    <m:oMath xmlns:m="http://schemas.openxmlformats.org/officeDocument/2006/math">
                      <m:r>
                        <a:rPr lang="es-US" sz="2400" i="1" smtClean="0">
                          <a:latin typeface="Cambria Math" panose="02040503050406030204" pitchFamily="18" charset="0"/>
                        </a:rPr>
                        <m:t>𝐽</m:t>
                      </m:r>
                      <m:r>
                        <a:rPr lang="es-US" sz="2400" i="1" smtClean="0">
                          <a:latin typeface="Cambria Math" panose="02040503050406030204" pitchFamily="18" charset="0"/>
                        </a:rPr>
                        <m:t>=1−</m:t>
                      </m:r>
                      <m:d>
                        <m:dPr>
                          <m:begChr m:val="|"/>
                          <m:endChr m:val="|"/>
                          <m:ctrlPr>
                            <a:rPr lang="es-MX" sz="2400" i="1">
                              <a:latin typeface="Cambria Math" panose="02040503050406030204" pitchFamily="18" charset="0"/>
                            </a:rPr>
                          </m:ctrlPr>
                        </m:dPr>
                        <m:e>
                          <m:f>
                            <m:fPr>
                              <m:ctrlPr>
                                <a:rPr lang="es-MX" sz="2400" i="1">
                                  <a:latin typeface="Cambria Math" panose="02040503050406030204" pitchFamily="18" charset="0"/>
                                </a:rPr>
                              </m:ctrlPr>
                            </m:fPr>
                            <m:num>
                              <m:r>
                                <a:rPr lang="es-US" sz="2400" i="1">
                                  <a:latin typeface="Cambria Math" panose="02040503050406030204" pitchFamily="18" charset="0"/>
                                </a:rPr>
                                <m:t>1</m:t>
                              </m:r>
                            </m:num>
                            <m:den>
                              <m:r>
                                <a:rPr lang="es-US" sz="2400" i="1">
                                  <a:latin typeface="Cambria Math" panose="02040503050406030204" pitchFamily="18" charset="0"/>
                                </a:rPr>
                                <m:t>𝑁</m:t>
                              </m:r>
                              <m:r>
                                <a:rPr lang="es-US" sz="2400" i="1">
                                  <a:latin typeface="Cambria Math" panose="02040503050406030204" pitchFamily="18" charset="0"/>
                                </a:rPr>
                                <m:t>−1</m:t>
                              </m:r>
                            </m:den>
                          </m:f>
                          <m:nary>
                            <m:naryPr>
                              <m:chr m:val="∑"/>
                              <m:limLoc m:val="undOvr"/>
                              <m:ctrlPr>
                                <a:rPr lang="es-MX" sz="2400" i="1">
                                  <a:latin typeface="Cambria Math" panose="02040503050406030204" pitchFamily="18" charset="0"/>
                                </a:rPr>
                              </m:ctrlPr>
                            </m:naryPr>
                            <m:sub>
                              <m:r>
                                <a:rPr lang="es-US" sz="2400" i="1">
                                  <a:latin typeface="Cambria Math" panose="02040503050406030204" pitchFamily="18" charset="0"/>
                                </a:rPr>
                                <m:t>𝑙</m:t>
                              </m:r>
                              <m:r>
                                <a:rPr lang="es-US" sz="2400" i="1">
                                  <a:latin typeface="Cambria Math" panose="02040503050406030204" pitchFamily="18" charset="0"/>
                                </a:rPr>
                                <m:t>=1</m:t>
                              </m:r>
                            </m:sub>
                            <m:sup>
                              <m:r>
                                <a:rPr lang="es-US" sz="2400" i="1">
                                  <a:latin typeface="Cambria Math" panose="02040503050406030204" pitchFamily="18" charset="0"/>
                                </a:rPr>
                                <m:t>𝑁</m:t>
                              </m:r>
                              <m:r>
                                <a:rPr lang="es-US" sz="2400" i="1">
                                  <a:latin typeface="Cambria Math" panose="02040503050406030204" pitchFamily="18" charset="0"/>
                                </a:rPr>
                                <m:t>−1</m:t>
                              </m:r>
                            </m:sup>
                            <m:e>
                              <m:sSup>
                                <m:sSupPr>
                                  <m:ctrlPr>
                                    <a:rPr lang="es-MX" sz="2400" i="1">
                                      <a:latin typeface="Cambria Math" panose="02040503050406030204" pitchFamily="18" charset="0"/>
                                    </a:rPr>
                                  </m:ctrlPr>
                                </m:sSupPr>
                                <m:e>
                                  <m:r>
                                    <a:rPr lang="es-US" sz="2400" i="1">
                                      <a:latin typeface="Cambria Math" panose="02040503050406030204" pitchFamily="18" charset="0"/>
                                    </a:rPr>
                                    <m:t>𝑒</m:t>
                                  </m:r>
                                </m:e>
                                <m:sup>
                                  <m:r>
                                    <a:rPr lang="es-US" sz="2400" i="1">
                                      <a:latin typeface="Cambria Math" panose="02040503050406030204" pitchFamily="18" charset="0"/>
                                    </a:rPr>
                                    <m:t>𝑖</m:t>
                                  </m:r>
                                  <m:r>
                                    <a:rPr lang="es-US" sz="2400" i="1">
                                      <a:latin typeface="Cambria Math" panose="02040503050406030204" pitchFamily="18" charset="0"/>
                                    </a:rPr>
                                    <m:t>𝛼</m:t>
                                  </m:r>
                                  <m:r>
                                    <a:rPr lang="es-US" sz="2400" i="1">
                                      <a:latin typeface="Cambria Math" panose="02040503050406030204" pitchFamily="18" charset="0"/>
                                    </a:rPr>
                                    <m:t>(</m:t>
                                  </m:r>
                                  <m:sSub>
                                    <m:sSubPr>
                                      <m:ctrlPr>
                                        <a:rPr lang="es-MX" sz="2400" i="1">
                                          <a:latin typeface="Cambria Math" panose="02040503050406030204" pitchFamily="18" charset="0"/>
                                        </a:rPr>
                                      </m:ctrlPr>
                                    </m:sSubPr>
                                    <m:e>
                                      <m:r>
                                        <a:rPr lang="es-US" sz="2400" i="1">
                                          <a:latin typeface="Cambria Math" panose="02040503050406030204" pitchFamily="18" charset="0"/>
                                        </a:rPr>
                                        <m:t>𝑓</m:t>
                                      </m:r>
                                    </m:e>
                                    <m:sub>
                                      <m:r>
                                        <a:rPr lang="es-US" sz="2400" i="1">
                                          <a:latin typeface="Cambria Math" panose="02040503050406030204" pitchFamily="18" charset="0"/>
                                        </a:rPr>
                                        <m:t>𝑙</m:t>
                                      </m:r>
                                    </m:sub>
                                  </m:sSub>
                                  <m:r>
                                    <a:rPr lang="es-US" sz="2400" i="1">
                                      <a:latin typeface="Cambria Math" panose="02040503050406030204" pitchFamily="18" charset="0"/>
                                    </a:rPr>
                                    <m:t>)</m:t>
                                  </m:r>
                                </m:sup>
                              </m:sSup>
                            </m:e>
                          </m:nary>
                        </m:e>
                      </m:d>
                    </m:oMath>
                  </m:oMathPara>
                </a14:m>
                <a:endParaRPr lang="es-MX" sz="2400" dirty="0"/>
              </a:p>
              <a:p>
                <a:pPr algn="just" eaLnBrk="1" hangingPunct="1"/>
                <a:r>
                  <a:rPr lang="es-MX" sz="2400" dirty="0">
                    <a:latin typeface="Calibri" pitchFamily="34" charset="0"/>
                  </a:rPr>
                  <a:t>Este índice toma valores entre cero, que representa un ángulo de desviación constante, y uno, que representa una trayectoria completamente aleatoria. J es robusta ante la presencia de ruido.</a:t>
                </a:r>
              </a:p>
            </p:txBody>
          </p:sp>
        </mc:Choice>
        <mc:Fallback>
          <p:sp>
            <p:nvSpPr>
              <p:cNvPr id="40" name="Text Box 189">
                <a:extLst>
                  <a:ext uri="{FF2B5EF4-FFF2-40B4-BE49-F238E27FC236}">
                    <a16:creationId xmlns:a16="http://schemas.microsoft.com/office/drawing/2014/main" id="{AB6480F9-B9E6-4C33-B314-4309362DD4EC}"/>
                  </a:ext>
                </a:extLst>
              </p:cNvPr>
              <p:cNvSpPr txBox="1">
                <a:spLocks noRot="1" noChangeAspect="1" noMove="1" noResize="1" noEditPoints="1" noAdjustHandles="1" noChangeArrowheads="1" noChangeShapeType="1" noTextEdit="1"/>
              </p:cNvSpPr>
              <p:nvPr/>
            </p:nvSpPr>
            <p:spPr bwMode="auto">
              <a:xfrm>
                <a:off x="1203051" y="4939100"/>
                <a:ext cx="9428162" cy="7452489"/>
              </a:xfrm>
              <a:prstGeom prst="rect">
                <a:avLst/>
              </a:prstGeom>
              <a:blipFill>
                <a:blip r:embed="rId5"/>
                <a:stretch>
                  <a:fillRect/>
                </a:stretch>
              </a:blipFill>
              <a:ln w="12700">
                <a:solidFill>
                  <a:schemeClr val="accent1">
                    <a:lumMod val="75000"/>
                  </a:schemeClr>
                </a:solidFill>
              </a:ln>
              <a:effectLst/>
            </p:spPr>
            <p:txBody>
              <a:bodyPr/>
              <a:lstStyle/>
              <a:p>
                <a:r>
                  <a:rPr lang="es-MX">
                    <a:noFill/>
                  </a:rPr>
                  <a:t> </a:t>
                </a:r>
              </a:p>
            </p:txBody>
          </p:sp>
        </mc:Fallback>
      </mc:AlternateContent>
      <p:sp>
        <p:nvSpPr>
          <p:cNvPr id="41" name="Rectangle 31">
            <a:extLst>
              <a:ext uri="{FF2B5EF4-FFF2-40B4-BE49-F238E27FC236}">
                <a16:creationId xmlns:a16="http://schemas.microsoft.com/office/drawing/2014/main" id="{F497850B-A767-4859-A2B3-7E47299EEAA4}"/>
              </a:ext>
            </a:extLst>
          </p:cNvPr>
          <p:cNvSpPr/>
          <p:nvPr/>
        </p:nvSpPr>
        <p:spPr>
          <a:xfrm>
            <a:off x="1203051" y="4207580"/>
            <a:ext cx="9428162"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accent3">
                    <a:lumMod val="20000"/>
                    <a:lumOff val="80000"/>
                  </a:schemeClr>
                </a:solidFill>
              </a:rPr>
              <a:t>Introducción</a:t>
            </a:r>
          </a:p>
        </p:txBody>
      </p:sp>
      <p:pic>
        <p:nvPicPr>
          <p:cNvPr id="8" name="Imagen 7">
            <a:extLst>
              <a:ext uri="{FF2B5EF4-FFF2-40B4-BE49-F238E27FC236}">
                <a16:creationId xmlns:a16="http://schemas.microsoft.com/office/drawing/2014/main" id="{5C5DF8CB-77C4-41E1-91C5-EF78A5B1ACDF}"/>
              </a:ext>
            </a:extLst>
          </p:cNvPr>
          <p:cNvPicPr>
            <a:picLocks noChangeAspect="1"/>
          </p:cNvPicPr>
          <p:nvPr/>
        </p:nvPicPr>
        <p:blipFill>
          <a:blip r:embed="rId6"/>
          <a:stretch>
            <a:fillRect/>
          </a:stretch>
        </p:blipFill>
        <p:spPr>
          <a:xfrm>
            <a:off x="2390249" y="12410380"/>
            <a:ext cx="6717426" cy="5343138"/>
          </a:xfrm>
          <a:prstGeom prst="rect">
            <a:avLst/>
          </a:prstGeom>
        </p:spPr>
      </p:pic>
      <p:sp>
        <p:nvSpPr>
          <p:cNvPr id="9" name="Rectángulo 8">
            <a:extLst>
              <a:ext uri="{FF2B5EF4-FFF2-40B4-BE49-F238E27FC236}">
                <a16:creationId xmlns:a16="http://schemas.microsoft.com/office/drawing/2014/main" id="{9FA8EB8D-EE10-4814-8C7B-4BBD520EC260}"/>
              </a:ext>
            </a:extLst>
          </p:cNvPr>
          <p:cNvSpPr/>
          <p:nvPr/>
        </p:nvSpPr>
        <p:spPr>
          <a:xfrm>
            <a:off x="4791590" y="13754752"/>
            <a:ext cx="3656956" cy="2057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s-US" sz="2400" dirty="0">
                <a:solidFill>
                  <a:schemeClr val="tx1"/>
                </a:solidFill>
                <a:latin typeface="+mj-lt"/>
                <a:ea typeface="Times New Roman" panose="02020603050405020304" pitchFamily="18" charset="0"/>
              </a:rPr>
              <a:t>Curva  universal de detección de componentes deterministas.. Va</a:t>
            </a:r>
            <a:r>
              <a:rPr lang="es-US" sz="2400" dirty="0">
                <a:solidFill>
                  <a:schemeClr val="tx1"/>
                </a:solidFill>
                <a:effectLst/>
                <a:latin typeface="+mj-lt"/>
                <a:ea typeface="Times New Roman" panose="02020603050405020304" pitchFamily="18" charset="0"/>
              </a:rPr>
              <a:t>lor</a:t>
            </a:r>
            <a:r>
              <a:rPr lang="es-US" sz="2400" dirty="0">
                <a:solidFill>
                  <a:schemeClr val="tx1"/>
                </a:solidFill>
                <a:latin typeface="+mj-lt"/>
                <a:ea typeface="Times New Roman" panose="02020603050405020304" pitchFamily="18" charset="0"/>
              </a:rPr>
              <a:t>es </a:t>
            </a:r>
            <a:r>
              <a:rPr lang="es-US" sz="2400" dirty="0">
                <a:solidFill>
                  <a:schemeClr val="tx1"/>
                </a:solidFill>
                <a:effectLst/>
                <a:latin typeface="+mj-lt"/>
                <a:ea typeface="Times New Roman" panose="02020603050405020304" pitchFamily="18" charset="0"/>
              </a:rPr>
              <a:t>por debajo de la curva mínima son indicadores promisorios de determinismo.</a:t>
            </a:r>
            <a:endParaRPr lang="es-MX" sz="2400" dirty="0">
              <a:solidFill>
                <a:schemeClr val="tx1"/>
              </a:solidFill>
              <a:latin typeface="+mj-lt"/>
            </a:endParaRPr>
          </a:p>
        </p:txBody>
      </p:sp>
      <mc:AlternateContent xmlns:mc="http://schemas.openxmlformats.org/markup-compatibility/2006">
        <mc:Choice xmlns:a14="http://schemas.microsoft.com/office/drawing/2010/main" Requires="a14">
          <p:sp>
            <p:nvSpPr>
              <p:cNvPr id="54" name="Text Box 189">
                <a:extLst>
                  <a:ext uri="{FF2B5EF4-FFF2-40B4-BE49-F238E27FC236}">
                    <a16:creationId xmlns:a16="http://schemas.microsoft.com/office/drawing/2014/main" id="{13E925F3-E7FD-44F5-B3BC-B33AA6BF2469}"/>
                  </a:ext>
                </a:extLst>
              </p:cNvPr>
              <p:cNvSpPr txBox="1">
                <a:spLocks noChangeArrowheads="1"/>
              </p:cNvSpPr>
              <p:nvPr/>
            </p:nvSpPr>
            <p:spPr bwMode="auto">
              <a:xfrm>
                <a:off x="1219200" y="18819257"/>
                <a:ext cx="9428162" cy="3323987"/>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s-MX" sz="2400" dirty="0">
                    <a:latin typeface="Calibri" pitchFamily="34" charset="0"/>
                  </a:rPr>
                  <a:t>El calculo de la J se ha realizado para para datos continuos, puesto que en las partituras los datos son discretos, su determinación presenta un desafío. Para abordar esta limitación, se exploraron los efectos de diferentes técnicas de interpolación. Como referencia, se utilizó el mapeo logístico, donde se emplearon interpolaciones deterministas:  de </a:t>
                </a:r>
                <a:r>
                  <a:rPr lang="es-MX" sz="2400" dirty="0" err="1">
                    <a:latin typeface="Calibri" pitchFamily="34" charset="0"/>
                  </a:rPr>
                  <a:t>Hermite</a:t>
                </a:r>
                <a:r>
                  <a:rPr lang="es-MX" sz="2400" dirty="0">
                    <a:latin typeface="Calibri" pitchFamily="34" charset="0"/>
                  </a:rPr>
                  <a:t>  lineales, y estocásticas. El objetivo es construir una serie de datos continuos a partir de los discretos sin alterar el desempeño y significado del índice J. </a:t>
                </a:r>
                <a:r>
                  <a:rPr lang="es-MX" sz="2400" dirty="0">
                    <a:effectLst/>
                    <a:ea typeface="Calibri" panose="020F0502020204030204" pitchFamily="34" charset="0"/>
                    <a:cs typeface="Times New Roman" panose="02020603050405020304" pitchFamily="18" charset="0"/>
                  </a:rPr>
                  <a:t>Mapeo logístico: </a:t>
                </a:r>
                <a14:m>
                  <m:oMath xmlns:m="http://schemas.openxmlformats.org/officeDocument/2006/math">
                    <m:sSub>
                      <m:sSubPr>
                        <m:ctrlPr>
                          <a:rPr lang="es-MX" sz="2400" i="1" smtClean="0">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n</m:t>
                        </m:r>
                        <m:r>
                          <a:rPr lang="es-MX" sz="2400">
                            <a:effectLst/>
                            <a:latin typeface="Cambria Math" panose="02040503050406030204" pitchFamily="18" charset="0"/>
                            <a:ea typeface="Calibri" panose="020F0502020204030204" pitchFamily="34" charset="0"/>
                            <a:cs typeface="Times New Roman" panose="02020603050405020304" pitchFamily="18" charset="0"/>
                          </a:rPr>
                          <m:t>+1</m:t>
                        </m:r>
                      </m:sub>
                    </m:sSub>
                    <m:r>
                      <a:rPr lang="es-MX" sz="240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r</m:t>
                    </m:r>
                    <m:r>
                      <a:rPr lang="es-MX" sz="24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MX" sz="24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n</m:t>
                        </m:r>
                      </m:sub>
                    </m:sSub>
                    <m:r>
                      <a:rPr lang="es-MX" sz="2400" smtClean="0">
                        <a:effectLst/>
                        <a:latin typeface="Cambria Math" panose="02040503050406030204" pitchFamily="18" charset="0"/>
                        <a:ea typeface="Calibri" panose="020F0502020204030204" pitchFamily="34" charset="0"/>
                        <a:cs typeface="Times New Roman" panose="02020603050405020304" pitchFamily="18" charset="0"/>
                      </a:rPr>
                      <m:t> </m:t>
                    </m:r>
                    <m:d>
                      <m:dPr>
                        <m:ctrlPr>
                          <a:rPr lang="es-MX" sz="2400" i="1" smtClean="0">
                            <a:effectLst/>
                            <a:latin typeface="Cambria Math" panose="02040503050406030204" pitchFamily="18" charset="0"/>
                            <a:ea typeface="Calibri" panose="020F0502020204030204" pitchFamily="34" charset="0"/>
                            <a:cs typeface="Times New Roman" panose="02020603050405020304" pitchFamily="18" charset="0"/>
                          </a:rPr>
                        </m:ctrlPr>
                      </m:dPr>
                      <m:e>
                        <m:r>
                          <a:rPr lang="es-MX" sz="2400">
                            <a:effectLst/>
                            <a:latin typeface="Cambria Math" panose="02040503050406030204" pitchFamily="18" charset="0"/>
                            <a:ea typeface="Calibri" panose="020F0502020204030204" pitchFamily="34" charset="0"/>
                            <a:cs typeface="Times New Roman" panose="02020603050405020304" pitchFamily="18" charset="0"/>
                          </a:rPr>
                          <m:t>1</m:t>
                        </m:r>
                        <m:r>
                          <a:rPr lang="es-MX" sz="24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MX" sz="2400" i="1">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x</m:t>
                            </m:r>
                          </m:e>
                          <m:sub>
                            <m:r>
                              <m:rPr>
                                <m:sty m:val="p"/>
                              </m:rPr>
                              <a:rPr lang="es-MX" sz="2400">
                                <a:effectLst/>
                                <a:latin typeface="Cambria Math" panose="02040503050406030204" pitchFamily="18" charset="0"/>
                                <a:ea typeface="Calibri" panose="020F0502020204030204" pitchFamily="34" charset="0"/>
                                <a:cs typeface="Times New Roman" panose="02020603050405020304" pitchFamily="18" charset="0"/>
                              </a:rPr>
                              <m:t>n</m:t>
                            </m:r>
                          </m:sub>
                        </m:sSub>
                      </m:e>
                    </m:d>
                  </m:oMath>
                </a14:m>
                <a:endParaRPr lang="es-MX" sz="2400"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54" name="Text Box 189">
                <a:extLst>
                  <a:ext uri="{FF2B5EF4-FFF2-40B4-BE49-F238E27FC236}">
                    <a16:creationId xmlns:a16="http://schemas.microsoft.com/office/drawing/2014/main" id="{13E925F3-E7FD-44F5-B3BC-B33AA6BF2469}"/>
                  </a:ext>
                </a:extLst>
              </p:cNvPr>
              <p:cNvSpPr txBox="1">
                <a:spLocks noRot="1" noChangeAspect="1" noMove="1" noResize="1" noEditPoints="1" noAdjustHandles="1" noChangeArrowheads="1" noChangeShapeType="1" noTextEdit="1"/>
              </p:cNvSpPr>
              <p:nvPr/>
            </p:nvSpPr>
            <p:spPr bwMode="auto">
              <a:xfrm>
                <a:off x="1219200" y="18819257"/>
                <a:ext cx="9428162" cy="3323987"/>
              </a:xfrm>
              <a:prstGeom prst="rect">
                <a:avLst/>
              </a:prstGeom>
              <a:blipFill>
                <a:blip r:embed="rId7"/>
                <a:stretch>
                  <a:fillRect/>
                </a:stretch>
              </a:blipFill>
              <a:ln w="12700">
                <a:solidFill>
                  <a:schemeClr val="accent1">
                    <a:lumMod val="75000"/>
                  </a:schemeClr>
                </a:solidFill>
              </a:ln>
              <a:effectLst/>
            </p:spPr>
            <p:txBody>
              <a:bodyPr/>
              <a:lstStyle/>
              <a:p>
                <a:r>
                  <a:rPr lang="es-MX">
                    <a:noFill/>
                  </a:rPr>
                  <a:t> </a:t>
                </a:r>
              </a:p>
            </p:txBody>
          </p:sp>
        </mc:Fallback>
      </mc:AlternateContent>
      <p:sp>
        <p:nvSpPr>
          <p:cNvPr id="55" name="Rectangle 31">
            <a:extLst>
              <a:ext uri="{FF2B5EF4-FFF2-40B4-BE49-F238E27FC236}">
                <a16:creationId xmlns:a16="http://schemas.microsoft.com/office/drawing/2014/main" id="{FFCC730D-A343-48B7-84FA-B91BCD470DAB}"/>
              </a:ext>
            </a:extLst>
          </p:cNvPr>
          <p:cNvSpPr/>
          <p:nvPr/>
        </p:nvSpPr>
        <p:spPr>
          <a:xfrm>
            <a:off x="1219200" y="18104644"/>
            <a:ext cx="9428162"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a:solidFill>
                  <a:schemeClr val="accent3">
                    <a:lumMod val="20000"/>
                    <a:lumOff val="80000"/>
                  </a:schemeClr>
                </a:solidFill>
              </a:rPr>
              <a:t>Limitaciones</a:t>
            </a:r>
            <a:endParaRPr lang="en-US" sz="4000" b="1" dirty="0">
              <a:solidFill>
                <a:schemeClr val="accent3">
                  <a:lumMod val="20000"/>
                  <a:lumOff val="80000"/>
                </a:schemeClr>
              </a:solidFill>
            </a:endParaRPr>
          </a:p>
        </p:txBody>
      </p:sp>
      <p:pic>
        <p:nvPicPr>
          <p:cNvPr id="56" name="Imagen 55">
            <a:extLst>
              <a:ext uri="{FF2B5EF4-FFF2-40B4-BE49-F238E27FC236}">
                <a16:creationId xmlns:a16="http://schemas.microsoft.com/office/drawing/2014/main" id="{3A7D96BB-D9A9-4E02-AEE8-222C4F56D60F}"/>
              </a:ext>
            </a:extLst>
          </p:cNvPr>
          <p:cNvPicPr/>
          <p:nvPr/>
        </p:nvPicPr>
        <p:blipFill>
          <a:blip r:embed="rId8">
            <a:extLst>
              <a:ext uri="{28A0092B-C50C-407E-A947-70E740481C1C}">
                <a14:useLocalDpi xmlns:a14="http://schemas.microsoft.com/office/drawing/2010/main" val="0"/>
              </a:ext>
            </a:extLst>
          </a:blip>
          <a:srcRect/>
          <a:stretch>
            <a:fillRect/>
          </a:stretch>
        </p:blipFill>
        <p:spPr bwMode="auto">
          <a:xfrm>
            <a:off x="2722562" y="22228192"/>
            <a:ext cx="6705600" cy="4029852"/>
          </a:xfrm>
          <a:prstGeom prst="rect">
            <a:avLst/>
          </a:prstGeom>
          <a:noFill/>
          <a:ln>
            <a:noFill/>
          </a:ln>
        </p:spPr>
      </p:pic>
      <p:pic>
        <p:nvPicPr>
          <p:cNvPr id="57" name="Imagen 56">
            <a:extLst>
              <a:ext uri="{FF2B5EF4-FFF2-40B4-BE49-F238E27FC236}">
                <a16:creationId xmlns:a16="http://schemas.microsoft.com/office/drawing/2014/main" id="{6223F9F4-9E05-434F-B992-A31BB10DD6DC}"/>
              </a:ext>
            </a:extLst>
          </p:cNvPr>
          <p:cNvPicPr/>
          <p:nvPr/>
        </p:nvPicPr>
        <p:blipFill>
          <a:blip r:embed="rId9"/>
          <a:stretch>
            <a:fillRect/>
          </a:stretch>
        </p:blipFill>
        <p:spPr>
          <a:xfrm>
            <a:off x="10788962" y="10027444"/>
            <a:ext cx="5040000" cy="3686400"/>
          </a:xfrm>
          <a:prstGeom prst="rect">
            <a:avLst/>
          </a:prstGeom>
        </p:spPr>
      </p:pic>
      <p:pic>
        <p:nvPicPr>
          <p:cNvPr id="58" name="Imagen 57">
            <a:extLst>
              <a:ext uri="{FF2B5EF4-FFF2-40B4-BE49-F238E27FC236}">
                <a16:creationId xmlns:a16="http://schemas.microsoft.com/office/drawing/2014/main" id="{0537350F-E075-412A-BA4B-53BCF9D33663}"/>
              </a:ext>
            </a:extLst>
          </p:cNvPr>
          <p:cNvPicPr/>
          <p:nvPr/>
        </p:nvPicPr>
        <p:blipFill>
          <a:blip r:embed="rId10"/>
          <a:stretch>
            <a:fillRect/>
          </a:stretch>
        </p:blipFill>
        <p:spPr>
          <a:xfrm>
            <a:off x="15828962" y="10056244"/>
            <a:ext cx="5040000" cy="3687013"/>
          </a:xfrm>
          <a:prstGeom prst="rect">
            <a:avLst/>
          </a:prstGeom>
        </p:spPr>
      </p:pic>
      <p:sp>
        <p:nvSpPr>
          <p:cNvPr id="17" name="Rectángulo 16">
            <a:extLst>
              <a:ext uri="{FF2B5EF4-FFF2-40B4-BE49-F238E27FC236}">
                <a16:creationId xmlns:a16="http://schemas.microsoft.com/office/drawing/2014/main" id="{CD25D47D-8790-4500-9C32-46A1BA05706C}"/>
              </a:ext>
            </a:extLst>
          </p:cNvPr>
          <p:cNvSpPr/>
          <p:nvPr/>
        </p:nvSpPr>
        <p:spPr>
          <a:xfrm>
            <a:off x="588962" y="28467844"/>
            <a:ext cx="20421600" cy="99106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59" name="Imagen 58">
            <a:extLst>
              <a:ext uri="{FF2B5EF4-FFF2-40B4-BE49-F238E27FC236}">
                <a16:creationId xmlns:a16="http://schemas.microsoft.com/office/drawing/2014/main" id="{ABC5874D-C9AC-4D28-8818-66DFF45E8235}"/>
              </a:ext>
            </a:extLst>
          </p:cNvPr>
          <p:cNvPicPr/>
          <p:nvPr/>
        </p:nvPicPr>
        <p:blipFill>
          <a:blip r:embed="rId11"/>
          <a:stretch>
            <a:fillRect/>
          </a:stretch>
        </p:blipFill>
        <p:spPr>
          <a:xfrm>
            <a:off x="10854843" y="25419844"/>
            <a:ext cx="5040000" cy="3686400"/>
          </a:xfrm>
          <a:prstGeom prst="rect">
            <a:avLst/>
          </a:prstGeom>
        </p:spPr>
      </p:pic>
      <p:pic>
        <p:nvPicPr>
          <p:cNvPr id="60" name="Imagen 59">
            <a:extLst>
              <a:ext uri="{FF2B5EF4-FFF2-40B4-BE49-F238E27FC236}">
                <a16:creationId xmlns:a16="http://schemas.microsoft.com/office/drawing/2014/main" id="{B6892498-C305-4070-A08F-4CB6F14F3499}"/>
              </a:ext>
            </a:extLst>
          </p:cNvPr>
          <p:cNvPicPr/>
          <p:nvPr/>
        </p:nvPicPr>
        <p:blipFill>
          <a:blip r:embed="rId12"/>
          <a:stretch>
            <a:fillRect/>
          </a:stretch>
        </p:blipFill>
        <p:spPr>
          <a:xfrm>
            <a:off x="15894843" y="25448644"/>
            <a:ext cx="5040000" cy="3686400"/>
          </a:xfrm>
          <a:prstGeom prst="rect">
            <a:avLst/>
          </a:prstGeom>
        </p:spPr>
      </p:pic>
      <p:pic>
        <p:nvPicPr>
          <p:cNvPr id="62" name="Imagen 61">
            <a:extLst>
              <a:ext uri="{FF2B5EF4-FFF2-40B4-BE49-F238E27FC236}">
                <a16:creationId xmlns:a16="http://schemas.microsoft.com/office/drawing/2014/main" id="{A216FBDE-FA1F-46AB-9FC6-932C8DD3F0B6}"/>
              </a:ext>
            </a:extLst>
          </p:cNvPr>
          <p:cNvPicPr/>
          <p:nvPr/>
        </p:nvPicPr>
        <p:blipFill>
          <a:blip r:embed="rId13"/>
          <a:stretch>
            <a:fillRect/>
          </a:stretch>
        </p:blipFill>
        <p:spPr>
          <a:xfrm>
            <a:off x="11774643" y="14066044"/>
            <a:ext cx="8240400" cy="5182195"/>
          </a:xfrm>
          <a:prstGeom prst="rect">
            <a:avLst/>
          </a:prstGeom>
        </p:spPr>
      </p:pic>
      <p:pic>
        <p:nvPicPr>
          <p:cNvPr id="63" name="Imagen 62">
            <a:extLst>
              <a:ext uri="{FF2B5EF4-FFF2-40B4-BE49-F238E27FC236}">
                <a16:creationId xmlns:a16="http://schemas.microsoft.com/office/drawing/2014/main" id="{D6FE41E5-4E54-44CC-8297-8F4DDC02CA4C}"/>
              </a:ext>
            </a:extLst>
          </p:cNvPr>
          <p:cNvPicPr/>
          <p:nvPr/>
        </p:nvPicPr>
        <p:blipFill>
          <a:blip r:embed="rId14"/>
          <a:stretch>
            <a:fillRect/>
          </a:stretch>
        </p:blipFill>
        <p:spPr>
          <a:xfrm>
            <a:off x="11774643" y="19476244"/>
            <a:ext cx="8240400" cy="5070100"/>
          </a:xfrm>
          <a:prstGeom prst="rect">
            <a:avLst/>
          </a:prstGeom>
        </p:spPr>
      </p:pic>
      <p:sp>
        <p:nvSpPr>
          <p:cNvPr id="66" name="Rectangle 31">
            <a:extLst>
              <a:ext uri="{FF2B5EF4-FFF2-40B4-BE49-F238E27FC236}">
                <a16:creationId xmlns:a16="http://schemas.microsoft.com/office/drawing/2014/main" id="{480171F2-0547-40DC-B0C7-9B6A4598BDA8}"/>
              </a:ext>
            </a:extLst>
          </p:cNvPr>
          <p:cNvSpPr/>
          <p:nvPr/>
        </p:nvSpPr>
        <p:spPr>
          <a:xfrm>
            <a:off x="1219200" y="26288524"/>
            <a:ext cx="9428162" cy="731520"/>
          </a:xfrm>
          <a:prstGeom prst="rect">
            <a:avLst/>
          </a:prstGeom>
          <a:solidFill>
            <a:schemeClr val="accent1">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err="1">
                <a:solidFill>
                  <a:schemeClr val="accent3">
                    <a:lumMod val="20000"/>
                    <a:lumOff val="80000"/>
                  </a:schemeClr>
                </a:solidFill>
              </a:rPr>
              <a:t>Resultados</a:t>
            </a:r>
            <a:endParaRPr lang="en-US" sz="4000" b="1" dirty="0">
              <a:solidFill>
                <a:schemeClr val="accent3">
                  <a:lumMod val="20000"/>
                  <a:lumOff val="80000"/>
                </a:schemeClr>
              </a:solidFill>
            </a:endParaRPr>
          </a:p>
        </p:txBody>
      </p:sp>
      <p:sp>
        <p:nvSpPr>
          <p:cNvPr id="67" name="Text Box 189">
            <a:extLst>
              <a:ext uri="{FF2B5EF4-FFF2-40B4-BE49-F238E27FC236}">
                <a16:creationId xmlns:a16="http://schemas.microsoft.com/office/drawing/2014/main" id="{E8116FBD-07E0-421C-9C47-D29AA9CEC1BF}"/>
              </a:ext>
            </a:extLst>
          </p:cNvPr>
          <p:cNvSpPr txBox="1">
            <a:spLocks noChangeArrowheads="1"/>
          </p:cNvSpPr>
          <p:nvPr/>
        </p:nvSpPr>
        <p:spPr bwMode="auto">
          <a:xfrm>
            <a:off x="1229040" y="27020044"/>
            <a:ext cx="9428162" cy="4801314"/>
          </a:xfrm>
          <a:prstGeom prst="rect">
            <a:avLst/>
          </a:prstGeom>
          <a:solidFill>
            <a:schemeClr val="bg1"/>
          </a:solidFill>
          <a:ln w="12700">
            <a:solidFill>
              <a:schemeClr val="accent1">
                <a:lumMod val="75000"/>
              </a:schemeClr>
            </a:solidFill>
          </a:ln>
          <a:effectLst/>
        </p:spPr>
        <p:txBody>
          <a:bodyPr wrap="square" lIns="182880" tIns="182880" rIns="182880" bIns="182880">
            <a:spAutoFit/>
          </a:bodyPr>
          <a:lstStyle>
            <a:lvl1pPr eaLnBrk="0" hangingPunct="0">
              <a:defRPr sz="2200">
                <a:solidFill>
                  <a:schemeClr val="tx1"/>
                </a:solidFill>
                <a:latin typeface="Arial" charset="0"/>
              </a:defRPr>
            </a:lvl1pPr>
            <a:lvl2pPr marL="742950" indent="-285750" eaLnBrk="0" hangingPunct="0">
              <a:defRPr sz="2200">
                <a:solidFill>
                  <a:schemeClr val="tx1"/>
                </a:solidFill>
                <a:latin typeface="Arial" charset="0"/>
              </a:defRPr>
            </a:lvl2pPr>
            <a:lvl3pPr marL="1143000" indent="-228600" eaLnBrk="0" hangingPunct="0">
              <a:defRPr sz="2200">
                <a:solidFill>
                  <a:schemeClr val="tx1"/>
                </a:solidFill>
                <a:latin typeface="Arial" charset="0"/>
              </a:defRPr>
            </a:lvl3pPr>
            <a:lvl4pPr marL="1600200" indent="-228600" eaLnBrk="0" hangingPunct="0">
              <a:defRPr sz="2200">
                <a:solidFill>
                  <a:schemeClr val="tx1"/>
                </a:solidFill>
                <a:latin typeface="Arial" charset="0"/>
              </a:defRPr>
            </a:lvl4pPr>
            <a:lvl5pPr marL="2057400" indent="-228600" eaLnBrk="0" hangingPunct="0">
              <a:defRPr sz="2200">
                <a:solidFill>
                  <a:schemeClr val="tx1"/>
                </a:solidFill>
                <a:latin typeface="Arial" charset="0"/>
              </a:defRPr>
            </a:lvl5pPr>
            <a:lvl6pPr marL="2514600" indent="-228600" eaLnBrk="0" fontAlgn="base" hangingPunct="0">
              <a:spcBef>
                <a:spcPct val="0"/>
              </a:spcBef>
              <a:spcAft>
                <a:spcPct val="0"/>
              </a:spcAft>
              <a:defRPr sz="2200">
                <a:solidFill>
                  <a:schemeClr val="tx1"/>
                </a:solidFill>
                <a:latin typeface="Arial" charset="0"/>
              </a:defRPr>
            </a:lvl6pPr>
            <a:lvl7pPr marL="2971800" indent="-228600" eaLnBrk="0" fontAlgn="base" hangingPunct="0">
              <a:spcBef>
                <a:spcPct val="0"/>
              </a:spcBef>
              <a:spcAft>
                <a:spcPct val="0"/>
              </a:spcAft>
              <a:defRPr sz="2200">
                <a:solidFill>
                  <a:schemeClr val="tx1"/>
                </a:solidFill>
                <a:latin typeface="Arial" charset="0"/>
              </a:defRPr>
            </a:lvl7pPr>
            <a:lvl8pPr marL="3429000" indent="-228600" eaLnBrk="0" fontAlgn="base" hangingPunct="0">
              <a:spcBef>
                <a:spcPct val="0"/>
              </a:spcBef>
              <a:spcAft>
                <a:spcPct val="0"/>
              </a:spcAft>
              <a:defRPr sz="2200">
                <a:solidFill>
                  <a:schemeClr val="tx1"/>
                </a:solidFill>
                <a:latin typeface="Arial" charset="0"/>
              </a:defRPr>
            </a:lvl8pPr>
            <a:lvl9pPr marL="3886200" indent="-228600" eaLnBrk="0" fontAlgn="base" hangingPunct="0">
              <a:spcBef>
                <a:spcPct val="0"/>
              </a:spcBef>
              <a:spcAft>
                <a:spcPct val="0"/>
              </a:spcAft>
              <a:defRPr sz="2200">
                <a:solidFill>
                  <a:schemeClr val="tx1"/>
                </a:solidFill>
                <a:latin typeface="Arial" charset="0"/>
              </a:defRPr>
            </a:lvl9pPr>
          </a:lstStyle>
          <a:p>
            <a:pPr algn="just" eaLnBrk="1" hangingPunct="1"/>
            <a:r>
              <a:rPr lang="es-MX" sz="2400" dirty="0">
                <a:latin typeface="Calibri" pitchFamily="34" charset="0"/>
              </a:rPr>
              <a:t>Al interpolar 15 puntos entre los datos del mapeo logístico para 3.0 &lt; r &lt; 4.0, los resultados en </a:t>
            </a:r>
            <a:r>
              <a:rPr lang="es-MX" sz="2400" b="1" dirty="0">
                <a:latin typeface="Calibri" pitchFamily="34" charset="0"/>
              </a:rPr>
              <a:t>(4) </a:t>
            </a:r>
            <a:r>
              <a:rPr lang="es-MX" sz="2400" dirty="0">
                <a:latin typeface="Calibri" pitchFamily="34" charset="0"/>
              </a:rPr>
              <a:t>y</a:t>
            </a:r>
            <a:r>
              <a:rPr lang="es-MX" sz="2400" b="1" dirty="0">
                <a:latin typeface="Calibri" pitchFamily="34" charset="0"/>
              </a:rPr>
              <a:t> (5)</a:t>
            </a:r>
            <a:r>
              <a:rPr lang="es-MX" sz="2400" dirty="0">
                <a:latin typeface="Calibri" pitchFamily="34" charset="0"/>
              </a:rPr>
              <a:t> resultan promisorios a pesar de que añaden componentes deterministas que afectan ligeramente la detección de comportamientos caóticos y aleatorios. </a:t>
            </a:r>
          </a:p>
          <a:p>
            <a:pPr algn="just" eaLnBrk="1" hangingPunct="1"/>
            <a:r>
              <a:rPr lang="es-MX" sz="2400" dirty="0">
                <a:latin typeface="Calibri" pitchFamily="34" charset="0"/>
              </a:rPr>
              <a:t>En los datos de la música en </a:t>
            </a:r>
            <a:r>
              <a:rPr lang="es-MX" sz="2400" b="1" dirty="0">
                <a:latin typeface="Calibri" pitchFamily="34" charset="0"/>
              </a:rPr>
              <a:t>(3)</a:t>
            </a:r>
            <a:r>
              <a:rPr lang="es-MX" sz="2400" dirty="0">
                <a:latin typeface="Calibri" pitchFamily="34" charset="0"/>
              </a:rPr>
              <a:t>, las interpolaciones dan más casos de piezas musicales por debajo del umbral de la aleatoriedad </a:t>
            </a:r>
            <a:r>
              <a:rPr lang="es-MX" sz="2400" b="1" dirty="0">
                <a:latin typeface="Calibri" pitchFamily="34" charset="0"/>
              </a:rPr>
              <a:t>(6 y 7) </a:t>
            </a:r>
            <a:r>
              <a:rPr lang="es-MX" sz="2400" dirty="0">
                <a:latin typeface="Calibri" pitchFamily="34" charset="0"/>
              </a:rPr>
              <a:t>en concordancia con resultados previos.</a:t>
            </a:r>
          </a:p>
          <a:p>
            <a:pPr algn="just" eaLnBrk="1" hangingPunct="1"/>
            <a:r>
              <a:rPr lang="es-MX" sz="2400" dirty="0">
                <a:latin typeface="Calibri" pitchFamily="34" charset="0"/>
              </a:rPr>
              <a:t>También se exploró la sensibilidad del índice J ante interpolación estocástica o aleatoria, resultados preliminares indican que rompe la dinámica del sistema. La inclusión de ruido </a:t>
            </a:r>
            <a:r>
              <a:rPr lang="es-MX" sz="2400" b="1" dirty="0">
                <a:latin typeface="Calibri" pitchFamily="34" charset="0"/>
              </a:rPr>
              <a:t>(8 y 9)</a:t>
            </a:r>
            <a:r>
              <a:rPr lang="es-MX" sz="2400" dirty="0">
                <a:latin typeface="Calibri" pitchFamily="34" charset="0"/>
              </a:rPr>
              <a:t> en regímenes regulares se releja en comportamientos interesantes de la J y sobre la transición  al caos.</a:t>
            </a:r>
          </a:p>
        </p:txBody>
      </p:sp>
      <p:sp>
        <p:nvSpPr>
          <p:cNvPr id="18" name="CuadroTexto 17">
            <a:extLst>
              <a:ext uri="{FF2B5EF4-FFF2-40B4-BE49-F238E27FC236}">
                <a16:creationId xmlns:a16="http://schemas.microsoft.com/office/drawing/2014/main" id="{34BA0F85-ACC2-4BAE-98ED-4AD5BF0516B4}"/>
              </a:ext>
            </a:extLst>
          </p:cNvPr>
          <p:cNvSpPr txBox="1"/>
          <p:nvPr/>
        </p:nvSpPr>
        <p:spPr>
          <a:xfrm>
            <a:off x="3924071" y="15226011"/>
            <a:ext cx="773825" cy="523220"/>
          </a:xfrm>
          <a:prstGeom prst="rect">
            <a:avLst/>
          </a:prstGeom>
          <a:noFill/>
        </p:spPr>
        <p:txBody>
          <a:bodyPr wrap="square" rtlCol="0">
            <a:spAutoFit/>
          </a:bodyPr>
          <a:lstStyle/>
          <a:p>
            <a:r>
              <a:rPr lang="es-US" sz="2800" b="1" dirty="0"/>
              <a:t>(1)</a:t>
            </a:r>
            <a:endParaRPr lang="es-MX" sz="2800" b="1" dirty="0"/>
          </a:p>
        </p:txBody>
      </p:sp>
      <p:sp>
        <p:nvSpPr>
          <p:cNvPr id="68" name="CuadroTexto 67">
            <a:extLst>
              <a:ext uri="{FF2B5EF4-FFF2-40B4-BE49-F238E27FC236}">
                <a16:creationId xmlns:a16="http://schemas.microsoft.com/office/drawing/2014/main" id="{9D02180F-D922-4E64-8092-66D705F4E0C3}"/>
              </a:ext>
            </a:extLst>
          </p:cNvPr>
          <p:cNvSpPr txBox="1"/>
          <p:nvPr/>
        </p:nvSpPr>
        <p:spPr>
          <a:xfrm>
            <a:off x="3385505" y="22578453"/>
            <a:ext cx="773825" cy="523220"/>
          </a:xfrm>
          <a:prstGeom prst="rect">
            <a:avLst/>
          </a:prstGeom>
          <a:noFill/>
        </p:spPr>
        <p:txBody>
          <a:bodyPr wrap="square" rtlCol="0">
            <a:spAutoFit/>
          </a:bodyPr>
          <a:lstStyle/>
          <a:p>
            <a:r>
              <a:rPr lang="es-US" sz="2800" b="1" dirty="0"/>
              <a:t>(2)</a:t>
            </a:r>
            <a:endParaRPr lang="es-MX" sz="2800" b="1" dirty="0"/>
          </a:p>
        </p:txBody>
      </p:sp>
      <p:pic>
        <p:nvPicPr>
          <p:cNvPr id="70" name="Imagen 69">
            <a:extLst>
              <a:ext uri="{FF2B5EF4-FFF2-40B4-BE49-F238E27FC236}">
                <a16:creationId xmlns:a16="http://schemas.microsoft.com/office/drawing/2014/main" id="{6D1E67F4-9593-45D3-909C-5380634C7480}"/>
              </a:ext>
            </a:extLst>
          </p:cNvPr>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1387154" y="4236244"/>
            <a:ext cx="9015378" cy="5343138"/>
          </a:xfrm>
          <a:prstGeom prst="rect">
            <a:avLst/>
          </a:prstGeom>
          <a:noFill/>
          <a:ln>
            <a:noFill/>
          </a:ln>
        </p:spPr>
      </p:pic>
      <p:sp>
        <p:nvSpPr>
          <p:cNvPr id="71" name="CuadroTexto 70">
            <a:extLst>
              <a:ext uri="{FF2B5EF4-FFF2-40B4-BE49-F238E27FC236}">
                <a16:creationId xmlns:a16="http://schemas.microsoft.com/office/drawing/2014/main" id="{604A744D-4AFD-407D-9EBB-1406E10DE53F}"/>
              </a:ext>
            </a:extLst>
          </p:cNvPr>
          <p:cNvSpPr txBox="1"/>
          <p:nvPr/>
        </p:nvSpPr>
        <p:spPr>
          <a:xfrm>
            <a:off x="12105986" y="7996244"/>
            <a:ext cx="773825" cy="369332"/>
          </a:xfrm>
          <a:prstGeom prst="rect">
            <a:avLst/>
          </a:prstGeom>
          <a:noFill/>
        </p:spPr>
        <p:txBody>
          <a:bodyPr wrap="square" rtlCol="0">
            <a:spAutoFit/>
          </a:bodyPr>
          <a:lstStyle/>
          <a:p>
            <a:r>
              <a:rPr lang="es-US" sz="1800" b="1" dirty="0"/>
              <a:t>(3)</a:t>
            </a:r>
            <a:endParaRPr lang="es-MX" sz="1800" b="1" dirty="0"/>
          </a:p>
        </p:txBody>
      </p:sp>
      <p:sp>
        <p:nvSpPr>
          <p:cNvPr id="72" name="CuadroTexto 71">
            <a:extLst>
              <a:ext uri="{FF2B5EF4-FFF2-40B4-BE49-F238E27FC236}">
                <a16:creationId xmlns:a16="http://schemas.microsoft.com/office/drawing/2014/main" id="{22E450DC-AB52-44FB-93B7-94C8305FCBE2}"/>
              </a:ext>
            </a:extLst>
          </p:cNvPr>
          <p:cNvSpPr txBox="1"/>
          <p:nvPr/>
        </p:nvSpPr>
        <p:spPr>
          <a:xfrm>
            <a:off x="11104562" y="12198972"/>
            <a:ext cx="773825" cy="369332"/>
          </a:xfrm>
          <a:prstGeom prst="rect">
            <a:avLst/>
          </a:prstGeom>
          <a:noFill/>
        </p:spPr>
        <p:txBody>
          <a:bodyPr wrap="square" rtlCol="0">
            <a:spAutoFit/>
          </a:bodyPr>
          <a:lstStyle/>
          <a:p>
            <a:r>
              <a:rPr lang="es-US" sz="1800" b="1" dirty="0"/>
              <a:t>(4)</a:t>
            </a:r>
            <a:endParaRPr lang="es-MX" sz="1800" b="1" dirty="0"/>
          </a:p>
        </p:txBody>
      </p:sp>
      <p:sp>
        <p:nvSpPr>
          <p:cNvPr id="73" name="CuadroTexto 72">
            <a:extLst>
              <a:ext uri="{FF2B5EF4-FFF2-40B4-BE49-F238E27FC236}">
                <a16:creationId xmlns:a16="http://schemas.microsoft.com/office/drawing/2014/main" id="{6A1336FE-57EB-4828-8042-2A39BA425B33}"/>
              </a:ext>
            </a:extLst>
          </p:cNvPr>
          <p:cNvSpPr txBox="1"/>
          <p:nvPr/>
        </p:nvSpPr>
        <p:spPr>
          <a:xfrm>
            <a:off x="16173849" y="12200313"/>
            <a:ext cx="773825" cy="369332"/>
          </a:xfrm>
          <a:prstGeom prst="rect">
            <a:avLst/>
          </a:prstGeom>
          <a:noFill/>
        </p:spPr>
        <p:txBody>
          <a:bodyPr wrap="square" rtlCol="0">
            <a:spAutoFit/>
          </a:bodyPr>
          <a:lstStyle/>
          <a:p>
            <a:r>
              <a:rPr lang="es-US" sz="1800" b="1" dirty="0"/>
              <a:t>(5)</a:t>
            </a:r>
            <a:endParaRPr lang="es-MX" sz="1800" b="1" dirty="0"/>
          </a:p>
        </p:txBody>
      </p:sp>
      <p:sp>
        <p:nvSpPr>
          <p:cNvPr id="74" name="CuadroTexto 73">
            <a:extLst>
              <a:ext uri="{FF2B5EF4-FFF2-40B4-BE49-F238E27FC236}">
                <a16:creationId xmlns:a16="http://schemas.microsoft.com/office/drawing/2014/main" id="{35A935D6-A4BC-4A0C-A420-107FF60FFE87}"/>
              </a:ext>
            </a:extLst>
          </p:cNvPr>
          <p:cNvSpPr txBox="1"/>
          <p:nvPr/>
        </p:nvSpPr>
        <p:spPr>
          <a:xfrm>
            <a:off x="12247562" y="14407154"/>
            <a:ext cx="773825" cy="369332"/>
          </a:xfrm>
          <a:prstGeom prst="rect">
            <a:avLst/>
          </a:prstGeom>
          <a:noFill/>
        </p:spPr>
        <p:txBody>
          <a:bodyPr wrap="square" rtlCol="0">
            <a:spAutoFit/>
          </a:bodyPr>
          <a:lstStyle/>
          <a:p>
            <a:r>
              <a:rPr lang="es-US" sz="1800" b="1" dirty="0"/>
              <a:t>(6)</a:t>
            </a:r>
            <a:endParaRPr lang="es-MX" sz="1800" b="1" dirty="0"/>
          </a:p>
        </p:txBody>
      </p:sp>
      <p:sp>
        <p:nvSpPr>
          <p:cNvPr id="75" name="CuadroTexto 74">
            <a:extLst>
              <a:ext uri="{FF2B5EF4-FFF2-40B4-BE49-F238E27FC236}">
                <a16:creationId xmlns:a16="http://schemas.microsoft.com/office/drawing/2014/main" id="{770B30BD-9E1C-479B-A84B-5396F9C85D4D}"/>
              </a:ext>
            </a:extLst>
          </p:cNvPr>
          <p:cNvSpPr txBox="1"/>
          <p:nvPr/>
        </p:nvSpPr>
        <p:spPr>
          <a:xfrm>
            <a:off x="12399962" y="19752407"/>
            <a:ext cx="773825" cy="369332"/>
          </a:xfrm>
          <a:prstGeom prst="rect">
            <a:avLst/>
          </a:prstGeom>
          <a:noFill/>
        </p:spPr>
        <p:txBody>
          <a:bodyPr wrap="square" rtlCol="0">
            <a:spAutoFit/>
          </a:bodyPr>
          <a:lstStyle/>
          <a:p>
            <a:r>
              <a:rPr lang="es-US" sz="1800" b="1" dirty="0"/>
              <a:t>(7)</a:t>
            </a:r>
            <a:endParaRPr lang="es-MX" sz="1800" b="1" dirty="0"/>
          </a:p>
        </p:txBody>
      </p:sp>
      <p:sp>
        <p:nvSpPr>
          <p:cNvPr id="76" name="CuadroTexto 75">
            <a:extLst>
              <a:ext uri="{FF2B5EF4-FFF2-40B4-BE49-F238E27FC236}">
                <a16:creationId xmlns:a16="http://schemas.microsoft.com/office/drawing/2014/main" id="{7C92BC29-76C7-4B9E-8A4E-483DA97FCC03}"/>
              </a:ext>
            </a:extLst>
          </p:cNvPr>
          <p:cNvSpPr txBox="1"/>
          <p:nvPr/>
        </p:nvSpPr>
        <p:spPr>
          <a:xfrm>
            <a:off x="11366516" y="28935978"/>
            <a:ext cx="773825" cy="369332"/>
          </a:xfrm>
          <a:prstGeom prst="rect">
            <a:avLst/>
          </a:prstGeom>
          <a:noFill/>
        </p:spPr>
        <p:txBody>
          <a:bodyPr wrap="square" rtlCol="0">
            <a:spAutoFit/>
          </a:bodyPr>
          <a:lstStyle/>
          <a:p>
            <a:r>
              <a:rPr lang="es-US" sz="1800" b="1" dirty="0"/>
              <a:t>(8)</a:t>
            </a:r>
            <a:endParaRPr lang="es-MX" sz="1800" b="1" dirty="0"/>
          </a:p>
        </p:txBody>
      </p:sp>
      <p:sp>
        <p:nvSpPr>
          <p:cNvPr id="77" name="CuadroTexto 76">
            <a:extLst>
              <a:ext uri="{FF2B5EF4-FFF2-40B4-BE49-F238E27FC236}">
                <a16:creationId xmlns:a16="http://schemas.microsoft.com/office/drawing/2014/main" id="{74E4D725-E035-4C8E-A6F0-B074E74B2D1C}"/>
              </a:ext>
            </a:extLst>
          </p:cNvPr>
          <p:cNvSpPr txBox="1"/>
          <p:nvPr/>
        </p:nvSpPr>
        <p:spPr>
          <a:xfrm>
            <a:off x="16197775" y="28984698"/>
            <a:ext cx="773825" cy="369332"/>
          </a:xfrm>
          <a:prstGeom prst="rect">
            <a:avLst/>
          </a:prstGeom>
          <a:noFill/>
        </p:spPr>
        <p:txBody>
          <a:bodyPr wrap="square" rtlCol="0">
            <a:spAutoFit/>
          </a:bodyPr>
          <a:lstStyle/>
          <a:p>
            <a:r>
              <a:rPr lang="es-US" sz="1800" b="1" dirty="0"/>
              <a:t>(9)</a:t>
            </a:r>
            <a:endParaRPr lang="es-MX" sz="1800" b="1" dirty="0"/>
          </a:p>
        </p:txBody>
      </p:sp>
    </p:spTree>
    <p:extLst>
      <p:ext uri="{BB962C8B-B14F-4D97-AF65-F5344CB8AC3E}">
        <p14:creationId xmlns:p14="http://schemas.microsoft.com/office/powerpoint/2010/main" val="2251251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4495</TotalTime>
  <Words>634</Words>
  <Application>Microsoft Office PowerPoint</Application>
  <PresentationFormat>Personalizado</PresentationFormat>
  <Paragraphs>28</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Cambria Math</vt:lpstr>
      <vt:lpstr>Office Theme</vt:lpstr>
      <vt:lpstr>Presentación de PowerPoint</vt:lpstr>
    </vt:vector>
  </TitlesOfParts>
  <Company>Genigraphics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Genigraphics Research Poster Template 48x36</dc:title>
  <dc:creator>Jay Larson</dc:creator>
  <dc:description>Quality poster printing
www.genigraphics.com
1-800-790-4001</dc:description>
  <cp:lastModifiedBy>Edu G</cp:lastModifiedBy>
  <cp:revision>93</cp:revision>
  <cp:lastPrinted>2013-02-12T02:21:55Z</cp:lastPrinted>
  <dcterms:created xsi:type="dcterms:W3CDTF">2013-02-10T21:14:48Z</dcterms:created>
  <dcterms:modified xsi:type="dcterms:W3CDTF">2024-12-02T18:09:43Z</dcterms:modified>
</cp:coreProperties>
</file>