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599525" cy="32399288"/>
  <p:notesSz cx="7004050" cy="9290050"/>
  <p:defaultTextStyle>
    <a:defPPr>
      <a:defRPr lang="en-US"/>
    </a:defPPr>
    <a:lvl1pPr marL="0" algn="l" defTabSz="3237959" rtl="0" eaLnBrk="1" latinLnBrk="0" hangingPunct="1">
      <a:defRPr sz="6345" kern="1200">
        <a:solidFill>
          <a:schemeClr val="tx1"/>
        </a:solidFill>
        <a:latin typeface="+mn-lt"/>
        <a:ea typeface="+mn-ea"/>
        <a:cs typeface="+mn-cs"/>
      </a:defRPr>
    </a:lvl1pPr>
    <a:lvl2pPr marL="1618980" algn="l" defTabSz="3237959" rtl="0" eaLnBrk="1" latinLnBrk="0" hangingPunct="1">
      <a:defRPr sz="6345" kern="1200">
        <a:solidFill>
          <a:schemeClr val="tx1"/>
        </a:solidFill>
        <a:latin typeface="+mn-lt"/>
        <a:ea typeface="+mn-ea"/>
        <a:cs typeface="+mn-cs"/>
      </a:defRPr>
    </a:lvl2pPr>
    <a:lvl3pPr marL="3237959" algn="l" defTabSz="3237959" rtl="0" eaLnBrk="1" latinLnBrk="0" hangingPunct="1">
      <a:defRPr sz="6345" kern="1200">
        <a:solidFill>
          <a:schemeClr val="tx1"/>
        </a:solidFill>
        <a:latin typeface="+mn-lt"/>
        <a:ea typeface="+mn-ea"/>
        <a:cs typeface="+mn-cs"/>
      </a:defRPr>
    </a:lvl3pPr>
    <a:lvl4pPr marL="4856940" algn="l" defTabSz="3237959" rtl="0" eaLnBrk="1" latinLnBrk="0" hangingPunct="1">
      <a:defRPr sz="6345" kern="1200">
        <a:solidFill>
          <a:schemeClr val="tx1"/>
        </a:solidFill>
        <a:latin typeface="+mn-lt"/>
        <a:ea typeface="+mn-ea"/>
        <a:cs typeface="+mn-cs"/>
      </a:defRPr>
    </a:lvl4pPr>
    <a:lvl5pPr marL="6475920" algn="l" defTabSz="3237959" rtl="0" eaLnBrk="1" latinLnBrk="0" hangingPunct="1">
      <a:defRPr sz="6345" kern="1200">
        <a:solidFill>
          <a:schemeClr val="tx1"/>
        </a:solidFill>
        <a:latin typeface="+mn-lt"/>
        <a:ea typeface="+mn-ea"/>
        <a:cs typeface="+mn-cs"/>
      </a:defRPr>
    </a:lvl5pPr>
    <a:lvl6pPr marL="8094900" algn="l" defTabSz="3237959" rtl="0" eaLnBrk="1" latinLnBrk="0" hangingPunct="1">
      <a:defRPr sz="6345" kern="1200">
        <a:solidFill>
          <a:schemeClr val="tx1"/>
        </a:solidFill>
        <a:latin typeface="+mn-lt"/>
        <a:ea typeface="+mn-ea"/>
        <a:cs typeface="+mn-cs"/>
      </a:defRPr>
    </a:lvl6pPr>
    <a:lvl7pPr marL="9713879" algn="l" defTabSz="3237959" rtl="0" eaLnBrk="1" latinLnBrk="0" hangingPunct="1">
      <a:defRPr sz="6345" kern="1200">
        <a:solidFill>
          <a:schemeClr val="tx1"/>
        </a:solidFill>
        <a:latin typeface="+mn-lt"/>
        <a:ea typeface="+mn-ea"/>
        <a:cs typeface="+mn-cs"/>
      </a:defRPr>
    </a:lvl7pPr>
    <a:lvl8pPr marL="11332860" algn="l" defTabSz="3237959" rtl="0" eaLnBrk="1" latinLnBrk="0" hangingPunct="1">
      <a:defRPr sz="6345" kern="1200">
        <a:solidFill>
          <a:schemeClr val="tx1"/>
        </a:solidFill>
        <a:latin typeface="+mn-lt"/>
        <a:ea typeface="+mn-ea"/>
        <a:cs typeface="+mn-cs"/>
      </a:defRPr>
    </a:lvl8pPr>
    <a:lvl9pPr marL="12951840" algn="l" defTabSz="3237959" rtl="0" eaLnBrk="1" latinLnBrk="0" hangingPunct="1">
      <a:defRPr sz="634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6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72" autoAdjust="0"/>
    <p:restoredTop sz="94676" autoAdjust="0"/>
  </p:normalViewPr>
  <p:slideViewPr>
    <p:cSldViewPr>
      <p:cViewPr>
        <p:scale>
          <a:sx n="70" d="100"/>
          <a:sy n="70" d="100"/>
        </p:scale>
        <p:origin x="4740" y="96"/>
      </p:cViewPr>
      <p:guideLst>
        <p:guide orient="horz" pos="10205"/>
        <p:guide pos="680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1023539" y="3"/>
            <a:ext cx="575987" cy="2851137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5" name="Rectangle 14"/>
          <p:cNvSpPr/>
          <p:nvPr userDrawn="1"/>
        </p:nvSpPr>
        <p:spPr>
          <a:xfrm>
            <a:off x="0" y="3"/>
            <a:ext cx="575987" cy="2851137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6" name="Rectangle 15"/>
          <p:cNvSpPr/>
          <p:nvPr userDrawn="1"/>
        </p:nvSpPr>
        <p:spPr>
          <a:xfrm>
            <a:off x="2" y="3"/>
            <a:ext cx="21599525" cy="38879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7" name="Rectangle 16"/>
          <p:cNvSpPr/>
          <p:nvPr userDrawn="1"/>
        </p:nvSpPr>
        <p:spPr>
          <a:xfrm>
            <a:off x="2" y="28511376"/>
            <a:ext cx="21599525" cy="388791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9" name="Instructions"/>
          <p:cNvSpPr/>
          <p:nvPr userDrawn="1"/>
        </p:nvSpPr>
        <p:spPr>
          <a:xfrm>
            <a:off x="-10799762" y="0"/>
            <a:ext cx="10079778" cy="32399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1996" tIns="161996" rIns="161996" bIns="16199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701"/>
              </a:spcAft>
            </a:pPr>
            <a:r>
              <a:rPr lang="en-US" sz="6803" dirty="0">
                <a:solidFill>
                  <a:srgbClr val="7F7F7F"/>
                </a:solidFill>
                <a:latin typeface="Calibri" pitchFamily="34" charset="0"/>
                <a:cs typeface="Calibri" panose="020F0502020204030204" pitchFamily="34" charset="0"/>
              </a:rPr>
              <a:t>Poster Print Size:</a:t>
            </a:r>
            <a:endParaRPr sz="6803" dirty="0">
              <a:solidFill>
                <a:srgbClr val="7F7F7F"/>
              </a:solidFill>
              <a:latin typeface="Calibri" pitchFamily="34" charset="0"/>
              <a:cs typeface="Calibri" panose="020F0502020204030204" pitchFamily="34" charset="0"/>
            </a:endParaRPr>
          </a:p>
          <a:p>
            <a:pPr lvl="0">
              <a:spcBef>
                <a:spcPts val="0"/>
              </a:spcBef>
              <a:spcAft>
                <a:spcPts val="1701"/>
              </a:spcAft>
            </a:pPr>
            <a:r>
              <a:rPr lang="en-US" sz="4677" dirty="0">
                <a:solidFill>
                  <a:srgbClr val="7F7F7F"/>
                </a:solidFill>
                <a:latin typeface="Calibri" pitchFamily="34" charset="0"/>
                <a:cs typeface="Calibri" panose="020F0502020204030204" pitchFamily="34" charset="0"/>
              </a:rPr>
              <a:t>This poster template is 50” high by 30” wide and is printed at 120% for a 60” high by 36” wide poster. It can be used to print any poster with a 5:3 aspect ratio.</a:t>
            </a:r>
          </a:p>
          <a:p>
            <a:pPr lvl="0">
              <a:spcBef>
                <a:spcPts val="0"/>
              </a:spcBef>
              <a:spcAft>
                <a:spcPts val="1701"/>
              </a:spcAft>
            </a:pPr>
            <a:r>
              <a:rPr lang="en-US" sz="6803" dirty="0">
                <a:solidFill>
                  <a:srgbClr val="7F7F7F"/>
                </a:solidFill>
                <a:latin typeface="Calibri" pitchFamily="34" charset="0"/>
                <a:cs typeface="Calibri" panose="020F0502020204030204" pitchFamily="34" charset="0"/>
              </a:rPr>
              <a:t>Placeholders</a:t>
            </a:r>
            <a:r>
              <a:rPr sz="6803" dirty="0">
                <a:solidFill>
                  <a:srgbClr val="7F7F7F"/>
                </a:solidFill>
                <a:latin typeface="Calibri" pitchFamily="34" charset="0"/>
                <a:cs typeface="Calibri" panose="020F0502020204030204" pitchFamily="34" charset="0"/>
              </a:rPr>
              <a:t>:</a:t>
            </a:r>
          </a:p>
          <a:p>
            <a:pPr lvl="0">
              <a:spcBef>
                <a:spcPts val="0"/>
              </a:spcBef>
              <a:spcAft>
                <a:spcPts val="1701"/>
              </a:spcAft>
            </a:pPr>
            <a:r>
              <a:rPr sz="4677" dirty="0">
                <a:solidFill>
                  <a:srgbClr val="7F7F7F"/>
                </a:solidFill>
                <a:latin typeface="Calibri" pitchFamily="34" charset="0"/>
                <a:cs typeface="Calibri" panose="020F0502020204030204" pitchFamily="34" charset="0"/>
              </a:rPr>
              <a:t>The </a:t>
            </a:r>
            <a:r>
              <a:rPr lang="en-US" sz="4677" dirty="0">
                <a:solidFill>
                  <a:srgbClr val="7F7F7F"/>
                </a:solidFill>
                <a:latin typeface="Calibri" pitchFamily="34" charset="0"/>
                <a:cs typeface="Calibri" panose="020F0502020204030204" pitchFamily="34" charset="0"/>
              </a:rPr>
              <a:t>various elements included</a:t>
            </a:r>
            <a:r>
              <a:rPr sz="4677" dirty="0">
                <a:solidFill>
                  <a:srgbClr val="7F7F7F"/>
                </a:solidFill>
                <a:latin typeface="Calibri" pitchFamily="34" charset="0"/>
                <a:cs typeface="Calibri" panose="020F0502020204030204" pitchFamily="34" charset="0"/>
              </a:rPr>
              <a:t> in this </a:t>
            </a:r>
            <a:r>
              <a:rPr lang="en-US" sz="4677" dirty="0">
                <a:solidFill>
                  <a:srgbClr val="7F7F7F"/>
                </a:solidFill>
                <a:latin typeface="Calibri" pitchFamily="34" charset="0"/>
                <a:cs typeface="Calibri" panose="020F0502020204030204" pitchFamily="34" charset="0"/>
              </a:rPr>
              <a:t>poster are ones</a:t>
            </a:r>
            <a:r>
              <a:rPr lang="en-US" sz="4677" baseline="0" dirty="0">
                <a:solidFill>
                  <a:srgbClr val="7F7F7F"/>
                </a:solidFill>
                <a:latin typeface="Calibri" pitchFamily="34" charset="0"/>
                <a:cs typeface="Calibri" panose="020F0502020204030204" pitchFamily="34" charset="0"/>
              </a:rPr>
              <a:t> we often see in medical, research, and scientific posters.</a:t>
            </a:r>
            <a:r>
              <a:rPr sz="4677" dirty="0">
                <a:solidFill>
                  <a:srgbClr val="7F7F7F"/>
                </a:solidFill>
                <a:latin typeface="Calibri" pitchFamily="34" charset="0"/>
                <a:cs typeface="Calibri" panose="020F0502020204030204" pitchFamily="34" charset="0"/>
              </a:rPr>
              <a:t> </a:t>
            </a:r>
            <a:r>
              <a:rPr lang="en-US" sz="4677" dirty="0">
                <a:solidFill>
                  <a:srgbClr val="7F7F7F"/>
                </a:solidFill>
                <a:latin typeface="Calibri" pitchFamily="34" charset="0"/>
                <a:cs typeface="Calibri" panose="020F0502020204030204" pitchFamily="34" charset="0"/>
              </a:rPr>
              <a:t>Feel</a:t>
            </a:r>
            <a:r>
              <a:rPr lang="en-US" sz="4677"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701"/>
              </a:spcAft>
            </a:pPr>
            <a:r>
              <a:rPr lang="en-US" sz="6803" dirty="0">
                <a:solidFill>
                  <a:srgbClr val="7F7F7F"/>
                </a:solidFill>
                <a:latin typeface="Calibri" pitchFamily="34" charset="0"/>
                <a:cs typeface="Calibri" panose="020F0502020204030204" pitchFamily="34" charset="0"/>
              </a:rPr>
              <a:t>Image</a:t>
            </a:r>
            <a:r>
              <a:rPr lang="en-US" sz="6803" baseline="0" dirty="0">
                <a:solidFill>
                  <a:srgbClr val="7F7F7F"/>
                </a:solidFill>
                <a:latin typeface="Calibri" pitchFamily="34" charset="0"/>
                <a:cs typeface="Calibri" panose="020F0502020204030204" pitchFamily="34" charset="0"/>
              </a:rPr>
              <a:t> Quality</a:t>
            </a:r>
            <a:r>
              <a:rPr lang="en-US" sz="6803" dirty="0">
                <a:solidFill>
                  <a:srgbClr val="7F7F7F"/>
                </a:solidFill>
                <a:latin typeface="Calibri" pitchFamily="34" charset="0"/>
                <a:cs typeface="Calibri" panose="020F0502020204030204" pitchFamily="34" charset="0"/>
              </a:rPr>
              <a:t>:</a:t>
            </a:r>
          </a:p>
          <a:p>
            <a:pPr lvl="0">
              <a:spcBef>
                <a:spcPts val="0"/>
              </a:spcBef>
              <a:spcAft>
                <a:spcPts val="1701"/>
              </a:spcAft>
            </a:pPr>
            <a:r>
              <a:rPr lang="en-US" sz="4677" dirty="0">
                <a:solidFill>
                  <a:srgbClr val="7F7F7F"/>
                </a:solidFill>
                <a:latin typeface="Calibri" pitchFamily="34" charset="0"/>
                <a:cs typeface="Calibri" panose="020F0502020204030204" pitchFamily="34" charset="0"/>
              </a:rPr>
              <a:t>You can place digital photos or logo art in your poster file by selecting the </a:t>
            </a:r>
            <a:r>
              <a:rPr lang="en-US" sz="4677" b="1" dirty="0">
                <a:solidFill>
                  <a:srgbClr val="7F7F7F"/>
                </a:solidFill>
                <a:latin typeface="Calibri" pitchFamily="34" charset="0"/>
                <a:cs typeface="Calibri" panose="020F0502020204030204" pitchFamily="34" charset="0"/>
              </a:rPr>
              <a:t>Insert, Picture</a:t>
            </a:r>
            <a:r>
              <a:rPr lang="en-US" sz="4677"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677" b="1" dirty="0">
                <a:solidFill>
                  <a:srgbClr val="7F7F7F"/>
                </a:solidFill>
                <a:latin typeface="Calibri" pitchFamily="34" charset="0"/>
                <a:cs typeface="Calibri" panose="020F0502020204030204" pitchFamily="34" charset="0"/>
              </a:rPr>
              <a:t>150-200 pixels per inch in their final printed size</a:t>
            </a:r>
            <a:r>
              <a:rPr lang="en-US" sz="4677" dirty="0">
                <a:solidFill>
                  <a:srgbClr val="7F7F7F"/>
                </a:solidFill>
                <a:latin typeface="Calibri" pitchFamily="34" charset="0"/>
                <a:cs typeface="Calibri" panose="020F0502020204030204" pitchFamily="34" charset="0"/>
              </a:rPr>
              <a:t>. For instance, a 1600 x 1200 pixel</a:t>
            </a:r>
            <a:r>
              <a:rPr lang="en-US" sz="4677" baseline="0" dirty="0">
                <a:solidFill>
                  <a:srgbClr val="7F7F7F"/>
                </a:solidFill>
                <a:latin typeface="Calibri" pitchFamily="34" charset="0"/>
                <a:cs typeface="Calibri" panose="020F0502020204030204" pitchFamily="34" charset="0"/>
              </a:rPr>
              <a:t> photo will usually look fine up to </a:t>
            </a:r>
            <a:r>
              <a:rPr lang="en-US" sz="4677" dirty="0">
                <a:solidFill>
                  <a:srgbClr val="7F7F7F"/>
                </a:solidFill>
                <a:latin typeface="Calibri" pitchFamily="34" charset="0"/>
                <a:cs typeface="Calibri" panose="020F0502020204030204" pitchFamily="34" charset="0"/>
              </a:rPr>
              <a:t>8“-10” wide on your printed poster.</a:t>
            </a:r>
          </a:p>
          <a:p>
            <a:pPr lvl="0">
              <a:spcBef>
                <a:spcPts val="0"/>
              </a:spcBef>
              <a:spcAft>
                <a:spcPts val="1701"/>
              </a:spcAft>
            </a:pPr>
            <a:r>
              <a:rPr lang="en-US" sz="4677"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701"/>
              </a:spcAft>
            </a:pPr>
            <a:r>
              <a:rPr lang="en-US" sz="4677"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701"/>
              </a:spcAft>
            </a:pPr>
            <a:r>
              <a:rPr lang="en-US" sz="850" dirty="0">
                <a:solidFill>
                  <a:srgbClr val="7F7F7F"/>
                </a:solidFill>
                <a:latin typeface="Calibri" pitchFamily="34" charset="0"/>
                <a:cs typeface="Calibri" panose="020F0502020204030204" pitchFamily="34" charset="0"/>
              </a:rPr>
              <a:t> </a:t>
            </a:r>
            <a:br>
              <a:rPr lang="en-US" sz="3401" dirty="0">
                <a:solidFill>
                  <a:srgbClr val="7F7F7F"/>
                </a:solidFill>
                <a:latin typeface="Calibri" pitchFamily="34" charset="0"/>
                <a:cs typeface="Calibri" panose="020F0502020204030204" pitchFamily="34" charset="0"/>
              </a:rPr>
            </a:br>
            <a:r>
              <a:rPr lang="en-US" sz="3401"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2319509" y="0"/>
            <a:ext cx="10079778" cy="32399288"/>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701"/>
                </a:spcAft>
              </a:pPr>
              <a:r>
                <a:rPr lang="en-US" sz="6803" dirty="0">
                  <a:solidFill>
                    <a:schemeClr val="bg1">
                      <a:lumMod val="50000"/>
                    </a:schemeClr>
                  </a:solidFill>
                  <a:latin typeface="Calibri" pitchFamily="34" charset="0"/>
                  <a:cs typeface="Calibri" panose="020F0502020204030204" pitchFamily="34" charset="0"/>
                </a:rPr>
                <a:t>Change</a:t>
              </a:r>
              <a:r>
                <a:rPr lang="en-US" sz="6803" baseline="0" dirty="0">
                  <a:solidFill>
                    <a:schemeClr val="bg1">
                      <a:lumMod val="50000"/>
                    </a:schemeClr>
                  </a:solidFill>
                  <a:latin typeface="Calibri" pitchFamily="34" charset="0"/>
                  <a:cs typeface="Calibri" panose="020F0502020204030204" pitchFamily="34" charset="0"/>
                </a:rPr>
                <a:t> Color Theme</a:t>
              </a:r>
              <a:r>
                <a:rPr lang="en-US" sz="6803" dirty="0">
                  <a:solidFill>
                    <a:schemeClr val="bg1">
                      <a:lumMod val="50000"/>
                    </a:schemeClr>
                  </a:solidFill>
                  <a:latin typeface="Calibri" pitchFamily="34" charset="0"/>
                  <a:cs typeface="Calibri" panose="020F0502020204030204" pitchFamily="34" charset="0"/>
                </a:rPr>
                <a:t>:</a:t>
              </a:r>
              <a:endParaRPr sz="6803"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r>
                <a:rPr lang="en-US" sz="4677"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677"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701"/>
                </a:spcAft>
              </a:pPr>
              <a:r>
                <a:rPr lang="en-US" sz="4677" baseline="0" dirty="0">
                  <a:solidFill>
                    <a:schemeClr val="bg1">
                      <a:lumMod val="50000"/>
                    </a:schemeClr>
                  </a:solidFill>
                  <a:latin typeface="Calibri" pitchFamily="34" charset="0"/>
                  <a:cs typeface="Calibri" panose="020F0502020204030204" pitchFamily="34" charset="0"/>
                </a:rPr>
                <a:t>To change the color theme, select the </a:t>
              </a:r>
              <a:r>
                <a:rPr lang="en-US" sz="4677" b="1" baseline="0" dirty="0">
                  <a:solidFill>
                    <a:schemeClr val="bg1">
                      <a:lumMod val="50000"/>
                    </a:schemeClr>
                  </a:solidFill>
                  <a:latin typeface="Calibri" pitchFamily="34" charset="0"/>
                  <a:cs typeface="Calibri" panose="020F0502020204030204" pitchFamily="34" charset="0"/>
                </a:rPr>
                <a:t>Design</a:t>
              </a:r>
              <a:r>
                <a:rPr lang="en-US" sz="4677" baseline="0" dirty="0">
                  <a:solidFill>
                    <a:schemeClr val="bg1">
                      <a:lumMod val="50000"/>
                    </a:schemeClr>
                  </a:solidFill>
                  <a:latin typeface="Calibri" pitchFamily="34" charset="0"/>
                  <a:cs typeface="Calibri" panose="020F0502020204030204" pitchFamily="34" charset="0"/>
                </a:rPr>
                <a:t> tab, then select the </a:t>
              </a:r>
              <a:r>
                <a:rPr lang="en-US" sz="4677" b="1" baseline="0" dirty="0">
                  <a:solidFill>
                    <a:schemeClr val="bg1">
                      <a:lumMod val="50000"/>
                    </a:schemeClr>
                  </a:solidFill>
                  <a:latin typeface="Calibri" pitchFamily="34" charset="0"/>
                  <a:cs typeface="Calibri" panose="020F0502020204030204" pitchFamily="34" charset="0"/>
                </a:rPr>
                <a:t>Colors</a:t>
              </a:r>
              <a:r>
                <a:rPr lang="en-US" sz="4677"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r>
                <a:rPr lang="en-US" sz="4677"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701"/>
                </a:spcAft>
              </a:pPr>
              <a:r>
                <a:rPr lang="en-US" sz="6803"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701"/>
                </a:spcAft>
              </a:pPr>
              <a:r>
                <a:rPr lang="en-US" sz="4677" dirty="0">
                  <a:solidFill>
                    <a:schemeClr val="bg1">
                      <a:lumMod val="50000"/>
                    </a:schemeClr>
                  </a:solidFill>
                  <a:latin typeface="Calibri" pitchFamily="34" charset="0"/>
                  <a:cs typeface="Calibri" panose="020F0502020204030204" pitchFamily="34" charset="0"/>
                </a:rPr>
                <a:t>Once your poster file is ready, visit</a:t>
              </a:r>
              <a:r>
                <a:rPr lang="en-US" sz="4677" baseline="0" dirty="0">
                  <a:solidFill>
                    <a:schemeClr val="bg1">
                      <a:lumMod val="50000"/>
                    </a:schemeClr>
                  </a:solidFill>
                  <a:latin typeface="Calibri" pitchFamily="34" charset="0"/>
                  <a:cs typeface="Calibri" panose="020F0502020204030204" pitchFamily="34" charset="0"/>
                </a:rPr>
                <a:t> </a:t>
              </a:r>
              <a:r>
                <a:rPr lang="en-US" sz="4677" b="1" baseline="0" dirty="0">
                  <a:solidFill>
                    <a:schemeClr val="bg1">
                      <a:lumMod val="50000"/>
                    </a:schemeClr>
                  </a:solidFill>
                  <a:latin typeface="Calibri" pitchFamily="34" charset="0"/>
                  <a:cs typeface="Calibri" panose="020F0502020204030204" pitchFamily="34" charset="0"/>
                </a:rPr>
                <a:t>www.genigraphics.com</a:t>
              </a:r>
              <a:r>
                <a:rPr lang="en-US" sz="4677"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701"/>
                </a:spcAft>
              </a:pPr>
              <a:r>
                <a:rPr lang="en-US" sz="4677"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677"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677" baseline="0" dirty="0">
                  <a:solidFill>
                    <a:schemeClr val="bg1">
                      <a:lumMod val="50000"/>
                    </a:schemeClr>
                  </a:solidFill>
                  <a:latin typeface="Calibri" pitchFamily="34" charset="0"/>
                  <a:cs typeface="Calibri" panose="020F0502020204030204" pitchFamily="34" charset="0"/>
                </a:rPr>
                <a:t>US and Canada:  1-800-790-4001</a:t>
              </a:r>
              <a:br>
                <a:rPr lang="en-US" sz="4677" baseline="0" dirty="0">
                  <a:solidFill>
                    <a:schemeClr val="bg1">
                      <a:lumMod val="50000"/>
                    </a:schemeClr>
                  </a:solidFill>
                  <a:latin typeface="Calibri" pitchFamily="34" charset="0"/>
                  <a:cs typeface="Calibri" panose="020F0502020204030204" pitchFamily="34" charset="0"/>
                </a:rPr>
              </a:br>
              <a:r>
                <a:rPr lang="en-US" sz="4677"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endParaRPr lang="en-US" sz="3401"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endParaRPr lang="en-US" sz="3401"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br>
                <a:rPr lang="en-US" sz="3401" dirty="0">
                  <a:solidFill>
                    <a:schemeClr val="bg1">
                      <a:lumMod val="50000"/>
                    </a:schemeClr>
                  </a:solidFill>
                  <a:latin typeface="Calibri" pitchFamily="34" charset="0"/>
                  <a:cs typeface="Calibri" panose="020F0502020204030204" pitchFamily="34" charset="0"/>
                </a:rPr>
              </a:br>
              <a:r>
                <a:rPr lang="en-US" sz="3401"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279623" y="32183294"/>
            <a:ext cx="4171117" cy="131757"/>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9979" y="1297475"/>
            <a:ext cx="19439573" cy="5399881"/>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079979" y="7559837"/>
            <a:ext cx="19439573" cy="2138203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9976" y="30029344"/>
            <a:ext cx="5039889" cy="1724962"/>
          </a:xfrm>
          <a:prstGeom prst="rect">
            <a:avLst/>
          </a:prstGeom>
        </p:spPr>
        <p:txBody>
          <a:bodyPr vert="horz" lIns="438912" tIns="219456" rIns="438912" bIns="219456" rtlCol="0" anchor="ctr"/>
          <a:lstStyle>
            <a:lvl1pPr algn="l">
              <a:defRPr sz="4110">
                <a:solidFill>
                  <a:schemeClr val="tx1">
                    <a:tint val="75000"/>
                  </a:schemeClr>
                </a:solidFill>
              </a:defRPr>
            </a:lvl1pPr>
          </a:lstStyle>
          <a:p>
            <a:fld id="{985D6BDF-9D0E-4E2B-85B8-D8F4790360C9}" type="datetimeFigureOut">
              <a:rPr lang="en-US" smtClean="0"/>
              <a:t>11/30/2024</a:t>
            </a:fld>
            <a:endParaRPr lang="en-US" dirty="0"/>
          </a:p>
        </p:txBody>
      </p:sp>
      <p:sp>
        <p:nvSpPr>
          <p:cNvPr id="5" name="Footer Placeholder 4"/>
          <p:cNvSpPr>
            <a:spLocks noGrp="1"/>
          </p:cNvSpPr>
          <p:nvPr>
            <p:ph type="ftr" sz="quarter" idx="3"/>
          </p:nvPr>
        </p:nvSpPr>
        <p:spPr>
          <a:xfrm>
            <a:off x="7379838" y="30029344"/>
            <a:ext cx="6839850" cy="1724962"/>
          </a:xfrm>
          <a:prstGeom prst="rect">
            <a:avLst/>
          </a:prstGeom>
        </p:spPr>
        <p:txBody>
          <a:bodyPr vert="horz" lIns="438912" tIns="219456" rIns="438912" bIns="219456" rtlCol="0" anchor="ctr"/>
          <a:lstStyle>
            <a:lvl1pPr algn="ctr">
              <a:defRPr sz="411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479660" y="30029344"/>
            <a:ext cx="5039889" cy="1724962"/>
          </a:xfrm>
          <a:prstGeom prst="rect">
            <a:avLst/>
          </a:prstGeom>
        </p:spPr>
        <p:txBody>
          <a:bodyPr vert="horz" lIns="438912" tIns="219456" rIns="438912" bIns="219456" rtlCol="0" anchor="ctr"/>
          <a:lstStyle>
            <a:lvl1pPr algn="r">
              <a:defRPr sz="4110">
                <a:solidFill>
                  <a:schemeClr val="tx1">
                    <a:tint val="7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109836" rtl="0" eaLnBrk="1" latinLnBrk="0" hangingPunct="1">
        <a:spcBef>
          <a:spcPct val="0"/>
        </a:spcBef>
        <a:buNone/>
        <a:defRPr sz="5669" kern="1200">
          <a:solidFill>
            <a:schemeClr val="tx1"/>
          </a:solidFill>
          <a:latin typeface="+mj-lt"/>
          <a:ea typeface="+mj-ea"/>
          <a:cs typeface="+mj-cs"/>
        </a:defRPr>
      </a:lvl1pPr>
    </p:titleStyle>
    <p:bodyStyle>
      <a:lvl1pPr marL="323941"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1pPr>
      <a:lvl2pPr marL="647883"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2pPr>
      <a:lvl3pPr marL="971824"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3pPr>
      <a:lvl4pPr marL="1295766"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4pPr>
      <a:lvl5pPr marL="1619707"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5pPr>
      <a:lvl6pPr marL="8552050"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6pPr>
      <a:lvl7pPr marL="10106969"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7pPr>
      <a:lvl8pPr marL="11661887"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8pPr>
      <a:lvl9pPr marL="13216804"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9pPr>
    </p:bodyStyle>
    <p:otherStyle>
      <a:defPPr>
        <a:defRPr lang="en-US"/>
      </a:defPPr>
      <a:lvl1pPr marL="0" algn="l" defTabSz="3109836" rtl="0" eaLnBrk="1" latinLnBrk="0" hangingPunct="1">
        <a:defRPr sz="6093" kern="1200">
          <a:solidFill>
            <a:schemeClr val="tx1"/>
          </a:solidFill>
          <a:latin typeface="+mn-lt"/>
          <a:ea typeface="+mn-ea"/>
          <a:cs typeface="+mn-cs"/>
        </a:defRPr>
      </a:lvl1pPr>
      <a:lvl2pPr marL="1554918" algn="l" defTabSz="3109836" rtl="0" eaLnBrk="1" latinLnBrk="0" hangingPunct="1">
        <a:defRPr sz="6093" kern="1200">
          <a:solidFill>
            <a:schemeClr val="tx1"/>
          </a:solidFill>
          <a:latin typeface="+mn-lt"/>
          <a:ea typeface="+mn-ea"/>
          <a:cs typeface="+mn-cs"/>
        </a:defRPr>
      </a:lvl2pPr>
      <a:lvl3pPr marL="3109836" algn="l" defTabSz="3109836" rtl="0" eaLnBrk="1" latinLnBrk="0" hangingPunct="1">
        <a:defRPr sz="6093" kern="1200">
          <a:solidFill>
            <a:schemeClr val="tx1"/>
          </a:solidFill>
          <a:latin typeface="+mn-lt"/>
          <a:ea typeface="+mn-ea"/>
          <a:cs typeface="+mn-cs"/>
        </a:defRPr>
      </a:lvl3pPr>
      <a:lvl4pPr marL="4664755" algn="l" defTabSz="3109836" rtl="0" eaLnBrk="1" latinLnBrk="0" hangingPunct="1">
        <a:defRPr sz="6093" kern="1200">
          <a:solidFill>
            <a:schemeClr val="tx1"/>
          </a:solidFill>
          <a:latin typeface="+mn-lt"/>
          <a:ea typeface="+mn-ea"/>
          <a:cs typeface="+mn-cs"/>
        </a:defRPr>
      </a:lvl4pPr>
      <a:lvl5pPr marL="6219673" algn="l" defTabSz="3109836" rtl="0" eaLnBrk="1" latinLnBrk="0" hangingPunct="1">
        <a:defRPr sz="6093" kern="1200">
          <a:solidFill>
            <a:schemeClr val="tx1"/>
          </a:solidFill>
          <a:latin typeface="+mn-lt"/>
          <a:ea typeface="+mn-ea"/>
          <a:cs typeface="+mn-cs"/>
        </a:defRPr>
      </a:lvl5pPr>
      <a:lvl6pPr marL="7774591" algn="l" defTabSz="3109836" rtl="0" eaLnBrk="1" latinLnBrk="0" hangingPunct="1">
        <a:defRPr sz="6093" kern="1200">
          <a:solidFill>
            <a:schemeClr val="tx1"/>
          </a:solidFill>
          <a:latin typeface="+mn-lt"/>
          <a:ea typeface="+mn-ea"/>
          <a:cs typeface="+mn-cs"/>
        </a:defRPr>
      </a:lvl6pPr>
      <a:lvl7pPr marL="9329509" algn="l" defTabSz="3109836" rtl="0" eaLnBrk="1" latinLnBrk="0" hangingPunct="1">
        <a:defRPr sz="6093" kern="1200">
          <a:solidFill>
            <a:schemeClr val="tx1"/>
          </a:solidFill>
          <a:latin typeface="+mn-lt"/>
          <a:ea typeface="+mn-ea"/>
          <a:cs typeface="+mn-cs"/>
        </a:defRPr>
      </a:lvl7pPr>
      <a:lvl8pPr marL="10884428" algn="l" defTabSz="3109836" rtl="0" eaLnBrk="1" latinLnBrk="0" hangingPunct="1">
        <a:defRPr sz="6093" kern="1200">
          <a:solidFill>
            <a:schemeClr val="tx1"/>
          </a:solidFill>
          <a:latin typeface="+mn-lt"/>
          <a:ea typeface="+mn-ea"/>
          <a:cs typeface="+mn-cs"/>
        </a:defRPr>
      </a:lvl8pPr>
      <a:lvl9pPr marL="12439346" algn="l" defTabSz="3109836" rtl="0" eaLnBrk="1" latinLnBrk="0" hangingPunct="1">
        <a:defRPr sz="60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59330" y="352785"/>
            <a:ext cx="14255687" cy="130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597" tIns="259194" rIns="129597" bIns="259194" anchor="t"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101" b="1" dirty="0" err="1">
                <a:solidFill>
                  <a:schemeClr val="accent3">
                    <a:lumMod val="20000"/>
                    <a:lumOff val="80000"/>
                  </a:schemeClr>
                </a:solidFill>
                <a:latin typeface="+mn-lt"/>
              </a:rPr>
              <a:t>Determinismo</a:t>
            </a:r>
            <a:r>
              <a:rPr lang="en-US" sz="5101" b="1" dirty="0">
                <a:solidFill>
                  <a:schemeClr val="accent3">
                    <a:lumMod val="20000"/>
                    <a:lumOff val="80000"/>
                  </a:schemeClr>
                </a:solidFill>
                <a:latin typeface="+mn-lt"/>
              </a:rPr>
              <a:t> </a:t>
            </a:r>
            <a:r>
              <a:rPr lang="en-US" sz="5101" b="1" dirty="0" err="1">
                <a:solidFill>
                  <a:schemeClr val="accent3">
                    <a:lumMod val="20000"/>
                    <a:lumOff val="80000"/>
                  </a:schemeClr>
                </a:solidFill>
                <a:latin typeface="+mn-lt"/>
              </a:rPr>
              <a:t>en</a:t>
            </a:r>
            <a:r>
              <a:rPr lang="en-US" sz="5101" b="1" dirty="0">
                <a:solidFill>
                  <a:schemeClr val="accent3">
                    <a:lumMod val="20000"/>
                    <a:lumOff val="80000"/>
                  </a:schemeClr>
                </a:solidFill>
                <a:latin typeface="+mn-lt"/>
              </a:rPr>
              <a:t> </a:t>
            </a:r>
            <a:r>
              <a:rPr lang="en-US" sz="5101" b="1" dirty="0" err="1">
                <a:solidFill>
                  <a:schemeClr val="accent3">
                    <a:lumMod val="20000"/>
                    <a:lumOff val="80000"/>
                  </a:schemeClr>
                </a:solidFill>
                <a:latin typeface="+mn-lt"/>
              </a:rPr>
              <a:t>melodías</a:t>
            </a:r>
            <a:r>
              <a:rPr lang="en-US" sz="5101" b="1" dirty="0">
                <a:solidFill>
                  <a:schemeClr val="accent3">
                    <a:lumMod val="20000"/>
                    <a:lumOff val="80000"/>
                  </a:schemeClr>
                </a:solidFill>
                <a:latin typeface="+mn-lt"/>
              </a:rPr>
              <a:t> de </a:t>
            </a:r>
            <a:r>
              <a:rPr lang="en-US" sz="5101" b="1" dirty="0" err="1">
                <a:solidFill>
                  <a:schemeClr val="accent3">
                    <a:lumMod val="20000"/>
                    <a:lumOff val="80000"/>
                  </a:schemeClr>
                </a:solidFill>
                <a:latin typeface="+mn-lt"/>
              </a:rPr>
              <a:t>música</a:t>
            </a:r>
            <a:r>
              <a:rPr lang="en-US" sz="5101" b="1" dirty="0">
                <a:solidFill>
                  <a:schemeClr val="accent3">
                    <a:lumMod val="20000"/>
                    <a:lumOff val="80000"/>
                  </a:schemeClr>
                </a:solidFill>
                <a:latin typeface="+mn-lt"/>
              </a:rPr>
              <a:t> </a:t>
            </a:r>
            <a:r>
              <a:rPr lang="en-US" sz="5101" b="1" dirty="0" err="1">
                <a:solidFill>
                  <a:schemeClr val="accent3">
                    <a:lumMod val="20000"/>
                    <a:lumOff val="80000"/>
                  </a:schemeClr>
                </a:solidFill>
                <a:latin typeface="+mn-lt"/>
              </a:rPr>
              <a:t>clásica</a:t>
            </a:r>
            <a:endParaRPr lang="en-US" sz="5101"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3671919" y="1511968"/>
            <a:ext cx="14255687" cy="178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597" tIns="129597" rIns="129597" bIns="1295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401" dirty="0">
                <a:solidFill>
                  <a:schemeClr val="accent3">
                    <a:lumMod val="20000"/>
                    <a:lumOff val="80000"/>
                  </a:schemeClr>
                </a:solidFill>
                <a:latin typeface="+mn-lt"/>
              </a:rPr>
              <a:t>Eduardo Garcia </a:t>
            </a:r>
            <a:r>
              <a:rPr lang="en-US" sz="3401" dirty="0" err="1">
                <a:solidFill>
                  <a:schemeClr val="accent3">
                    <a:lumMod val="20000"/>
                    <a:lumOff val="80000"/>
                  </a:schemeClr>
                </a:solidFill>
                <a:latin typeface="+mn-lt"/>
              </a:rPr>
              <a:t>Castrejón</a:t>
            </a:r>
            <a:r>
              <a:rPr lang="en-US" sz="3401" dirty="0">
                <a:solidFill>
                  <a:schemeClr val="accent3">
                    <a:lumMod val="20000"/>
                    <a:lumOff val="80000"/>
                  </a:schemeClr>
                </a:solidFill>
                <a:latin typeface="+mn-lt"/>
              </a:rPr>
              <a:t>.</a:t>
            </a:r>
          </a:p>
          <a:p>
            <a:pPr algn="ctr" eaLnBrk="1" hangingPunct="1"/>
            <a:r>
              <a:rPr lang="en-US" sz="3401" dirty="0" err="1">
                <a:solidFill>
                  <a:schemeClr val="accent3">
                    <a:lumMod val="20000"/>
                    <a:lumOff val="80000"/>
                  </a:schemeClr>
                </a:solidFill>
                <a:latin typeface="+mn-lt"/>
              </a:rPr>
              <a:t>Asesor</a:t>
            </a:r>
            <a:r>
              <a:rPr lang="en-US" sz="3401" dirty="0">
                <a:solidFill>
                  <a:schemeClr val="accent3">
                    <a:lumMod val="20000"/>
                    <a:lumOff val="80000"/>
                  </a:schemeClr>
                </a:solidFill>
                <a:latin typeface="+mn-lt"/>
              </a:rPr>
              <a:t> </a:t>
            </a:r>
            <a:r>
              <a:rPr lang="en-US" sz="3401" dirty="0" err="1">
                <a:solidFill>
                  <a:schemeClr val="accent3">
                    <a:lumMod val="20000"/>
                    <a:lumOff val="80000"/>
                  </a:schemeClr>
                </a:solidFill>
                <a:latin typeface="+mn-lt"/>
              </a:rPr>
              <a:t>académico</a:t>
            </a:r>
            <a:r>
              <a:rPr lang="en-US" sz="3401" dirty="0">
                <a:solidFill>
                  <a:schemeClr val="accent3">
                    <a:lumMod val="20000"/>
                    <a:lumOff val="80000"/>
                  </a:schemeClr>
                </a:solidFill>
                <a:latin typeface="+mn-lt"/>
              </a:rPr>
              <a:t>: Dr. Gustavo Martínez </a:t>
            </a:r>
            <a:r>
              <a:rPr lang="en-US" sz="3401" dirty="0" err="1">
                <a:solidFill>
                  <a:schemeClr val="accent3">
                    <a:lumMod val="20000"/>
                    <a:lumOff val="80000"/>
                  </a:schemeClr>
                </a:solidFill>
                <a:latin typeface="+mn-lt"/>
              </a:rPr>
              <a:t>Mekler</a:t>
            </a:r>
            <a:endParaRPr lang="en-US" sz="3401" dirty="0">
              <a:solidFill>
                <a:schemeClr val="accent3">
                  <a:lumMod val="20000"/>
                  <a:lumOff val="80000"/>
                </a:schemeClr>
              </a:solidFill>
              <a:latin typeface="+mn-lt"/>
            </a:endParaRPr>
          </a:p>
        </p:txBody>
      </p:sp>
      <p:sp>
        <p:nvSpPr>
          <p:cNvPr id="26" name="TextBox 25"/>
          <p:cNvSpPr txBox="1"/>
          <p:nvPr/>
        </p:nvSpPr>
        <p:spPr>
          <a:xfrm>
            <a:off x="10799762" y="30942554"/>
            <a:ext cx="8639810" cy="954290"/>
          </a:xfrm>
          <a:prstGeom prst="rect">
            <a:avLst/>
          </a:prstGeom>
          <a:noFill/>
        </p:spPr>
        <p:txBody>
          <a:bodyPr wrap="square" tIns="64799" bIns="64799" numCol="1" spcCol="457200" rtlCol="0">
            <a:noAutofit/>
          </a:bodyPr>
          <a:lstStyle/>
          <a:p>
            <a:pPr marL="323941" indent="-323941">
              <a:buFont typeface="+mj-lt"/>
              <a:buAutoNum type="arabicPeriod"/>
            </a:pPr>
            <a:r>
              <a:rPr lang="en-US" sz="1400" dirty="0"/>
              <a:t>[1] Fourier phase index for extracting signatures of determinism and nonlinear features in time series, Alberto  Isaac </a:t>
            </a:r>
            <a:r>
              <a:rPr lang="en-US" sz="1400" dirty="0" err="1"/>
              <a:t>Aguilar_Hernández</a:t>
            </a:r>
            <a:r>
              <a:rPr lang="en-US" sz="1400" dirty="0"/>
              <a:t>, David Michael Serrano-Solis, </a:t>
            </a:r>
            <a:r>
              <a:rPr lang="en-US" sz="1400" dirty="0" err="1"/>
              <a:t>Wady</a:t>
            </a:r>
            <a:r>
              <a:rPr lang="en-US" sz="1400" dirty="0"/>
              <a:t> A. Rios-Herrera, José Fernando Zapata-</a:t>
            </a:r>
            <a:r>
              <a:rPr lang="en-US" sz="1400" dirty="0" err="1"/>
              <a:t>Berruecos</a:t>
            </a:r>
            <a:r>
              <a:rPr lang="en-US" sz="1400" dirty="0"/>
              <a:t>, Gloria </a:t>
            </a:r>
            <a:r>
              <a:rPr lang="en-US" sz="1400" dirty="0" err="1"/>
              <a:t>Villaclara</a:t>
            </a:r>
            <a:r>
              <a:rPr lang="en-US" sz="1400" dirty="0"/>
              <a:t>, Gustavo Martínez-</a:t>
            </a:r>
            <a:r>
              <a:rPr lang="en-US" sz="1400" dirty="0" err="1"/>
              <a:t>Mekler</a:t>
            </a:r>
            <a:r>
              <a:rPr lang="en-US" sz="1400" dirty="0"/>
              <a:t>, Markus F. Müller, Chaos 34, 0130103 (2024) </a:t>
            </a:r>
            <a:endParaRPr lang="en-US" sz="1134" dirty="0"/>
          </a:p>
          <a:p>
            <a:pPr marL="323941" indent="-323941">
              <a:buFont typeface="+mj-lt"/>
              <a:buAutoNum type="arabicPeriod"/>
            </a:pPr>
            <a:r>
              <a:rPr lang="en-US" sz="1400" dirty="0" err="1"/>
              <a:t>Strogatz</a:t>
            </a:r>
            <a:r>
              <a:rPr lang="en-US" sz="1400" dirty="0"/>
              <a:t>, S. H. (2015). Nonlinear dynamics and chaos: With applications to physics, biology, chemistry, and engineering (2nd ed.). Boulder, CO: Westview Press.</a:t>
            </a:r>
          </a:p>
        </p:txBody>
      </p:sp>
      <p:sp>
        <p:nvSpPr>
          <p:cNvPr id="27" name="TextBox 26"/>
          <p:cNvSpPr txBox="1"/>
          <p:nvPr/>
        </p:nvSpPr>
        <p:spPr>
          <a:xfrm>
            <a:off x="10897610" y="30220444"/>
            <a:ext cx="2416752" cy="681084"/>
          </a:xfrm>
          <a:prstGeom prst="rect">
            <a:avLst/>
          </a:prstGeom>
          <a:noFill/>
        </p:spPr>
        <p:txBody>
          <a:bodyPr wrap="none" rtlCol="0">
            <a:spAutoFit/>
          </a:bodyPr>
          <a:lstStyle/>
          <a:p>
            <a:r>
              <a:rPr lang="en-US" sz="3826" b="1" dirty="0"/>
              <a:t>References</a:t>
            </a:r>
          </a:p>
        </p:txBody>
      </p:sp>
      <p:sp>
        <p:nvSpPr>
          <p:cNvPr id="6" name="Rectángulo: esquinas redondeadas 5">
            <a:extLst>
              <a:ext uri="{FF2B5EF4-FFF2-40B4-BE49-F238E27FC236}">
                <a16:creationId xmlns:a16="http://schemas.microsoft.com/office/drawing/2014/main" id="{3F8519B4-702C-4694-A2AA-D687C9C3ED37}"/>
              </a:ext>
            </a:extLst>
          </p:cNvPr>
          <p:cNvSpPr/>
          <p:nvPr/>
        </p:nvSpPr>
        <p:spPr>
          <a:xfrm>
            <a:off x="17127854" y="1781961"/>
            <a:ext cx="3067701" cy="1632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4496"/>
          </a:p>
        </p:txBody>
      </p:sp>
      <p:pic>
        <p:nvPicPr>
          <p:cNvPr id="1026" name="Picture 2" descr="ICF">
            <a:extLst>
              <a:ext uri="{FF2B5EF4-FFF2-40B4-BE49-F238E27FC236}">
                <a16:creationId xmlns:a16="http://schemas.microsoft.com/office/drawing/2014/main" id="{76056DD5-702D-47C9-A7EF-C71356014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5476" y="1855892"/>
            <a:ext cx="2861937" cy="1482918"/>
          </a:xfrm>
          <a:prstGeom prst="rect">
            <a:avLst/>
          </a:prstGeom>
          <a:noFill/>
          <a:extLst>
            <a:ext uri="{909E8E84-426E-40DD-AFC4-6F175D3DCCD1}">
              <a14:hiddenFill xmlns:a14="http://schemas.microsoft.com/office/drawing/2010/main">
                <a:solidFill>
                  <a:srgbClr val="FFFFFF"/>
                </a:solidFill>
              </a14:hiddenFill>
            </a:ext>
          </a:extLst>
        </p:spPr>
      </p:pic>
      <p:sp>
        <p:nvSpPr>
          <p:cNvPr id="39" name="Rectángulo: esquinas redondeadas 38">
            <a:extLst>
              <a:ext uri="{FF2B5EF4-FFF2-40B4-BE49-F238E27FC236}">
                <a16:creationId xmlns:a16="http://schemas.microsoft.com/office/drawing/2014/main" id="{7499C483-8093-4FFA-843D-CFDEB3428F23}"/>
              </a:ext>
            </a:extLst>
          </p:cNvPr>
          <p:cNvSpPr/>
          <p:nvPr/>
        </p:nvSpPr>
        <p:spPr>
          <a:xfrm>
            <a:off x="1209573" y="1414786"/>
            <a:ext cx="3488323" cy="2365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4496"/>
          </a:p>
        </p:txBody>
      </p:sp>
      <p:pic>
        <p:nvPicPr>
          <p:cNvPr id="1028" name="Picture 4" descr="Lema y logosímbolo universitario - Universidad Autónoma del ...">
            <a:extLst>
              <a:ext uri="{FF2B5EF4-FFF2-40B4-BE49-F238E27FC236}">
                <a16:creationId xmlns:a16="http://schemas.microsoft.com/office/drawing/2014/main" id="{8ED46799-9A80-4D85-A8B8-C28D8C53A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337" y="1738780"/>
            <a:ext cx="3067701" cy="18143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0" name="Text Box 189">
                <a:extLst>
                  <a:ext uri="{FF2B5EF4-FFF2-40B4-BE49-F238E27FC236}">
                    <a16:creationId xmlns:a16="http://schemas.microsoft.com/office/drawing/2014/main" id="{AB6480F9-B9E6-4C33-B314-4309362DD4EC}"/>
                  </a:ext>
                </a:extLst>
              </p:cNvPr>
              <p:cNvSpPr txBox="1">
                <a:spLocks noChangeArrowheads="1"/>
              </p:cNvSpPr>
              <p:nvPr/>
            </p:nvSpPr>
            <p:spPr bwMode="auto">
              <a:xfrm>
                <a:off x="1203051" y="4939100"/>
                <a:ext cx="9428162" cy="634449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MX" sz="2400" dirty="0">
                    <a:latin typeface="Calibri" pitchFamily="34" charset="0"/>
                  </a:rPr>
                  <a:t>La investigación se centra en el análisis, a lo largo del tiempo, de partituras de música clásica anteriores al periodo contemporáneo, con énfasis en propiedades como el grado de determinismo, irregularidad y no linealidad en las series. En estudios previos, se ha estado estableciendo la presencia de una narrativa en la mayoría de cerca de 8,500 composiciones analizadas. </a:t>
                </a:r>
              </a:p>
              <a:p>
                <a:pPr algn="just" eaLnBrk="1" hangingPunct="1"/>
                <a:r>
                  <a:rPr lang="es-MX" sz="2400" dirty="0">
                    <a:latin typeface="Calibri" pitchFamily="34" charset="0"/>
                  </a:rPr>
                  <a:t>En esta investigación, se trabaja sobre el índice J [1], que está basado en las fases de Fourier y diseñado para identificar signos de determinismo no lineales y diferenciar entre irregularidades de tipo determinista como el caos y comportamiento aleatorio. </a:t>
                </a:r>
              </a:p>
              <a:p>
                <a:pPr algn="just" eaLnBrk="1" hangingPunct="1"/>
                <a14:m>
                  <m:oMathPara xmlns:m="http://schemas.openxmlformats.org/officeDocument/2006/math">
                    <m:oMathParaPr>
                      <m:jc m:val="centerGroup"/>
                    </m:oMathParaPr>
                    <m:oMath xmlns:m="http://schemas.openxmlformats.org/officeDocument/2006/math">
                      <m:r>
                        <a:rPr lang="es-US" sz="2400" i="1" smtClean="0">
                          <a:latin typeface="Cambria Math" panose="02040503050406030204" pitchFamily="18" charset="0"/>
                        </a:rPr>
                        <m:t>𝐽</m:t>
                      </m:r>
                      <m:r>
                        <a:rPr lang="es-US" sz="2400" i="1" smtClean="0">
                          <a:latin typeface="Cambria Math" panose="02040503050406030204" pitchFamily="18" charset="0"/>
                        </a:rPr>
                        <m:t>=1−</m:t>
                      </m:r>
                      <m:d>
                        <m:dPr>
                          <m:begChr m:val="|"/>
                          <m:endChr m:val="|"/>
                          <m:ctrlPr>
                            <a:rPr lang="es-MX" sz="2400" i="1">
                              <a:latin typeface="Cambria Math" panose="02040503050406030204" pitchFamily="18" charset="0"/>
                            </a:rPr>
                          </m:ctrlPr>
                        </m:dPr>
                        <m:e>
                          <m:f>
                            <m:fPr>
                              <m:ctrlPr>
                                <a:rPr lang="es-MX" sz="2400" i="1">
                                  <a:latin typeface="Cambria Math" panose="02040503050406030204" pitchFamily="18" charset="0"/>
                                </a:rPr>
                              </m:ctrlPr>
                            </m:fPr>
                            <m:num>
                              <m:r>
                                <a:rPr lang="es-US" sz="2400" i="1">
                                  <a:latin typeface="Cambria Math" panose="02040503050406030204" pitchFamily="18" charset="0"/>
                                </a:rPr>
                                <m:t>1</m:t>
                              </m:r>
                            </m:num>
                            <m:den>
                              <m:r>
                                <a:rPr lang="es-US" sz="2400" i="1">
                                  <a:latin typeface="Cambria Math" panose="02040503050406030204" pitchFamily="18" charset="0"/>
                                </a:rPr>
                                <m:t>𝑁</m:t>
                              </m:r>
                              <m:r>
                                <a:rPr lang="es-US" sz="2400" i="1">
                                  <a:latin typeface="Cambria Math" panose="02040503050406030204" pitchFamily="18" charset="0"/>
                                </a:rPr>
                                <m:t>−1</m:t>
                              </m:r>
                            </m:den>
                          </m:f>
                          <m:nary>
                            <m:naryPr>
                              <m:chr m:val="∑"/>
                              <m:limLoc m:val="undOvr"/>
                              <m:ctrlPr>
                                <a:rPr lang="es-MX" sz="2400" i="1">
                                  <a:latin typeface="Cambria Math" panose="02040503050406030204" pitchFamily="18" charset="0"/>
                                </a:rPr>
                              </m:ctrlPr>
                            </m:naryPr>
                            <m:sub>
                              <m:r>
                                <a:rPr lang="es-US" sz="2400" i="1">
                                  <a:latin typeface="Cambria Math" panose="02040503050406030204" pitchFamily="18" charset="0"/>
                                </a:rPr>
                                <m:t>𝑙</m:t>
                              </m:r>
                              <m:r>
                                <a:rPr lang="es-US" sz="2400" i="1">
                                  <a:latin typeface="Cambria Math" panose="02040503050406030204" pitchFamily="18" charset="0"/>
                                </a:rPr>
                                <m:t>=1</m:t>
                              </m:r>
                            </m:sub>
                            <m:sup>
                              <m:r>
                                <a:rPr lang="es-US" sz="2400" i="1">
                                  <a:latin typeface="Cambria Math" panose="02040503050406030204" pitchFamily="18" charset="0"/>
                                </a:rPr>
                                <m:t>𝑁</m:t>
                              </m:r>
                              <m:r>
                                <a:rPr lang="es-US" sz="2400" i="1">
                                  <a:latin typeface="Cambria Math" panose="02040503050406030204" pitchFamily="18" charset="0"/>
                                </a:rPr>
                                <m:t>−1</m:t>
                              </m:r>
                            </m:sup>
                            <m:e>
                              <m:sSup>
                                <m:sSupPr>
                                  <m:ctrlPr>
                                    <a:rPr lang="es-MX" sz="2400" i="1">
                                      <a:latin typeface="Cambria Math" panose="02040503050406030204" pitchFamily="18" charset="0"/>
                                    </a:rPr>
                                  </m:ctrlPr>
                                </m:sSupPr>
                                <m:e>
                                  <m:r>
                                    <a:rPr lang="es-US" sz="2400" i="1">
                                      <a:latin typeface="Cambria Math" panose="02040503050406030204" pitchFamily="18" charset="0"/>
                                    </a:rPr>
                                    <m:t>𝑒</m:t>
                                  </m:r>
                                </m:e>
                                <m:sup>
                                  <m:r>
                                    <a:rPr lang="es-US" sz="2400" i="1">
                                      <a:latin typeface="Cambria Math" panose="02040503050406030204" pitchFamily="18" charset="0"/>
                                    </a:rPr>
                                    <m:t>𝑖</m:t>
                                  </m:r>
                                  <m:r>
                                    <a:rPr lang="es-US" sz="2400" i="1">
                                      <a:latin typeface="Cambria Math" panose="02040503050406030204" pitchFamily="18" charset="0"/>
                                    </a:rPr>
                                    <m:t>𝛼</m:t>
                                  </m:r>
                                  <m:r>
                                    <a:rPr lang="es-US" sz="2400" i="1">
                                      <a:latin typeface="Cambria Math" panose="02040503050406030204" pitchFamily="18" charset="0"/>
                                    </a:rPr>
                                    <m:t>(</m:t>
                                  </m:r>
                                  <m:sSub>
                                    <m:sSubPr>
                                      <m:ctrlPr>
                                        <a:rPr lang="es-MX" sz="2400" i="1">
                                          <a:latin typeface="Cambria Math" panose="02040503050406030204" pitchFamily="18" charset="0"/>
                                        </a:rPr>
                                      </m:ctrlPr>
                                    </m:sSubPr>
                                    <m:e>
                                      <m:r>
                                        <a:rPr lang="es-US" sz="2400" i="1">
                                          <a:latin typeface="Cambria Math" panose="02040503050406030204" pitchFamily="18" charset="0"/>
                                        </a:rPr>
                                        <m:t>𝑓</m:t>
                                      </m:r>
                                    </m:e>
                                    <m:sub>
                                      <m:r>
                                        <a:rPr lang="es-US" sz="2400" i="1">
                                          <a:latin typeface="Cambria Math" panose="02040503050406030204" pitchFamily="18" charset="0"/>
                                        </a:rPr>
                                        <m:t>𝑙</m:t>
                                      </m:r>
                                    </m:sub>
                                  </m:sSub>
                                  <m:r>
                                    <a:rPr lang="es-US" sz="2400" i="1">
                                      <a:latin typeface="Cambria Math" panose="02040503050406030204" pitchFamily="18" charset="0"/>
                                    </a:rPr>
                                    <m:t>)</m:t>
                                  </m:r>
                                </m:sup>
                              </m:sSup>
                            </m:e>
                          </m:nary>
                        </m:e>
                      </m:d>
                    </m:oMath>
                  </m:oMathPara>
                </a14:m>
                <a:endParaRPr lang="es-MX" sz="2400" dirty="0"/>
              </a:p>
              <a:p>
                <a:pPr algn="just" eaLnBrk="1" hangingPunct="1"/>
                <a:r>
                  <a:rPr lang="es-MX" sz="2400" dirty="0">
                    <a:latin typeface="Calibri" pitchFamily="34" charset="0"/>
                  </a:rPr>
                  <a:t>Este índice toma valores entre cero, que representa un ángulo de desviación constante, y uno, que representa una trayectoria completamente aleatoria. </a:t>
                </a:r>
              </a:p>
            </p:txBody>
          </p:sp>
        </mc:Choice>
        <mc:Fallback>
          <p:sp>
            <p:nvSpPr>
              <p:cNvPr id="40" name="Text Box 189">
                <a:extLst>
                  <a:ext uri="{FF2B5EF4-FFF2-40B4-BE49-F238E27FC236}">
                    <a16:creationId xmlns:a16="http://schemas.microsoft.com/office/drawing/2014/main" id="{AB6480F9-B9E6-4C33-B314-4309362DD4EC}"/>
                  </a:ext>
                </a:extLst>
              </p:cNvPr>
              <p:cNvSpPr txBox="1">
                <a:spLocks noRot="1" noChangeAspect="1" noMove="1" noResize="1" noEditPoints="1" noAdjustHandles="1" noChangeArrowheads="1" noChangeShapeType="1" noTextEdit="1"/>
              </p:cNvSpPr>
              <p:nvPr/>
            </p:nvSpPr>
            <p:spPr bwMode="auto">
              <a:xfrm>
                <a:off x="1203051" y="4939100"/>
                <a:ext cx="9428162" cy="6344494"/>
              </a:xfrm>
              <a:prstGeom prst="rect">
                <a:avLst/>
              </a:prstGeom>
              <a:blipFill>
                <a:blip r:embed="rId4"/>
                <a:stretch>
                  <a:fillRect/>
                </a:stretch>
              </a:blipFill>
              <a:ln w="12700">
                <a:solidFill>
                  <a:schemeClr val="accent1">
                    <a:lumMod val="75000"/>
                  </a:schemeClr>
                </a:solidFill>
              </a:ln>
              <a:effectLst/>
            </p:spPr>
            <p:txBody>
              <a:bodyPr/>
              <a:lstStyle/>
              <a:p>
                <a:r>
                  <a:rPr lang="es-MX">
                    <a:noFill/>
                  </a:rPr>
                  <a:t> </a:t>
                </a:r>
              </a:p>
            </p:txBody>
          </p:sp>
        </mc:Fallback>
      </mc:AlternateContent>
      <p:sp>
        <p:nvSpPr>
          <p:cNvPr id="41" name="Rectangle 31">
            <a:extLst>
              <a:ext uri="{FF2B5EF4-FFF2-40B4-BE49-F238E27FC236}">
                <a16:creationId xmlns:a16="http://schemas.microsoft.com/office/drawing/2014/main" id="{F497850B-A767-4859-A2B3-7E47299EEAA4}"/>
              </a:ext>
            </a:extLst>
          </p:cNvPr>
          <p:cNvSpPr/>
          <p:nvPr/>
        </p:nvSpPr>
        <p:spPr>
          <a:xfrm>
            <a:off x="1203051" y="4207580"/>
            <a:ext cx="9428162"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3">
                    <a:lumMod val="20000"/>
                    <a:lumOff val="80000"/>
                  </a:schemeClr>
                </a:solidFill>
              </a:rPr>
              <a:t>Introducción</a:t>
            </a:r>
          </a:p>
        </p:txBody>
      </p:sp>
      <p:pic>
        <p:nvPicPr>
          <p:cNvPr id="8" name="Imagen 7">
            <a:extLst>
              <a:ext uri="{FF2B5EF4-FFF2-40B4-BE49-F238E27FC236}">
                <a16:creationId xmlns:a16="http://schemas.microsoft.com/office/drawing/2014/main" id="{5C5DF8CB-77C4-41E1-91C5-EF78A5B1ACDF}"/>
              </a:ext>
            </a:extLst>
          </p:cNvPr>
          <p:cNvPicPr>
            <a:picLocks noChangeAspect="1"/>
          </p:cNvPicPr>
          <p:nvPr/>
        </p:nvPicPr>
        <p:blipFill>
          <a:blip r:embed="rId5"/>
          <a:stretch>
            <a:fillRect/>
          </a:stretch>
        </p:blipFill>
        <p:spPr>
          <a:xfrm>
            <a:off x="2482136" y="11322844"/>
            <a:ext cx="6717426" cy="5343138"/>
          </a:xfrm>
          <a:prstGeom prst="rect">
            <a:avLst/>
          </a:prstGeom>
        </p:spPr>
      </p:pic>
      <p:sp>
        <p:nvSpPr>
          <p:cNvPr id="9" name="Rectángulo 8">
            <a:extLst>
              <a:ext uri="{FF2B5EF4-FFF2-40B4-BE49-F238E27FC236}">
                <a16:creationId xmlns:a16="http://schemas.microsoft.com/office/drawing/2014/main" id="{9FA8EB8D-EE10-4814-8C7B-4BBD520EC260}"/>
              </a:ext>
            </a:extLst>
          </p:cNvPr>
          <p:cNvSpPr/>
          <p:nvPr/>
        </p:nvSpPr>
        <p:spPr>
          <a:xfrm>
            <a:off x="4933005" y="12825163"/>
            <a:ext cx="3656956"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US" sz="2400" dirty="0">
                <a:solidFill>
                  <a:schemeClr val="tx1"/>
                </a:solidFill>
                <a:latin typeface="+mj-lt"/>
                <a:ea typeface="Times New Roman" panose="02020603050405020304" pitchFamily="18" charset="0"/>
              </a:rPr>
              <a:t>Va</a:t>
            </a:r>
            <a:r>
              <a:rPr lang="es-US" sz="2400" dirty="0">
                <a:solidFill>
                  <a:schemeClr val="tx1"/>
                </a:solidFill>
                <a:effectLst/>
                <a:latin typeface="+mj-lt"/>
                <a:ea typeface="Times New Roman" panose="02020603050405020304" pitchFamily="18" charset="0"/>
              </a:rPr>
              <a:t>lores J que se encuentren por debajo de la curva mínima son indicadores promisorios de determinismo.</a:t>
            </a:r>
            <a:endParaRPr lang="es-MX" sz="2400" dirty="0">
              <a:solidFill>
                <a:schemeClr val="tx1"/>
              </a:solidFill>
              <a:latin typeface="+mj-lt"/>
            </a:endParaRPr>
          </a:p>
        </p:txBody>
      </p:sp>
      <mc:AlternateContent xmlns:mc="http://schemas.openxmlformats.org/markup-compatibility/2006">
        <mc:Choice xmlns:a14="http://schemas.microsoft.com/office/drawing/2010/main" Requires="a14">
          <p:sp>
            <p:nvSpPr>
              <p:cNvPr id="54" name="Text Box 189">
                <a:extLst>
                  <a:ext uri="{FF2B5EF4-FFF2-40B4-BE49-F238E27FC236}">
                    <a16:creationId xmlns:a16="http://schemas.microsoft.com/office/drawing/2014/main" id="{13E925F3-E7FD-44F5-B3BC-B33AA6BF2469}"/>
                  </a:ext>
                </a:extLst>
              </p:cNvPr>
              <p:cNvSpPr txBox="1">
                <a:spLocks noChangeArrowheads="1"/>
              </p:cNvSpPr>
              <p:nvPr/>
            </p:nvSpPr>
            <p:spPr bwMode="auto">
              <a:xfrm>
                <a:off x="1219200" y="17495044"/>
                <a:ext cx="9428162" cy="369331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MX" sz="2400" dirty="0">
                    <a:latin typeface="Calibri" pitchFamily="34" charset="0"/>
                  </a:rPr>
                  <a:t>Sin embargo, el desafío radica en que en esas partituras, el valor de los datos musicales es discreto y son series de tamaño limitado, lo que complica el análisis. Para abordar estas limitaciones, se exploraron los efectos de diferentes técnicas de interpolación. Como referencia, se utilizó el mapeo logístico, donde se emplearon interpolaciones deterministas como de </a:t>
                </a:r>
                <a:r>
                  <a:rPr lang="es-MX" sz="2400" dirty="0" err="1">
                    <a:latin typeface="Calibri" pitchFamily="34" charset="0"/>
                  </a:rPr>
                  <a:t>Hermite</a:t>
                </a:r>
                <a:r>
                  <a:rPr lang="es-MX" sz="2400" dirty="0">
                    <a:latin typeface="Calibri" pitchFamily="34" charset="0"/>
                  </a:rPr>
                  <a:t> y lineales, y estocásticas. El objetivo es convertir una serie de datos discretos a continuos sin alterar significativamente el desempeño del índice J</a:t>
                </a:r>
              </a:p>
              <a:p>
                <a:pPr algn="just" eaLnBrk="1" hangingPunct="1"/>
                <a14:m>
                  <m:oMathPara xmlns:m="http://schemas.openxmlformats.org/officeDocument/2006/math">
                    <m:oMathParaPr>
                      <m:jc m:val="centerGroup"/>
                    </m:oMathParaPr>
                    <m:oMath xmlns:m="http://schemas.openxmlformats.org/officeDocument/2006/math">
                      <m:sSub>
                        <m:sSubPr>
                          <m:ctrlPr>
                            <a:rPr lang="es-MX"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n</m:t>
                          </m:r>
                          <m:r>
                            <a:rPr lang="es-MX" sz="2400">
                              <a:effectLst/>
                              <a:latin typeface="Cambria Math" panose="02040503050406030204" pitchFamily="18" charset="0"/>
                              <a:ea typeface="Calibri" panose="020F0502020204030204" pitchFamily="34" charset="0"/>
                              <a:cs typeface="Times New Roman" panose="02020603050405020304" pitchFamily="18" charset="0"/>
                            </a:rPr>
                            <m:t>+1</m:t>
                          </m:r>
                        </m:sub>
                      </m:sSub>
                      <m:r>
                        <a:rPr lang="es-MX" sz="24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r</m:t>
                      </m:r>
                      <m:r>
                        <a:rPr lang="es-MX" sz="24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n</m:t>
                          </m:r>
                        </m:sub>
                      </m:sSub>
                      <m:r>
                        <a:rPr lang="es-MX" sz="2400">
                          <a:effectLst/>
                          <a:latin typeface="Cambria Math" panose="02040503050406030204" pitchFamily="18" charset="0"/>
                          <a:ea typeface="Calibri" panose="020F0502020204030204" pitchFamily="34" charset="0"/>
                          <a:cs typeface="Times New Roman" panose="02020603050405020304" pitchFamily="18" charset="0"/>
                        </a:rPr>
                        <m:t> </m:t>
                      </m:r>
                      <m:d>
                        <m:dPr>
                          <m:ctrlPr>
                            <a:rPr lang="es-MX" sz="2400" i="1">
                              <a:effectLst/>
                              <a:latin typeface="Cambria Math" panose="02040503050406030204" pitchFamily="18" charset="0"/>
                              <a:ea typeface="Calibri" panose="020F0502020204030204" pitchFamily="34" charset="0"/>
                              <a:cs typeface="Times New Roman" panose="02020603050405020304" pitchFamily="18" charset="0"/>
                            </a:rPr>
                          </m:ctrlPr>
                        </m:dPr>
                        <m:e>
                          <m:r>
                            <a:rPr lang="es-MX" sz="2400">
                              <a:effectLst/>
                              <a:latin typeface="Cambria Math" panose="02040503050406030204" pitchFamily="18" charset="0"/>
                              <a:ea typeface="Calibri" panose="020F0502020204030204" pitchFamily="34" charset="0"/>
                              <a:cs typeface="Times New Roman" panose="02020603050405020304" pitchFamily="18" charset="0"/>
                            </a:rPr>
                            <m:t>1</m:t>
                          </m:r>
                          <m:r>
                            <a:rPr lang="es-MX"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MX" sz="2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n</m:t>
                              </m:r>
                            </m:sub>
                          </m:sSub>
                        </m:e>
                      </m:d>
                    </m:oMath>
                  </m:oMathPara>
                </a14:m>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4" name="Text Box 189">
                <a:extLst>
                  <a:ext uri="{FF2B5EF4-FFF2-40B4-BE49-F238E27FC236}">
                    <a16:creationId xmlns:a16="http://schemas.microsoft.com/office/drawing/2014/main" id="{13E925F3-E7FD-44F5-B3BC-B33AA6BF2469}"/>
                  </a:ext>
                </a:extLst>
              </p:cNvPr>
              <p:cNvSpPr txBox="1">
                <a:spLocks noRot="1" noChangeAspect="1" noMove="1" noResize="1" noEditPoints="1" noAdjustHandles="1" noChangeArrowheads="1" noChangeShapeType="1" noTextEdit="1"/>
              </p:cNvSpPr>
              <p:nvPr/>
            </p:nvSpPr>
            <p:spPr bwMode="auto">
              <a:xfrm>
                <a:off x="1219200" y="17495044"/>
                <a:ext cx="9428162" cy="3693319"/>
              </a:xfrm>
              <a:prstGeom prst="rect">
                <a:avLst/>
              </a:prstGeom>
              <a:blipFill>
                <a:blip r:embed="rId6"/>
                <a:stretch>
                  <a:fillRect/>
                </a:stretch>
              </a:blipFill>
              <a:ln w="12700">
                <a:solidFill>
                  <a:schemeClr val="accent1">
                    <a:lumMod val="75000"/>
                  </a:schemeClr>
                </a:solidFill>
              </a:ln>
              <a:effectLst/>
            </p:spPr>
            <p:txBody>
              <a:bodyPr/>
              <a:lstStyle/>
              <a:p>
                <a:r>
                  <a:rPr lang="es-MX">
                    <a:noFill/>
                  </a:rPr>
                  <a:t> </a:t>
                </a:r>
              </a:p>
            </p:txBody>
          </p:sp>
        </mc:Fallback>
      </mc:AlternateContent>
      <p:sp>
        <p:nvSpPr>
          <p:cNvPr id="55" name="Rectangle 31">
            <a:extLst>
              <a:ext uri="{FF2B5EF4-FFF2-40B4-BE49-F238E27FC236}">
                <a16:creationId xmlns:a16="http://schemas.microsoft.com/office/drawing/2014/main" id="{FFCC730D-A343-48B7-84FA-B91BCD470DAB}"/>
              </a:ext>
            </a:extLst>
          </p:cNvPr>
          <p:cNvSpPr/>
          <p:nvPr/>
        </p:nvSpPr>
        <p:spPr>
          <a:xfrm>
            <a:off x="1219200" y="16733044"/>
            <a:ext cx="9428162"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solidFill>
                  <a:schemeClr val="accent3">
                    <a:lumMod val="20000"/>
                    <a:lumOff val="80000"/>
                  </a:schemeClr>
                </a:solidFill>
              </a:rPr>
              <a:t>Limitaciones</a:t>
            </a:r>
            <a:endParaRPr lang="en-US" sz="4000" b="1" dirty="0">
              <a:solidFill>
                <a:schemeClr val="accent3">
                  <a:lumMod val="20000"/>
                  <a:lumOff val="80000"/>
                </a:schemeClr>
              </a:solidFill>
            </a:endParaRPr>
          </a:p>
        </p:txBody>
      </p:sp>
      <p:pic>
        <p:nvPicPr>
          <p:cNvPr id="56" name="Imagen 55">
            <a:extLst>
              <a:ext uri="{FF2B5EF4-FFF2-40B4-BE49-F238E27FC236}">
                <a16:creationId xmlns:a16="http://schemas.microsoft.com/office/drawing/2014/main" id="{3A7D96BB-D9A9-4E02-AEE8-222C4F56D60F}"/>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722562" y="21313792"/>
            <a:ext cx="6705600" cy="4029852"/>
          </a:xfrm>
          <a:prstGeom prst="rect">
            <a:avLst/>
          </a:prstGeom>
          <a:noFill/>
          <a:ln>
            <a:noFill/>
          </a:ln>
        </p:spPr>
      </p:pic>
      <p:pic>
        <p:nvPicPr>
          <p:cNvPr id="57" name="Imagen 56">
            <a:extLst>
              <a:ext uri="{FF2B5EF4-FFF2-40B4-BE49-F238E27FC236}">
                <a16:creationId xmlns:a16="http://schemas.microsoft.com/office/drawing/2014/main" id="{6223F9F4-9E05-434F-B992-A31BB10DD6DC}"/>
              </a:ext>
            </a:extLst>
          </p:cNvPr>
          <p:cNvPicPr/>
          <p:nvPr/>
        </p:nvPicPr>
        <p:blipFill>
          <a:blip r:embed="rId8"/>
          <a:stretch>
            <a:fillRect/>
          </a:stretch>
        </p:blipFill>
        <p:spPr>
          <a:xfrm>
            <a:off x="10788962" y="10027444"/>
            <a:ext cx="5040000" cy="3686400"/>
          </a:xfrm>
          <a:prstGeom prst="rect">
            <a:avLst/>
          </a:prstGeom>
        </p:spPr>
      </p:pic>
      <p:pic>
        <p:nvPicPr>
          <p:cNvPr id="58" name="Imagen 57">
            <a:extLst>
              <a:ext uri="{FF2B5EF4-FFF2-40B4-BE49-F238E27FC236}">
                <a16:creationId xmlns:a16="http://schemas.microsoft.com/office/drawing/2014/main" id="{0537350F-E075-412A-BA4B-53BCF9D33663}"/>
              </a:ext>
            </a:extLst>
          </p:cNvPr>
          <p:cNvPicPr/>
          <p:nvPr/>
        </p:nvPicPr>
        <p:blipFill>
          <a:blip r:embed="rId9"/>
          <a:stretch>
            <a:fillRect/>
          </a:stretch>
        </p:blipFill>
        <p:spPr>
          <a:xfrm>
            <a:off x="15828962" y="10056244"/>
            <a:ext cx="5040000" cy="3687013"/>
          </a:xfrm>
          <a:prstGeom prst="rect">
            <a:avLst/>
          </a:prstGeom>
        </p:spPr>
      </p:pic>
      <p:sp>
        <p:nvSpPr>
          <p:cNvPr id="17" name="Rectángulo 16">
            <a:extLst>
              <a:ext uri="{FF2B5EF4-FFF2-40B4-BE49-F238E27FC236}">
                <a16:creationId xmlns:a16="http://schemas.microsoft.com/office/drawing/2014/main" id="{CD25D47D-8790-4500-9C32-46A1BA05706C}"/>
              </a:ext>
            </a:extLst>
          </p:cNvPr>
          <p:cNvSpPr/>
          <p:nvPr/>
        </p:nvSpPr>
        <p:spPr>
          <a:xfrm>
            <a:off x="588962" y="28467844"/>
            <a:ext cx="20421600" cy="1781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9" name="Imagen 58">
            <a:extLst>
              <a:ext uri="{FF2B5EF4-FFF2-40B4-BE49-F238E27FC236}">
                <a16:creationId xmlns:a16="http://schemas.microsoft.com/office/drawing/2014/main" id="{ABC5874D-C9AC-4D28-8818-66DFF45E8235}"/>
              </a:ext>
            </a:extLst>
          </p:cNvPr>
          <p:cNvPicPr/>
          <p:nvPr/>
        </p:nvPicPr>
        <p:blipFill>
          <a:blip r:embed="rId10"/>
          <a:stretch>
            <a:fillRect/>
          </a:stretch>
        </p:blipFill>
        <p:spPr>
          <a:xfrm>
            <a:off x="10854843" y="25419844"/>
            <a:ext cx="5040000" cy="3686400"/>
          </a:xfrm>
          <a:prstGeom prst="rect">
            <a:avLst/>
          </a:prstGeom>
        </p:spPr>
      </p:pic>
      <p:pic>
        <p:nvPicPr>
          <p:cNvPr id="60" name="Imagen 59">
            <a:extLst>
              <a:ext uri="{FF2B5EF4-FFF2-40B4-BE49-F238E27FC236}">
                <a16:creationId xmlns:a16="http://schemas.microsoft.com/office/drawing/2014/main" id="{B6892498-C305-4070-A08F-4CB6F14F3499}"/>
              </a:ext>
            </a:extLst>
          </p:cNvPr>
          <p:cNvPicPr/>
          <p:nvPr/>
        </p:nvPicPr>
        <p:blipFill>
          <a:blip r:embed="rId11"/>
          <a:stretch>
            <a:fillRect/>
          </a:stretch>
        </p:blipFill>
        <p:spPr>
          <a:xfrm>
            <a:off x="15894843" y="25448644"/>
            <a:ext cx="5040000" cy="3686400"/>
          </a:xfrm>
          <a:prstGeom prst="rect">
            <a:avLst/>
          </a:prstGeom>
        </p:spPr>
      </p:pic>
      <p:pic>
        <p:nvPicPr>
          <p:cNvPr id="62" name="Imagen 61">
            <a:extLst>
              <a:ext uri="{FF2B5EF4-FFF2-40B4-BE49-F238E27FC236}">
                <a16:creationId xmlns:a16="http://schemas.microsoft.com/office/drawing/2014/main" id="{A216FBDE-FA1F-46AB-9FC6-932C8DD3F0B6}"/>
              </a:ext>
            </a:extLst>
          </p:cNvPr>
          <p:cNvPicPr/>
          <p:nvPr/>
        </p:nvPicPr>
        <p:blipFill>
          <a:blip r:embed="rId12"/>
          <a:stretch>
            <a:fillRect/>
          </a:stretch>
        </p:blipFill>
        <p:spPr>
          <a:xfrm>
            <a:off x="11774643" y="14066044"/>
            <a:ext cx="8240400" cy="5182195"/>
          </a:xfrm>
          <a:prstGeom prst="rect">
            <a:avLst/>
          </a:prstGeom>
        </p:spPr>
      </p:pic>
      <p:pic>
        <p:nvPicPr>
          <p:cNvPr id="63" name="Imagen 62">
            <a:extLst>
              <a:ext uri="{FF2B5EF4-FFF2-40B4-BE49-F238E27FC236}">
                <a16:creationId xmlns:a16="http://schemas.microsoft.com/office/drawing/2014/main" id="{D6FE41E5-4E54-44CC-8297-8F4DDC02CA4C}"/>
              </a:ext>
            </a:extLst>
          </p:cNvPr>
          <p:cNvPicPr/>
          <p:nvPr/>
        </p:nvPicPr>
        <p:blipFill>
          <a:blip r:embed="rId13"/>
          <a:stretch>
            <a:fillRect/>
          </a:stretch>
        </p:blipFill>
        <p:spPr>
          <a:xfrm>
            <a:off x="11774643" y="19476244"/>
            <a:ext cx="8240400" cy="5070100"/>
          </a:xfrm>
          <a:prstGeom prst="rect">
            <a:avLst/>
          </a:prstGeom>
        </p:spPr>
      </p:pic>
      <p:sp>
        <p:nvSpPr>
          <p:cNvPr id="66" name="Rectangle 31">
            <a:extLst>
              <a:ext uri="{FF2B5EF4-FFF2-40B4-BE49-F238E27FC236}">
                <a16:creationId xmlns:a16="http://schemas.microsoft.com/office/drawing/2014/main" id="{480171F2-0547-40DC-B0C7-9B6A4598BDA8}"/>
              </a:ext>
            </a:extLst>
          </p:cNvPr>
          <p:cNvSpPr/>
          <p:nvPr/>
        </p:nvSpPr>
        <p:spPr>
          <a:xfrm>
            <a:off x="1219200" y="25343644"/>
            <a:ext cx="9428162"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solidFill>
                  <a:schemeClr val="accent3">
                    <a:lumMod val="20000"/>
                    <a:lumOff val="80000"/>
                  </a:schemeClr>
                </a:solidFill>
              </a:rPr>
              <a:t>Resultados</a:t>
            </a:r>
            <a:endParaRPr lang="en-US" sz="4000" b="1" dirty="0">
              <a:solidFill>
                <a:schemeClr val="accent3">
                  <a:lumMod val="20000"/>
                  <a:lumOff val="80000"/>
                </a:schemeClr>
              </a:solidFill>
            </a:endParaRPr>
          </a:p>
        </p:txBody>
      </p:sp>
      <p:sp>
        <p:nvSpPr>
          <p:cNvPr id="67" name="Text Box 189">
            <a:extLst>
              <a:ext uri="{FF2B5EF4-FFF2-40B4-BE49-F238E27FC236}">
                <a16:creationId xmlns:a16="http://schemas.microsoft.com/office/drawing/2014/main" id="{E8116FBD-07E0-421C-9C47-D29AA9CEC1BF}"/>
              </a:ext>
            </a:extLst>
          </p:cNvPr>
          <p:cNvSpPr txBox="1">
            <a:spLocks noChangeArrowheads="1"/>
          </p:cNvSpPr>
          <p:nvPr/>
        </p:nvSpPr>
        <p:spPr bwMode="auto">
          <a:xfrm>
            <a:off x="1229040" y="26081593"/>
            <a:ext cx="9428162" cy="4062651"/>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MX" sz="2400" dirty="0">
                <a:latin typeface="Calibri" pitchFamily="34" charset="0"/>
              </a:rPr>
              <a:t>Al interpolar 15 puntos dentro de los datos del mapeo logístico para 3.0 &lt; r &lt; 4.0, los resultados en </a:t>
            </a:r>
            <a:r>
              <a:rPr lang="es-MX" sz="2400" b="1" dirty="0">
                <a:latin typeface="Calibri" pitchFamily="34" charset="0"/>
              </a:rPr>
              <a:t>(4) </a:t>
            </a:r>
            <a:r>
              <a:rPr lang="es-MX" sz="2400" dirty="0">
                <a:latin typeface="Calibri" pitchFamily="34" charset="0"/>
              </a:rPr>
              <a:t>y</a:t>
            </a:r>
            <a:r>
              <a:rPr lang="es-MX" sz="2400" b="1" dirty="0">
                <a:latin typeface="Calibri" pitchFamily="34" charset="0"/>
              </a:rPr>
              <a:t> (5)</a:t>
            </a:r>
            <a:r>
              <a:rPr lang="es-MX" sz="2400" dirty="0">
                <a:latin typeface="Calibri" pitchFamily="34" charset="0"/>
              </a:rPr>
              <a:t> resultan promisorios a pesar de que añaden componentes deterministas que afectan ligeramente la detección de comportamientos caóticos y aleatorios. </a:t>
            </a:r>
          </a:p>
          <a:p>
            <a:pPr algn="just" eaLnBrk="1" hangingPunct="1"/>
            <a:r>
              <a:rPr lang="es-MX" sz="2400" dirty="0">
                <a:latin typeface="Calibri" pitchFamily="34" charset="0"/>
              </a:rPr>
              <a:t>En los datos de la música en </a:t>
            </a:r>
            <a:r>
              <a:rPr lang="es-MX" sz="2400" b="1" dirty="0">
                <a:latin typeface="Calibri" pitchFamily="34" charset="0"/>
              </a:rPr>
              <a:t>(3)</a:t>
            </a:r>
            <a:r>
              <a:rPr lang="es-MX" sz="2400" dirty="0">
                <a:latin typeface="Calibri" pitchFamily="34" charset="0"/>
              </a:rPr>
              <a:t>, las interpolaciones da más casos de piezas musicales por debajo del umbral de la aleatoriedad </a:t>
            </a:r>
            <a:r>
              <a:rPr lang="es-MX" sz="2400" b="1">
                <a:latin typeface="Calibri" pitchFamily="34" charset="0"/>
              </a:rPr>
              <a:t>(6 y 7</a:t>
            </a:r>
            <a:r>
              <a:rPr lang="es-MX" sz="2400" b="1" dirty="0">
                <a:latin typeface="Calibri" pitchFamily="34" charset="0"/>
              </a:rPr>
              <a:t>)</a:t>
            </a:r>
            <a:r>
              <a:rPr lang="es-MX" sz="2400" dirty="0">
                <a:latin typeface="Calibri" pitchFamily="34" charset="0"/>
              </a:rPr>
              <a:t>.</a:t>
            </a:r>
          </a:p>
          <a:p>
            <a:pPr algn="just" eaLnBrk="1" hangingPunct="1"/>
            <a:r>
              <a:rPr lang="es-MX" sz="2400" dirty="0">
                <a:latin typeface="Calibri" pitchFamily="34" charset="0"/>
              </a:rPr>
              <a:t>También se exploró la sensibilidad del índice J ante interpolación estocástica o aleatoria, resultados preliminares indican que rompe la dinámica del sistema. La inclusión de ruido </a:t>
            </a:r>
            <a:r>
              <a:rPr lang="es-MX" sz="2400" b="1" dirty="0">
                <a:latin typeface="Calibri" pitchFamily="34" charset="0"/>
              </a:rPr>
              <a:t>(8 y 9)</a:t>
            </a:r>
            <a:r>
              <a:rPr lang="es-MX" sz="2400" dirty="0">
                <a:latin typeface="Calibri" pitchFamily="34" charset="0"/>
              </a:rPr>
              <a:t> en regímenes regulares se releja en comportamientos interesantes del índice J.</a:t>
            </a:r>
          </a:p>
        </p:txBody>
      </p:sp>
      <p:sp>
        <p:nvSpPr>
          <p:cNvPr id="18" name="CuadroTexto 17">
            <a:extLst>
              <a:ext uri="{FF2B5EF4-FFF2-40B4-BE49-F238E27FC236}">
                <a16:creationId xmlns:a16="http://schemas.microsoft.com/office/drawing/2014/main" id="{34BA0F85-ACC2-4BAE-98ED-4AD5BF0516B4}"/>
              </a:ext>
            </a:extLst>
          </p:cNvPr>
          <p:cNvSpPr txBox="1"/>
          <p:nvPr/>
        </p:nvSpPr>
        <p:spPr>
          <a:xfrm>
            <a:off x="3924071" y="15226011"/>
            <a:ext cx="773825" cy="523220"/>
          </a:xfrm>
          <a:prstGeom prst="rect">
            <a:avLst/>
          </a:prstGeom>
          <a:noFill/>
        </p:spPr>
        <p:txBody>
          <a:bodyPr wrap="square" rtlCol="0">
            <a:spAutoFit/>
          </a:bodyPr>
          <a:lstStyle/>
          <a:p>
            <a:r>
              <a:rPr lang="es-US" sz="2800" b="1" dirty="0"/>
              <a:t>(1)</a:t>
            </a:r>
            <a:endParaRPr lang="es-MX" sz="2800" b="1" dirty="0"/>
          </a:p>
        </p:txBody>
      </p:sp>
      <p:sp>
        <p:nvSpPr>
          <p:cNvPr id="68" name="CuadroTexto 67">
            <a:extLst>
              <a:ext uri="{FF2B5EF4-FFF2-40B4-BE49-F238E27FC236}">
                <a16:creationId xmlns:a16="http://schemas.microsoft.com/office/drawing/2014/main" id="{9D02180F-D922-4E64-8092-66D705F4E0C3}"/>
              </a:ext>
            </a:extLst>
          </p:cNvPr>
          <p:cNvSpPr txBox="1"/>
          <p:nvPr/>
        </p:nvSpPr>
        <p:spPr>
          <a:xfrm>
            <a:off x="3423376" y="21641356"/>
            <a:ext cx="773825" cy="523220"/>
          </a:xfrm>
          <a:prstGeom prst="rect">
            <a:avLst/>
          </a:prstGeom>
          <a:noFill/>
        </p:spPr>
        <p:txBody>
          <a:bodyPr wrap="square" rtlCol="0">
            <a:spAutoFit/>
          </a:bodyPr>
          <a:lstStyle/>
          <a:p>
            <a:r>
              <a:rPr lang="es-US" sz="2800" b="1" dirty="0"/>
              <a:t>(2)</a:t>
            </a:r>
            <a:endParaRPr lang="es-MX" sz="2800" b="1" dirty="0"/>
          </a:p>
        </p:txBody>
      </p:sp>
      <p:pic>
        <p:nvPicPr>
          <p:cNvPr id="70" name="Imagen 69">
            <a:extLst>
              <a:ext uri="{FF2B5EF4-FFF2-40B4-BE49-F238E27FC236}">
                <a16:creationId xmlns:a16="http://schemas.microsoft.com/office/drawing/2014/main" id="{6D1E67F4-9593-45D3-909C-5380634C7480}"/>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387154" y="4236244"/>
            <a:ext cx="9015378" cy="5343138"/>
          </a:xfrm>
          <a:prstGeom prst="rect">
            <a:avLst/>
          </a:prstGeom>
          <a:noFill/>
          <a:ln>
            <a:noFill/>
          </a:ln>
        </p:spPr>
      </p:pic>
      <p:sp>
        <p:nvSpPr>
          <p:cNvPr id="71" name="CuadroTexto 70">
            <a:extLst>
              <a:ext uri="{FF2B5EF4-FFF2-40B4-BE49-F238E27FC236}">
                <a16:creationId xmlns:a16="http://schemas.microsoft.com/office/drawing/2014/main" id="{604A744D-4AFD-407D-9EBB-1406E10DE53F}"/>
              </a:ext>
            </a:extLst>
          </p:cNvPr>
          <p:cNvSpPr txBox="1"/>
          <p:nvPr/>
        </p:nvSpPr>
        <p:spPr>
          <a:xfrm>
            <a:off x="12105986" y="7996244"/>
            <a:ext cx="773825" cy="369332"/>
          </a:xfrm>
          <a:prstGeom prst="rect">
            <a:avLst/>
          </a:prstGeom>
          <a:noFill/>
        </p:spPr>
        <p:txBody>
          <a:bodyPr wrap="square" rtlCol="0">
            <a:spAutoFit/>
          </a:bodyPr>
          <a:lstStyle/>
          <a:p>
            <a:r>
              <a:rPr lang="es-US" sz="1800" b="1" dirty="0"/>
              <a:t>(3)</a:t>
            </a:r>
            <a:endParaRPr lang="es-MX" sz="1800" b="1" dirty="0"/>
          </a:p>
        </p:txBody>
      </p:sp>
      <p:sp>
        <p:nvSpPr>
          <p:cNvPr id="72" name="CuadroTexto 71">
            <a:extLst>
              <a:ext uri="{FF2B5EF4-FFF2-40B4-BE49-F238E27FC236}">
                <a16:creationId xmlns:a16="http://schemas.microsoft.com/office/drawing/2014/main" id="{22E450DC-AB52-44FB-93B7-94C8305FCBE2}"/>
              </a:ext>
            </a:extLst>
          </p:cNvPr>
          <p:cNvSpPr txBox="1"/>
          <p:nvPr/>
        </p:nvSpPr>
        <p:spPr>
          <a:xfrm>
            <a:off x="11104562" y="12198972"/>
            <a:ext cx="773825" cy="369332"/>
          </a:xfrm>
          <a:prstGeom prst="rect">
            <a:avLst/>
          </a:prstGeom>
          <a:noFill/>
        </p:spPr>
        <p:txBody>
          <a:bodyPr wrap="square" rtlCol="0">
            <a:spAutoFit/>
          </a:bodyPr>
          <a:lstStyle/>
          <a:p>
            <a:r>
              <a:rPr lang="es-US" sz="1800" b="1" dirty="0"/>
              <a:t>(4)</a:t>
            </a:r>
            <a:endParaRPr lang="es-MX" sz="1800" b="1" dirty="0"/>
          </a:p>
        </p:txBody>
      </p:sp>
      <p:sp>
        <p:nvSpPr>
          <p:cNvPr id="73" name="CuadroTexto 72">
            <a:extLst>
              <a:ext uri="{FF2B5EF4-FFF2-40B4-BE49-F238E27FC236}">
                <a16:creationId xmlns:a16="http://schemas.microsoft.com/office/drawing/2014/main" id="{6A1336FE-57EB-4828-8042-2A39BA425B33}"/>
              </a:ext>
            </a:extLst>
          </p:cNvPr>
          <p:cNvSpPr txBox="1"/>
          <p:nvPr/>
        </p:nvSpPr>
        <p:spPr>
          <a:xfrm>
            <a:off x="16173849" y="12200313"/>
            <a:ext cx="773825" cy="369332"/>
          </a:xfrm>
          <a:prstGeom prst="rect">
            <a:avLst/>
          </a:prstGeom>
          <a:noFill/>
        </p:spPr>
        <p:txBody>
          <a:bodyPr wrap="square" rtlCol="0">
            <a:spAutoFit/>
          </a:bodyPr>
          <a:lstStyle/>
          <a:p>
            <a:r>
              <a:rPr lang="es-US" sz="1800" b="1" dirty="0"/>
              <a:t>(5)</a:t>
            </a:r>
            <a:endParaRPr lang="es-MX" sz="1800" b="1" dirty="0"/>
          </a:p>
        </p:txBody>
      </p:sp>
      <p:sp>
        <p:nvSpPr>
          <p:cNvPr id="74" name="CuadroTexto 73">
            <a:extLst>
              <a:ext uri="{FF2B5EF4-FFF2-40B4-BE49-F238E27FC236}">
                <a16:creationId xmlns:a16="http://schemas.microsoft.com/office/drawing/2014/main" id="{35A935D6-A4BC-4A0C-A420-107FF60FFE87}"/>
              </a:ext>
            </a:extLst>
          </p:cNvPr>
          <p:cNvSpPr txBox="1"/>
          <p:nvPr/>
        </p:nvSpPr>
        <p:spPr>
          <a:xfrm>
            <a:off x="12247562" y="14407154"/>
            <a:ext cx="773825" cy="369332"/>
          </a:xfrm>
          <a:prstGeom prst="rect">
            <a:avLst/>
          </a:prstGeom>
          <a:noFill/>
        </p:spPr>
        <p:txBody>
          <a:bodyPr wrap="square" rtlCol="0">
            <a:spAutoFit/>
          </a:bodyPr>
          <a:lstStyle/>
          <a:p>
            <a:r>
              <a:rPr lang="es-US" sz="1800" b="1" dirty="0"/>
              <a:t>(6)</a:t>
            </a:r>
            <a:endParaRPr lang="es-MX" sz="1800" b="1" dirty="0"/>
          </a:p>
        </p:txBody>
      </p:sp>
      <p:sp>
        <p:nvSpPr>
          <p:cNvPr id="75" name="CuadroTexto 74">
            <a:extLst>
              <a:ext uri="{FF2B5EF4-FFF2-40B4-BE49-F238E27FC236}">
                <a16:creationId xmlns:a16="http://schemas.microsoft.com/office/drawing/2014/main" id="{770B30BD-9E1C-479B-A84B-5396F9C85D4D}"/>
              </a:ext>
            </a:extLst>
          </p:cNvPr>
          <p:cNvSpPr txBox="1"/>
          <p:nvPr/>
        </p:nvSpPr>
        <p:spPr>
          <a:xfrm>
            <a:off x="12399962" y="19752407"/>
            <a:ext cx="773825" cy="369332"/>
          </a:xfrm>
          <a:prstGeom prst="rect">
            <a:avLst/>
          </a:prstGeom>
          <a:noFill/>
        </p:spPr>
        <p:txBody>
          <a:bodyPr wrap="square" rtlCol="0">
            <a:spAutoFit/>
          </a:bodyPr>
          <a:lstStyle/>
          <a:p>
            <a:r>
              <a:rPr lang="es-US" sz="1800" b="1" dirty="0"/>
              <a:t>(7)</a:t>
            </a:r>
            <a:endParaRPr lang="es-MX" sz="1800" b="1" dirty="0"/>
          </a:p>
        </p:txBody>
      </p:sp>
      <p:sp>
        <p:nvSpPr>
          <p:cNvPr id="76" name="CuadroTexto 75">
            <a:extLst>
              <a:ext uri="{FF2B5EF4-FFF2-40B4-BE49-F238E27FC236}">
                <a16:creationId xmlns:a16="http://schemas.microsoft.com/office/drawing/2014/main" id="{7C92BC29-76C7-4B9E-8A4E-483DA97FCC03}"/>
              </a:ext>
            </a:extLst>
          </p:cNvPr>
          <p:cNvSpPr txBox="1"/>
          <p:nvPr/>
        </p:nvSpPr>
        <p:spPr>
          <a:xfrm>
            <a:off x="11366516" y="28935978"/>
            <a:ext cx="773825" cy="369332"/>
          </a:xfrm>
          <a:prstGeom prst="rect">
            <a:avLst/>
          </a:prstGeom>
          <a:noFill/>
        </p:spPr>
        <p:txBody>
          <a:bodyPr wrap="square" rtlCol="0">
            <a:spAutoFit/>
          </a:bodyPr>
          <a:lstStyle/>
          <a:p>
            <a:r>
              <a:rPr lang="es-US" sz="1800" b="1" dirty="0"/>
              <a:t>(8)</a:t>
            </a:r>
            <a:endParaRPr lang="es-MX" sz="1800" b="1" dirty="0"/>
          </a:p>
        </p:txBody>
      </p:sp>
      <p:sp>
        <p:nvSpPr>
          <p:cNvPr id="77" name="CuadroTexto 76">
            <a:extLst>
              <a:ext uri="{FF2B5EF4-FFF2-40B4-BE49-F238E27FC236}">
                <a16:creationId xmlns:a16="http://schemas.microsoft.com/office/drawing/2014/main" id="{74E4D725-E035-4C8E-A6F0-B074E74B2D1C}"/>
              </a:ext>
            </a:extLst>
          </p:cNvPr>
          <p:cNvSpPr txBox="1"/>
          <p:nvPr/>
        </p:nvSpPr>
        <p:spPr>
          <a:xfrm>
            <a:off x="16197775" y="28984698"/>
            <a:ext cx="773825" cy="369332"/>
          </a:xfrm>
          <a:prstGeom prst="rect">
            <a:avLst/>
          </a:prstGeom>
          <a:noFill/>
        </p:spPr>
        <p:txBody>
          <a:bodyPr wrap="square" rtlCol="0">
            <a:spAutoFit/>
          </a:bodyPr>
          <a:lstStyle/>
          <a:p>
            <a:r>
              <a:rPr lang="es-US" sz="1800" b="1" dirty="0"/>
              <a:t>(9)</a:t>
            </a:r>
            <a:endParaRPr lang="es-MX" sz="1800" b="1"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4414</TotalTime>
  <Words>514</Words>
  <Application>Microsoft Office PowerPoint</Application>
  <PresentationFormat>Personalizado</PresentationFormat>
  <Paragraphs>28</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Cambria Math</vt:lpstr>
      <vt:lpstr>Office Theme</vt:lpstr>
      <vt:lpstr>Presentación de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EDUARDO  GARCIA CASTREJON</cp:lastModifiedBy>
  <cp:revision>91</cp:revision>
  <cp:lastPrinted>2013-02-12T02:21:55Z</cp:lastPrinted>
  <dcterms:created xsi:type="dcterms:W3CDTF">2013-02-10T21:14:48Z</dcterms:created>
  <dcterms:modified xsi:type="dcterms:W3CDTF">2024-12-02T02:39:38Z</dcterms:modified>
</cp:coreProperties>
</file>