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8" r:id="rId4"/>
    <p:sldId id="258" r:id="rId5"/>
    <p:sldId id="259" r:id="rId6"/>
    <p:sldId id="299" r:id="rId7"/>
    <p:sldId id="260" r:id="rId8"/>
    <p:sldId id="261" r:id="rId9"/>
    <p:sldId id="300" r:id="rId10"/>
    <p:sldId id="263" r:id="rId11"/>
    <p:sldId id="264" r:id="rId12"/>
    <p:sldId id="267" r:id="rId13"/>
    <p:sldId id="268" r:id="rId14"/>
    <p:sldId id="269" r:id="rId15"/>
    <p:sldId id="270" r:id="rId16"/>
    <p:sldId id="272" r:id="rId17"/>
    <p:sldId id="275" r:id="rId18"/>
    <p:sldId id="277" r:id="rId19"/>
    <p:sldId id="278" r:id="rId20"/>
    <p:sldId id="279" r:id="rId21"/>
    <p:sldId id="301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302" r:id="rId38"/>
    <p:sldId id="296" r:id="rId39"/>
    <p:sldId id="297" r:id="rId40"/>
    <p:sldId id="276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ván Serrano Eduardo" initials="GSE" lastIdx="2" clrIdx="0">
    <p:extLst>
      <p:ext uri="{19B8F6BF-5375-455C-9EA6-DF929625EA0E}">
        <p15:presenceInfo xmlns:p15="http://schemas.microsoft.com/office/powerpoint/2012/main" userId="S::eduardo.gravan@edu.uah.es::1f20a747-25a7-4a17-b917-f6e4aa1a7c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85EE-5181-439D-AA3D-F82854312DFA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80969-2D30-4669-89EB-2537C406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82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Uso de emulador de etiquetas en vez de etiquetas físicas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95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7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62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42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57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82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42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20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80969-2D30-4669-89EB-2537C406F61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6DBA6-8F3C-4C17-ACD3-1DB0AB51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19D30-2A9F-43A8-99FF-7357ED85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23B50-6EFF-4222-9EFD-F286CD8D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29FF5-921E-43DE-AAEC-74D9BF2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6E2CA-57B5-4E9D-8FC6-F6690714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A863-7F5D-47A5-AEB0-93B84827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D812DF-649D-4CCC-AF2F-5C722F7D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D75B3-C97E-4F53-B69A-5A018F5E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4CC27-BDBF-48F0-9CDE-2DF97E41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2702C-9810-4DFB-A6FB-BA3D1AFF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7972B-600A-409E-A25F-1EB0A2415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475AB1-BD8E-47BC-AE39-12D0BEAC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1CE3E-1D48-43A6-B807-7F9B28C8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F05D2F-D0DB-4FCB-8A23-6147739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91A56-1C0D-4D2F-A3D2-B77F168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56BA-BD42-4498-BEA5-D8107274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84ABA-5030-4247-9505-83F61F65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3016C-2F8C-4164-90B6-98E9757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3C6E9-ABE9-44AF-96FE-0BD0EE01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619DF-FFD3-477C-9EEC-57493229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0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FAF95-66B4-45EA-8582-9A79287B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ED52E-FF6F-4AA3-A9B1-744C0CDF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0922DC-FD20-46C8-B9B7-A4AF20F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E27D8-7C71-4AC9-9CA6-7D9726C7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38FF0-1721-4301-9F39-0C9A11EA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569C-5157-4675-B3BB-A3A93381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A8189-CEA7-425D-AA8F-0A7FA2154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C0AFBE-C884-4D3A-B68F-AB4AFDF4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A79E4-7FA9-4F09-BC1F-836F9140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1B297-5970-44BF-9DF3-C176E496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CACA28-3E39-47B8-9D86-FAFDD7CF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4EEBD-E4F0-4822-A458-FF07E17A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14E43D-5CB6-4C05-9D48-7D864F01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979A8-1082-4EBE-89EE-826AB60F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CD912C-1D75-4A4F-B985-D673A655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AF2CBF-45E2-4CD9-B00E-20B75F107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19AC4D-FC04-404C-962E-F43421AA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1CFA4-FD64-4CC5-B836-9055C0F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A7ADDB-2F23-460E-8F6C-CB3DE65E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DC22-BAEF-4627-BEBD-BC2688C1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57A58E-CBC3-40BE-BD9F-75CA9FC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54B640-84EF-47EE-B509-2869C4BE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8FAD3E-EC60-4E96-AEC9-319BACC8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B775D9-AEDD-44EE-9E25-47E2E2F4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6A75A-1D8F-46AD-ADF6-3E32741E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E99931-CD31-4792-9DC6-7FCBAD60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D5F9-3848-47BB-80E3-19110DD3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76323-B937-4DCB-BAA8-AB9AD398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BA0F38-9AC7-4BA1-A41C-1250169B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43451-061A-4F5E-BBC8-F1FFB566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21DE6-4DA6-4632-9025-1863E9FC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016A8-002D-44C9-97E2-941D216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38E6C-B3F1-4A90-80AE-8DB43AF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3888ED-1E49-4870-A15A-D9ABCCB8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C19403-04A0-46D8-8E13-317B9A122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42066-3AAD-41D4-A757-3155CDA6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03DF09-F604-4BC8-ADE8-813B5E2B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A5915-4CED-4797-BEF4-41C8CD8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9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4D69FC-2221-4E97-A3D6-800C8B09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7FE131-1B93-41F3-BFD5-E7B5FD5F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6084D-B68F-46C4-A2F6-27A9B13C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5E06-0439-4E1F-9337-0D9341CA8322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3E2B0-7553-4A3D-9F9D-7CD63E71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10709-7D1A-4056-AFE4-9B1F0AEF7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6139-74D0-4A26-87B4-0218DACDAC1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6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ktefa.ditrendia.es/blog/todas-las-estad%C3%ADsticas-sobre-m%C3%B3viles-que-deber%C3%ADas-conocer-mwc1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s4android.org/nfc-specifications/NFCForum-TS-Type-4-Tag_2.0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-i7pdSyoAE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13735"/>
          </a:xfrm>
        </p:spPr>
        <p:txBody>
          <a:bodyPr>
            <a:no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Fin de Grado</a:t>
            </a:r>
            <a:br>
              <a:rPr lang="es-ES" sz="4400" dirty="0">
                <a:solidFill>
                  <a:schemeClr val="bg1"/>
                </a:solidFill>
              </a:rPr>
            </a:br>
            <a:r>
              <a:rPr lang="es-ES" sz="4400" dirty="0">
                <a:solidFill>
                  <a:schemeClr val="bg1"/>
                </a:solidFill>
              </a:rPr>
              <a:t> </a:t>
            </a:r>
            <a:br>
              <a:rPr lang="es-ES" sz="4400" dirty="0">
                <a:solidFill>
                  <a:schemeClr val="bg1"/>
                </a:solidFill>
              </a:rPr>
            </a:br>
            <a:r>
              <a:rPr lang="es-E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una aplicación móvil para la creación de una herramienta de control de asistencia mediante NFC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66C96C-BE4D-402C-8B7D-3385CD79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Eduardo Graván Serrano – 03212337L</a:t>
            </a:r>
          </a:p>
        </p:txBody>
      </p:sp>
    </p:spTree>
    <p:extLst>
      <p:ext uri="{BB962C8B-B14F-4D97-AF65-F5344CB8AC3E}">
        <p14:creationId xmlns:p14="http://schemas.microsoft.com/office/powerpoint/2010/main" val="130107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Introducción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realización del proyecto, se han tenido que estudiar los siguientes puntos fundamentales: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las soluciones existentes en el mercado y teoría detrás del uso de estas tecnologías para la creación de sistemas de control de asistencia.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la tecnología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del sistema Android.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de la API de NFC en Android.</a:t>
            </a:r>
          </a:p>
        </p:txBody>
      </p:sp>
    </p:spTree>
    <p:extLst>
      <p:ext uri="{BB962C8B-B14F-4D97-AF65-F5344CB8AC3E}">
        <p14:creationId xmlns:p14="http://schemas.microsoft.com/office/powerpoint/2010/main" val="223453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Estudio de mercado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las aplicaciones en el mercado, podemos resumir los sistemas con las siguientes características: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Etiquetas NFC físicas.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lectores NFC conectados a ordenadores.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aplicaciones Android como lector de etiquetas.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recogen otros datos como localización por GPS, reconocimiento facial, etc.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alojados en la nube.</a:t>
            </a:r>
          </a:p>
        </p:txBody>
      </p:sp>
    </p:spTree>
    <p:extLst>
      <p:ext uri="{BB962C8B-B14F-4D97-AF65-F5344CB8AC3E}">
        <p14:creationId xmlns:p14="http://schemas.microsoft.com/office/powerpoint/2010/main" val="284543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tecnología NFC 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 basado en la tecnología de radiofrecuencia RFID.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Muy poco alcance operativo. Entre 5 y 10 centímetros como máximo (dependiendo de la implementación).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sencilla, por lo que su implementación es fácil.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extendido su implementación en dispositivos móviles.</a:t>
            </a:r>
          </a:p>
        </p:txBody>
      </p:sp>
    </p:spTree>
    <p:extLst>
      <p:ext uri="{BB962C8B-B14F-4D97-AF65-F5344CB8AC3E}">
        <p14:creationId xmlns:p14="http://schemas.microsoft.com/office/powerpoint/2010/main" val="213304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etiquetas NFC: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dispositivos pasivos (no tienen su propia fuente de alimentación).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 relativamente pequeña (entre 48 bytes y 1 Mbyte).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Compuesto por memoria, pequeña CPU y antena.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lectores NFC se encargan de compartir su corriente eléctrica con las etiquetas, encendiéndolas. Esto permite que se puedan introducir etiquetas NFC en elementos como pulseras, tarjetas, etc.</a:t>
            </a:r>
          </a:p>
        </p:txBody>
      </p:sp>
    </p:spTree>
    <p:extLst>
      <p:ext uri="{BB962C8B-B14F-4D97-AF65-F5344CB8AC3E}">
        <p14:creationId xmlns:p14="http://schemas.microsoft.com/office/powerpoint/2010/main" val="331547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principales usos de la tecnología NFC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Pago a través de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Identificación de usuarios a través de etiquetas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Seguimiento e identificación de productos.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asistencia.</a:t>
            </a:r>
          </a:p>
        </p:txBody>
      </p:sp>
    </p:spTree>
    <p:extLst>
      <p:ext uri="{BB962C8B-B14F-4D97-AF65-F5344CB8AC3E}">
        <p14:creationId xmlns:p14="http://schemas.microsoft.com/office/powerpoint/2010/main" val="268725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estándar NDEF (NFC Data Exchange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Estándar de formato de mensajes a compartir por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la interoperabilidad entre distintos tipos de etiquetas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Requiere del uso de protocolos y etiquetas estandarizados.</a:t>
            </a:r>
          </a:p>
        </p:txBody>
      </p:sp>
    </p:spTree>
    <p:extLst>
      <p:ext uri="{BB962C8B-B14F-4D97-AF65-F5344CB8AC3E}">
        <p14:creationId xmlns:p14="http://schemas.microsoft.com/office/powerpoint/2010/main" val="162038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Tecnología NFC (IV)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cinco tipos de etiquetas que implementan el formato NDEF aceptadas por el foro de NFC. De esos cinco tipos: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quinto tipo es relativamente nuevo.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puede trabajar con los 4 primeros tipos de etiquetas.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implementación del servicio de emulación de etiquetas de Android solo permite la emulación de etiquetas de tipo 4.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9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API de Android nos proporciona una gran cantidad de herramientas para manejar etiquetas NFC. De cara a la gestión de mensajes NDEF, tenemos dos posibilidades: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Android Beam.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manual de un lector y un emulador de etiquetas.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modo de resumen, Android Beam: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dos dispositivos móviles Android que lo soporten entrar en modo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través de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modo, se pueden compartir mensajes en formato NDEF, conexión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-Fi, archivos, etc.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Beam es exclusivo consigo mismo. No permite el uso de otro tipo de dispositivos o etiquetas.</a:t>
            </a:r>
          </a:p>
        </p:txBody>
      </p:sp>
    </p:spTree>
    <p:extLst>
      <p:ext uri="{BB962C8B-B14F-4D97-AF65-F5344CB8AC3E}">
        <p14:creationId xmlns:p14="http://schemas.microsoft.com/office/powerpoint/2010/main" val="264584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implementación de un emulador de etiquetas NFC, Android nos permite: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Emular etiquetas de tipo 4.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API cuenta con un servicio de Android especializado,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Emulation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(HCE).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servicio es una clase abstracta Java que podemos implementar. El método principal se encarga de procesar los comandos mandados por el lector de etiquetas, enviando una respuesta.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comandos deben estar implementados manualmente a nivel de byte.</a:t>
            </a:r>
          </a:p>
        </p:txBody>
      </p:sp>
    </p:spTree>
    <p:extLst>
      <p:ext uri="{BB962C8B-B14F-4D97-AF65-F5344CB8AC3E}">
        <p14:creationId xmlns:p14="http://schemas.microsoft.com/office/powerpoint/2010/main" val="6329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puntos a tratar en esta presentación son: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t>Trabajo Futuro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3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 - API de NFC en Android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segundo lugar, en cuanto a la implementación de un lector de etiquetas en Android: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etiquetas leídas se convierten a objetos Java.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lector de etiquetas envía comandos automáticamente, no hace falta implementar a nivel de byte.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nos permite configurar el teléfono para estar en solo modo lectura. Esto permite tener un emulador y un lector en el mismo teléfono simultáneamente.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1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451"/>
            <a:ext cx="9144000" cy="807097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</a:t>
            </a:r>
          </a:p>
        </p:txBody>
      </p:sp>
    </p:spTree>
    <p:extLst>
      <p:ext uri="{BB962C8B-B14F-4D97-AF65-F5344CB8AC3E}">
        <p14:creationId xmlns:p14="http://schemas.microsoft.com/office/powerpoint/2010/main" val="277241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Arquitectura del sistema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desarrollado cuenta con los siguientes subsistemas: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HTTP.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Android.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escritorio para administradores. </a:t>
            </a:r>
          </a:p>
        </p:txBody>
      </p:sp>
    </p:spTree>
    <p:extLst>
      <p:ext uri="{BB962C8B-B14F-4D97-AF65-F5344CB8AC3E}">
        <p14:creationId xmlns:p14="http://schemas.microsoft.com/office/powerpoint/2010/main" val="366420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Arquitectura del sistema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 general del sistema: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B7C66E-9BD5-4F08-8097-8819DDD6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24" y="2508144"/>
            <a:ext cx="6610951" cy="33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Base de datos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características más importantes de la base de datos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tres tablas.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Empleado.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Asistencia.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las siguientes relaciones entre tablas: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Empleado-Horario: cada empleado puede tener uno o más registros horarios asociados a su email.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Horario-Asistencia: relación 1:1. Cada registro horario tendrá siempre un registro de asistencia asociado.</a:t>
            </a:r>
          </a:p>
        </p:txBody>
      </p:sp>
    </p:spTree>
    <p:extLst>
      <p:ext uri="{BB962C8B-B14F-4D97-AF65-F5344CB8AC3E}">
        <p14:creationId xmlns:p14="http://schemas.microsoft.com/office/powerpoint/2010/main" val="413460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Base de datos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el siguiente modelo: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Debido a su simplicidad, se ha decidido implementar la base de datos con SQLite3.</a:t>
            </a:r>
          </a:p>
        </p:txBody>
      </p:sp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9B9A512E-F269-4DC0-9E37-77DA08FF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2527102"/>
            <a:ext cx="6677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2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un servidor HTTP por las siguientes razones: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Limitaciones de Android.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 de una interfaz para acceder a la base de datos.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fácil de implementar y escalar.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tecnologías entre las que escoger: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Enterprise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+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3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escogió implementar el servidor con Python por: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escala del servidor es pequeña.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Mucha más simplicidad a la hora de implementar.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Interoperabilidad entre SQLite y Python.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al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Python a utilizar, se escogió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debido a que se tenía algo de experiencia previa trabajando con él.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Junto con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hizo uso de la especificación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conocida como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Esto nos permite: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la interfaz de la API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través de un fichero de despliegue (YAML o JSON).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documentación sobre la API directamente a través del propio fichero de despliegue.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proporciona una interfaz gráfica para hacer pruebas sobre el servidor y la base de datos.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el fichero YAML se definen las llamadas al código Python encargado de gestionar la interacción con la base de datos.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23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Servidor HTTP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 general de la API: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B719ED-FF3E-4524-8F1A-5D16AA3E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25" y="2335122"/>
            <a:ext cx="6867349" cy="44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451"/>
            <a:ext cx="9144000" cy="807097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28776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Android es el eje central del proyecto. Sus componentes se pueden resumir en: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Partes complementarias (menú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gestión de datos de usuario, etc.)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de lectura de etiquetas (para teléfonos en modo administrador).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Actividad de emulación de etiquetas (para teléfonos de empleados).</a:t>
            </a:r>
          </a:p>
        </p:txBody>
      </p:sp>
    </p:spTree>
    <p:extLst>
      <p:ext uri="{BB962C8B-B14F-4D97-AF65-F5344CB8AC3E}">
        <p14:creationId xmlns:p14="http://schemas.microsoft.com/office/powerpoint/2010/main" val="29727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las partes complementarias: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abrir la aplicación por primera vez, el usuario debe hacer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identificándose.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información de usuario se guarda en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Android.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hacer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identifica si el usuario tiene permisos de administración o no.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información de usuario se guarda hasta que el usuario haga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411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actividad de lectura de etiquetas: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hecho uso de la API de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ReaderMode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al teléfono tomar control del chip NFC, limitando sus acciones.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el teléfono en modo lectura encuentra una etiqueta: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Comprueba que la etiqueta siga el formato NDEF.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Recupera el mensaje NDEF y lo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(formato, codificación, etc.).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Recupera el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mensaje (email del usuario) y se lo envía al servidor HTTP para fichar en la aplicación.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le notifica al usuario con el resultado del intento de fichar en el servidor.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20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(III)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 actividad de emulación de etiquetas: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actividad prepara los datos a emular como mensaje NDEF (email del usuario) desde las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Lanza el servicio de emulación de etiquetas.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servicio de emulación de etiquetas: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 el mensaje NDEF. Calcula la longitud del mensaje, prepara el registro NDEF, etc.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marca como disponible para atender a peticiones de lectura.</a:t>
            </a:r>
          </a:p>
        </p:txBody>
      </p:sp>
    </p:spTree>
    <p:extLst>
      <p:ext uri="{BB962C8B-B14F-4D97-AF65-F5344CB8AC3E}">
        <p14:creationId xmlns:p14="http://schemas.microsoft.com/office/powerpoint/2010/main" val="2192837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Aplicación Android (IV)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servicio de emulación sigue la especificación de operaciones 2.0 [2] para etiquetas de tipo 4 del foro de NFC: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comandos APDU (C-APDU) que envía el lector.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 con respuestas APDU (R-APDU) en base a las peticiones del lector.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 comunicación ha acabado y se ha enviado el mensaje NDEF: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envía un mensaje a la actividad de que el envío ha acabado correctamente.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actividad se lo hace saber al usuario, actualizando la interfaz.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1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Panel de Administración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escritorio simple para gestionar los datos de la aplicación. Sus características principales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Creada con Java y la librería gráfica Swing.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 todas las llamadas de gestión a la API a través de interfaces con botones y campos de texto.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sencillo de utilizar.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objetivo es crear una capa de abstracción entre los administradores y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193242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desarrollado - Panel de Administración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funcionamiento del sistema sigue el siguiente patrón: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administrador hace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la aplicación (sólo se permite entrar a usuarios con permisos de administración).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escoge una acción a realizar (crear, eliminar, consultar) sobre un tipo de datos (empleados, horarios, registros de asistencia).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administrador rellena un formulario.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envía los datos al servidor HTTP.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le muestra al usuario la respuesta del servidor para notificarle del resultado de la acción.</a:t>
            </a:r>
          </a:p>
        </p:txBody>
      </p:sp>
    </p:spTree>
    <p:extLst>
      <p:ext uri="{BB962C8B-B14F-4D97-AF65-F5344CB8AC3E}">
        <p14:creationId xmlns:p14="http://schemas.microsoft.com/office/powerpoint/2010/main" val="3346725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451"/>
            <a:ext cx="9144000" cy="807097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3487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conclusiones finales del proyecto: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combinación de NFC y Android permite la creación de sistemas robustos y sin costes adicionales de NFC (lectores, etiquetas…).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implementación de un emulador de etiquetas nos permite obviar el uso de etiquetas físicas, aunque deja la puerta abierta a su uso.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Cumplidos los objetivos iniciales para el proyecto.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 modularidad del sistema permite una futura expansión.</a:t>
            </a:r>
          </a:p>
        </p:txBody>
      </p:sp>
    </p:spTree>
    <p:extLst>
      <p:ext uri="{BB962C8B-B14F-4D97-AF65-F5344CB8AC3E}">
        <p14:creationId xmlns:p14="http://schemas.microsoft.com/office/powerpoint/2010/main" val="2962350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futuro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cara al futuro, se podrían considerar los siguientes puntos: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protocolos de seguridad a varios niveles: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del protocolo HTTPS para comunicaciones.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Encriptación de la base de datos.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aplicación de gestión de tokens de autenticación para las peticiones de la API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otro servidor HTTP más robusto que el que viene por defecto con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otras funcionalidades en función de las necesidades del cliente.</a:t>
            </a:r>
          </a:p>
        </p:txBody>
      </p:sp>
    </p:spTree>
    <p:extLst>
      <p:ext uri="{BB962C8B-B14F-4D97-AF65-F5344CB8AC3E}">
        <p14:creationId xmlns:p14="http://schemas.microsoft.com/office/powerpoint/2010/main" val="10295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creación de este sistema de gestión de asistencia y horarios de empleados para una empresa se debe a: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 de las empresas de controlar la asistencia de sus empleados.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tecnología NFC es perfecta gracias a su bajo coste de infraestructura y simplicidad en su uso.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permite asegurar la presencialidad del empleado.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Automatización del proceso de fichaje.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82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Ditrendia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https://mktefa.ditrendia.es/blog/todas-las-estad%C3%ADsticas-sobre-m%C3%B3viles-que-deber%C3%ADas-conocer-mwc19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NFC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Tag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http://apps4android.org/nfc-specifications/NFCForum-TS-Type-4-Tag_2.0.pdf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52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 del sistema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lementos multimedia en línea 5" title="Demo TFG">
            <a:hlinkClick r:id="" action="ppaction://media"/>
            <a:extLst>
              <a:ext uri="{FF2B5EF4-FFF2-40B4-BE49-F238E27FC236}">
                <a16:creationId xmlns:a16="http://schemas.microsoft.com/office/drawing/2014/main" id="{BCC7464D-7B32-41FB-84AE-0786AA85B7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28056" y="1465740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cuanto a las tecnologías móviles: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Penetración de dispositivos móviles inteligentes en España en torno al 96-97% en 2017 [1].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Muchos de estos dispositivos móviles implementan chips de NFC que permiten el uso de esta tecnología.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Posibilidad de fichar desde un dispositivo que llevamos siempre encima.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7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451"/>
            <a:ext cx="9144000" cy="807097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344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principales objetivos de este proyecto son: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sistema de control de asistencia y horarios de empleados autosuficiente.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uso de la tecnología NFC.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uso de tecnologías móviles aprovechando la API de Android.</a:t>
            </a:r>
          </a:p>
        </p:txBody>
      </p:sp>
    </p:spTree>
    <p:extLst>
      <p:ext uri="{BB962C8B-B14F-4D97-AF65-F5344CB8AC3E}">
        <p14:creationId xmlns:p14="http://schemas.microsoft.com/office/powerpoint/2010/main" val="20387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B637AF-C465-4CBB-85A1-ABF8D288CB7F}"/>
              </a:ext>
            </a:extLst>
          </p:cNvPr>
          <p:cNvSpPr/>
          <p:nvPr/>
        </p:nvSpPr>
        <p:spPr>
          <a:xfrm>
            <a:off x="0" y="1184988"/>
            <a:ext cx="12192000" cy="5673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0354-1C62-4255-AC9F-816FB2F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7282"/>
            <a:ext cx="11681928" cy="100770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(I)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84F03C4-1B7D-458F-BB20-BD1ABFD645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5857479"/>
            <a:ext cx="302895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2F09F-B945-4235-BEF5-E7B272FC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Estos objetivos se materializan en: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una aplicación Android que: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Permita a los empleados fichar con ella a través de NFC.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Permita a los administradores poner su teléfono en modo lectura.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el sistema: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HTTP.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una aplicación de escritorio para administradores.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4FDD0-F4A4-4733-AD52-D9822A8D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5451"/>
            <a:ext cx="9144000" cy="807097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52501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2231</Words>
  <Application>Microsoft Office PowerPoint</Application>
  <PresentationFormat>Panorámica</PresentationFormat>
  <Paragraphs>223</Paragraphs>
  <Slides>41</Slides>
  <Notes>9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Tema de Office</vt:lpstr>
      <vt:lpstr>Trabajo Fin de Grado   Desarrollo de una aplicación móvil para la creación de una herramienta de control de asistencia mediante NFC</vt:lpstr>
      <vt:lpstr>Índice</vt:lpstr>
      <vt:lpstr>Introducción</vt:lpstr>
      <vt:lpstr>Introducción</vt:lpstr>
      <vt:lpstr>Introducción (I)</vt:lpstr>
      <vt:lpstr>Objetivos</vt:lpstr>
      <vt:lpstr>Objetivos</vt:lpstr>
      <vt:lpstr>Objetivos (I)</vt:lpstr>
      <vt:lpstr>Estado del arte</vt:lpstr>
      <vt:lpstr>Estado del arte - Introducción</vt:lpstr>
      <vt:lpstr>Estado del arte - Estudio de mercado</vt:lpstr>
      <vt:lpstr>Estado del arte - Tecnología NFC</vt:lpstr>
      <vt:lpstr>Estado del arte - Tecnología NFC (I)</vt:lpstr>
      <vt:lpstr>Estado del arte - Tecnología NFC (II)</vt:lpstr>
      <vt:lpstr>Estado del arte - Tecnología NFC (III)</vt:lpstr>
      <vt:lpstr>Estado del arte - Tecnología NFC (IV)</vt:lpstr>
      <vt:lpstr>Estado del arte - API de NFC en Android</vt:lpstr>
      <vt:lpstr>Estado del arte - API de NFC en Android (I)</vt:lpstr>
      <vt:lpstr>Estado del arte - API de NFC en Android (II)</vt:lpstr>
      <vt:lpstr>Estado del arte - API de NFC en Android (III)</vt:lpstr>
      <vt:lpstr>Sistema desarrollado</vt:lpstr>
      <vt:lpstr>Sistema desarrollado - Arquitectura del sistema</vt:lpstr>
      <vt:lpstr>Sistema desarrollado - Arquitectura del sistema (I)</vt:lpstr>
      <vt:lpstr>Sistema desarrollado - Base de datos</vt:lpstr>
      <vt:lpstr>Sistema desarrollado - Base de datos (I)</vt:lpstr>
      <vt:lpstr>Sistema desarrollado - Servidor HTTP</vt:lpstr>
      <vt:lpstr>Sistema desarrollado - Servidor HTTP (I)</vt:lpstr>
      <vt:lpstr>Sistema desarrollado - Servidor HTTP (II)</vt:lpstr>
      <vt:lpstr>Sistema desarrollado - Servidor HTTP (III)</vt:lpstr>
      <vt:lpstr>Sistema desarrollado - Aplicación Android</vt:lpstr>
      <vt:lpstr>Sistema desarrollado - Aplicación Android (I)</vt:lpstr>
      <vt:lpstr>Sistema desarrollado - Aplicación Android (II)</vt:lpstr>
      <vt:lpstr>Sistema desarrollado - Aplicación Android (III)</vt:lpstr>
      <vt:lpstr>Sistema desarrollado - Aplicación Android (IV)</vt:lpstr>
      <vt:lpstr>Sistema desarrollado - Panel de Administración</vt:lpstr>
      <vt:lpstr>Sistema desarrollado - Panel de Administración (I)</vt:lpstr>
      <vt:lpstr>Conclusiones y trabajo futuro</vt:lpstr>
      <vt:lpstr>Conclusiones</vt:lpstr>
      <vt:lpstr>Trabajo futuro</vt:lpstr>
      <vt:lpstr>Bibliografía</vt:lpstr>
      <vt:lpstr>Demostración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Graván Serrano Eduardo</dc:creator>
  <cp:lastModifiedBy>Graván Serrano Eduardo</cp:lastModifiedBy>
  <cp:revision>48</cp:revision>
  <dcterms:created xsi:type="dcterms:W3CDTF">2020-09-18T10:26:04Z</dcterms:created>
  <dcterms:modified xsi:type="dcterms:W3CDTF">2020-10-01T06:14:52Z</dcterms:modified>
</cp:coreProperties>
</file>