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60" r:id="rId3"/>
    <p:sldId id="261" r:id="rId4"/>
    <p:sldId id="297" r:id="rId5"/>
    <p:sldId id="300" r:id="rId6"/>
    <p:sldId id="298" r:id="rId7"/>
    <p:sldId id="301" r:id="rId8"/>
    <p:sldId id="299" r:id="rId9"/>
    <p:sldId id="302" r:id="rId10"/>
  </p:sldIdLst>
  <p:sldSz cx="9144000" cy="5143500" type="screen16x9"/>
  <p:notesSz cx="6858000" cy="9144000"/>
  <p:embeddedFontLst>
    <p:embeddedFont>
      <p:font typeface="Hanken Grotesk" panose="020B0604020202020204" charset="0"/>
      <p:regular r:id="rId12"/>
      <p:bold r:id="rId13"/>
      <p:italic r:id="rId14"/>
      <p:boldItalic r:id="rId15"/>
    </p:embeddedFont>
    <p:embeddedFont>
      <p:font typeface="Raleway Black" pitchFamily="2" charset="0"/>
      <p:bold r:id="rId16"/>
      <p:boldItalic r:id="rId17"/>
    </p:embeddedFont>
    <p:embeddedFont>
      <p:font typeface="Raleway ExtraBold" pitchFamily="2" charset="0"/>
      <p:bold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772874-782B-4B2A-AFF6-0A88D1C7AB62}">
  <a:tblStyle styleId="{74772874-782B-4B2A-AFF6-0A88D1C7AB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DC53850-2E61-4F7C-B102-C3C4E611768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-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1EDBB54F-7EA8-234B-39BF-93FB4C221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>
            <a:extLst>
              <a:ext uri="{FF2B5EF4-FFF2-40B4-BE49-F238E27FC236}">
                <a16:creationId xmlns:a16="http://schemas.microsoft.com/office/drawing/2014/main" id="{23C72FE6-87A2-42A5-335B-15BAD4DACC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>
            <a:extLst>
              <a:ext uri="{FF2B5EF4-FFF2-40B4-BE49-F238E27FC236}">
                <a16:creationId xmlns:a16="http://schemas.microsoft.com/office/drawing/2014/main" id="{5FA4F1FA-558A-C49A-0C7A-492DE3860A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115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>
          <a:extLst>
            <a:ext uri="{FF2B5EF4-FFF2-40B4-BE49-F238E27FC236}">
              <a16:creationId xmlns:a16="http://schemas.microsoft.com/office/drawing/2014/main" id="{CA0F11F3-AEDF-1CDE-6BEB-8FEC7140A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>
            <a:extLst>
              <a:ext uri="{FF2B5EF4-FFF2-40B4-BE49-F238E27FC236}">
                <a16:creationId xmlns:a16="http://schemas.microsoft.com/office/drawing/2014/main" id="{447CB3B5-2663-69FF-2894-DF65BF37A2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>
            <a:extLst>
              <a:ext uri="{FF2B5EF4-FFF2-40B4-BE49-F238E27FC236}">
                <a16:creationId xmlns:a16="http://schemas.microsoft.com/office/drawing/2014/main" id="{B2F404D4-25CE-7404-5090-D4F900EB11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858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B81F5BB6-422D-4D18-25F0-DB159C8B6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>
            <a:extLst>
              <a:ext uri="{FF2B5EF4-FFF2-40B4-BE49-F238E27FC236}">
                <a16:creationId xmlns:a16="http://schemas.microsoft.com/office/drawing/2014/main" id="{19EFF5FC-CA6E-0E64-C747-38C4F14F2C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>
            <a:extLst>
              <a:ext uri="{FF2B5EF4-FFF2-40B4-BE49-F238E27FC236}">
                <a16:creationId xmlns:a16="http://schemas.microsoft.com/office/drawing/2014/main" id="{7F68B392-19DE-8D23-37F6-D7DF5601B6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532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>
          <a:extLst>
            <a:ext uri="{FF2B5EF4-FFF2-40B4-BE49-F238E27FC236}">
              <a16:creationId xmlns:a16="http://schemas.microsoft.com/office/drawing/2014/main" id="{27E8BB68-1F17-37E2-19E4-AF1D9878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>
            <a:extLst>
              <a:ext uri="{FF2B5EF4-FFF2-40B4-BE49-F238E27FC236}">
                <a16:creationId xmlns:a16="http://schemas.microsoft.com/office/drawing/2014/main" id="{572A89CA-13B7-69C4-2FB2-71342BD8D4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>
            <a:extLst>
              <a:ext uri="{FF2B5EF4-FFF2-40B4-BE49-F238E27FC236}">
                <a16:creationId xmlns:a16="http://schemas.microsoft.com/office/drawing/2014/main" id="{86680D92-A48F-52B5-3C8B-4EC56A8C3D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117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07FDA769-A5E1-9476-6192-26EB67556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>
            <a:extLst>
              <a:ext uri="{FF2B5EF4-FFF2-40B4-BE49-F238E27FC236}">
                <a16:creationId xmlns:a16="http://schemas.microsoft.com/office/drawing/2014/main" id="{A48AEFC3-6770-9546-8BF4-902CD269A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>
            <a:extLst>
              <a:ext uri="{FF2B5EF4-FFF2-40B4-BE49-F238E27FC236}">
                <a16:creationId xmlns:a16="http://schemas.microsoft.com/office/drawing/2014/main" id="{87A06065-E6D6-F089-774B-1DB970D22D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386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>
          <a:extLst>
            <a:ext uri="{FF2B5EF4-FFF2-40B4-BE49-F238E27FC236}">
              <a16:creationId xmlns:a16="http://schemas.microsoft.com/office/drawing/2014/main" id="{97D7EB13-B298-A48E-ED24-45ECAB6F0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>
            <a:extLst>
              <a:ext uri="{FF2B5EF4-FFF2-40B4-BE49-F238E27FC236}">
                <a16:creationId xmlns:a16="http://schemas.microsoft.com/office/drawing/2014/main" id="{956E4733-6176-099C-91DE-C75F62279F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>
            <a:extLst>
              <a:ext uri="{FF2B5EF4-FFF2-40B4-BE49-F238E27FC236}">
                <a16:creationId xmlns:a16="http://schemas.microsoft.com/office/drawing/2014/main" id="{8A0BD209-8833-4628-7202-BF5AD475AC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47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avLst/>
              <a:gdLst/>
              <a:ahLst/>
              <a:cxnLst/>
              <a:rect l="l" t="t" r="r" b="b"/>
              <a:pathLst>
                <a:path w="17396" h="17396" fill="none" extrusionOk="0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avLst/>
              <a:gdLst/>
              <a:ahLst/>
              <a:cxnLst/>
              <a:rect l="l" t="t" r="r" b="b"/>
              <a:pathLst>
                <a:path w="11960" h="11931" fill="none" extrusionOk="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5400000" flipH="1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avLst/>
              <a:gdLst/>
              <a:ahLst/>
              <a:cxnLst/>
              <a:rect l="l" t="t" r="r" b="b"/>
              <a:pathLst>
                <a:path w="4864" h="2777" fill="none" extrusionOk="0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" name="Google Shape;27;p3"/>
          <p:cNvGrpSpPr/>
          <p:nvPr/>
        </p:nvGrpSpPr>
        <p:grpSpPr>
          <a:xfrm rot="-5400000">
            <a:off x="3860412" y="-1906049"/>
            <a:ext cx="3859204" cy="615399"/>
            <a:chOff x="-6675" y="307100"/>
            <a:chExt cx="9140700" cy="4634025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" name="Google Shape;38;p3"/>
          <p:cNvGrpSpPr/>
          <p:nvPr/>
        </p:nvGrpSpPr>
        <p:grpSpPr>
          <a:xfrm>
            <a:off x="-415272" y="538801"/>
            <a:ext cx="7636891" cy="5144942"/>
            <a:chOff x="-415272" y="538801"/>
            <a:chExt cx="7636891" cy="5144942"/>
          </a:xfrm>
        </p:grpSpPr>
        <p:grpSp>
          <p:nvGrpSpPr>
            <p:cNvPr id="39" name="Google Shape;39;p3"/>
            <p:cNvGrpSpPr/>
            <p:nvPr/>
          </p:nvGrpSpPr>
          <p:grpSpPr>
            <a:xfrm>
              <a:off x="6110275" y="4572400"/>
              <a:ext cx="1111343" cy="1111343"/>
              <a:chOff x="8307725" y="278700"/>
              <a:chExt cx="1111343" cy="1111343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-415272" y="538801"/>
              <a:ext cx="2027056" cy="586283"/>
              <a:chOff x="-415272" y="538801"/>
              <a:chExt cx="2027056" cy="586283"/>
            </a:xfrm>
          </p:grpSpPr>
          <p:sp>
            <p:nvSpPr>
              <p:cNvPr id="43" name="Google Shape;43;p3"/>
              <p:cNvSpPr/>
              <p:nvPr/>
            </p:nvSpPr>
            <p:spPr>
              <a:xfrm rot="-5400000">
                <a:off x="1352729" y="32286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-5400000">
                <a:off x="-39071" y="673783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1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2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3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4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188277" y="2438079"/>
            <a:ext cx="8669349" cy="1311292"/>
            <a:chOff x="188277" y="2438079"/>
            <a:chExt cx="8669349" cy="1311292"/>
          </a:xfrm>
        </p:grpSpPr>
        <p:sp>
          <p:nvSpPr>
            <p:cNvPr id="86" name="Google Shape;86;p5"/>
            <p:cNvSpPr/>
            <p:nvPr/>
          </p:nvSpPr>
          <p:spPr>
            <a:xfrm rot="10800000">
              <a:off x="8615635" y="29832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10800000">
              <a:off x="8814510" y="24380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5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89" name="Google Shape;89;p5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5"/>
          <p:cNvGrpSpPr/>
          <p:nvPr/>
        </p:nvGrpSpPr>
        <p:grpSpPr>
          <a:xfrm>
            <a:off x="-2835749" y="5"/>
            <a:ext cx="12294866" cy="7634520"/>
            <a:chOff x="-2835749" y="5"/>
            <a:chExt cx="12294866" cy="7634520"/>
          </a:xfrm>
        </p:grpSpPr>
        <p:sp>
          <p:nvSpPr>
            <p:cNvPr id="92" name="Google Shape;92;p5"/>
            <p:cNvSpPr/>
            <p:nvPr/>
          </p:nvSpPr>
          <p:spPr>
            <a:xfrm flipH="1">
              <a:off x="-2835749" y="5"/>
              <a:ext cx="3174344" cy="5036488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3" name="Google Shape;93;p5"/>
            <p:cNvGrpSpPr/>
            <p:nvPr/>
          </p:nvGrpSpPr>
          <p:grpSpPr>
            <a:xfrm rot="10800000">
              <a:off x="29436" y="1468071"/>
              <a:ext cx="493321" cy="357312"/>
              <a:chOff x="2199401" y="229144"/>
              <a:chExt cx="1748744" cy="1266614"/>
            </a:xfrm>
          </p:grpSpPr>
          <p:sp>
            <p:nvSpPr>
              <p:cNvPr id="94" name="Google Shape;94;p5"/>
              <p:cNvSpPr/>
              <p:nvPr/>
            </p:nvSpPr>
            <p:spPr>
              <a:xfrm rot="10800000">
                <a:off x="2716154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 rot="10800000">
                <a:off x="2199401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5"/>
            <p:cNvSpPr/>
            <p:nvPr/>
          </p:nvSpPr>
          <p:spPr>
            <a:xfrm>
              <a:off x="8212964" y="3553070"/>
              <a:ext cx="1246152" cy="408145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7" name="Google Shape;97;p5"/>
            <p:cNvGrpSpPr/>
            <p:nvPr/>
          </p:nvGrpSpPr>
          <p:grpSpPr>
            <a:xfrm flipH="1">
              <a:off x="8212963" y="4702315"/>
              <a:ext cx="965258" cy="273510"/>
              <a:chOff x="-6675" y="2881558"/>
              <a:chExt cx="9140700" cy="2059567"/>
            </a:xfrm>
          </p:grpSpPr>
          <p:cxnSp>
            <p:nvCxnSpPr>
              <p:cNvPr id="98" name="Google Shape;98;p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3" name="Google Shape;103;p5"/>
          <p:cNvGrpSpPr/>
          <p:nvPr/>
        </p:nvGrpSpPr>
        <p:grpSpPr>
          <a:xfrm>
            <a:off x="342875" y="2524661"/>
            <a:ext cx="8713622" cy="1947138"/>
            <a:chOff x="342875" y="2524661"/>
            <a:chExt cx="8713622" cy="1947138"/>
          </a:xfrm>
        </p:grpSpPr>
        <p:sp>
          <p:nvSpPr>
            <p:cNvPr id="104" name="Google Shape;104;p5"/>
            <p:cNvSpPr/>
            <p:nvPr/>
          </p:nvSpPr>
          <p:spPr>
            <a:xfrm rot="5400000">
              <a:off x="8816029" y="423133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 rot="10800000">
              <a:off x="342875" y="25246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5400000" flipH="1">
              <a:off x="8631182" y="440359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rot="10800000" flipH="1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rot="-5400000" flipH="1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9336712" y="713511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rot="-5400000" flipH="1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1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rot="5400000" flipH="1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rot="5400000" flipH="1">
              <a:off x="49529" y="9370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rot="5400000" flipH="1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rot="10800000" flipH="1">
              <a:off x="410803" y="209925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rot="10800000" flipH="1">
              <a:off x="247028" y="239040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rot="5400000" flipH="1">
              <a:off x="-365574" y="-152135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rot="-5400000" flipH="1">
              <a:off x="8788045" y="359895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6" name="Google Shape;616;p23"/>
            <p:cNvGrpSpPr/>
            <p:nvPr/>
          </p:nvGrpSpPr>
          <p:grpSpPr>
            <a:xfrm rot="-5400000" flipH="1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rot="5400000" flipH="1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rot="10800000" flipH="1">
              <a:off x="248565" y="16583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avLst/>
              <a:gdLst/>
              <a:ahLst/>
              <a:cxnLst/>
              <a:rect l="l" t="t" r="r" b="b"/>
              <a:pathLst>
                <a:path w="19046" h="92923" extrusionOk="0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8" r:id="rId7"/>
    <p:sldLayoutId id="2147483669" r:id="rId8"/>
    <p:sldLayoutId id="214748367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8"/>
          <p:cNvSpPr txBox="1">
            <a:spLocks noGrp="1"/>
          </p:cNvSpPr>
          <p:nvPr>
            <p:ph type="ctrTitle"/>
          </p:nvPr>
        </p:nvSpPr>
        <p:spPr>
          <a:xfrm>
            <a:off x="976202" y="2052285"/>
            <a:ext cx="5673696" cy="12025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CONTROLE DE RESERVAS DE LABORATÓRIOS</a:t>
            </a:r>
            <a:endParaRPr dirty="0"/>
          </a:p>
        </p:txBody>
      </p:sp>
      <p:sp>
        <p:nvSpPr>
          <p:cNvPr id="664" name="Google Shape;664;p28"/>
          <p:cNvSpPr/>
          <p:nvPr/>
        </p:nvSpPr>
        <p:spPr>
          <a:xfrm rot="-5400000">
            <a:off x="689075" y="22155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8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666" name="Google Shape;666;p28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67" name="Google Shape;667;p2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2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9" name="Google Shape;669;p2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0" name="Google Shape;670;p28"/>
            <p:cNvSpPr/>
            <p:nvPr/>
          </p:nvSpPr>
          <p:spPr>
            <a:xfrm>
              <a:off x="7771212" y="2972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28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674" name="Google Shape;674;p28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28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28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28"/>
          <p:cNvSpPr/>
          <p:nvPr/>
        </p:nvSpPr>
        <p:spPr>
          <a:xfrm rot="-5400000">
            <a:off x="8215875" y="805548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28"/>
          <p:cNvGrpSpPr/>
          <p:nvPr/>
        </p:nvGrpSpPr>
        <p:grpSpPr>
          <a:xfrm rot="10800000" flipH="1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679" name="Google Shape;679;p2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1" name="Google Shape;681;p2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28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683" name="Google Shape;683;p28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684" name="Google Shape;684;p2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2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2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2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2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2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2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2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2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2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94" name="Google Shape;694;p28"/>
            <p:cNvSpPr/>
            <p:nvPr/>
          </p:nvSpPr>
          <p:spPr>
            <a:xfrm>
              <a:off x="3329300" y="82325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" name="Subtítulo 4">
            <a:extLst>
              <a:ext uri="{FF2B5EF4-FFF2-40B4-BE49-F238E27FC236}">
                <a16:creationId xmlns:a16="http://schemas.microsoft.com/office/drawing/2014/main" id="{AC9B0F64-9882-B613-F759-BEF5280BF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740" name="Google Shape;740;p32"/>
          <p:cNvSpPr txBox="1">
            <a:spLocks noGrp="1"/>
          </p:cNvSpPr>
          <p:nvPr>
            <p:ph type="title" idx="2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41" name="Google Shape;741;p32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666E02D5-CEA9-0D42-0EE9-44B412CBADA5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720000" y="1208289"/>
            <a:ext cx="702345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Impacto da tecnologia na educação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Necessidade de organização dos espaços escolares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Problemas dos sistemas manuais de reservas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Proposta: Sistema online moderno e acessível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1F4CF55C-9D07-C989-D53A-833B6FBE9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>
            <a:extLst>
              <a:ext uri="{FF2B5EF4-FFF2-40B4-BE49-F238E27FC236}">
                <a16:creationId xmlns:a16="http://schemas.microsoft.com/office/drawing/2014/main" id="{B354D3F4-45C6-FCD3-8DB4-7AB44341B1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ESCOPO </a:t>
            </a:r>
            <a:endParaRPr dirty="0"/>
          </a:p>
        </p:txBody>
      </p:sp>
      <p:sp>
        <p:nvSpPr>
          <p:cNvPr id="740" name="Google Shape;740;p32">
            <a:extLst>
              <a:ext uri="{FF2B5EF4-FFF2-40B4-BE49-F238E27FC236}">
                <a16:creationId xmlns:a16="http://schemas.microsoft.com/office/drawing/2014/main" id="{7F3A9AD3-CF33-0635-4305-5C5C6FE1CB6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41" name="Google Shape;741;p32">
            <a:extLst>
              <a:ext uri="{FF2B5EF4-FFF2-40B4-BE49-F238E27FC236}">
                <a16:creationId xmlns:a16="http://schemas.microsoft.com/office/drawing/2014/main" id="{170940A1-D5EB-FEF9-BC4F-100BF4639C81}"/>
              </a:ext>
            </a:extLst>
          </p:cNvPr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>
            <a:extLst>
              <a:ext uri="{FF2B5EF4-FFF2-40B4-BE49-F238E27FC236}">
                <a16:creationId xmlns:a16="http://schemas.microsoft.com/office/drawing/2014/main" id="{8A16DDF7-BECE-B062-0585-B9FABCCC233F}"/>
              </a:ext>
            </a:extLst>
          </p:cNvPr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>
            <a:extLst>
              <a:ext uri="{FF2B5EF4-FFF2-40B4-BE49-F238E27FC236}">
                <a16:creationId xmlns:a16="http://schemas.microsoft.com/office/drawing/2014/main" id="{847AE147-5E7E-F5FB-AB6A-323AEE025E3B}"/>
              </a:ext>
            </a:extLst>
          </p:cNvPr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>
              <a:extLst>
                <a:ext uri="{FF2B5EF4-FFF2-40B4-BE49-F238E27FC236}">
                  <a16:creationId xmlns:a16="http://schemas.microsoft.com/office/drawing/2014/main" id="{BF174BA9-9979-30ED-8BAA-2BD5F053569A}"/>
                </a:ext>
              </a:extLst>
            </p:cNvPr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>
              <a:extLst>
                <a:ext uri="{FF2B5EF4-FFF2-40B4-BE49-F238E27FC236}">
                  <a16:creationId xmlns:a16="http://schemas.microsoft.com/office/drawing/2014/main" id="{FDA03217-FEE6-DCF9-026A-CEE9ED1961C0}"/>
                </a:ext>
              </a:extLst>
            </p:cNvPr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>
              <a:extLst>
                <a:ext uri="{FF2B5EF4-FFF2-40B4-BE49-F238E27FC236}">
                  <a16:creationId xmlns:a16="http://schemas.microsoft.com/office/drawing/2014/main" id="{A528E594-9694-E765-2922-FDA07D86E929}"/>
                </a:ext>
              </a:extLst>
            </p:cNvPr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>
            <a:extLst>
              <a:ext uri="{FF2B5EF4-FFF2-40B4-BE49-F238E27FC236}">
                <a16:creationId xmlns:a16="http://schemas.microsoft.com/office/drawing/2014/main" id="{A95ACB2E-F42C-CDD6-9F28-EAFB16671B3B}"/>
              </a:ext>
            </a:extLst>
          </p:cNvPr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>
              <a:extLst>
                <a:ext uri="{FF2B5EF4-FFF2-40B4-BE49-F238E27FC236}">
                  <a16:creationId xmlns:a16="http://schemas.microsoft.com/office/drawing/2014/main" id="{1982B0DB-530B-B96E-8C0B-BFBDDE9EFE64}"/>
                </a:ext>
              </a:extLst>
            </p:cNvPr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>
              <a:extLst>
                <a:ext uri="{FF2B5EF4-FFF2-40B4-BE49-F238E27FC236}">
                  <a16:creationId xmlns:a16="http://schemas.microsoft.com/office/drawing/2014/main" id="{F352A45F-D420-C35B-454E-A2030FBE8612}"/>
                </a:ext>
              </a:extLst>
            </p:cNvPr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>
              <a:extLst>
                <a:ext uri="{FF2B5EF4-FFF2-40B4-BE49-F238E27FC236}">
                  <a16:creationId xmlns:a16="http://schemas.microsoft.com/office/drawing/2014/main" id="{3AFA8917-5F7E-B6AC-0E55-607715145665}"/>
                </a:ext>
              </a:extLst>
            </p:cNvPr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>
            <a:extLst>
              <a:ext uri="{FF2B5EF4-FFF2-40B4-BE49-F238E27FC236}">
                <a16:creationId xmlns:a16="http://schemas.microsoft.com/office/drawing/2014/main" id="{9F3488B8-DE00-51CB-9641-4168EC27D62B}"/>
              </a:ext>
            </a:extLst>
          </p:cNvPr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>
            <a:extLst>
              <a:ext uri="{FF2B5EF4-FFF2-40B4-BE49-F238E27FC236}">
                <a16:creationId xmlns:a16="http://schemas.microsoft.com/office/drawing/2014/main" id="{463C68AD-76FA-5603-CA7D-B3C343EC787E}"/>
              </a:ext>
            </a:extLst>
          </p:cNvPr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>
              <a:extLst>
                <a:ext uri="{FF2B5EF4-FFF2-40B4-BE49-F238E27FC236}">
                  <a16:creationId xmlns:a16="http://schemas.microsoft.com/office/drawing/2014/main" id="{A006BE6B-DBF9-E715-0694-1FE1BAE305DE}"/>
                </a:ext>
              </a:extLst>
            </p:cNvPr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>
              <a:extLst>
                <a:ext uri="{FF2B5EF4-FFF2-40B4-BE49-F238E27FC236}">
                  <a16:creationId xmlns:a16="http://schemas.microsoft.com/office/drawing/2014/main" id="{5B582285-9511-AB27-C6D3-B827E4AE7B9C}"/>
                </a:ext>
              </a:extLst>
            </p:cNvPr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>
              <a:extLst>
                <a:ext uri="{FF2B5EF4-FFF2-40B4-BE49-F238E27FC236}">
                  <a16:creationId xmlns:a16="http://schemas.microsoft.com/office/drawing/2014/main" id="{47C7B8A4-DBDD-1B5C-229D-FECDF8271381}"/>
                </a:ext>
              </a:extLst>
            </p:cNvPr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039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>
          <a:extLst>
            <a:ext uri="{FF2B5EF4-FFF2-40B4-BE49-F238E27FC236}">
              <a16:creationId xmlns:a16="http://schemas.microsoft.com/office/drawing/2014/main" id="{DB73BEB2-ADCE-7089-9ECD-386521F97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3">
            <a:extLst>
              <a:ext uri="{FF2B5EF4-FFF2-40B4-BE49-F238E27FC236}">
                <a16:creationId xmlns:a16="http://schemas.microsoft.com/office/drawing/2014/main" id="{00CC89A4-EBD8-DA9C-2512-A7BFD50C6B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ESCOPO</a:t>
            </a:r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0D1360C-FBC9-ED28-3EC1-782E6C515364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719818" y="1174343"/>
            <a:ext cx="7124703" cy="122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Problemas enfrentados com sistemas atuais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Solução proposta: Sistema digital de reservas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Benefícios: Organização, otimização de tempo e eficácia </a:t>
            </a:r>
          </a:p>
        </p:txBody>
      </p:sp>
    </p:spTree>
    <p:extLst>
      <p:ext uri="{BB962C8B-B14F-4D97-AF65-F5344CB8AC3E}">
        <p14:creationId xmlns:p14="http://schemas.microsoft.com/office/powerpoint/2010/main" val="91016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460AA2C8-9F58-F1F3-856A-6DDDF83D3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>
            <a:extLst>
              <a:ext uri="{FF2B5EF4-FFF2-40B4-BE49-F238E27FC236}">
                <a16:creationId xmlns:a16="http://schemas.microsoft.com/office/drawing/2014/main" id="{39CD59B7-DB22-4386-68C6-837EBCC107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 GERAL</a:t>
            </a:r>
            <a:endParaRPr dirty="0"/>
          </a:p>
        </p:txBody>
      </p:sp>
      <p:sp>
        <p:nvSpPr>
          <p:cNvPr id="740" name="Google Shape;740;p32">
            <a:extLst>
              <a:ext uri="{FF2B5EF4-FFF2-40B4-BE49-F238E27FC236}">
                <a16:creationId xmlns:a16="http://schemas.microsoft.com/office/drawing/2014/main" id="{5C18751C-DFE9-4472-88E2-D244458367A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41" name="Google Shape;741;p32">
            <a:extLst>
              <a:ext uri="{FF2B5EF4-FFF2-40B4-BE49-F238E27FC236}">
                <a16:creationId xmlns:a16="http://schemas.microsoft.com/office/drawing/2014/main" id="{3C130E83-B3BD-9275-F0CD-D6B2ED51F529}"/>
              </a:ext>
            </a:extLst>
          </p:cNvPr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>
            <a:extLst>
              <a:ext uri="{FF2B5EF4-FFF2-40B4-BE49-F238E27FC236}">
                <a16:creationId xmlns:a16="http://schemas.microsoft.com/office/drawing/2014/main" id="{EF036F18-DE97-A5F7-88B1-8F45B5C80EDB}"/>
              </a:ext>
            </a:extLst>
          </p:cNvPr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>
            <a:extLst>
              <a:ext uri="{FF2B5EF4-FFF2-40B4-BE49-F238E27FC236}">
                <a16:creationId xmlns:a16="http://schemas.microsoft.com/office/drawing/2014/main" id="{A535D557-F323-69C8-9621-953927E231AA}"/>
              </a:ext>
            </a:extLst>
          </p:cNvPr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>
              <a:extLst>
                <a:ext uri="{FF2B5EF4-FFF2-40B4-BE49-F238E27FC236}">
                  <a16:creationId xmlns:a16="http://schemas.microsoft.com/office/drawing/2014/main" id="{D66CF54E-55FB-3101-D77F-F7AB566AC0F9}"/>
                </a:ext>
              </a:extLst>
            </p:cNvPr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>
              <a:extLst>
                <a:ext uri="{FF2B5EF4-FFF2-40B4-BE49-F238E27FC236}">
                  <a16:creationId xmlns:a16="http://schemas.microsoft.com/office/drawing/2014/main" id="{D835AB5A-2C2E-CFE5-DB3A-B4799BF66073}"/>
                </a:ext>
              </a:extLst>
            </p:cNvPr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>
              <a:extLst>
                <a:ext uri="{FF2B5EF4-FFF2-40B4-BE49-F238E27FC236}">
                  <a16:creationId xmlns:a16="http://schemas.microsoft.com/office/drawing/2014/main" id="{32A9246A-65BF-F75D-5F83-B40655436521}"/>
                </a:ext>
              </a:extLst>
            </p:cNvPr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>
            <a:extLst>
              <a:ext uri="{FF2B5EF4-FFF2-40B4-BE49-F238E27FC236}">
                <a16:creationId xmlns:a16="http://schemas.microsoft.com/office/drawing/2014/main" id="{2872A9C5-D84F-E206-F841-FB555BC4589E}"/>
              </a:ext>
            </a:extLst>
          </p:cNvPr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>
              <a:extLst>
                <a:ext uri="{FF2B5EF4-FFF2-40B4-BE49-F238E27FC236}">
                  <a16:creationId xmlns:a16="http://schemas.microsoft.com/office/drawing/2014/main" id="{499A4F70-F33E-B530-70CB-B15B90701651}"/>
                </a:ext>
              </a:extLst>
            </p:cNvPr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>
              <a:extLst>
                <a:ext uri="{FF2B5EF4-FFF2-40B4-BE49-F238E27FC236}">
                  <a16:creationId xmlns:a16="http://schemas.microsoft.com/office/drawing/2014/main" id="{E5D36930-E9C8-8600-F037-A1D512D5B638}"/>
                </a:ext>
              </a:extLst>
            </p:cNvPr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>
              <a:extLst>
                <a:ext uri="{FF2B5EF4-FFF2-40B4-BE49-F238E27FC236}">
                  <a16:creationId xmlns:a16="http://schemas.microsoft.com/office/drawing/2014/main" id="{2A90F6A1-B59F-3182-5F39-8C411D69C0AA}"/>
                </a:ext>
              </a:extLst>
            </p:cNvPr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>
            <a:extLst>
              <a:ext uri="{FF2B5EF4-FFF2-40B4-BE49-F238E27FC236}">
                <a16:creationId xmlns:a16="http://schemas.microsoft.com/office/drawing/2014/main" id="{C16F27AB-22B3-70A4-4F62-5E29D95589D5}"/>
              </a:ext>
            </a:extLst>
          </p:cNvPr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>
            <a:extLst>
              <a:ext uri="{FF2B5EF4-FFF2-40B4-BE49-F238E27FC236}">
                <a16:creationId xmlns:a16="http://schemas.microsoft.com/office/drawing/2014/main" id="{3B5DE87F-BFA3-7047-ECDC-0B4B2E6EED7A}"/>
              </a:ext>
            </a:extLst>
          </p:cNvPr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>
              <a:extLst>
                <a:ext uri="{FF2B5EF4-FFF2-40B4-BE49-F238E27FC236}">
                  <a16:creationId xmlns:a16="http://schemas.microsoft.com/office/drawing/2014/main" id="{0A5A23D1-78E6-F6F1-520B-A865FAA803B3}"/>
                </a:ext>
              </a:extLst>
            </p:cNvPr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>
              <a:extLst>
                <a:ext uri="{FF2B5EF4-FFF2-40B4-BE49-F238E27FC236}">
                  <a16:creationId xmlns:a16="http://schemas.microsoft.com/office/drawing/2014/main" id="{CA50BEED-662D-0F5A-4E35-A33FE7BD9B4B}"/>
                </a:ext>
              </a:extLst>
            </p:cNvPr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>
              <a:extLst>
                <a:ext uri="{FF2B5EF4-FFF2-40B4-BE49-F238E27FC236}">
                  <a16:creationId xmlns:a16="http://schemas.microsoft.com/office/drawing/2014/main" id="{6D3C8DBC-F63C-1C15-95BC-53D9EA090E6D}"/>
                </a:ext>
              </a:extLst>
            </p:cNvPr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99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>
          <a:extLst>
            <a:ext uri="{FF2B5EF4-FFF2-40B4-BE49-F238E27FC236}">
              <a16:creationId xmlns:a16="http://schemas.microsoft.com/office/drawing/2014/main" id="{C6E53279-0F09-0186-98B5-D6653D255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3">
            <a:extLst>
              <a:ext uri="{FF2B5EF4-FFF2-40B4-BE49-F238E27FC236}">
                <a16:creationId xmlns:a16="http://schemas.microsoft.com/office/drawing/2014/main" id="{C95802C7-7870-E672-19FE-B453CE8338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 GERAL</a:t>
            </a:r>
            <a:endParaRPr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819560B-9985-2376-AC92-2904DAA239B4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720000" y="1223463"/>
            <a:ext cx="715891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Desenvolvimento de um sistema web em Python e Django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Gerenciamento eficiente de horários e recursos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 intuitiva, moderna e fácil de usar </a:t>
            </a:r>
          </a:p>
        </p:txBody>
      </p:sp>
    </p:spTree>
    <p:extLst>
      <p:ext uri="{BB962C8B-B14F-4D97-AF65-F5344CB8AC3E}">
        <p14:creationId xmlns:p14="http://schemas.microsoft.com/office/powerpoint/2010/main" val="121826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CC64AD93-95B8-DB12-BEBC-0DA56CAAA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>
            <a:extLst>
              <a:ext uri="{FF2B5EF4-FFF2-40B4-BE49-F238E27FC236}">
                <a16:creationId xmlns:a16="http://schemas.microsoft.com/office/drawing/2014/main" id="{45DE014B-AFA9-032E-3CFA-1F52C495EC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4123822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FUNDAMENTAÇAÕ TEÓRICA</a:t>
            </a:r>
            <a:endParaRPr dirty="0"/>
          </a:p>
        </p:txBody>
      </p:sp>
      <p:sp>
        <p:nvSpPr>
          <p:cNvPr id="740" name="Google Shape;740;p32">
            <a:extLst>
              <a:ext uri="{FF2B5EF4-FFF2-40B4-BE49-F238E27FC236}">
                <a16:creationId xmlns:a16="http://schemas.microsoft.com/office/drawing/2014/main" id="{0681ACC2-8BFC-8BF2-CCA9-DC1BBBFB460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260622" y="2325725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41" name="Google Shape;741;p32">
            <a:extLst>
              <a:ext uri="{FF2B5EF4-FFF2-40B4-BE49-F238E27FC236}">
                <a16:creationId xmlns:a16="http://schemas.microsoft.com/office/drawing/2014/main" id="{62D26B1E-1E35-A81B-A6C1-1B60400D4B69}"/>
              </a:ext>
            </a:extLst>
          </p:cNvPr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>
            <a:extLst>
              <a:ext uri="{FF2B5EF4-FFF2-40B4-BE49-F238E27FC236}">
                <a16:creationId xmlns:a16="http://schemas.microsoft.com/office/drawing/2014/main" id="{00AD5A99-F7CD-7391-D46C-AEDAEA5EA011}"/>
              </a:ext>
            </a:extLst>
          </p:cNvPr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>
            <a:extLst>
              <a:ext uri="{FF2B5EF4-FFF2-40B4-BE49-F238E27FC236}">
                <a16:creationId xmlns:a16="http://schemas.microsoft.com/office/drawing/2014/main" id="{0C41C8E9-ADFA-9E8E-B087-27FC5FC2E736}"/>
              </a:ext>
            </a:extLst>
          </p:cNvPr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>
              <a:extLst>
                <a:ext uri="{FF2B5EF4-FFF2-40B4-BE49-F238E27FC236}">
                  <a16:creationId xmlns:a16="http://schemas.microsoft.com/office/drawing/2014/main" id="{C99877BD-AEAD-350E-C6FD-0690F81F9EF7}"/>
                </a:ext>
              </a:extLst>
            </p:cNvPr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>
              <a:extLst>
                <a:ext uri="{FF2B5EF4-FFF2-40B4-BE49-F238E27FC236}">
                  <a16:creationId xmlns:a16="http://schemas.microsoft.com/office/drawing/2014/main" id="{0AD7255E-2A34-42E2-05AA-F38E81CCD8DD}"/>
                </a:ext>
              </a:extLst>
            </p:cNvPr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>
              <a:extLst>
                <a:ext uri="{FF2B5EF4-FFF2-40B4-BE49-F238E27FC236}">
                  <a16:creationId xmlns:a16="http://schemas.microsoft.com/office/drawing/2014/main" id="{1DD397D8-A2CD-1A1C-7564-EEEAFB89BCBB}"/>
                </a:ext>
              </a:extLst>
            </p:cNvPr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>
            <a:extLst>
              <a:ext uri="{FF2B5EF4-FFF2-40B4-BE49-F238E27FC236}">
                <a16:creationId xmlns:a16="http://schemas.microsoft.com/office/drawing/2014/main" id="{A7C72929-214D-549E-AEEC-74BF7519F30B}"/>
              </a:ext>
            </a:extLst>
          </p:cNvPr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>
              <a:extLst>
                <a:ext uri="{FF2B5EF4-FFF2-40B4-BE49-F238E27FC236}">
                  <a16:creationId xmlns:a16="http://schemas.microsoft.com/office/drawing/2014/main" id="{AC7F99D8-B20E-6290-2C8E-21713D46FD09}"/>
                </a:ext>
              </a:extLst>
            </p:cNvPr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>
              <a:extLst>
                <a:ext uri="{FF2B5EF4-FFF2-40B4-BE49-F238E27FC236}">
                  <a16:creationId xmlns:a16="http://schemas.microsoft.com/office/drawing/2014/main" id="{2EF3A1DF-55E5-30F1-57C7-85E2AD96B35D}"/>
                </a:ext>
              </a:extLst>
            </p:cNvPr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>
              <a:extLst>
                <a:ext uri="{FF2B5EF4-FFF2-40B4-BE49-F238E27FC236}">
                  <a16:creationId xmlns:a16="http://schemas.microsoft.com/office/drawing/2014/main" id="{AC49E845-088D-A78F-F5CF-9A6DE2A08646}"/>
                </a:ext>
              </a:extLst>
            </p:cNvPr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>
            <a:extLst>
              <a:ext uri="{FF2B5EF4-FFF2-40B4-BE49-F238E27FC236}">
                <a16:creationId xmlns:a16="http://schemas.microsoft.com/office/drawing/2014/main" id="{4B06BDDC-0BBE-34E6-774F-7A93E686F1AE}"/>
              </a:ext>
            </a:extLst>
          </p:cNvPr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>
            <a:extLst>
              <a:ext uri="{FF2B5EF4-FFF2-40B4-BE49-F238E27FC236}">
                <a16:creationId xmlns:a16="http://schemas.microsoft.com/office/drawing/2014/main" id="{D91BE4B9-8481-803D-85E4-1D1B11B49EF6}"/>
              </a:ext>
            </a:extLst>
          </p:cNvPr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>
              <a:extLst>
                <a:ext uri="{FF2B5EF4-FFF2-40B4-BE49-F238E27FC236}">
                  <a16:creationId xmlns:a16="http://schemas.microsoft.com/office/drawing/2014/main" id="{8834BDAD-7AD2-E8F9-3815-4D0919B27936}"/>
                </a:ext>
              </a:extLst>
            </p:cNvPr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>
              <a:extLst>
                <a:ext uri="{FF2B5EF4-FFF2-40B4-BE49-F238E27FC236}">
                  <a16:creationId xmlns:a16="http://schemas.microsoft.com/office/drawing/2014/main" id="{1FF12CCC-6943-2107-9154-B81A16C85976}"/>
                </a:ext>
              </a:extLst>
            </p:cNvPr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>
              <a:extLst>
                <a:ext uri="{FF2B5EF4-FFF2-40B4-BE49-F238E27FC236}">
                  <a16:creationId xmlns:a16="http://schemas.microsoft.com/office/drawing/2014/main" id="{A62E890D-BA45-DC49-41D7-6AAFC06F2B97}"/>
                </a:ext>
              </a:extLst>
            </p:cNvPr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76150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>
          <a:extLst>
            <a:ext uri="{FF2B5EF4-FFF2-40B4-BE49-F238E27FC236}">
              <a16:creationId xmlns:a16="http://schemas.microsoft.com/office/drawing/2014/main" id="{AC985216-AED7-EEF8-097F-B3F49F886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3">
            <a:extLst>
              <a:ext uri="{FF2B5EF4-FFF2-40B4-BE49-F238E27FC236}">
                <a16:creationId xmlns:a16="http://schemas.microsoft.com/office/drawing/2014/main" id="{E9C871F2-9131-8CD8-3D1A-1E611BB31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FUNDAMENTAÇÃO TEÓRICA</a:t>
            </a:r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1A91404-5ABA-4B17-974D-C270191FC9EE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454030" y="1017725"/>
            <a:ext cx="780063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Gestão de Recursos em Ambientes Escolares: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Uma administração eficiente dos espaços escolares é essencial para otimizar o processo educacional e evitar conflitos no uso dos laboratórios.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Sistemas de Reservas: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Substituem métodos manuais por soluções digitais, promovendo automação, redução de erros e eficiência na organização.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Sistemas Web: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São acessíveis de qualquer lugar com internet, eles proporcionam flexibilidade e integração tecnológica, sendo o Django a ferramenta escolhida para o desenvolvimento.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Banco de Dados: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sistema utilizará o MySQL Workbench, que gerencia dados de maneira organizada, usando SQL para manipulação e consulta de informações. </a:t>
            </a:r>
          </a:p>
        </p:txBody>
      </p:sp>
    </p:spTree>
    <p:extLst>
      <p:ext uri="{BB962C8B-B14F-4D97-AF65-F5344CB8AC3E}">
        <p14:creationId xmlns:p14="http://schemas.microsoft.com/office/powerpoint/2010/main" val="3518104890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194</Words>
  <Application>Microsoft Office PowerPoint</Application>
  <PresentationFormat>Apresentação na tela (16:9)</PresentationFormat>
  <Paragraphs>33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Raleway ExtraBold</vt:lpstr>
      <vt:lpstr>Raleway Black</vt:lpstr>
      <vt:lpstr>Hanken Grotesk</vt:lpstr>
      <vt:lpstr>Technology Market Research Pitch Deck by Slidesgo</vt:lpstr>
      <vt:lpstr>CONTROLE DE RESERVAS DE LABORATÓRIOS</vt:lpstr>
      <vt:lpstr>INTRODUÇÃO</vt:lpstr>
      <vt:lpstr>INTRODUÇÃO</vt:lpstr>
      <vt:lpstr>ESCOPO </vt:lpstr>
      <vt:lpstr>ESCOPO</vt:lpstr>
      <vt:lpstr>OBJETIVO GERAL</vt:lpstr>
      <vt:lpstr>OBJETIVO GERAL</vt:lpstr>
      <vt:lpstr>FUNDAMENTAÇAÕ TEÓRICA</vt:lpstr>
      <vt:lpstr>FUNDAMENTAÇÃO TEÓRICA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Eduardo</dc:creator>
  <cp:lastModifiedBy>Eduardo Henrique</cp:lastModifiedBy>
  <cp:revision>2</cp:revision>
  <dcterms:modified xsi:type="dcterms:W3CDTF">2025-02-27T00:35:40Z</dcterms:modified>
</cp:coreProperties>
</file>