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8" r:id="rId8"/>
    <p:sldId id="270" r:id="rId9"/>
    <p:sldId id="272" r:id="rId10"/>
    <p:sldId id="273" r:id="rId11"/>
    <p:sldId id="274" r:id="rId12"/>
    <p:sldId id="271" r:id="rId13"/>
    <p:sldId id="262" r:id="rId14"/>
    <p:sldId id="263" r:id="rId15"/>
    <p:sldId id="264" r:id="rId16"/>
    <p:sldId id="265" r:id="rId17"/>
    <p:sldId id="267" r:id="rId18"/>
    <p:sldId id="266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2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76911E-8E54-4E5C-8DAF-A7B552E91B9D}" type="doc">
      <dgm:prSet loTypeId="urn:microsoft.com/office/officeart/2005/8/layout/hProcess6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MX"/>
        </a:p>
      </dgm:t>
    </dgm:pt>
    <dgm:pt modelId="{A7EF26CE-C159-476E-A472-3E75C0EA2922}">
      <dgm:prSet phldrT="[Texto]" custT="1"/>
      <dgm:spPr/>
      <dgm:t>
        <a:bodyPr/>
        <a:lstStyle/>
        <a:p>
          <a:pPr algn="l"/>
          <a:r>
            <a:rPr lang="es-MX" sz="1600" b="1" dirty="0" smtClean="0">
              <a:solidFill>
                <a:srgbClr val="002060"/>
              </a:solidFill>
            </a:rPr>
            <a:t>ENTRADA</a:t>
          </a:r>
          <a:endParaRPr lang="es-MX" sz="1050" b="1" dirty="0" smtClean="0">
            <a:solidFill>
              <a:srgbClr val="002060"/>
            </a:solidFill>
          </a:endParaRPr>
        </a:p>
        <a:p>
          <a:pPr algn="l"/>
          <a:r>
            <a:rPr lang="es-MX" sz="1200" dirty="0" smtClean="0"/>
            <a:t>Texto Claro</a:t>
          </a:r>
        </a:p>
        <a:p>
          <a:pPr algn="l"/>
          <a:r>
            <a:rPr lang="es-MX" sz="1200" dirty="0" smtClean="0"/>
            <a:t>Llave K</a:t>
          </a:r>
        </a:p>
        <a:p>
          <a:pPr algn="l"/>
          <a:r>
            <a:rPr lang="es-MX" sz="1200" dirty="0" smtClean="0"/>
            <a:t>Tablas</a:t>
          </a:r>
          <a:endParaRPr lang="es-MX" sz="1200" dirty="0"/>
        </a:p>
      </dgm:t>
    </dgm:pt>
    <dgm:pt modelId="{75350BD9-8CCE-4A76-8A90-C20AC4E64D78}" type="parTrans" cxnId="{82D5FB2A-BF0F-4269-9F66-68AD4CD31573}">
      <dgm:prSet/>
      <dgm:spPr/>
      <dgm:t>
        <a:bodyPr/>
        <a:lstStyle/>
        <a:p>
          <a:endParaRPr lang="es-MX"/>
        </a:p>
      </dgm:t>
    </dgm:pt>
    <dgm:pt modelId="{EB3A3C74-5A34-4F0A-8B26-C81F425FB8CF}" type="sibTrans" cxnId="{82D5FB2A-BF0F-4269-9F66-68AD4CD31573}">
      <dgm:prSet/>
      <dgm:spPr/>
      <dgm:t>
        <a:bodyPr/>
        <a:lstStyle/>
        <a:p>
          <a:endParaRPr lang="es-MX"/>
        </a:p>
      </dgm:t>
    </dgm:pt>
    <dgm:pt modelId="{54D8924E-9678-4647-BE10-02360539BB9A}">
      <dgm:prSet phldrT="[Texto]"/>
      <dgm:spPr/>
      <dgm:t>
        <a:bodyPr/>
        <a:lstStyle/>
        <a:p>
          <a:r>
            <a:rPr lang="es-MX" dirty="0" smtClean="0"/>
            <a:t>ALGORITMO D E S</a:t>
          </a:r>
          <a:endParaRPr lang="es-MX" dirty="0"/>
        </a:p>
      </dgm:t>
    </dgm:pt>
    <dgm:pt modelId="{ED53C689-12D2-4A25-9429-4FB25727B309}" type="parTrans" cxnId="{3748659D-E03D-4B0A-989D-D963316E4EB3}">
      <dgm:prSet/>
      <dgm:spPr/>
      <dgm:t>
        <a:bodyPr/>
        <a:lstStyle/>
        <a:p>
          <a:endParaRPr lang="es-MX"/>
        </a:p>
      </dgm:t>
    </dgm:pt>
    <dgm:pt modelId="{9650A3F9-98A3-4AC3-99CC-3E4BAC4263FD}" type="sibTrans" cxnId="{3748659D-E03D-4B0A-989D-D963316E4EB3}">
      <dgm:prSet/>
      <dgm:spPr/>
      <dgm:t>
        <a:bodyPr/>
        <a:lstStyle/>
        <a:p>
          <a:endParaRPr lang="es-MX"/>
        </a:p>
      </dgm:t>
    </dgm:pt>
    <dgm:pt modelId="{C02183A6-FF9C-4735-8AAA-0CC844C6893E}">
      <dgm:prSet phldrT="[Texto]"/>
      <dgm:spPr/>
      <dgm:t>
        <a:bodyPr/>
        <a:lstStyle/>
        <a:p>
          <a:r>
            <a:rPr lang="es-MX" dirty="0" smtClean="0"/>
            <a:t>TEXTO CIFRADO</a:t>
          </a:r>
          <a:endParaRPr lang="es-MX" dirty="0"/>
        </a:p>
      </dgm:t>
    </dgm:pt>
    <dgm:pt modelId="{3609184C-37DD-4C3E-A29C-66457AB59583}" type="parTrans" cxnId="{B7857BCB-AF06-42DF-9228-96377D582258}">
      <dgm:prSet/>
      <dgm:spPr/>
      <dgm:t>
        <a:bodyPr/>
        <a:lstStyle/>
        <a:p>
          <a:endParaRPr lang="es-MX"/>
        </a:p>
      </dgm:t>
    </dgm:pt>
    <dgm:pt modelId="{A8AA4EE9-7B7B-4034-9AAB-9F9AF6F9BD5B}" type="sibTrans" cxnId="{B7857BCB-AF06-42DF-9228-96377D582258}">
      <dgm:prSet/>
      <dgm:spPr/>
      <dgm:t>
        <a:bodyPr/>
        <a:lstStyle/>
        <a:p>
          <a:endParaRPr lang="es-MX"/>
        </a:p>
      </dgm:t>
    </dgm:pt>
    <dgm:pt modelId="{A7EF43D0-909C-479C-B3B7-767D6A6DEED9}" type="pres">
      <dgm:prSet presAssocID="{FB76911E-8E54-4E5C-8DAF-A7B552E91B9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1387C2ED-F79D-4F75-96F2-7B321E761198}" type="pres">
      <dgm:prSet presAssocID="{A7EF26CE-C159-476E-A472-3E75C0EA2922}" presName="compNode" presStyleCnt="0"/>
      <dgm:spPr/>
    </dgm:pt>
    <dgm:pt modelId="{0FAC8D4B-8164-4BC6-884A-656B0505EB81}" type="pres">
      <dgm:prSet presAssocID="{A7EF26CE-C159-476E-A472-3E75C0EA2922}" presName="noGeometry" presStyleCnt="0"/>
      <dgm:spPr/>
    </dgm:pt>
    <dgm:pt modelId="{433C7ED6-F037-4AAC-8FC6-2B099A4E7332}" type="pres">
      <dgm:prSet presAssocID="{A7EF26CE-C159-476E-A472-3E75C0EA2922}" presName="childTextVisible" presStyleLbl="bgAccFollowNode1" presStyleIdx="0" presStyleCnt="3">
        <dgm:presLayoutVars>
          <dgm:bulletEnabled val="1"/>
        </dgm:presLayoutVars>
      </dgm:prSet>
      <dgm:spPr/>
    </dgm:pt>
    <dgm:pt modelId="{AB522DB4-9802-4B2E-B795-F1521D1BA407}" type="pres">
      <dgm:prSet presAssocID="{A7EF26CE-C159-476E-A472-3E75C0EA2922}" presName="childTextHidden" presStyleLbl="bgAccFollowNode1" presStyleIdx="0" presStyleCnt="3"/>
      <dgm:spPr/>
    </dgm:pt>
    <dgm:pt modelId="{1A08562A-CCDB-4FC5-ABEB-6EDACC49FF7F}" type="pres">
      <dgm:prSet presAssocID="{A7EF26CE-C159-476E-A472-3E75C0EA2922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39B74F9-28DC-401E-B087-E5DC11081D1C}" type="pres">
      <dgm:prSet presAssocID="{A7EF26CE-C159-476E-A472-3E75C0EA2922}" presName="aSpace" presStyleCnt="0"/>
      <dgm:spPr/>
    </dgm:pt>
    <dgm:pt modelId="{1D398525-212D-4D02-A6CB-771D597CBB01}" type="pres">
      <dgm:prSet presAssocID="{54D8924E-9678-4647-BE10-02360539BB9A}" presName="compNode" presStyleCnt="0"/>
      <dgm:spPr/>
    </dgm:pt>
    <dgm:pt modelId="{3371BC1F-D3EB-40CC-8714-A893E0660386}" type="pres">
      <dgm:prSet presAssocID="{54D8924E-9678-4647-BE10-02360539BB9A}" presName="noGeometry" presStyleCnt="0"/>
      <dgm:spPr/>
    </dgm:pt>
    <dgm:pt modelId="{575307E8-368F-48FA-80D1-15827149132E}" type="pres">
      <dgm:prSet presAssocID="{54D8924E-9678-4647-BE10-02360539BB9A}" presName="childTextVisible" presStyleLbl="bgAccFollowNode1" presStyleIdx="1" presStyleCnt="3">
        <dgm:presLayoutVars>
          <dgm:bulletEnabled val="1"/>
        </dgm:presLayoutVars>
      </dgm:prSet>
      <dgm:spPr/>
    </dgm:pt>
    <dgm:pt modelId="{63414853-E1AD-4C0A-862A-674AD8CD4EA8}" type="pres">
      <dgm:prSet presAssocID="{54D8924E-9678-4647-BE10-02360539BB9A}" presName="childTextHidden" presStyleLbl="bgAccFollowNode1" presStyleIdx="1" presStyleCnt="3"/>
      <dgm:spPr/>
    </dgm:pt>
    <dgm:pt modelId="{475E9316-295F-423E-B41A-5B3826E9E9E2}" type="pres">
      <dgm:prSet presAssocID="{54D8924E-9678-4647-BE10-02360539BB9A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B559BFC-798D-4B9C-96F1-1A5BA2B1AEF5}" type="pres">
      <dgm:prSet presAssocID="{54D8924E-9678-4647-BE10-02360539BB9A}" presName="aSpace" presStyleCnt="0"/>
      <dgm:spPr/>
    </dgm:pt>
    <dgm:pt modelId="{CEC9DAF0-11FE-40D6-B572-09996170A183}" type="pres">
      <dgm:prSet presAssocID="{C02183A6-FF9C-4735-8AAA-0CC844C6893E}" presName="compNode" presStyleCnt="0"/>
      <dgm:spPr/>
    </dgm:pt>
    <dgm:pt modelId="{A9BF2380-9A42-4467-A28C-1E2762D70A1F}" type="pres">
      <dgm:prSet presAssocID="{C02183A6-FF9C-4735-8AAA-0CC844C6893E}" presName="noGeometry" presStyleCnt="0"/>
      <dgm:spPr/>
    </dgm:pt>
    <dgm:pt modelId="{7C600C24-0CCE-4C1F-A20F-0FE94C1CB30A}" type="pres">
      <dgm:prSet presAssocID="{C02183A6-FF9C-4735-8AAA-0CC844C6893E}" presName="childTextVisible" presStyleLbl="bgAccFollowNode1" presStyleIdx="2" presStyleCnt="3">
        <dgm:presLayoutVars>
          <dgm:bulletEnabled val="1"/>
        </dgm:presLayoutVars>
      </dgm:prSet>
      <dgm:spPr/>
    </dgm:pt>
    <dgm:pt modelId="{E819341E-FFB9-46B2-88CA-A93E149CF502}" type="pres">
      <dgm:prSet presAssocID="{C02183A6-FF9C-4735-8AAA-0CC844C6893E}" presName="childTextHidden" presStyleLbl="bgAccFollowNode1" presStyleIdx="2" presStyleCnt="3"/>
      <dgm:spPr/>
    </dgm:pt>
    <dgm:pt modelId="{C4F4CB7A-BF68-4982-A8A2-04140B0C9860}" type="pres">
      <dgm:prSet presAssocID="{C02183A6-FF9C-4735-8AAA-0CC844C6893E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3748659D-E03D-4B0A-989D-D963316E4EB3}" srcId="{FB76911E-8E54-4E5C-8DAF-A7B552E91B9D}" destId="{54D8924E-9678-4647-BE10-02360539BB9A}" srcOrd="1" destOrd="0" parTransId="{ED53C689-12D2-4A25-9429-4FB25727B309}" sibTransId="{9650A3F9-98A3-4AC3-99CC-3E4BAC4263FD}"/>
    <dgm:cxn modelId="{8FB02F92-F7FC-4FBF-842E-6357DF1D2BED}" type="presOf" srcId="{54D8924E-9678-4647-BE10-02360539BB9A}" destId="{475E9316-295F-423E-B41A-5B3826E9E9E2}" srcOrd="0" destOrd="0" presId="urn:microsoft.com/office/officeart/2005/8/layout/hProcess6"/>
    <dgm:cxn modelId="{BEC84E43-4F0F-4B21-870B-A5C02522C465}" type="presOf" srcId="{C02183A6-FF9C-4735-8AAA-0CC844C6893E}" destId="{C4F4CB7A-BF68-4982-A8A2-04140B0C9860}" srcOrd="0" destOrd="0" presId="urn:microsoft.com/office/officeart/2005/8/layout/hProcess6"/>
    <dgm:cxn modelId="{E0703D38-0085-4E25-8240-1E1FED670014}" type="presOf" srcId="{A7EF26CE-C159-476E-A472-3E75C0EA2922}" destId="{1A08562A-CCDB-4FC5-ABEB-6EDACC49FF7F}" srcOrd="0" destOrd="0" presId="urn:microsoft.com/office/officeart/2005/8/layout/hProcess6"/>
    <dgm:cxn modelId="{82D5FB2A-BF0F-4269-9F66-68AD4CD31573}" srcId="{FB76911E-8E54-4E5C-8DAF-A7B552E91B9D}" destId="{A7EF26CE-C159-476E-A472-3E75C0EA2922}" srcOrd="0" destOrd="0" parTransId="{75350BD9-8CCE-4A76-8A90-C20AC4E64D78}" sibTransId="{EB3A3C74-5A34-4F0A-8B26-C81F425FB8CF}"/>
    <dgm:cxn modelId="{B7857BCB-AF06-42DF-9228-96377D582258}" srcId="{FB76911E-8E54-4E5C-8DAF-A7B552E91B9D}" destId="{C02183A6-FF9C-4735-8AAA-0CC844C6893E}" srcOrd="2" destOrd="0" parTransId="{3609184C-37DD-4C3E-A29C-66457AB59583}" sibTransId="{A8AA4EE9-7B7B-4034-9AAB-9F9AF6F9BD5B}"/>
    <dgm:cxn modelId="{BB812077-C977-47C2-8863-ED20CA122D96}" type="presOf" srcId="{FB76911E-8E54-4E5C-8DAF-A7B552E91B9D}" destId="{A7EF43D0-909C-479C-B3B7-767D6A6DEED9}" srcOrd="0" destOrd="0" presId="urn:microsoft.com/office/officeart/2005/8/layout/hProcess6"/>
    <dgm:cxn modelId="{ACF9A229-77D1-49E6-84BA-5AD0F9DF31EF}" type="presParOf" srcId="{A7EF43D0-909C-479C-B3B7-767D6A6DEED9}" destId="{1387C2ED-F79D-4F75-96F2-7B321E761198}" srcOrd="0" destOrd="0" presId="urn:microsoft.com/office/officeart/2005/8/layout/hProcess6"/>
    <dgm:cxn modelId="{2E734319-6B93-4934-B087-105BA7436094}" type="presParOf" srcId="{1387C2ED-F79D-4F75-96F2-7B321E761198}" destId="{0FAC8D4B-8164-4BC6-884A-656B0505EB81}" srcOrd="0" destOrd="0" presId="urn:microsoft.com/office/officeart/2005/8/layout/hProcess6"/>
    <dgm:cxn modelId="{5584F23C-60A1-4594-AE57-6862AB3ACA7B}" type="presParOf" srcId="{1387C2ED-F79D-4F75-96F2-7B321E761198}" destId="{433C7ED6-F037-4AAC-8FC6-2B099A4E7332}" srcOrd="1" destOrd="0" presId="urn:microsoft.com/office/officeart/2005/8/layout/hProcess6"/>
    <dgm:cxn modelId="{DCE9BC5D-0935-48C2-B1D4-53F43B822B5C}" type="presParOf" srcId="{1387C2ED-F79D-4F75-96F2-7B321E761198}" destId="{AB522DB4-9802-4B2E-B795-F1521D1BA407}" srcOrd="2" destOrd="0" presId="urn:microsoft.com/office/officeart/2005/8/layout/hProcess6"/>
    <dgm:cxn modelId="{6596693B-8841-4CD2-A65D-D09B8E0B71B1}" type="presParOf" srcId="{1387C2ED-F79D-4F75-96F2-7B321E761198}" destId="{1A08562A-CCDB-4FC5-ABEB-6EDACC49FF7F}" srcOrd="3" destOrd="0" presId="urn:microsoft.com/office/officeart/2005/8/layout/hProcess6"/>
    <dgm:cxn modelId="{667D8B40-B920-47DF-99E9-6B56AC5493DD}" type="presParOf" srcId="{A7EF43D0-909C-479C-B3B7-767D6A6DEED9}" destId="{B39B74F9-28DC-401E-B087-E5DC11081D1C}" srcOrd="1" destOrd="0" presId="urn:microsoft.com/office/officeart/2005/8/layout/hProcess6"/>
    <dgm:cxn modelId="{A41837AC-8121-4E11-B931-CAAECD452144}" type="presParOf" srcId="{A7EF43D0-909C-479C-B3B7-767D6A6DEED9}" destId="{1D398525-212D-4D02-A6CB-771D597CBB01}" srcOrd="2" destOrd="0" presId="urn:microsoft.com/office/officeart/2005/8/layout/hProcess6"/>
    <dgm:cxn modelId="{B7FB856B-02C0-48B0-B31A-FCEBE27F0992}" type="presParOf" srcId="{1D398525-212D-4D02-A6CB-771D597CBB01}" destId="{3371BC1F-D3EB-40CC-8714-A893E0660386}" srcOrd="0" destOrd="0" presId="urn:microsoft.com/office/officeart/2005/8/layout/hProcess6"/>
    <dgm:cxn modelId="{2E969E47-4687-4E59-9046-249A3AA6B5CD}" type="presParOf" srcId="{1D398525-212D-4D02-A6CB-771D597CBB01}" destId="{575307E8-368F-48FA-80D1-15827149132E}" srcOrd="1" destOrd="0" presId="urn:microsoft.com/office/officeart/2005/8/layout/hProcess6"/>
    <dgm:cxn modelId="{C6D9881B-3547-4786-9D5B-88B64EC4F781}" type="presParOf" srcId="{1D398525-212D-4D02-A6CB-771D597CBB01}" destId="{63414853-E1AD-4C0A-862A-674AD8CD4EA8}" srcOrd="2" destOrd="0" presId="urn:microsoft.com/office/officeart/2005/8/layout/hProcess6"/>
    <dgm:cxn modelId="{F3768F76-8A97-4477-B95D-161C39DB7451}" type="presParOf" srcId="{1D398525-212D-4D02-A6CB-771D597CBB01}" destId="{475E9316-295F-423E-B41A-5B3826E9E9E2}" srcOrd="3" destOrd="0" presId="urn:microsoft.com/office/officeart/2005/8/layout/hProcess6"/>
    <dgm:cxn modelId="{3FCCAD00-BF8E-4674-ABD1-D1A0B8BD8AED}" type="presParOf" srcId="{A7EF43D0-909C-479C-B3B7-767D6A6DEED9}" destId="{EB559BFC-798D-4B9C-96F1-1A5BA2B1AEF5}" srcOrd="3" destOrd="0" presId="urn:microsoft.com/office/officeart/2005/8/layout/hProcess6"/>
    <dgm:cxn modelId="{06643C92-FE97-4475-BBBF-1191527D5E62}" type="presParOf" srcId="{A7EF43D0-909C-479C-B3B7-767D6A6DEED9}" destId="{CEC9DAF0-11FE-40D6-B572-09996170A183}" srcOrd="4" destOrd="0" presId="urn:microsoft.com/office/officeart/2005/8/layout/hProcess6"/>
    <dgm:cxn modelId="{C73DE9F0-025C-4E62-95DF-95C2EC7E66A1}" type="presParOf" srcId="{CEC9DAF0-11FE-40D6-B572-09996170A183}" destId="{A9BF2380-9A42-4467-A28C-1E2762D70A1F}" srcOrd="0" destOrd="0" presId="urn:microsoft.com/office/officeart/2005/8/layout/hProcess6"/>
    <dgm:cxn modelId="{319B5104-686A-449A-9244-45786DF44B20}" type="presParOf" srcId="{CEC9DAF0-11FE-40D6-B572-09996170A183}" destId="{7C600C24-0CCE-4C1F-A20F-0FE94C1CB30A}" srcOrd="1" destOrd="0" presId="urn:microsoft.com/office/officeart/2005/8/layout/hProcess6"/>
    <dgm:cxn modelId="{BDA42277-5EB1-41F8-9E6E-14A46E4AC00A}" type="presParOf" srcId="{CEC9DAF0-11FE-40D6-B572-09996170A183}" destId="{E819341E-FFB9-46B2-88CA-A93E149CF502}" srcOrd="2" destOrd="0" presId="urn:microsoft.com/office/officeart/2005/8/layout/hProcess6"/>
    <dgm:cxn modelId="{7A155E54-0159-4B2E-9D04-E001A8CF178A}" type="presParOf" srcId="{CEC9DAF0-11FE-40D6-B572-09996170A183}" destId="{C4F4CB7A-BF68-4982-A8A2-04140B0C9860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4E7E1A-B45E-4795-A928-56C028541FB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F6F94144-508C-46D1-96DF-69081923484C}">
      <dgm:prSet phldrT="[Texto]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s-MX" dirty="0" smtClean="0"/>
            <a:t>TEXTO CLARO</a:t>
          </a:r>
          <a:endParaRPr lang="es-MX" dirty="0"/>
        </a:p>
      </dgm:t>
    </dgm:pt>
    <dgm:pt modelId="{755FF171-BB76-4499-8C85-C901C819E6B6}" type="parTrans" cxnId="{998FEAC5-7026-4AAE-97CD-BE2F738D01BB}">
      <dgm:prSet/>
      <dgm:spPr/>
      <dgm:t>
        <a:bodyPr/>
        <a:lstStyle/>
        <a:p>
          <a:endParaRPr lang="es-MX"/>
        </a:p>
      </dgm:t>
    </dgm:pt>
    <dgm:pt modelId="{C27946E3-5A47-49EA-982E-7E14CF1DE5EE}" type="sibTrans" cxnId="{998FEAC5-7026-4AAE-97CD-BE2F738D01BB}">
      <dgm:prSet/>
      <dgm:spPr/>
      <dgm:t>
        <a:bodyPr/>
        <a:lstStyle/>
        <a:p>
          <a:endParaRPr lang="es-MX"/>
        </a:p>
      </dgm:t>
    </dgm:pt>
    <dgm:pt modelId="{C1BD48C7-9A5F-4598-AF36-5C35C82B4A56}">
      <dgm:prSet phldrT="[Texto]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s-MX" dirty="0" smtClean="0"/>
            <a:t>LLAVE K de 64 bits</a:t>
          </a:r>
          <a:endParaRPr lang="es-MX" dirty="0"/>
        </a:p>
      </dgm:t>
    </dgm:pt>
    <dgm:pt modelId="{E83D5135-8E2F-47AF-B074-4CAAAE76053E}" type="parTrans" cxnId="{F505EC3F-6036-4161-834B-4BE9E82EED00}">
      <dgm:prSet/>
      <dgm:spPr/>
      <dgm:t>
        <a:bodyPr/>
        <a:lstStyle/>
        <a:p>
          <a:endParaRPr lang="es-MX"/>
        </a:p>
      </dgm:t>
    </dgm:pt>
    <dgm:pt modelId="{3CD240DB-2004-490A-B0F5-CCFBD4C99A4B}" type="sibTrans" cxnId="{F505EC3F-6036-4161-834B-4BE9E82EED00}">
      <dgm:prSet/>
      <dgm:spPr/>
      <dgm:t>
        <a:bodyPr/>
        <a:lstStyle/>
        <a:p>
          <a:endParaRPr lang="es-MX"/>
        </a:p>
      </dgm:t>
    </dgm:pt>
    <dgm:pt modelId="{25CB58D9-8D22-4432-95A9-78AED17149A7}">
      <dgm:prSet phldrT="[Texto]"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s-MX" sz="2400" dirty="0" smtClean="0"/>
            <a:t>Tablas ( IP, PC1, SR, PC2, E, S-Box(8), P, IP</a:t>
          </a:r>
          <a:r>
            <a:rPr lang="es-MX" sz="2400" baseline="30000" dirty="0" smtClean="0"/>
            <a:t>-1</a:t>
          </a:r>
          <a:endParaRPr lang="es-MX" sz="2400" baseline="30000" dirty="0"/>
        </a:p>
      </dgm:t>
    </dgm:pt>
    <dgm:pt modelId="{F006ED8A-33C6-4802-BAF6-F92EC0DF7807}" type="parTrans" cxnId="{F6E08EE0-7CF5-4B6F-9C54-8B127113B8D5}">
      <dgm:prSet/>
      <dgm:spPr/>
      <dgm:t>
        <a:bodyPr/>
        <a:lstStyle/>
        <a:p>
          <a:endParaRPr lang="es-MX"/>
        </a:p>
      </dgm:t>
    </dgm:pt>
    <dgm:pt modelId="{F31A3E01-2EF2-4E79-9A6B-5B065663BEAD}" type="sibTrans" cxnId="{F6E08EE0-7CF5-4B6F-9C54-8B127113B8D5}">
      <dgm:prSet/>
      <dgm:spPr/>
      <dgm:t>
        <a:bodyPr/>
        <a:lstStyle/>
        <a:p>
          <a:endParaRPr lang="es-MX"/>
        </a:p>
      </dgm:t>
    </dgm:pt>
    <dgm:pt modelId="{5588A7B0-1F87-463E-9CAA-1C889B48BD9B}" type="pres">
      <dgm:prSet presAssocID="{E04E7E1A-B45E-4795-A928-56C028541FB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6B505ED0-C50C-49FD-AFFD-20260088E233}" type="pres">
      <dgm:prSet presAssocID="{F6F94144-508C-46D1-96DF-69081923484C}" presName="parentLin" presStyleCnt="0"/>
      <dgm:spPr/>
    </dgm:pt>
    <dgm:pt modelId="{04DB1E5C-E5F8-4889-8440-4D7AF277DD23}" type="pres">
      <dgm:prSet presAssocID="{F6F94144-508C-46D1-96DF-69081923484C}" presName="parentLeftMargin" presStyleLbl="node1" presStyleIdx="0" presStyleCnt="3"/>
      <dgm:spPr/>
      <dgm:t>
        <a:bodyPr/>
        <a:lstStyle/>
        <a:p>
          <a:endParaRPr lang="es-MX"/>
        </a:p>
      </dgm:t>
    </dgm:pt>
    <dgm:pt modelId="{08F0165F-4439-4457-A39C-E46BE39EAFF5}" type="pres">
      <dgm:prSet presAssocID="{F6F94144-508C-46D1-96DF-69081923484C}" presName="parentText" presStyleLbl="node1" presStyleIdx="0" presStyleCnt="3" custScaleX="113421" custLinFactNeighborX="0" custLinFactNeighborY="6122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11246B5-97BE-4CD7-963A-E04A9ACB78DA}" type="pres">
      <dgm:prSet presAssocID="{F6F94144-508C-46D1-96DF-69081923484C}" presName="negativeSpace" presStyleCnt="0"/>
      <dgm:spPr/>
    </dgm:pt>
    <dgm:pt modelId="{FFC09DFF-E5C5-4A0D-927F-A48B59699BC8}" type="pres">
      <dgm:prSet presAssocID="{F6F94144-508C-46D1-96DF-69081923484C}" presName="childText" presStyleLbl="conFgAcc1" presStyleIdx="0" presStyleCnt="3">
        <dgm:presLayoutVars>
          <dgm:bulletEnabled val="1"/>
        </dgm:presLayoutVars>
      </dgm:prSet>
      <dgm:spPr/>
    </dgm:pt>
    <dgm:pt modelId="{9A623E63-6FA0-4E04-A92D-53B24171EF57}" type="pres">
      <dgm:prSet presAssocID="{C27946E3-5A47-49EA-982E-7E14CF1DE5EE}" presName="spaceBetweenRectangles" presStyleCnt="0"/>
      <dgm:spPr/>
    </dgm:pt>
    <dgm:pt modelId="{C6E929FA-BA77-447C-BC6A-181A7E411B68}" type="pres">
      <dgm:prSet presAssocID="{C1BD48C7-9A5F-4598-AF36-5C35C82B4A56}" presName="parentLin" presStyleCnt="0"/>
      <dgm:spPr/>
    </dgm:pt>
    <dgm:pt modelId="{1C388C66-DCA8-4C54-97C3-72E4F0C89E6F}" type="pres">
      <dgm:prSet presAssocID="{C1BD48C7-9A5F-4598-AF36-5C35C82B4A56}" presName="parentLeftMargin" presStyleLbl="node1" presStyleIdx="0" presStyleCnt="3"/>
      <dgm:spPr/>
      <dgm:t>
        <a:bodyPr/>
        <a:lstStyle/>
        <a:p>
          <a:endParaRPr lang="es-MX"/>
        </a:p>
      </dgm:t>
    </dgm:pt>
    <dgm:pt modelId="{975F390C-620B-49F1-8EDB-AB22D0FCE673}" type="pres">
      <dgm:prSet presAssocID="{C1BD48C7-9A5F-4598-AF36-5C35C82B4A56}" presName="parentText" presStyleLbl="node1" presStyleIdx="1" presStyleCnt="3" custScaleX="112593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BD0E166-5A0C-4C90-817F-7FDA0A69DAD5}" type="pres">
      <dgm:prSet presAssocID="{C1BD48C7-9A5F-4598-AF36-5C35C82B4A56}" presName="negativeSpace" presStyleCnt="0"/>
      <dgm:spPr/>
    </dgm:pt>
    <dgm:pt modelId="{3D9E606E-C556-44AF-8517-A7F28DE95F3D}" type="pres">
      <dgm:prSet presAssocID="{C1BD48C7-9A5F-4598-AF36-5C35C82B4A56}" presName="childText" presStyleLbl="conFgAcc1" presStyleIdx="1" presStyleCnt="3">
        <dgm:presLayoutVars>
          <dgm:bulletEnabled val="1"/>
        </dgm:presLayoutVars>
      </dgm:prSet>
      <dgm:spPr/>
    </dgm:pt>
    <dgm:pt modelId="{D46F583E-EA1D-4B38-A2AD-B90D8A1BA5C5}" type="pres">
      <dgm:prSet presAssocID="{3CD240DB-2004-490A-B0F5-CCFBD4C99A4B}" presName="spaceBetweenRectangles" presStyleCnt="0"/>
      <dgm:spPr/>
    </dgm:pt>
    <dgm:pt modelId="{A248D181-651E-466D-BD2D-BC30CB4D606C}" type="pres">
      <dgm:prSet presAssocID="{25CB58D9-8D22-4432-95A9-78AED17149A7}" presName="parentLin" presStyleCnt="0"/>
      <dgm:spPr/>
    </dgm:pt>
    <dgm:pt modelId="{B8537927-8FFE-4BB9-AAC3-FD68B2C36C5D}" type="pres">
      <dgm:prSet presAssocID="{25CB58D9-8D22-4432-95A9-78AED17149A7}" presName="parentLeftMargin" presStyleLbl="node1" presStyleIdx="1" presStyleCnt="3"/>
      <dgm:spPr/>
      <dgm:t>
        <a:bodyPr/>
        <a:lstStyle/>
        <a:p>
          <a:endParaRPr lang="es-MX"/>
        </a:p>
      </dgm:t>
    </dgm:pt>
    <dgm:pt modelId="{CBE7AB66-B190-4246-88BC-176517EE54D8}" type="pres">
      <dgm:prSet presAssocID="{25CB58D9-8D22-4432-95A9-78AED17149A7}" presName="parentText" presStyleLbl="node1" presStyleIdx="2" presStyleCnt="3" custScaleX="112164" custLinFactNeighborX="0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90B7050-0C0D-488E-BADA-5FCB7C98635E}" type="pres">
      <dgm:prSet presAssocID="{25CB58D9-8D22-4432-95A9-78AED17149A7}" presName="negativeSpace" presStyleCnt="0"/>
      <dgm:spPr/>
    </dgm:pt>
    <dgm:pt modelId="{BA80BE04-BC1A-4AA4-93D0-54B921C6F2B0}" type="pres">
      <dgm:prSet presAssocID="{25CB58D9-8D22-4432-95A9-78AED17149A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FF6AE2F-575B-4627-B78D-51248DA50A98}" type="presOf" srcId="{F6F94144-508C-46D1-96DF-69081923484C}" destId="{08F0165F-4439-4457-A39C-E46BE39EAFF5}" srcOrd="1" destOrd="0" presId="urn:microsoft.com/office/officeart/2005/8/layout/list1"/>
    <dgm:cxn modelId="{F1386444-1811-406D-BF7B-A8BD4E55DF42}" type="presOf" srcId="{E04E7E1A-B45E-4795-A928-56C028541FB1}" destId="{5588A7B0-1F87-463E-9CAA-1C889B48BD9B}" srcOrd="0" destOrd="0" presId="urn:microsoft.com/office/officeart/2005/8/layout/list1"/>
    <dgm:cxn modelId="{F505EC3F-6036-4161-834B-4BE9E82EED00}" srcId="{E04E7E1A-B45E-4795-A928-56C028541FB1}" destId="{C1BD48C7-9A5F-4598-AF36-5C35C82B4A56}" srcOrd="1" destOrd="0" parTransId="{E83D5135-8E2F-47AF-B074-4CAAAE76053E}" sibTransId="{3CD240DB-2004-490A-B0F5-CCFBD4C99A4B}"/>
    <dgm:cxn modelId="{94EE0151-71EE-49DA-9F0C-C6EA302E7076}" type="presOf" srcId="{C1BD48C7-9A5F-4598-AF36-5C35C82B4A56}" destId="{975F390C-620B-49F1-8EDB-AB22D0FCE673}" srcOrd="1" destOrd="0" presId="urn:microsoft.com/office/officeart/2005/8/layout/list1"/>
    <dgm:cxn modelId="{A55AC279-650F-4C9C-A306-BA20C1C4D4FE}" type="presOf" srcId="{25CB58D9-8D22-4432-95A9-78AED17149A7}" destId="{CBE7AB66-B190-4246-88BC-176517EE54D8}" srcOrd="1" destOrd="0" presId="urn:microsoft.com/office/officeart/2005/8/layout/list1"/>
    <dgm:cxn modelId="{5BC68EF1-CBA1-49B0-8FBF-3FBA2B8AE492}" type="presOf" srcId="{C1BD48C7-9A5F-4598-AF36-5C35C82B4A56}" destId="{1C388C66-DCA8-4C54-97C3-72E4F0C89E6F}" srcOrd="0" destOrd="0" presId="urn:microsoft.com/office/officeart/2005/8/layout/list1"/>
    <dgm:cxn modelId="{998FEAC5-7026-4AAE-97CD-BE2F738D01BB}" srcId="{E04E7E1A-B45E-4795-A928-56C028541FB1}" destId="{F6F94144-508C-46D1-96DF-69081923484C}" srcOrd="0" destOrd="0" parTransId="{755FF171-BB76-4499-8C85-C901C819E6B6}" sibTransId="{C27946E3-5A47-49EA-982E-7E14CF1DE5EE}"/>
    <dgm:cxn modelId="{1E34B8FC-21C0-4B5D-8099-9D8D174D7A11}" type="presOf" srcId="{25CB58D9-8D22-4432-95A9-78AED17149A7}" destId="{B8537927-8FFE-4BB9-AAC3-FD68B2C36C5D}" srcOrd="0" destOrd="0" presId="urn:microsoft.com/office/officeart/2005/8/layout/list1"/>
    <dgm:cxn modelId="{654C945D-0C4C-4153-8158-ED758C5D7E05}" type="presOf" srcId="{F6F94144-508C-46D1-96DF-69081923484C}" destId="{04DB1E5C-E5F8-4889-8440-4D7AF277DD23}" srcOrd="0" destOrd="0" presId="urn:microsoft.com/office/officeart/2005/8/layout/list1"/>
    <dgm:cxn modelId="{F6E08EE0-7CF5-4B6F-9C54-8B127113B8D5}" srcId="{E04E7E1A-B45E-4795-A928-56C028541FB1}" destId="{25CB58D9-8D22-4432-95A9-78AED17149A7}" srcOrd="2" destOrd="0" parTransId="{F006ED8A-33C6-4802-BAF6-F92EC0DF7807}" sibTransId="{F31A3E01-2EF2-4E79-9A6B-5B065663BEAD}"/>
    <dgm:cxn modelId="{BBD196B8-E069-477A-95C0-8AEFCDFD5296}" type="presParOf" srcId="{5588A7B0-1F87-463E-9CAA-1C889B48BD9B}" destId="{6B505ED0-C50C-49FD-AFFD-20260088E233}" srcOrd="0" destOrd="0" presId="urn:microsoft.com/office/officeart/2005/8/layout/list1"/>
    <dgm:cxn modelId="{5BF64D4F-DF8D-4E79-A5A5-D36E0E28B5D3}" type="presParOf" srcId="{6B505ED0-C50C-49FD-AFFD-20260088E233}" destId="{04DB1E5C-E5F8-4889-8440-4D7AF277DD23}" srcOrd="0" destOrd="0" presId="urn:microsoft.com/office/officeart/2005/8/layout/list1"/>
    <dgm:cxn modelId="{D897E087-79A9-41BC-8B41-FE8B3B2F3AA4}" type="presParOf" srcId="{6B505ED0-C50C-49FD-AFFD-20260088E233}" destId="{08F0165F-4439-4457-A39C-E46BE39EAFF5}" srcOrd="1" destOrd="0" presId="urn:microsoft.com/office/officeart/2005/8/layout/list1"/>
    <dgm:cxn modelId="{3C495A7B-F79A-4C7D-942C-B312A0530DCC}" type="presParOf" srcId="{5588A7B0-1F87-463E-9CAA-1C889B48BD9B}" destId="{711246B5-97BE-4CD7-963A-E04A9ACB78DA}" srcOrd="1" destOrd="0" presId="urn:microsoft.com/office/officeart/2005/8/layout/list1"/>
    <dgm:cxn modelId="{DEFFA53C-339D-4410-B318-1B545D67E1B3}" type="presParOf" srcId="{5588A7B0-1F87-463E-9CAA-1C889B48BD9B}" destId="{FFC09DFF-E5C5-4A0D-927F-A48B59699BC8}" srcOrd="2" destOrd="0" presId="urn:microsoft.com/office/officeart/2005/8/layout/list1"/>
    <dgm:cxn modelId="{00B0EC7F-9604-4815-96B3-7C657E81F705}" type="presParOf" srcId="{5588A7B0-1F87-463E-9CAA-1C889B48BD9B}" destId="{9A623E63-6FA0-4E04-A92D-53B24171EF57}" srcOrd="3" destOrd="0" presId="urn:microsoft.com/office/officeart/2005/8/layout/list1"/>
    <dgm:cxn modelId="{3C55B743-1841-4631-9645-13DAFF1DF6E4}" type="presParOf" srcId="{5588A7B0-1F87-463E-9CAA-1C889B48BD9B}" destId="{C6E929FA-BA77-447C-BC6A-181A7E411B68}" srcOrd="4" destOrd="0" presId="urn:microsoft.com/office/officeart/2005/8/layout/list1"/>
    <dgm:cxn modelId="{46FFAE74-E8F6-4A69-B0DA-058A7C14AE07}" type="presParOf" srcId="{C6E929FA-BA77-447C-BC6A-181A7E411B68}" destId="{1C388C66-DCA8-4C54-97C3-72E4F0C89E6F}" srcOrd="0" destOrd="0" presId="urn:microsoft.com/office/officeart/2005/8/layout/list1"/>
    <dgm:cxn modelId="{A86EB017-20D4-4731-8138-2F34913B36E5}" type="presParOf" srcId="{C6E929FA-BA77-447C-BC6A-181A7E411B68}" destId="{975F390C-620B-49F1-8EDB-AB22D0FCE673}" srcOrd="1" destOrd="0" presId="urn:microsoft.com/office/officeart/2005/8/layout/list1"/>
    <dgm:cxn modelId="{DCEE472A-E1FE-4084-A79D-5EAEBFBD0D50}" type="presParOf" srcId="{5588A7B0-1F87-463E-9CAA-1C889B48BD9B}" destId="{FBD0E166-5A0C-4C90-817F-7FDA0A69DAD5}" srcOrd="5" destOrd="0" presId="urn:microsoft.com/office/officeart/2005/8/layout/list1"/>
    <dgm:cxn modelId="{3DA39980-9A81-4E62-BE60-9B3B7A4F6B4C}" type="presParOf" srcId="{5588A7B0-1F87-463E-9CAA-1C889B48BD9B}" destId="{3D9E606E-C556-44AF-8517-A7F28DE95F3D}" srcOrd="6" destOrd="0" presId="urn:microsoft.com/office/officeart/2005/8/layout/list1"/>
    <dgm:cxn modelId="{E070D86D-BA07-4EB2-9E25-C41B4EB992BF}" type="presParOf" srcId="{5588A7B0-1F87-463E-9CAA-1C889B48BD9B}" destId="{D46F583E-EA1D-4B38-A2AD-B90D8A1BA5C5}" srcOrd="7" destOrd="0" presId="urn:microsoft.com/office/officeart/2005/8/layout/list1"/>
    <dgm:cxn modelId="{F9C64337-A2FF-4452-88F4-A847F3C21C97}" type="presParOf" srcId="{5588A7B0-1F87-463E-9CAA-1C889B48BD9B}" destId="{A248D181-651E-466D-BD2D-BC30CB4D606C}" srcOrd="8" destOrd="0" presId="urn:microsoft.com/office/officeart/2005/8/layout/list1"/>
    <dgm:cxn modelId="{AC48CA39-DABE-447D-8C5B-2EE13F448D02}" type="presParOf" srcId="{A248D181-651E-466D-BD2D-BC30CB4D606C}" destId="{B8537927-8FFE-4BB9-AAC3-FD68B2C36C5D}" srcOrd="0" destOrd="0" presId="urn:microsoft.com/office/officeart/2005/8/layout/list1"/>
    <dgm:cxn modelId="{89C4451A-D11B-4A39-A4CE-E52D75C22EE0}" type="presParOf" srcId="{A248D181-651E-466D-BD2D-BC30CB4D606C}" destId="{CBE7AB66-B190-4246-88BC-176517EE54D8}" srcOrd="1" destOrd="0" presId="urn:microsoft.com/office/officeart/2005/8/layout/list1"/>
    <dgm:cxn modelId="{2B36A6A9-DE05-4801-8C73-7FAE322B1BE3}" type="presParOf" srcId="{5588A7B0-1F87-463E-9CAA-1C889B48BD9B}" destId="{790B7050-0C0D-488E-BADA-5FCB7C98635E}" srcOrd="9" destOrd="0" presId="urn:microsoft.com/office/officeart/2005/8/layout/list1"/>
    <dgm:cxn modelId="{9F07501E-0A59-4D24-A843-2C0429B34F9D}" type="presParOf" srcId="{5588A7B0-1F87-463E-9CAA-1C889B48BD9B}" destId="{BA80BE04-BC1A-4AA4-93D0-54B921C6F2B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07B998-E3A5-4C31-88B9-912C4241B462}" type="doc">
      <dgm:prSet loTypeId="urn:microsoft.com/office/officeart/2005/8/layout/StepDownProcess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85E3EEED-21EB-4EDE-B00E-E3D874A252B1}">
      <dgm:prSet phldrT="[Texto]"/>
      <dgm:spPr/>
      <dgm:t>
        <a:bodyPr/>
        <a:lstStyle/>
        <a:p>
          <a:r>
            <a:rPr lang="es-MX" dirty="0" smtClean="0"/>
            <a:t>Texto Plano</a:t>
          </a:r>
          <a:endParaRPr lang="es-MX" dirty="0"/>
        </a:p>
      </dgm:t>
    </dgm:pt>
    <dgm:pt modelId="{6E4CC682-B285-4E49-B7DC-3E37BACB18F1}" type="parTrans" cxnId="{E842BC4E-1256-4195-83BA-D5E4140A96EE}">
      <dgm:prSet/>
      <dgm:spPr/>
      <dgm:t>
        <a:bodyPr/>
        <a:lstStyle/>
        <a:p>
          <a:endParaRPr lang="es-MX"/>
        </a:p>
      </dgm:t>
    </dgm:pt>
    <dgm:pt modelId="{4B16B8E0-DA83-4D06-B65A-1AB6F0F43C03}" type="sibTrans" cxnId="{E842BC4E-1256-4195-83BA-D5E4140A96EE}">
      <dgm:prSet/>
      <dgm:spPr/>
      <dgm:t>
        <a:bodyPr/>
        <a:lstStyle/>
        <a:p>
          <a:endParaRPr lang="es-MX"/>
        </a:p>
      </dgm:t>
    </dgm:pt>
    <dgm:pt modelId="{EDFEC06D-92AA-43B3-9687-02EB36510FB9}">
      <dgm:prSet phldrT="[Texto]" phldr="1"/>
      <dgm:spPr/>
      <dgm:t>
        <a:bodyPr/>
        <a:lstStyle/>
        <a:p>
          <a:endParaRPr lang="es-MX"/>
        </a:p>
      </dgm:t>
    </dgm:pt>
    <dgm:pt modelId="{5E6FE36E-4692-4021-A958-80D9FA39B177}" type="parTrans" cxnId="{85348533-1D34-4663-AFAB-81453B8FFCB4}">
      <dgm:prSet/>
      <dgm:spPr/>
      <dgm:t>
        <a:bodyPr/>
        <a:lstStyle/>
        <a:p>
          <a:endParaRPr lang="es-MX"/>
        </a:p>
      </dgm:t>
    </dgm:pt>
    <dgm:pt modelId="{E08E1DC9-711D-4110-A1D1-1CE9D6D4F532}" type="sibTrans" cxnId="{85348533-1D34-4663-AFAB-81453B8FFCB4}">
      <dgm:prSet/>
      <dgm:spPr/>
      <dgm:t>
        <a:bodyPr/>
        <a:lstStyle/>
        <a:p>
          <a:endParaRPr lang="es-MX"/>
        </a:p>
      </dgm:t>
    </dgm:pt>
    <dgm:pt modelId="{EB4DB0D6-CE8D-4E05-88C7-E4CF31556BB9}">
      <dgm:prSet phldrT="[Texto]" custT="1"/>
      <dgm:spPr/>
      <dgm:t>
        <a:bodyPr/>
        <a:lstStyle/>
        <a:p>
          <a:r>
            <a:rPr lang="es-MX" sz="1100" dirty="0" smtClean="0"/>
            <a:t>Tabla </a:t>
          </a:r>
          <a:r>
            <a:rPr lang="es-MX" sz="1400" b="1" dirty="0" smtClean="0">
              <a:solidFill>
                <a:srgbClr val="FFFF00"/>
              </a:solidFill>
            </a:rPr>
            <a:t>IP</a:t>
          </a:r>
          <a:endParaRPr lang="es-MX" sz="1400" b="1" dirty="0">
            <a:solidFill>
              <a:srgbClr val="FFFF00"/>
            </a:solidFill>
          </a:endParaRPr>
        </a:p>
      </dgm:t>
    </dgm:pt>
    <dgm:pt modelId="{058743EE-3737-4817-9E50-4375C9E06C60}" type="parTrans" cxnId="{882998AE-139D-4872-9109-C0810AB92842}">
      <dgm:prSet/>
      <dgm:spPr/>
      <dgm:t>
        <a:bodyPr/>
        <a:lstStyle/>
        <a:p>
          <a:endParaRPr lang="es-MX"/>
        </a:p>
      </dgm:t>
    </dgm:pt>
    <dgm:pt modelId="{3A89BCDA-AB31-4ED3-B9EC-C73467BA88F9}" type="sibTrans" cxnId="{882998AE-139D-4872-9109-C0810AB92842}">
      <dgm:prSet/>
      <dgm:spPr/>
      <dgm:t>
        <a:bodyPr/>
        <a:lstStyle/>
        <a:p>
          <a:endParaRPr lang="es-MX"/>
        </a:p>
      </dgm:t>
    </dgm:pt>
    <dgm:pt modelId="{4CFBD36E-EDB7-4D14-9284-E3A3F527EB7E}">
      <dgm:prSet phldrT="[Texto]" phldr="1"/>
      <dgm:spPr/>
      <dgm:t>
        <a:bodyPr/>
        <a:lstStyle/>
        <a:p>
          <a:endParaRPr lang="es-MX"/>
        </a:p>
      </dgm:t>
    </dgm:pt>
    <dgm:pt modelId="{FB0BCA6C-F6F3-410C-A2A2-6F4F3BAB0D4D}" type="parTrans" cxnId="{B31339A9-1716-4232-B380-2DCE6214AF3F}">
      <dgm:prSet/>
      <dgm:spPr/>
      <dgm:t>
        <a:bodyPr/>
        <a:lstStyle/>
        <a:p>
          <a:endParaRPr lang="es-MX"/>
        </a:p>
      </dgm:t>
    </dgm:pt>
    <dgm:pt modelId="{6D04EE92-D747-4B52-96E2-7A57DBE609E6}" type="sibTrans" cxnId="{B31339A9-1716-4232-B380-2DCE6214AF3F}">
      <dgm:prSet/>
      <dgm:spPr/>
      <dgm:t>
        <a:bodyPr/>
        <a:lstStyle/>
        <a:p>
          <a:endParaRPr lang="es-MX"/>
        </a:p>
      </dgm:t>
    </dgm:pt>
    <dgm:pt modelId="{87CFDED6-DC3E-407E-9FB5-F4A0236FCA33}">
      <dgm:prSet phldrT="[Texto]"/>
      <dgm:spPr/>
      <dgm:t>
        <a:bodyPr/>
        <a:lstStyle/>
        <a:p>
          <a:r>
            <a:rPr lang="es-MX" dirty="0" smtClean="0"/>
            <a:t>Entrada Permutada</a:t>
          </a:r>
          <a:endParaRPr lang="es-MX" dirty="0"/>
        </a:p>
      </dgm:t>
    </dgm:pt>
    <dgm:pt modelId="{8EC2B15B-24A2-461B-AD26-4D2D5BBDBDDD}" type="parTrans" cxnId="{1B65148B-0216-4B5F-9DA5-4ADD7B42054D}">
      <dgm:prSet/>
      <dgm:spPr/>
      <dgm:t>
        <a:bodyPr/>
        <a:lstStyle/>
        <a:p>
          <a:endParaRPr lang="es-MX"/>
        </a:p>
      </dgm:t>
    </dgm:pt>
    <dgm:pt modelId="{68C537F6-13A4-4737-9873-3DB9FE1541E6}" type="sibTrans" cxnId="{1B65148B-0216-4B5F-9DA5-4ADD7B42054D}">
      <dgm:prSet/>
      <dgm:spPr/>
      <dgm:t>
        <a:bodyPr/>
        <a:lstStyle/>
        <a:p>
          <a:endParaRPr lang="es-MX"/>
        </a:p>
      </dgm:t>
    </dgm:pt>
    <dgm:pt modelId="{DF0853D9-CCDC-4D6A-B792-942E7E15D39E}">
      <dgm:prSet phldrT="[Texto]" custT="1"/>
      <dgm:spPr/>
      <dgm:t>
        <a:bodyPr/>
        <a:lstStyle/>
        <a:p>
          <a:r>
            <a:rPr lang="es-MX" sz="900" dirty="0" smtClean="0"/>
            <a:t>16 Ciclos </a:t>
          </a:r>
          <a:r>
            <a:rPr lang="es-MX" sz="1100" dirty="0" smtClean="0"/>
            <a:t>DES                       </a:t>
          </a:r>
          <a:r>
            <a:rPr lang="es-MX" sz="1000" dirty="0" smtClean="0"/>
            <a:t>Tablas </a:t>
          </a:r>
          <a:r>
            <a:rPr lang="es-MX" sz="1100" b="1" dirty="0" smtClean="0">
              <a:solidFill>
                <a:srgbClr val="FFFF00"/>
              </a:solidFill>
            </a:rPr>
            <a:t>E,      S-Box y P</a:t>
          </a:r>
          <a:endParaRPr lang="es-MX" sz="1100" b="1" dirty="0">
            <a:solidFill>
              <a:srgbClr val="FFFF00"/>
            </a:solidFill>
          </a:endParaRPr>
        </a:p>
      </dgm:t>
    </dgm:pt>
    <dgm:pt modelId="{9000B681-B9F0-497D-BC28-55C87239C060}" type="parTrans" cxnId="{503106B9-D8D6-4F97-A8A8-1264526A299C}">
      <dgm:prSet/>
      <dgm:spPr/>
      <dgm:t>
        <a:bodyPr/>
        <a:lstStyle/>
        <a:p>
          <a:endParaRPr lang="es-MX"/>
        </a:p>
      </dgm:t>
    </dgm:pt>
    <dgm:pt modelId="{784EA4D2-0788-4E3D-ABDC-9F0899DACC99}" type="sibTrans" cxnId="{503106B9-D8D6-4F97-A8A8-1264526A299C}">
      <dgm:prSet/>
      <dgm:spPr/>
      <dgm:t>
        <a:bodyPr/>
        <a:lstStyle/>
        <a:p>
          <a:endParaRPr lang="es-MX"/>
        </a:p>
      </dgm:t>
    </dgm:pt>
    <dgm:pt modelId="{2564A29F-ADF5-44D1-BF0B-70E694EAED50}">
      <dgm:prSet phldrT="[Texto]"/>
      <dgm:spPr/>
      <dgm:t>
        <a:bodyPr/>
        <a:lstStyle/>
        <a:p>
          <a:r>
            <a:rPr lang="es-MX" dirty="0" smtClean="0"/>
            <a:t>Pre Salida</a:t>
          </a:r>
          <a:endParaRPr lang="es-MX" dirty="0"/>
        </a:p>
      </dgm:t>
    </dgm:pt>
    <dgm:pt modelId="{BBFA4E93-1617-43C9-98F7-AE6EBE7BF764}" type="parTrans" cxnId="{B8CA2C22-2A29-4939-BAA9-5FBDF8189731}">
      <dgm:prSet/>
      <dgm:spPr/>
      <dgm:t>
        <a:bodyPr/>
        <a:lstStyle/>
        <a:p>
          <a:endParaRPr lang="es-MX"/>
        </a:p>
      </dgm:t>
    </dgm:pt>
    <dgm:pt modelId="{4BDAA965-4FAC-4CD9-BA61-6312D64F252C}" type="sibTrans" cxnId="{B8CA2C22-2A29-4939-BAA9-5FBDF8189731}">
      <dgm:prSet/>
      <dgm:spPr/>
      <dgm:t>
        <a:bodyPr/>
        <a:lstStyle/>
        <a:p>
          <a:endParaRPr lang="es-MX"/>
        </a:p>
      </dgm:t>
    </dgm:pt>
    <dgm:pt modelId="{B7714892-1693-4B48-B011-AC1A78D8911B}">
      <dgm:prSet phldrT="[Texto]" custT="1"/>
      <dgm:spPr/>
      <dgm:t>
        <a:bodyPr/>
        <a:lstStyle/>
        <a:p>
          <a:r>
            <a:rPr lang="es-MX" sz="1100" dirty="0" smtClean="0"/>
            <a:t>Tabla </a:t>
          </a:r>
          <a:r>
            <a:rPr lang="es-MX" sz="1400" dirty="0" smtClean="0">
              <a:solidFill>
                <a:srgbClr val="92D050"/>
              </a:solidFill>
            </a:rPr>
            <a:t>I</a:t>
          </a:r>
          <a:r>
            <a:rPr lang="es-MX" sz="1400" b="1" dirty="0" smtClean="0">
              <a:solidFill>
                <a:srgbClr val="FFFF00"/>
              </a:solidFill>
            </a:rPr>
            <a:t>P-1</a:t>
          </a:r>
          <a:r>
            <a:rPr lang="es-MX" sz="1100" dirty="0" smtClean="0"/>
            <a:t> Inversa</a:t>
          </a:r>
        </a:p>
      </dgm:t>
    </dgm:pt>
    <dgm:pt modelId="{EE85C8CA-8544-4459-8D75-961304A6875B}" type="parTrans" cxnId="{1182F8C0-D7A5-4744-B516-413EC0D914AF}">
      <dgm:prSet/>
      <dgm:spPr/>
      <dgm:t>
        <a:bodyPr/>
        <a:lstStyle/>
        <a:p>
          <a:endParaRPr lang="es-MX"/>
        </a:p>
      </dgm:t>
    </dgm:pt>
    <dgm:pt modelId="{F00609F5-9859-483B-A4B6-D83FAACA413F}" type="sibTrans" cxnId="{1182F8C0-D7A5-4744-B516-413EC0D914AF}">
      <dgm:prSet/>
      <dgm:spPr/>
      <dgm:t>
        <a:bodyPr/>
        <a:lstStyle/>
        <a:p>
          <a:endParaRPr lang="es-MX"/>
        </a:p>
      </dgm:t>
    </dgm:pt>
    <dgm:pt modelId="{E849C4C8-603C-476B-BE0D-7130F44F4CB8}" type="pres">
      <dgm:prSet presAssocID="{2A07B998-E3A5-4C31-88B9-912C4241B46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MX"/>
        </a:p>
      </dgm:t>
    </dgm:pt>
    <dgm:pt modelId="{679104B5-E94C-48ED-BA72-D29215D50DFF}" type="pres">
      <dgm:prSet presAssocID="{85E3EEED-21EB-4EDE-B00E-E3D874A252B1}" presName="composite" presStyleCnt="0"/>
      <dgm:spPr/>
    </dgm:pt>
    <dgm:pt modelId="{A2F842D7-DF8E-45FB-8E41-DEA85BBA5B73}" type="pres">
      <dgm:prSet presAssocID="{85E3EEED-21EB-4EDE-B00E-E3D874A252B1}" presName="bentUpArrow1" presStyleLbl="alignImgPlace1" presStyleIdx="0" presStyleCnt="5"/>
      <dgm:spPr/>
    </dgm:pt>
    <dgm:pt modelId="{2F0DAF04-EA33-4A7E-AE33-002449DE886E}" type="pres">
      <dgm:prSet presAssocID="{85E3EEED-21EB-4EDE-B00E-E3D874A252B1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7E70651-8DCD-42F6-9F17-F91B9C01A0A6}" type="pres">
      <dgm:prSet presAssocID="{85E3EEED-21EB-4EDE-B00E-E3D874A252B1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B01E308-0204-4320-9CB1-78B82DF6783B}" type="pres">
      <dgm:prSet presAssocID="{4B16B8E0-DA83-4D06-B65A-1AB6F0F43C03}" presName="sibTrans" presStyleCnt="0"/>
      <dgm:spPr/>
    </dgm:pt>
    <dgm:pt modelId="{4F33DAF2-F471-4645-8F69-0D6D83510E5B}" type="pres">
      <dgm:prSet presAssocID="{EB4DB0D6-CE8D-4E05-88C7-E4CF31556BB9}" presName="composite" presStyleCnt="0"/>
      <dgm:spPr/>
    </dgm:pt>
    <dgm:pt modelId="{0FBF5DE4-0E55-434E-B084-930FBEF9EB6B}" type="pres">
      <dgm:prSet presAssocID="{EB4DB0D6-CE8D-4E05-88C7-E4CF31556BB9}" presName="bentUpArrow1" presStyleLbl="alignImgPlace1" presStyleIdx="1" presStyleCnt="5"/>
      <dgm:spPr/>
    </dgm:pt>
    <dgm:pt modelId="{9C20A5E9-6E2C-410F-8A07-EE4EC0C1D0A8}" type="pres">
      <dgm:prSet presAssocID="{EB4DB0D6-CE8D-4E05-88C7-E4CF31556BB9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16B9620-158C-4919-B2C6-A3C37B47909A}" type="pres">
      <dgm:prSet presAssocID="{EB4DB0D6-CE8D-4E05-88C7-E4CF31556BB9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7661BC3-C71A-4A13-A148-51FE6271F527}" type="pres">
      <dgm:prSet presAssocID="{3A89BCDA-AB31-4ED3-B9EC-C73467BA88F9}" presName="sibTrans" presStyleCnt="0"/>
      <dgm:spPr/>
    </dgm:pt>
    <dgm:pt modelId="{79FF13DB-93A6-403A-845F-38F158A9B681}" type="pres">
      <dgm:prSet presAssocID="{87CFDED6-DC3E-407E-9FB5-F4A0236FCA33}" presName="composite" presStyleCnt="0"/>
      <dgm:spPr/>
    </dgm:pt>
    <dgm:pt modelId="{5744CE7D-B358-4509-8461-21362D979406}" type="pres">
      <dgm:prSet presAssocID="{87CFDED6-DC3E-407E-9FB5-F4A0236FCA33}" presName="bentUpArrow1" presStyleLbl="alignImgPlace1" presStyleIdx="2" presStyleCnt="5"/>
      <dgm:spPr/>
    </dgm:pt>
    <dgm:pt modelId="{461EDAFF-B534-4A16-A2F9-1ADE065AA16C}" type="pres">
      <dgm:prSet presAssocID="{87CFDED6-DC3E-407E-9FB5-F4A0236FCA33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54448F6-4385-494B-BAF8-BC42C43717A2}" type="pres">
      <dgm:prSet presAssocID="{87CFDED6-DC3E-407E-9FB5-F4A0236FCA33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FF4B1A53-D326-47BA-ACFA-1247DE472464}" type="pres">
      <dgm:prSet presAssocID="{68C537F6-13A4-4737-9873-3DB9FE1541E6}" presName="sibTrans" presStyleCnt="0"/>
      <dgm:spPr/>
    </dgm:pt>
    <dgm:pt modelId="{BB9D02D1-3354-46C1-839D-7BC8ABCF365D}" type="pres">
      <dgm:prSet presAssocID="{DF0853D9-CCDC-4D6A-B792-942E7E15D39E}" presName="composite" presStyleCnt="0"/>
      <dgm:spPr/>
    </dgm:pt>
    <dgm:pt modelId="{47D826C2-9F4F-4D80-AD51-E9F092CB72DC}" type="pres">
      <dgm:prSet presAssocID="{DF0853D9-CCDC-4D6A-B792-942E7E15D39E}" presName="bentUpArrow1" presStyleLbl="alignImgPlace1" presStyleIdx="3" presStyleCnt="5"/>
      <dgm:spPr/>
      <dgm:t>
        <a:bodyPr/>
        <a:lstStyle/>
        <a:p>
          <a:endParaRPr lang="es-MX"/>
        </a:p>
      </dgm:t>
    </dgm:pt>
    <dgm:pt modelId="{DE45279E-82F3-466A-8802-20B2803BB5F1}" type="pres">
      <dgm:prSet presAssocID="{DF0853D9-CCDC-4D6A-B792-942E7E15D39E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BFA83DD-B02B-4A92-B415-B2FC08FEAA0F}" type="pres">
      <dgm:prSet presAssocID="{DF0853D9-CCDC-4D6A-B792-942E7E15D39E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2A7CA04E-580F-4595-99A1-035DC6CAE9EC}" type="pres">
      <dgm:prSet presAssocID="{784EA4D2-0788-4E3D-ABDC-9F0899DACC99}" presName="sibTrans" presStyleCnt="0"/>
      <dgm:spPr/>
    </dgm:pt>
    <dgm:pt modelId="{417A9480-E172-4F30-86A3-7EEBD0F36597}" type="pres">
      <dgm:prSet presAssocID="{2564A29F-ADF5-44D1-BF0B-70E694EAED50}" presName="composite" presStyleCnt="0"/>
      <dgm:spPr/>
    </dgm:pt>
    <dgm:pt modelId="{9A78212F-ECAE-4665-A733-C56CEC782660}" type="pres">
      <dgm:prSet presAssocID="{2564A29F-ADF5-44D1-BF0B-70E694EAED50}" presName="bentUpArrow1" presStyleLbl="alignImgPlace1" presStyleIdx="4" presStyleCnt="5"/>
      <dgm:spPr/>
    </dgm:pt>
    <dgm:pt modelId="{77257B67-B704-4911-B5D9-1F3C4EB32F1B}" type="pres">
      <dgm:prSet presAssocID="{2564A29F-ADF5-44D1-BF0B-70E694EAED50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C357AFD-28D7-4557-9D5D-39E8F2508360}" type="pres">
      <dgm:prSet presAssocID="{2564A29F-ADF5-44D1-BF0B-70E694EAED50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2B48B1C5-7F05-4699-BCBD-7B97AF87E2BB}" type="pres">
      <dgm:prSet presAssocID="{4BDAA965-4FAC-4CD9-BA61-6312D64F252C}" presName="sibTrans" presStyleCnt="0"/>
      <dgm:spPr/>
    </dgm:pt>
    <dgm:pt modelId="{2282998E-30D3-40F9-8900-053043AEEE3C}" type="pres">
      <dgm:prSet presAssocID="{B7714892-1693-4B48-B011-AC1A78D8911B}" presName="composite" presStyleCnt="0"/>
      <dgm:spPr/>
    </dgm:pt>
    <dgm:pt modelId="{6B0BBF23-EED8-445B-B244-B3E4AAB659C3}" type="pres">
      <dgm:prSet presAssocID="{B7714892-1693-4B48-B011-AC1A78D8911B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E842BC4E-1256-4195-83BA-D5E4140A96EE}" srcId="{2A07B998-E3A5-4C31-88B9-912C4241B462}" destId="{85E3EEED-21EB-4EDE-B00E-E3D874A252B1}" srcOrd="0" destOrd="0" parTransId="{6E4CC682-B285-4E49-B7DC-3E37BACB18F1}" sibTransId="{4B16B8E0-DA83-4D06-B65A-1AB6F0F43C03}"/>
    <dgm:cxn modelId="{528032F7-6047-4D11-A696-11F6799C27F7}" type="presOf" srcId="{2564A29F-ADF5-44D1-BF0B-70E694EAED50}" destId="{77257B67-B704-4911-B5D9-1F3C4EB32F1B}" srcOrd="0" destOrd="0" presId="urn:microsoft.com/office/officeart/2005/8/layout/StepDownProcess"/>
    <dgm:cxn modelId="{85348533-1D34-4663-AFAB-81453B8FFCB4}" srcId="{85E3EEED-21EB-4EDE-B00E-E3D874A252B1}" destId="{EDFEC06D-92AA-43B3-9687-02EB36510FB9}" srcOrd="0" destOrd="0" parTransId="{5E6FE36E-4692-4021-A958-80D9FA39B177}" sibTransId="{E08E1DC9-711D-4110-A1D1-1CE9D6D4F532}"/>
    <dgm:cxn modelId="{415C218E-3724-4806-B296-F9E8F2B233B2}" type="presOf" srcId="{EDFEC06D-92AA-43B3-9687-02EB36510FB9}" destId="{D7E70651-8DCD-42F6-9F17-F91B9C01A0A6}" srcOrd="0" destOrd="0" presId="urn:microsoft.com/office/officeart/2005/8/layout/StepDownProcess"/>
    <dgm:cxn modelId="{7E8B78E7-7DAF-4497-8BE3-A9C161636666}" type="presOf" srcId="{2A07B998-E3A5-4C31-88B9-912C4241B462}" destId="{E849C4C8-603C-476B-BE0D-7130F44F4CB8}" srcOrd="0" destOrd="0" presId="urn:microsoft.com/office/officeart/2005/8/layout/StepDownProcess"/>
    <dgm:cxn modelId="{B8CA2C22-2A29-4939-BAA9-5FBDF8189731}" srcId="{2A07B998-E3A5-4C31-88B9-912C4241B462}" destId="{2564A29F-ADF5-44D1-BF0B-70E694EAED50}" srcOrd="4" destOrd="0" parTransId="{BBFA4E93-1617-43C9-98F7-AE6EBE7BF764}" sibTransId="{4BDAA965-4FAC-4CD9-BA61-6312D64F252C}"/>
    <dgm:cxn modelId="{882998AE-139D-4872-9109-C0810AB92842}" srcId="{2A07B998-E3A5-4C31-88B9-912C4241B462}" destId="{EB4DB0D6-CE8D-4E05-88C7-E4CF31556BB9}" srcOrd="1" destOrd="0" parTransId="{058743EE-3737-4817-9E50-4375C9E06C60}" sibTransId="{3A89BCDA-AB31-4ED3-B9EC-C73467BA88F9}"/>
    <dgm:cxn modelId="{06BDDA0A-AAB4-4226-8D85-E010626261DC}" type="presOf" srcId="{4CFBD36E-EDB7-4D14-9284-E3A3F527EB7E}" destId="{716B9620-158C-4919-B2C6-A3C37B47909A}" srcOrd="0" destOrd="0" presId="urn:microsoft.com/office/officeart/2005/8/layout/StepDownProcess"/>
    <dgm:cxn modelId="{F4D8A9FB-8C0E-41D6-B6EC-F47AEDE09D7E}" type="presOf" srcId="{87CFDED6-DC3E-407E-9FB5-F4A0236FCA33}" destId="{461EDAFF-B534-4A16-A2F9-1ADE065AA16C}" srcOrd="0" destOrd="0" presId="urn:microsoft.com/office/officeart/2005/8/layout/StepDownProcess"/>
    <dgm:cxn modelId="{1B65148B-0216-4B5F-9DA5-4ADD7B42054D}" srcId="{2A07B998-E3A5-4C31-88B9-912C4241B462}" destId="{87CFDED6-DC3E-407E-9FB5-F4A0236FCA33}" srcOrd="2" destOrd="0" parTransId="{8EC2B15B-24A2-461B-AD26-4D2D5BBDBDDD}" sibTransId="{68C537F6-13A4-4737-9873-3DB9FE1541E6}"/>
    <dgm:cxn modelId="{503106B9-D8D6-4F97-A8A8-1264526A299C}" srcId="{2A07B998-E3A5-4C31-88B9-912C4241B462}" destId="{DF0853D9-CCDC-4D6A-B792-942E7E15D39E}" srcOrd="3" destOrd="0" parTransId="{9000B681-B9F0-497D-BC28-55C87239C060}" sibTransId="{784EA4D2-0788-4E3D-ABDC-9F0899DACC99}"/>
    <dgm:cxn modelId="{2A79808B-081F-491D-9753-4405EE0BACB3}" type="presOf" srcId="{B7714892-1693-4B48-B011-AC1A78D8911B}" destId="{6B0BBF23-EED8-445B-B244-B3E4AAB659C3}" srcOrd="0" destOrd="0" presId="urn:microsoft.com/office/officeart/2005/8/layout/StepDownProcess"/>
    <dgm:cxn modelId="{794C2D0C-166C-48C6-889B-41E25C7B35C3}" type="presOf" srcId="{85E3EEED-21EB-4EDE-B00E-E3D874A252B1}" destId="{2F0DAF04-EA33-4A7E-AE33-002449DE886E}" srcOrd="0" destOrd="0" presId="urn:microsoft.com/office/officeart/2005/8/layout/StepDownProcess"/>
    <dgm:cxn modelId="{B31339A9-1716-4232-B380-2DCE6214AF3F}" srcId="{EB4DB0D6-CE8D-4E05-88C7-E4CF31556BB9}" destId="{4CFBD36E-EDB7-4D14-9284-E3A3F527EB7E}" srcOrd="0" destOrd="0" parTransId="{FB0BCA6C-F6F3-410C-A2A2-6F4F3BAB0D4D}" sibTransId="{6D04EE92-D747-4B52-96E2-7A57DBE609E6}"/>
    <dgm:cxn modelId="{B18CA107-5BCF-401E-8E0E-A168832B1448}" type="presOf" srcId="{EB4DB0D6-CE8D-4E05-88C7-E4CF31556BB9}" destId="{9C20A5E9-6E2C-410F-8A07-EE4EC0C1D0A8}" srcOrd="0" destOrd="0" presId="urn:microsoft.com/office/officeart/2005/8/layout/StepDownProcess"/>
    <dgm:cxn modelId="{1182F8C0-D7A5-4744-B516-413EC0D914AF}" srcId="{2A07B998-E3A5-4C31-88B9-912C4241B462}" destId="{B7714892-1693-4B48-B011-AC1A78D8911B}" srcOrd="5" destOrd="0" parTransId="{EE85C8CA-8544-4459-8D75-961304A6875B}" sibTransId="{F00609F5-9859-483B-A4B6-D83FAACA413F}"/>
    <dgm:cxn modelId="{A63580FA-DA70-48F9-8F2A-48CAD8BEB538}" type="presOf" srcId="{DF0853D9-CCDC-4D6A-B792-942E7E15D39E}" destId="{DE45279E-82F3-466A-8802-20B2803BB5F1}" srcOrd="0" destOrd="0" presId="urn:microsoft.com/office/officeart/2005/8/layout/StepDownProcess"/>
    <dgm:cxn modelId="{725835EF-0812-48BD-9D92-91C9F0404ECA}" type="presParOf" srcId="{E849C4C8-603C-476B-BE0D-7130F44F4CB8}" destId="{679104B5-E94C-48ED-BA72-D29215D50DFF}" srcOrd="0" destOrd="0" presId="urn:microsoft.com/office/officeart/2005/8/layout/StepDownProcess"/>
    <dgm:cxn modelId="{31F5184A-C7F4-4ABF-815E-7362C97269BA}" type="presParOf" srcId="{679104B5-E94C-48ED-BA72-D29215D50DFF}" destId="{A2F842D7-DF8E-45FB-8E41-DEA85BBA5B73}" srcOrd="0" destOrd="0" presId="urn:microsoft.com/office/officeart/2005/8/layout/StepDownProcess"/>
    <dgm:cxn modelId="{4386E56D-9922-48A5-B07F-66C8565F60E6}" type="presParOf" srcId="{679104B5-E94C-48ED-BA72-D29215D50DFF}" destId="{2F0DAF04-EA33-4A7E-AE33-002449DE886E}" srcOrd="1" destOrd="0" presId="urn:microsoft.com/office/officeart/2005/8/layout/StepDownProcess"/>
    <dgm:cxn modelId="{890F1F47-6BC0-459D-B72D-8B3B69B50E76}" type="presParOf" srcId="{679104B5-E94C-48ED-BA72-D29215D50DFF}" destId="{D7E70651-8DCD-42F6-9F17-F91B9C01A0A6}" srcOrd="2" destOrd="0" presId="urn:microsoft.com/office/officeart/2005/8/layout/StepDownProcess"/>
    <dgm:cxn modelId="{0A7B95BA-DF61-49EF-A351-6EF76228A1D1}" type="presParOf" srcId="{E849C4C8-603C-476B-BE0D-7130F44F4CB8}" destId="{EB01E308-0204-4320-9CB1-78B82DF6783B}" srcOrd="1" destOrd="0" presId="urn:microsoft.com/office/officeart/2005/8/layout/StepDownProcess"/>
    <dgm:cxn modelId="{3654BB35-80A1-4250-965F-1A5AC243FE93}" type="presParOf" srcId="{E849C4C8-603C-476B-BE0D-7130F44F4CB8}" destId="{4F33DAF2-F471-4645-8F69-0D6D83510E5B}" srcOrd="2" destOrd="0" presId="urn:microsoft.com/office/officeart/2005/8/layout/StepDownProcess"/>
    <dgm:cxn modelId="{5298135B-F362-4646-AD5A-1669CABB899A}" type="presParOf" srcId="{4F33DAF2-F471-4645-8F69-0D6D83510E5B}" destId="{0FBF5DE4-0E55-434E-B084-930FBEF9EB6B}" srcOrd="0" destOrd="0" presId="urn:microsoft.com/office/officeart/2005/8/layout/StepDownProcess"/>
    <dgm:cxn modelId="{8902307A-70AE-44B9-9263-AAE0B5563A4A}" type="presParOf" srcId="{4F33DAF2-F471-4645-8F69-0D6D83510E5B}" destId="{9C20A5E9-6E2C-410F-8A07-EE4EC0C1D0A8}" srcOrd="1" destOrd="0" presId="urn:microsoft.com/office/officeart/2005/8/layout/StepDownProcess"/>
    <dgm:cxn modelId="{71F92A01-4B67-4A57-99FB-EE91D72C0000}" type="presParOf" srcId="{4F33DAF2-F471-4645-8F69-0D6D83510E5B}" destId="{716B9620-158C-4919-B2C6-A3C37B47909A}" srcOrd="2" destOrd="0" presId="urn:microsoft.com/office/officeart/2005/8/layout/StepDownProcess"/>
    <dgm:cxn modelId="{D4F4A47F-8CAE-490C-A660-7C3FEEB4D1C1}" type="presParOf" srcId="{E849C4C8-603C-476B-BE0D-7130F44F4CB8}" destId="{27661BC3-C71A-4A13-A148-51FE6271F527}" srcOrd="3" destOrd="0" presId="urn:microsoft.com/office/officeart/2005/8/layout/StepDownProcess"/>
    <dgm:cxn modelId="{7F960F7A-EA2F-46B4-A3C1-B69E768F989F}" type="presParOf" srcId="{E849C4C8-603C-476B-BE0D-7130F44F4CB8}" destId="{79FF13DB-93A6-403A-845F-38F158A9B681}" srcOrd="4" destOrd="0" presId="urn:microsoft.com/office/officeart/2005/8/layout/StepDownProcess"/>
    <dgm:cxn modelId="{DF51DE28-2C48-4792-B0D7-0964C0F55D97}" type="presParOf" srcId="{79FF13DB-93A6-403A-845F-38F158A9B681}" destId="{5744CE7D-B358-4509-8461-21362D979406}" srcOrd="0" destOrd="0" presId="urn:microsoft.com/office/officeart/2005/8/layout/StepDownProcess"/>
    <dgm:cxn modelId="{8808DBE6-293A-4667-9953-C8159BA95874}" type="presParOf" srcId="{79FF13DB-93A6-403A-845F-38F158A9B681}" destId="{461EDAFF-B534-4A16-A2F9-1ADE065AA16C}" srcOrd="1" destOrd="0" presId="urn:microsoft.com/office/officeart/2005/8/layout/StepDownProcess"/>
    <dgm:cxn modelId="{F2CE5343-6331-427D-9362-3CFC8ED1D599}" type="presParOf" srcId="{79FF13DB-93A6-403A-845F-38F158A9B681}" destId="{E54448F6-4385-494B-BAF8-BC42C43717A2}" srcOrd="2" destOrd="0" presId="urn:microsoft.com/office/officeart/2005/8/layout/StepDownProcess"/>
    <dgm:cxn modelId="{892D8FF7-B7D4-4E8F-BA54-FBB31271191C}" type="presParOf" srcId="{E849C4C8-603C-476B-BE0D-7130F44F4CB8}" destId="{FF4B1A53-D326-47BA-ACFA-1247DE472464}" srcOrd="5" destOrd="0" presId="urn:microsoft.com/office/officeart/2005/8/layout/StepDownProcess"/>
    <dgm:cxn modelId="{2CBBA871-9271-485F-B307-189BFE9786DC}" type="presParOf" srcId="{E849C4C8-603C-476B-BE0D-7130F44F4CB8}" destId="{BB9D02D1-3354-46C1-839D-7BC8ABCF365D}" srcOrd="6" destOrd="0" presId="urn:microsoft.com/office/officeart/2005/8/layout/StepDownProcess"/>
    <dgm:cxn modelId="{61A6A068-87C2-46D0-885D-22BCB3B05C1F}" type="presParOf" srcId="{BB9D02D1-3354-46C1-839D-7BC8ABCF365D}" destId="{47D826C2-9F4F-4D80-AD51-E9F092CB72DC}" srcOrd="0" destOrd="0" presId="urn:microsoft.com/office/officeart/2005/8/layout/StepDownProcess"/>
    <dgm:cxn modelId="{A6DBA8F3-EF51-4A3F-A568-86802E944557}" type="presParOf" srcId="{BB9D02D1-3354-46C1-839D-7BC8ABCF365D}" destId="{DE45279E-82F3-466A-8802-20B2803BB5F1}" srcOrd="1" destOrd="0" presId="urn:microsoft.com/office/officeart/2005/8/layout/StepDownProcess"/>
    <dgm:cxn modelId="{1655F3B4-4A2F-4DB3-A448-6DB807A996D4}" type="presParOf" srcId="{BB9D02D1-3354-46C1-839D-7BC8ABCF365D}" destId="{FBFA83DD-B02B-4A92-B415-B2FC08FEAA0F}" srcOrd="2" destOrd="0" presId="urn:microsoft.com/office/officeart/2005/8/layout/StepDownProcess"/>
    <dgm:cxn modelId="{BB8865F9-07AF-4EC0-B34A-C3DE9ECE28BD}" type="presParOf" srcId="{E849C4C8-603C-476B-BE0D-7130F44F4CB8}" destId="{2A7CA04E-580F-4595-99A1-035DC6CAE9EC}" srcOrd="7" destOrd="0" presId="urn:microsoft.com/office/officeart/2005/8/layout/StepDownProcess"/>
    <dgm:cxn modelId="{2E4F281C-79CB-48E6-B86F-3019AFE6A85E}" type="presParOf" srcId="{E849C4C8-603C-476B-BE0D-7130F44F4CB8}" destId="{417A9480-E172-4F30-86A3-7EEBD0F36597}" srcOrd="8" destOrd="0" presId="urn:microsoft.com/office/officeart/2005/8/layout/StepDownProcess"/>
    <dgm:cxn modelId="{5F1F123B-BBA9-43C8-AD68-DA78117FC393}" type="presParOf" srcId="{417A9480-E172-4F30-86A3-7EEBD0F36597}" destId="{9A78212F-ECAE-4665-A733-C56CEC782660}" srcOrd="0" destOrd="0" presId="urn:microsoft.com/office/officeart/2005/8/layout/StepDownProcess"/>
    <dgm:cxn modelId="{9FD98EB6-9BF8-48AB-9708-737110E01AAB}" type="presParOf" srcId="{417A9480-E172-4F30-86A3-7EEBD0F36597}" destId="{77257B67-B704-4911-B5D9-1F3C4EB32F1B}" srcOrd="1" destOrd="0" presId="urn:microsoft.com/office/officeart/2005/8/layout/StepDownProcess"/>
    <dgm:cxn modelId="{CD1793FC-A9D8-4614-A958-4FE74466FAFD}" type="presParOf" srcId="{417A9480-E172-4F30-86A3-7EEBD0F36597}" destId="{5C357AFD-28D7-4557-9D5D-39E8F2508360}" srcOrd="2" destOrd="0" presId="urn:microsoft.com/office/officeart/2005/8/layout/StepDownProcess"/>
    <dgm:cxn modelId="{A8CB8517-044A-4ED4-82F7-5B34EDEA035E}" type="presParOf" srcId="{E849C4C8-603C-476B-BE0D-7130F44F4CB8}" destId="{2B48B1C5-7F05-4699-BCBD-7B97AF87E2BB}" srcOrd="9" destOrd="0" presId="urn:microsoft.com/office/officeart/2005/8/layout/StepDownProcess"/>
    <dgm:cxn modelId="{F2AA26EC-8975-4C37-90FE-E955ACA2587C}" type="presParOf" srcId="{E849C4C8-603C-476B-BE0D-7130F44F4CB8}" destId="{2282998E-30D3-40F9-8900-053043AEEE3C}" srcOrd="10" destOrd="0" presId="urn:microsoft.com/office/officeart/2005/8/layout/StepDownProcess"/>
    <dgm:cxn modelId="{3B6F7149-112C-4236-B34D-E1539E5A2C52}" type="presParOf" srcId="{2282998E-30D3-40F9-8900-053043AEEE3C}" destId="{6B0BBF23-EED8-445B-B244-B3E4AAB659C3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3C7ED6-F037-4AAC-8FC6-2B099A4E7332}">
      <dsp:nvSpPr>
        <dsp:cNvPr id="0" name=""/>
        <dsp:cNvSpPr/>
      </dsp:nvSpPr>
      <dsp:spPr>
        <a:xfrm>
          <a:off x="716712" y="1635461"/>
          <a:ext cx="2845296" cy="2487146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8562A-CCDB-4FC5-ABEB-6EDACC49FF7F}">
      <dsp:nvSpPr>
        <dsp:cNvPr id="0" name=""/>
        <dsp:cNvSpPr/>
      </dsp:nvSpPr>
      <dsp:spPr>
        <a:xfrm>
          <a:off x="5388" y="2167710"/>
          <a:ext cx="1422648" cy="142264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 smtClean="0">
              <a:solidFill>
                <a:srgbClr val="002060"/>
              </a:solidFill>
            </a:rPr>
            <a:t>ENTRADA</a:t>
          </a:r>
          <a:endParaRPr lang="es-MX" sz="1050" b="1" kern="1200" dirty="0" smtClean="0">
            <a:solidFill>
              <a:srgbClr val="002060"/>
            </a:solidFill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Texto Claro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Llave K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Tablas</a:t>
          </a:r>
          <a:endParaRPr lang="es-MX" sz="1200" kern="1200" dirty="0"/>
        </a:p>
      </dsp:txBody>
      <dsp:txXfrm>
        <a:off x="213730" y="2376052"/>
        <a:ext cx="1005964" cy="1005964"/>
      </dsp:txXfrm>
    </dsp:sp>
    <dsp:sp modelId="{575307E8-368F-48FA-80D1-15827149132E}">
      <dsp:nvSpPr>
        <dsp:cNvPr id="0" name=""/>
        <dsp:cNvSpPr/>
      </dsp:nvSpPr>
      <dsp:spPr>
        <a:xfrm>
          <a:off x="4451163" y="1635461"/>
          <a:ext cx="2845296" cy="2487146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7036825"/>
            <a:satOff val="4152"/>
            <a:lumOff val="932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7036825"/>
              <a:satOff val="4152"/>
              <a:lumOff val="9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5E9316-295F-423E-B41A-5B3826E9E9E2}">
      <dsp:nvSpPr>
        <dsp:cNvPr id="0" name=""/>
        <dsp:cNvSpPr/>
      </dsp:nvSpPr>
      <dsp:spPr>
        <a:xfrm>
          <a:off x="3739839" y="2167710"/>
          <a:ext cx="1422648" cy="1422648"/>
        </a:xfrm>
        <a:prstGeom prst="ellipse">
          <a:avLst/>
        </a:prstGeom>
        <a:solidFill>
          <a:schemeClr val="accent4">
            <a:hueOff val="6914279"/>
            <a:satOff val="1970"/>
            <a:lumOff val="568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kern="1200" dirty="0" smtClean="0"/>
            <a:t>ALGORITMO D E S</a:t>
          </a:r>
          <a:endParaRPr lang="es-MX" sz="1300" kern="1200" dirty="0"/>
        </a:p>
      </dsp:txBody>
      <dsp:txXfrm>
        <a:off x="3948181" y="2376052"/>
        <a:ext cx="1005964" cy="1005964"/>
      </dsp:txXfrm>
    </dsp:sp>
    <dsp:sp modelId="{7C600C24-0CCE-4C1F-A20F-0FE94C1CB30A}">
      <dsp:nvSpPr>
        <dsp:cNvPr id="0" name=""/>
        <dsp:cNvSpPr/>
      </dsp:nvSpPr>
      <dsp:spPr>
        <a:xfrm>
          <a:off x="8185615" y="1635461"/>
          <a:ext cx="2845296" cy="2487146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14073650"/>
            <a:satOff val="8304"/>
            <a:lumOff val="1863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14073650"/>
              <a:satOff val="8304"/>
              <a:lumOff val="1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F4CB7A-BF68-4982-A8A2-04140B0C9860}">
      <dsp:nvSpPr>
        <dsp:cNvPr id="0" name=""/>
        <dsp:cNvSpPr/>
      </dsp:nvSpPr>
      <dsp:spPr>
        <a:xfrm>
          <a:off x="7474291" y="2167710"/>
          <a:ext cx="1422648" cy="1422648"/>
        </a:xfrm>
        <a:prstGeom prst="ellipse">
          <a:avLst/>
        </a:prstGeom>
        <a:solidFill>
          <a:schemeClr val="accent4">
            <a:hueOff val="13828557"/>
            <a:satOff val="3941"/>
            <a:lumOff val="1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kern="1200" dirty="0" smtClean="0"/>
            <a:t>TEXTO CIFRADO</a:t>
          </a:r>
          <a:endParaRPr lang="es-MX" sz="1300" kern="1200" dirty="0"/>
        </a:p>
      </dsp:txBody>
      <dsp:txXfrm>
        <a:off x="7682633" y="2376052"/>
        <a:ext cx="1005964" cy="1005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09DFF-E5C5-4A0D-927F-A48B59699BC8}">
      <dsp:nvSpPr>
        <dsp:cNvPr id="0" name=""/>
        <dsp:cNvSpPr/>
      </dsp:nvSpPr>
      <dsp:spPr>
        <a:xfrm>
          <a:off x="0" y="393069"/>
          <a:ext cx="882491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0165F-4439-4457-A39C-E46BE39EAFF5}">
      <dsp:nvSpPr>
        <dsp:cNvPr id="0" name=""/>
        <dsp:cNvSpPr/>
      </dsp:nvSpPr>
      <dsp:spPr>
        <a:xfrm>
          <a:off x="441245" y="56297"/>
          <a:ext cx="7006513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492" tIns="0" rIns="233492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600" kern="1200" dirty="0" smtClean="0"/>
            <a:t>TEXTO CLARO</a:t>
          </a:r>
          <a:endParaRPr lang="es-MX" sz="2600" kern="1200" dirty="0"/>
        </a:p>
      </dsp:txBody>
      <dsp:txXfrm>
        <a:off x="478712" y="93764"/>
        <a:ext cx="6931579" cy="692586"/>
      </dsp:txXfrm>
    </dsp:sp>
    <dsp:sp modelId="{3D9E606E-C556-44AF-8517-A7F28DE95F3D}">
      <dsp:nvSpPr>
        <dsp:cNvPr id="0" name=""/>
        <dsp:cNvSpPr/>
      </dsp:nvSpPr>
      <dsp:spPr>
        <a:xfrm>
          <a:off x="0" y="1572430"/>
          <a:ext cx="882491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F390C-620B-49F1-8EDB-AB22D0FCE673}">
      <dsp:nvSpPr>
        <dsp:cNvPr id="0" name=""/>
        <dsp:cNvSpPr/>
      </dsp:nvSpPr>
      <dsp:spPr>
        <a:xfrm>
          <a:off x="441245" y="1188670"/>
          <a:ext cx="6955364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492" tIns="0" rIns="233492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600" kern="1200" dirty="0" smtClean="0"/>
            <a:t>LLAVE K de 64 bits</a:t>
          </a:r>
          <a:endParaRPr lang="es-MX" sz="2600" kern="1200" dirty="0"/>
        </a:p>
      </dsp:txBody>
      <dsp:txXfrm>
        <a:off x="478712" y="1226137"/>
        <a:ext cx="6880430" cy="692586"/>
      </dsp:txXfrm>
    </dsp:sp>
    <dsp:sp modelId="{BA80BE04-BC1A-4AA4-93D0-54B921C6F2B0}">
      <dsp:nvSpPr>
        <dsp:cNvPr id="0" name=""/>
        <dsp:cNvSpPr/>
      </dsp:nvSpPr>
      <dsp:spPr>
        <a:xfrm>
          <a:off x="0" y="2751790"/>
          <a:ext cx="882491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7AB66-B190-4246-88BC-176517EE54D8}">
      <dsp:nvSpPr>
        <dsp:cNvPr id="0" name=""/>
        <dsp:cNvSpPr/>
      </dsp:nvSpPr>
      <dsp:spPr>
        <a:xfrm>
          <a:off x="441245" y="2368030"/>
          <a:ext cx="692886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492" tIns="0" rIns="23349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Tablas ( IP, PC1, SR, PC2, E, S-Box(8), P, IP</a:t>
          </a:r>
          <a:r>
            <a:rPr lang="es-MX" sz="2400" kern="1200" baseline="30000" dirty="0" smtClean="0"/>
            <a:t>-1</a:t>
          </a:r>
          <a:endParaRPr lang="es-MX" sz="2400" kern="1200" baseline="30000" dirty="0"/>
        </a:p>
      </dsp:txBody>
      <dsp:txXfrm>
        <a:off x="478712" y="2405497"/>
        <a:ext cx="6853928" cy="692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842D7-DF8E-45FB-8E41-DEA85BBA5B73}">
      <dsp:nvSpPr>
        <dsp:cNvPr id="0" name=""/>
        <dsp:cNvSpPr/>
      </dsp:nvSpPr>
      <dsp:spPr>
        <a:xfrm rot="5400000">
          <a:off x="2830796" y="663560"/>
          <a:ext cx="571176" cy="65026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2540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0DAF04-EA33-4A7E-AE33-002449DE886E}">
      <dsp:nvSpPr>
        <dsp:cNvPr id="0" name=""/>
        <dsp:cNvSpPr/>
      </dsp:nvSpPr>
      <dsp:spPr>
        <a:xfrm>
          <a:off x="2679469" y="30399"/>
          <a:ext cx="961525" cy="67303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Texto Plano</a:t>
          </a:r>
          <a:endParaRPr lang="es-MX" sz="1100" kern="1200" dirty="0"/>
        </a:p>
      </dsp:txBody>
      <dsp:txXfrm>
        <a:off x="2712330" y="63260"/>
        <a:ext cx="895803" cy="607314"/>
      </dsp:txXfrm>
    </dsp:sp>
    <dsp:sp modelId="{D7E70651-8DCD-42F6-9F17-F91B9C01A0A6}">
      <dsp:nvSpPr>
        <dsp:cNvPr id="0" name=""/>
        <dsp:cNvSpPr/>
      </dsp:nvSpPr>
      <dsp:spPr>
        <a:xfrm>
          <a:off x="3640994" y="94588"/>
          <a:ext cx="699321" cy="543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MX" sz="900" kern="1200"/>
        </a:p>
      </dsp:txBody>
      <dsp:txXfrm>
        <a:off x="3640994" y="94588"/>
        <a:ext cx="699321" cy="543977"/>
      </dsp:txXfrm>
    </dsp:sp>
    <dsp:sp modelId="{0FBF5DE4-0E55-434E-B084-930FBEF9EB6B}">
      <dsp:nvSpPr>
        <dsp:cNvPr id="0" name=""/>
        <dsp:cNvSpPr/>
      </dsp:nvSpPr>
      <dsp:spPr>
        <a:xfrm rot="5400000">
          <a:off x="3628003" y="1419602"/>
          <a:ext cx="571176" cy="65026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2540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20A5E9-6E2C-410F-8A07-EE4EC0C1D0A8}">
      <dsp:nvSpPr>
        <dsp:cNvPr id="0" name=""/>
        <dsp:cNvSpPr/>
      </dsp:nvSpPr>
      <dsp:spPr>
        <a:xfrm>
          <a:off x="3476676" y="786441"/>
          <a:ext cx="961525" cy="67303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Tabla </a:t>
          </a:r>
          <a:r>
            <a:rPr lang="es-MX" sz="1400" b="1" kern="1200" dirty="0" smtClean="0">
              <a:solidFill>
                <a:srgbClr val="FFFF00"/>
              </a:solidFill>
            </a:rPr>
            <a:t>IP</a:t>
          </a:r>
          <a:endParaRPr lang="es-MX" sz="1400" b="1" kern="1200" dirty="0">
            <a:solidFill>
              <a:srgbClr val="FFFF00"/>
            </a:solidFill>
          </a:endParaRPr>
        </a:p>
      </dsp:txBody>
      <dsp:txXfrm>
        <a:off x="3509537" y="819302"/>
        <a:ext cx="895803" cy="607314"/>
      </dsp:txXfrm>
    </dsp:sp>
    <dsp:sp modelId="{716B9620-158C-4919-B2C6-A3C37B47909A}">
      <dsp:nvSpPr>
        <dsp:cNvPr id="0" name=""/>
        <dsp:cNvSpPr/>
      </dsp:nvSpPr>
      <dsp:spPr>
        <a:xfrm>
          <a:off x="4438201" y="850630"/>
          <a:ext cx="699321" cy="543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MX" sz="900" kern="1200"/>
        </a:p>
      </dsp:txBody>
      <dsp:txXfrm>
        <a:off x="4438201" y="850630"/>
        <a:ext cx="699321" cy="543977"/>
      </dsp:txXfrm>
    </dsp:sp>
    <dsp:sp modelId="{5744CE7D-B358-4509-8461-21362D979406}">
      <dsp:nvSpPr>
        <dsp:cNvPr id="0" name=""/>
        <dsp:cNvSpPr/>
      </dsp:nvSpPr>
      <dsp:spPr>
        <a:xfrm rot="5400000">
          <a:off x="4425209" y="2175644"/>
          <a:ext cx="571176" cy="65026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2540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1EDAFF-B534-4A16-A2F9-1ADE065AA16C}">
      <dsp:nvSpPr>
        <dsp:cNvPr id="0" name=""/>
        <dsp:cNvSpPr/>
      </dsp:nvSpPr>
      <dsp:spPr>
        <a:xfrm>
          <a:off x="4273882" y="1542483"/>
          <a:ext cx="961525" cy="67303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Entrada Permutada</a:t>
          </a:r>
          <a:endParaRPr lang="es-MX" sz="1100" kern="1200" dirty="0"/>
        </a:p>
      </dsp:txBody>
      <dsp:txXfrm>
        <a:off x="4306743" y="1575344"/>
        <a:ext cx="895803" cy="607314"/>
      </dsp:txXfrm>
    </dsp:sp>
    <dsp:sp modelId="{E54448F6-4385-494B-BAF8-BC42C43717A2}">
      <dsp:nvSpPr>
        <dsp:cNvPr id="0" name=""/>
        <dsp:cNvSpPr/>
      </dsp:nvSpPr>
      <dsp:spPr>
        <a:xfrm>
          <a:off x="5235407" y="1606672"/>
          <a:ext cx="699321" cy="543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D826C2-9F4F-4D80-AD51-E9F092CB72DC}">
      <dsp:nvSpPr>
        <dsp:cNvPr id="0" name=""/>
        <dsp:cNvSpPr/>
      </dsp:nvSpPr>
      <dsp:spPr>
        <a:xfrm rot="5400000">
          <a:off x="5222416" y="2931685"/>
          <a:ext cx="571176" cy="65026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2540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45279E-82F3-466A-8802-20B2803BB5F1}">
      <dsp:nvSpPr>
        <dsp:cNvPr id="0" name=""/>
        <dsp:cNvSpPr/>
      </dsp:nvSpPr>
      <dsp:spPr>
        <a:xfrm>
          <a:off x="5071089" y="2298525"/>
          <a:ext cx="961525" cy="67303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kern="1200" dirty="0" smtClean="0"/>
            <a:t>16 Ciclos </a:t>
          </a:r>
          <a:r>
            <a:rPr lang="es-MX" sz="1100" kern="1200" dirty="0" smtClean="0"/>
            <a:t>DES                       </a:t>
          </a:r>
          <a:r>
            <a:rPr lang="es-MX" sz="1000" kern="1200" dirty="0" smtClean="0"/>
            <a:t>Tablas </a:t>
          </a:r>
          <a:r>
            <a:rPr lang="es-MX" sz="1100" b="1" kern="1200" dirty="0" smtClean="0">
              <a:solidFill>
                <a:srgbClr val="FFFF00"/>
              </a:solidFill>
            </a:rPr>
            <a:t>E,      S-Box y P</a:t>
          </a:r>
          <a:endParaRPr lang="es-MX" sz="1100" b="1" kern="1200" dirty="0">
            <a:solidFill>
              <a:srgbClr val="FFFF00"/>
            </a:solidFill>
          </a:endParaRPr>
        </a:p>
      </dsp:txBody>
      <dsp:txXfrm>
        <a:off x="5103950" y="2331386"/>
        <a:ext cx="895803" cy="607314"/>
      </dsp:txXfrm>
    </dsp:sp>
    <dsp:sp modelId="{FBFA83DD-B02B-4A92-B415-B2FC08FEAA0F}">
      <dsp:nvSpPr>
        <dsp:cNvPr id="0" name=""/>
        <dsp:cNvSpPr/>
      </dsp:nvSpPr>
      <dsp:spPr>
        <a:xfrm>
          <a:off x="6032614" y="2362714"/>
          <a:ext cx="699321" cy="543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8212F-ECAE-4665-A733-C56CEC782660}">
      <dsp:nvSpPr>
        <dsp:cNvPr id="0" name=""/>
        <dsp:cNvSpPr/>
      </dsp:nvSpPr>
      <dsp:spPr>
        <a:xfrm rot="5400000">
          <a:off x="6019622" y="3687727"/>
          <a:ext cx="571176" cy="65026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2540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257B67-B704-4911-B5D9-1F3C4EB32F1B}">
      <dsp:nvSpPr>
        <dsp:cNvPr id="0" name=""/>
        <dsp:cNvSpPr/>
      </dsp:nvSpPr>
      <dsp:spPr>
        <a:xfrm>
          <a:off x="5868295" y="3054567"/>
          <a:ext cx="961525" cy="67303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Pre Salida</a:t>
          </a:r>
          <a:endParaRPr lang="es-MX" sz="1100" kern="1200" dirty="0"/>
        </a:p>
      </dsp:txBody>
      <dsp:txXfrm>
        <a:off x="5901156" y="3087428"/>
        <a:ext cx="895803" cy="607314"/>
      </dsp:txXfrm>
    </dsp:sp>
    <dsp:sp modelId="{5C357AFD-28D7-4557-9D5D-39E8F2508360}">
      <dsp:nvSpPr>
        <dsp:cNvPr id="0" name=""/>
        <dsp:cNvSpPr/>
      </dsp:nvSpPr>
      <dsp:spPr>
        <a:xfrm>
          <a:off x="6829820" y="3118756"/>
          <a:ext cx="699321" cy="543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0BBF23-EED8-445B-B244-B3E4AAB659C3}">
      <dsp:nvSpPr>
        <dsp:cNvPr id="0" name=""/>
        <dsp:cNvSpPr/>
      </dsp:nvSpPr>
      <dsp:spPr>
        <a:xfrm>
          <a:off x="6665502" y="3810609"/>
          <a:ext cx="961525" cy="67303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Tabla </a:t>
          </a:r>
          <a:r>
            <a:rPr lang="es-MX" sz="1400" kern="1200" dirty="0" smtClean="0">
              <a:solidFill>
                <a:srgbClr val="92D050"/>
              </a:solidFill>
            </a:rPr>
            <a:t>I</a:t>
          </a:r>
          <a:r>
            <a:rPr lang="es-MX" sz="1400" b="1" kern="1200" dirty="0" smtClean="0">
              <a:solidFill>
                <a:srgbClr val="FFFF00"/>
              </a:solidFill>
            </a:rPr>
            <a:t>P-1</a:t>
          </a:r>
          <a:r>
            <a:rPr lang="es-MX" sz="1100" kern="1200" dirty="0" smtClean="0"/>
            <a:t> Inversa</a:t>
          </a:r>
        </a:p>
      </dsp:txBody>
      <dsp:txXfrm>
        <a:off x="6698363" y="3843470"/>
        <a:ext cx="895803" cy="607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7080" y="1700488"/>
            <a:ext cx="8825658" cy="3206363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b="1" spc="600" dirty="0" smtClean="0">
                <a:ln w="0"/>
                <a:solidFill>
                  <a:schemeClr val="bg2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CIFRADO  DES</a:t>
            </a:r>
            <a:endParaRPr lang="es-MX" b="1" spc="600" dirty="0">
              <a:ln w="0"/>
              <a:solidFill>
                <a:schemeClr val="bg2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81479" y="5834129"/>
            <a:ext cx="8825658" cy="345583"/>
          </a:xfrm>
        </p:spPr>
        <p:txBody>
          <a:bodyPr>
            <a:normAutofit lnSpcReduction="10000"/>
          </a:bodyPr>
          <a:lstStyle/>
          <a:p>
            <a:pPr algn="r"/>
            <a:r>
              <a:rPr lang="es-MX" dirty="0" smtClean="0"/>
              <a:t>Salvador Herrera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5029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681" y="2397809"/>
            <a:ext cx="6906797" cy="42860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/>
              <p:cNvSpPr/>
              <p:nvPr/>
            </p:nvSpPr>
            <p:spPr>
              <a:xfrm>
                <a:off x="809612" y="2397809"/>
                <a:ext cx="696069" cy="64633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1003">
                <a:schemeClr val="dk2"/>
              </a:fillRef>
              <a:effectRef idx="0">
                <a:scrgbClr r="0" g="0" b="0"/>
              </a:effectRef>
              <a:fontRef idx="major"/>
            </p:style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es-MX" sz="3600" b="1" dirty="0"/>
              </a:p>
            </p:txBody>
          </p:sp>
        </mc:Choice>
        <mc:Fallback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12" y="2397809"/>
                <a:ext cx="696069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543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006" y="2624063"/>
            <a:ext cx="6315308" cy="625573"/>
          </a:xfrm>
          <a:prstGeom prst="rect">
            <a:avLst/>
          </a:prstGeom>
        </p:spPr>
      </p:pic>
      <p:sp>
        <p:nvSpPr>
          <p:cNvPr id="5" name="Marcador de contenido 4"/>
          <p:cNvSpPr txBox="1">
            <a:spLocks/>
          </p:cNvSpPr>
          <p:nvPr/>
        </p:nvSpPr>
        <p:spPr>
          <a:xfrm>
            <a:off x="4958276" y="3657398"/>
            <a:ext cx="1154768" cy="699430"/>
          </a:xfrm>
          <a:prstGeom prst="rect">
            <a:avLst/>
          </a:prstGeom>
          <a:solidFill>
            <a:srgbClr val="00B050"/>
          </a:soli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1910" tIns="41910" rIns="41910" bIns="41910" numCol="1" spcCol="127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 3" charset="2"/>
              <a:buNone/>
            </a:pPr>
            <a:r>
              <a:rPr lang="es-MX" sz="1600" dirty="0" smtClean="0"/>
              <a:t>TABLA</a:t>
            </a:r>
            <a:endParaRPr lang="es-MX" sz="1600" dirty="0" smtClean="0"/>
          </a:p>
          <a:p>
            <a:pPr mar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 3" charset="2"/>
              <a:buNone/>
            </a:pPr>
            <a:r>
              <a:rPr lang="es-MX" sz="1600" b="1" dirty="0" smtClean="0">
                <a:solidFill>
                  <a:srgbClr val="FFFF00"/>
                </a:solidFill>
              </a:rPr>
              <a:t>P</a:t>
            </a:r>
            <a:endParaRPr lang="es-MX" sz="1100" b="1" dirty="0">
              <a:solidFill>
                <a:srgbClr val="FFFF00"/>
              </a:solidFill>
            </a:endParaRPr>
          </a:p>
        </p:txBody>
      </p:sp>
      <p:sp>
        <p:nvSpPr>
          <p:cNvPr id="6" name="Flecha abajo 5"/>
          <p:cNvSpPr/>
          <p:nvPr/>
        </p:nvSpPr>
        <p:spPr>
          <a:xfrm>
            <a:off x="5444473" y="3317827"/>
            <a:ext cx="182374" cy="27138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554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Conector recto de flecha 137"/>
          <p:cNvCxnSpPr/>
          <p:nvPr/>
        </p:nvCxnSpPr>
        <p:spPr>
          <a:xfrm>
            <a:off x="4222480" y="4073331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5334" y="548666"/>
            <a:ext cx="8761413" cy="1679380"/>
          </a:xfrm>
        </p:spPr>
        <p:txBody>
          <a:bodyPr/>
          <a:lstStyle/>
          <a:p>
            <a:pPr algn="ctr"/>
            <a:r>
              <a:rPr lang="es-MX" sz="2800" dirty="0" smtClean="0"/>
              <a:t>PARTE FINAL</a:t>
            </a:r>
            <a:br>
              <a:rPr lang="es-MX" sz="2800" dirty="0" smtClean="0"/>
            </a:br>
            <a:endParaRPr lang="es-MX" sz="3200" b="1" baseline="-25000" dirty="0">
              <a:solidFill>
                <a:srgbClr val="FFFF00"/>
              </a:solidFill>
            </a:endParaRPr>
          </a:p>
        </p:txBody>
      </p:sp>
      <p:sp>
        <p:nvSpPr>
          <p:cNvPr id="27" name="Marcador de contenido 4"/>
          <p:cNvSpPr txBox="1">
            <a:spLocks/>
          </p:cNvSpPr>
          <p:nvPr/>
        </p:nvSpPr>
        <p:spPr>
          <a:xfrm>
            <a:off x="1219912" y="2368071"/>
            <a:ext cx="1194966" cy="362103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1910" tIns="41910" rIns="41910" bIns="41910" numCol="1" spcCol="127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 3" charset="2"/>
              <a:buNone/>
            </a:pPr>
            <a:r>
              <a:rPr lang="es-MX" sz="1600" dirty="0" smtClean="0"/>
              <a:t>L</a:t>
            </a:r>
            <a:r>
              <a:rPr lang="es-MX" sz="1600" b="1" baseline="-25000" dirty="0" smtClean="0">
                <a:solidFill>
                  <a:srgbClr val="FFFF00"/>
                </a:solidFill>
              </a:rPr>
              <a:t>16</a:t>
            </a:r>
            <a:r>
              <a:rPr lang="es-MX" sz="1600" b="1" baseline="-25000" dirty="0" smtClean="0">
                <a:solidFill>
                  <a:srgbClr val="FFFF00"/>
                </a:solidFill>
              </a:rPr>
              <a:t>   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28" name="Marcador de contenido 4"/>
          <p:cNvSpPr txBox="1">
            <a:spLocks/>
          </p:cNvSpPr>
          <p:nvPr/>
        </p:nvSpPr>
        <p:spPr>
          <a:xfrm>
            <a:off x="3597032" y="2368071"/>
            <a:ext cx="1191075" cy="362103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1910" tIns="41910" rIns="41910" bIns="41910" numCol="1" spcCol="127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1600" dirty="0" smtClean="0"/>
              <a:t> R</a:t>
            </a:r>
            <a:r>
              <a:rPr lang="es-MX" sz="1600" b="1" baseline="-25000" dirty="0" smtClean="0">
                <a:solidFill>
                  <a:srgbClr val="FFFF00"/>
                </a:solidFill>
              </a:rPr>
              <a:t>16</a:t>
            </a:r>
            <a:endParaRPr lang="es-MX" sz="1600" dirty="0"/>
          </a:p>
        </p:txBody>
      </p:sp>
      <p:sp>
        <p:nvSpPr>
          <p:cNvPr id="20" name="Rectángulo 19"/>
          <p:cNvSpPr/>
          <p:nvPr/>
        </p:nvSpPr>
        <p:spPr>
          <a:xfrm>
            <a:off x="2571380" y="2388542"/>
            <a:ext cx="869149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b="1" dirty="0">
                <a:solidFill>
                  <a:schemeClr val="accent1">
                    <a:lumMod val="75000"/>
                  </a:schemeClr>
                </a:solidFill>
              </a:rPr>
              <a:t>32 Bits</a:t>
            </a:r>
            <a:endParaRPr lang="es-MX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4" name="Conector recto 33"/>
          <p:cNvCxnSpPr/>
          <p:nvPr/>
        </p:nvCxnSpPr>
        <p:spPr>
          <a:xfrm>
            <a:off x="4222480" y="2730174"/>
            <a:ext cx="0" cy="284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1836263" y="2730174"/>
            <a:ext cx="0" cy="320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1836263" y="3043360"/>
            <a:ext cx="2386217" cy="1029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 flipH="1">
            <a:off x="1862172" y="3009900"/>
            <a:ext cx="2354228" cy="1063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/>
          <p:nvPr/>
        </p:nvCxnSpPr>
        <p:spPr>
          <a:xfrm>
            <a:off x="1862168" y="4073331"/>
            <a:ext cx="2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Marcador de contenido 4"/>
          <p:cNvSpPr txBox="1">
            <a:spLocks/>
          </p:cNvSpPr>
          <p:nvPr/>
        </p:nvSpPr>
        <p:spPr>
          <a:xfrm>
            <a:off x="1205334" y="4454331"/>
            <a:ext cx="1194966" cy="362103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1910" tIns="41910" rIns="41910" bIns="41910" numCol="1" spcCol="127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 3" charset="2"/>
              <a:buNone/>
            </a:pPr>
            <a:r>
              <a:rPr lang="es-MX" sz="1600" dirty="0"/>
              <a:t>R</a:t>
            </a:r>
            <a:r>
              <a:rPr lang="es-MX" sz="1600" b="1" baseline="-25000" dirty="0" smtClean="0">
                <a:solidFill>
                  <a:srgbClr val="FFFF00"/>
                </a:solidFill>
              </a:rPr>
              <a:t>16</a:t>
            </a:r>
            <a:r>
              <a:rPr lang="es-MX" sz="1600" b="1" baseline="-25000" dirty="0" smtClean="0">
                <a:solidFill>
                  <a:srgbClr val="FFFF00"/>
                </a:solidFill>
              </a:rPr>
              <a:t>   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59" name="Marcador de contenido 4"/>
          <p:cNvSpPr txBox="1">
            <a:spLocks/>
          </p:cNvSpPr>
          <p:nvPr/>
        </p:nvSpPr>
        <p:spPr>
          <a:xfrm>
            <a:off x="3582454" y="4454331"/>
            <a:ext cx="1191075" cy="362103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1910" tIns="41910" rIns="41910" bIns="41910" numCol="1" spcCol="127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1600" dirty="0" smtClean="0"/>
              <a:t> L</a:t>
            </a:r>
            <a:r>
              <a:rPr lang="es-MX" sz="1600" b="1" baseline="-25000" dirty="0" smtClean="0">
                <a:solidFill>
                  <a:srgbClr val="FFFF00"/>
                </a:solidFill>
              </a:rPr>
              <a:t>16</a:t>
            </a:r>
            <a:endParaRPr lang="es-MX" sz="1600" dirty="0"/>
          </a:p>
        </p:txBody>
      </p:sp>
      <p:sp>
        <p:nvSpPr>
          <p:cNvPr id="63" name="Marcador de contenido 4"/>
          <p:cNvSpPr txBox="1">
            <a:spLocks/>
          </p:cNvSpPr>
          <p:nvPr/>
        </p:nvSpPr>
        <p:spPr>
          <a:xfrm>
            <a:off x="2405957" y="5010302"/>
            <a:ext cx="1191075" cy="621241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1910" tIns="41910" rIns="41910" bIns="41910" numCol="1" spcCol="127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1600" dirty="0" smtClean="0"/>
              <a:t>Pre Salida</a:t>
            </a:r>
            <a:endParaRPr lang="es-MX" sz="1600" dirty="0"/>
          </a:p>
        </p:txBody>
      </p:sp>
      <p:sp>
        <p:nvSpPr>
          <p:cNvPr id="64" name="Flecha doblada 63"/>
          <p:cNvSpPr/>
          <p:nvPr/>
        </p:nvSpPr>
        <p:spPr>
          <a:xfrm rot="10800000">
            <a:off x="3597029" y="4828543"/>
            <a:ext cx="580480" cy="517262"/>
          </a:xfrm>
          <a:prstGeom prst="bentArrow">
            <a:avLst>
              <a:gd name="adj1" fmla="val 14719"/>
              <a:gd name="adj2" fmla="val 23428"/>
              <a:gd name="adj3" fmla="val 23370"/>
              <a:gd name="adj4" fmla="val 0"/>
            </a:avLst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5" name="Flecha doblada hacia arriba 64"/>
          <p:cNvSpPr/>
          <p:nvPr/>
        </p:nvSpPr>
        <p:spPr>
          <a:xfrm rot="5400000">
            <a:off x="1793401" y="4837961"/>
            <a:ext cx="517262" cy="498431"/>
          </a:xfrm>
          <a:prstGeom prst="bentUpArrow">
            <a:avLst>
              <a:gd name="adj1" fmla="val 20398"/>
              <a:gd name="adj2" fmla="val 25000"/>
              <a:gd name="adj3" fmla="val 25000"/>
            </a:avLst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Flecha izquierda y derecha 71"/>
          <p:cNvSpPr/>
          <p:nvPr/>
        </p:nvSpPr>
        <p:spPr>
          <a:xfrm>
            <a:off x="6581938" y="5379395"/>
            <a:ext cx="921950" cy="252148"/>
          </a:xfrm>
          <a:prstGeom prst="leftRightArrow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Flecha abajo 72"/>
          <p:cNvSpPr/>
          <p:nvPr/>
        </p:nvSpPr>
        <p:spPr>
          <a:xfrm>
            <a:off x="7275747" y="2368071"/>
            <a:ext cx="228140" cy="4398142"/>
          </a:xfrm>
          <a:prstGeom prst="downArrow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FF00"/>
              </a:solidFill>
            </a:endParaRPr>
          </a:p>
        </p:txBody>
      </p:sp>
      <p:sp>
        <p:nvSpPr>
          <p:cNvPr id="74" name="Marcador de contenido 4"/>
          <p:cNvSpPr txBox="1">
            <a:spLocks/>
          </p:cNvSpPr>
          <p:nvPr/>
        </p:nvSpPr>
        <p:spPr>
          <a:xfrm>
            <a:off x="5473293" y="5118135"/>
            <a:ext cx="1108644" cy="694402"/>
          </a:xfrm>
          <a:prstGeom prst="rect">
            <a:avLst/>
          </a:prstGeom>
          <a:solidFill>
            <a:srgbClr val="00B050"/>
          </a:soli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1910" tIns="41910" rIns="41910" bIns="41910" numCol="1" spcCol="127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 3" charset="2"/>
              <a:buNone/>
            </a:pPr>
            <a:r>
              <a:rPr lang="es-MX" sz="1600" dirty="0" smtClean="0"/>
              <a:t>TABLA</a:t>
            </a:r>
          </a:p>
          <a:p>
            <a:pPr mar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 3" charset="2"/>
              <a:buNone/>
            </a:pPr>
            <a:r>
              <a:rPr lang="es-MX" sz="1600" b="1" dirty="0" smtClean="0">
                <a:solidFill>
                  <a:srgbClr val="FFFF00"/>
                </a:solidFill>
              </a:rPr>
              <a:t>IP</a:t>
            </a:r>
            <a:r>
              <a:rPr lang="es-MX" sz="1600" b="1" baseline="30000" dirty="0" smtClean="0">
                <a:solidFill>
                  <a:srgbClr val="FFFF00"/>
                </a:solidFill>
              </a:rPr>
              <a:t>-1</a:t>
            </a:r>
            <a:endParaRPr lang="es-MX" sz="1100" b="1" baseline="30000" dirty="0">
              <a:solidFill>
                <a:srgbClr val="FFFF00"/>
              </a:solidFill>
            </a:endParaRPr>
          </a:p>
        </p:txBody>
      </p:sp>
      <p:sp>
        <p:nvSpPr>
          <p:cNvPr id="75" name="Flecha izquierda 74"/>
          <p:cNvSpPr/>
          <p:nvPr/>
        </p:nvSpPr>
        <p:spPr>
          <a:xfrm>
            <a:off x="3597029" y="5379395"/>
            <a:ext cx="1876264" cy="218558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Flecha abajo 75"/>
          <p:cNvSpPr/>
          <p:nvPr/>
        </p:nvSpPr>
        <p:spPr>
          <a:xfrm>
            <a:off x="2909291" y="5631543"/>
            <a:ext cx="184406" cy="438434"/>
          </a:xfrm>
          <a:prstGeom prst="downArrow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FF00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2414878" y="6158738"/>
            <a:ext cx="1182150" cy="458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FIN</a:t>
            </a:r>
            <a:endParaRPr lang="es-MX" b="1" dirty="0">
              <a:solidFill>
                <a:schemeClr val="accent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26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4000" dirty="0">
                <a:latin typeface="Baskerville Old Face" panose="02020602080505020303" pitchFamily="18" charset="0"/>
              </a:rPr>
              <a:t>APLICACIÓN DE LA TABLA IP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77" y="2390775"/>
            <a:ext cx="3801827" cy="435955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571" y="2390775"/>
            <a:ext cx="3625215" cy="435955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394" y="2390776"/>
            <a:ext cx="3356097" cy="193652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7394" y="4816699"/>
            <a:ext cx="3352229" cy="19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0712" y="973668"/>
            <a:ext cx="8761413" cy="706964"/>
          </a:xfrm>
        </p:spPr>
        <p:txBody>
          <a:bodyPr/>
          <a:lstStyle/>
          <a:p>
            <a:r>
              <a:rPr lang="es-MX" dirty="0" smtClean="0">
                <a:latin typeface="Baskerville Old Face" panose="02020602080505020303" pitchFamily="18" charset="0"/>
              </a:rPr>
              <a:t>APLICACIÓN DE LA TABLA </a:t>
            </a:r>
            <a:r>
              <a:rPr lang="es-MX" b="1" dirty="0" smtClean="0">
                <a:solidFill>
                  <a:srgbClr val="FFFF00"/>
                </a:solidFill>
                <a:latin typeface="Baskerville Old Face" panose="02020602080505020303" pitchFamily="18" charset="0"/>
              </a:rPr>
              <a:t>PC1</a:t>
            </a:r>
            <a:r>
              <a:rPr lang="es-MX" dirty="0" smtClean="0">
                <a:latin typeface="Baskerville Old Face" panose="02020602080505020303" pitchFamily="18" charset="0"/>
              </a:rPr>
              <a:t>   A    K</a:t>
            </a:r>
            <a:endParaRPr lang="es-MX" dirty="0">
              <a:latin typeface="Baskerville Old Face" panose="02020602080505020303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81" y="2499641"/>
            <a:ext cx="3895725" cy="378524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45" y="2499641"/>
            <a:ext cx="3409950" cy="378524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992" y="2499641"/>
            <a:ext cx="3409950" cy="3785249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220081" y="6375042"/>
            <a:ext cx="389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 original 64 bits</a:t>
            </a:r>
            <a:endParaRPr lang="es-MX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379957" y="6375041"/>
            <a:ext cx="389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 reducida a 56 bits</a:t>
            </a:r>
            <a:endParaRPr lang="es-MX" dirty="0"/>
          </a:p>
        </p:txBody>
      </p:sp>
      <p:sp>
        <p:nvSpPr>
          <p:cNvPr id="14" name="CuadroTexto 13"/>
          <p:cNvSpPr txBox="1"/>
          <p:nvPr/>
        </p:nvSpPr>
        <p:spPr>
          <a:xfrm>
            <a:off x="8434992" y="6342843"/>
            <a:ext cx="340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Kconvetida</a:t>
            </a:r>
            <a:r>
              <a:rPr lang="es-MX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 K´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5639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>
                <a:latin typeface="Baskerville Old Face" panose="02020602080505020303" pitchFamily="18" charset="0"/>
              </a:rPr>
              <a:t>DIVISIÓN DE LA TABLA </a:t>
            </a:r>
            <a:r>
              <a:rPr lang="es-MX" b="1" dirty="0" smtClean="0">
                <a:solidFill>
                  <a:srgbClr val="FFFF00"/>
                </a:solidFill>
                <a:latin typeface="Baskerville Old Face" panose="02020602080505020303" pitchFamily="18" charset="0"/>
              </a:rPr>
              <a:t>K´</a:t>
            </a:r>
            <a:endParaRPr lang="es-MX" b="1" dirty="0">
              <a:solidFill>
                <a:srgbClr val="FFFF0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837" y="2324003"/>
            <a:ext cx="3214107" cy="213972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099" y="2597751"/>
            <a:ext cx="3409950" cy="40481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838" y="4621814"/>
            <a:ext cx="3214107" cy="213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Tabla </a:t>
            </a:r>
            <a:r>
              <a:rPr lang="es-MX" b="1" spc="50" dirty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SR</a:t>
            </a:r>
            <a:r>
              <a:rPr lang="es-MX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   Ronda de </a:t>
            </a:r>
            <a:r>
              <a:rPr lang="es-MX" b="1" spc="50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Scroll</a:t>
            </a:r>
            <a:r>
              <a:rPr lang="es-MX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 </a:t>
            </a:r>
            <a:r>
              <a:rPr lang="es-MX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Izquierdo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07" y="3718764"/>
            <a:ext cx="11546191" cy="92889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997867" y="2769703"/>
            <a:ext cx="6215270" cy="52322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8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Aplicación de la Tabla </a:t>
            </a:r>
            <a:r>
              <a:rPr lang="es-MX" sz="2800" b="1" spc="50" dirty="0" smtClean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SR</a:t>
            </a:r>
            <a:endParaRPr lang="es-MX" sz="2800" b="1" spc="50" dirty="0">
              <a:ln w="0"/>
              <a:solidFill>
                <a:srgbClr val="FFFF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538" y="4770985"/>
            <a:ext cx="2031332" cy="1914806"/>
          </a:xfrm>
          <a:prstGeom prst="rect">
            <a:avLst/>
          </a:prstGeom>
        </p:spPr>
      </p:pic>
      <p:sp>
        <p:nvSpPr>
          <p:cNvPr id="8" name="Flecha arriba 7"/>
          <p:cNvSpPr/>
          <p:nvPr/>
        </p:nvSpPr>
        <p:spPr>
          <a:xfrm>
            <a:off x="2372139" y="4821992"/>
            <a:ext cx="132522" cy="3728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Flecha abajo 8"/>
          <p:cNvSpPr/>
          <p:nvPr/>
        </p:nvSpPr>
        <p:spPr>
          <a:xfrm>
            <a:off x="2372139" y="3292923"/>
            <a:ext cx="132522" cy="3639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3308" y="4709591"/>
            <a:ext cx="1805290" cy="1981749"/>
          </a:xfrm>
          <a:prstGeom prst="rect">
            <a:avLst/>
          </a:prstGeom>
        </p:spPr>
      </p:pic>
      <p:cxnSp>
        <p:nvCxnSpPr>
          <p:cNvPr id="12" name="Conector recto de flecha 11"/>
          <p:cNvCxnSpPr/>
          <p:nvPr/>
        </p:nvCxnSpPr>
        <p:spPr>
          <a:xfrm>
            <a:off x="4996070" y="5287617"/>
            <a:ext cx="1321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5067292" y="6139104"/>
            <a:ext cx="4662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520" y="4752727"/>
            <a:ext cx="2203784" cy="1933064"/>
          </a:xfrm>
          <a:prstGeom prst="rect">
            <a:avLst/>
          </a:prstGeom>
        </p:spPr>
      </p:pic>
      <p:sp>
        <p:nvSpPr>
          <p:cNvPr id="17" name="Abrir llave 16"/>
          <p:cNvSpPr/>
          <p:nvPr/>
        </p:nvSpPr>
        <p:spPr>
          <a:xfrm>
            <a:off x="9835597" y="4889546"/>
            <a:ext cx="475422" cy="7916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8222974" y="5287617"/>
            <a:ext cx="1321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brir llave 19"/>
          <p:cNvSpPr/>
          <p:nvPr/>
        </p:nvSpPr>
        <p:spPr>
          <a:xfrm>
            <a:off x="9835597" y="5746882"/>
            <a:ext cx="475422" cy="7916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610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2800" dirty="0" smtClean="0">
                <a:latin typeface="Baskerville Old Face" panose="02020602080505020303" pitchFamily="18" charset="0"/>
              </a:rPr>
              <a:t>ORIGEN DE LA TABLA DE REDUCCION </a:t>
            </a:r>
            <a:r>
              <a:rPr lang="es-MX" sz="2800" b="1" dirty="0" smtClean="0">
                <a:solidFill>
                  <a:srgbClr val="FFFF00"/>
                </a:solidFill>
                <a:latin typeface="Baskerville Old Face" panose="02020602080505020303" pitchFamily="18" charset="0"/>
              </a:rPr>
              <a:t>PC2</a:t>
            </a:r>
            <a:endParaRPr lang="es-MX" sz="2800" b="1" dirty="0">
              <a:solidFill>
                <a:srgbClr val="FFFF0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710" y="2532641"/>
            <a:ext cx="3409950" cy="41624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192" y="2532642"/>
            <a:ext cx="29241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022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985" y="2652712"/>
            <a:ext cx="2158877" cy="395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2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DESCRIPCION A BLOQUES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073320"/>
              </p:ext>
            </p:extLst>
          </p:nvPr>
        </p:nvGraphicFramePr>
        <p:xfrm>
          <a:off x="228048" y="1099930"/>
          <a:ext cx="11036300" cy="5758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30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429" y="2927802"/>
            <a:ext cx="3595914" cy="314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87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ENTRADAS</a:t>
            </a:r>
            <a:endParaRPr lang="es-MX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428895"/>
              </p:ext>
            </p:extLst>
          </p:nvPr>
        </p:nvGraphicFramePr>
        <p:xfrm>
          <a:off x="2215874" y="29083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107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ALGORITMO   DES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805365"/>
              </p:ext>
            </p:extLst>
          </p:nvPr>
        </p:nvGraphicFramePr>
        <p:xfrm>
          <a:off x="-1040987" y="2241115"/>
          <a:ext cx="10306497" cy="4514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upo 4"/>
          <p:cNvGrpSpPr/>
          <p:nvPr/>
        </p:nvGrpSpPr>
        <p:grpSpPr>
          <a:xfrm>
            <a:off x="9004133" y="4598840"/>
            <a:ext cx="961525" cy="673036"/>
            <a:chOff x="6530694" y="2298525"/>
            <a:chExt cx="961525" cy="673036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6" name="Rectángulo redondeado 5"/>
            <p:cNvSpPr/>
            <p:nvPr/>
          </p:nvSpPr>
          <p:spPr>
            <a:xfrm>
              <a:off x="6530694" y="2298525"/>
              <a:ext cx="961525" cy="673036"/>
            </a:xfrm>
            <a:prstGeom prst="roundRect">
              <a:avLst>
                <a:gd name="adj" fmla="val 16670"/>
              </a:avLst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ángulo 6"/>
            <p:cNvSpPr/>
            <p:nvPr/>
          </p:nvSpPr>
          <p:spPr>
            <a:xfrm>
              <a:off x="6563555" y="2331386"/>
              <a:ext cx="895803" cy="607314"/>
            </a:xfrm>
            <a:prstGeom prst="rect">
              <a:avLst/>
            </a:prstGeom>
            <a:solidFill>
              <a:srgbClr val="00B0F0"/>
            </a:solidFill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kern="1200" dirty="0" smtClean="0"/>
                <a:t>16 </a:t>
              </a:r>
              <a:r>
                <a:rPr lang="es-MX" sz="1100" kern="1200" dirty="0" err="1" smtClean="0"/>
                <a:t>Subclaves</a:t>
              </a:r>
              <a:endParaRPr lang="es-MX" sz="1100" kern="1200" dirty="0" smtClean="0"/>
            </a:p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dirty="0" smtClean="0"/>
                <a:t>K[i]</a:t>
              </a:r>
              <a:endParaRPr lang="es-MX" sz="1100" kern="1200" dirty="0"/>
            </a:p>
          </p:txBody>
        </p:sp>
      </p:grpSp>
      <p:sp>
        <p:nvSpPr>
          <p:cNvPr id="8" name="Flecha izquierda 7"/>
          <p:cNvSpPr/>
          <p:nvPr/>
        </p:nvSpPr>
        <p:spPr>
          <a:xfrm>
            <a:off x="5062331" y="4716887"/>
            <a:ext cx="3908942" cy="332191"/>
          </a:xfrm>
          <a:prstGeom prst="leftArrow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9" name="Grupo 8"/>
          <p:cNvGrpSpPr/>
          <p:nvPr/>
        </p:nvGrpSpPr>
        <p:grpSpPr>
          <a:xfrm>
            <a:off x="8987704" y="2310487"/>
            <a:ext cx="961525" cy="673036"/>
            <a:chOff x="6530694" y="2298525"/>
            <a:chExt cx="961525" cy="673036"/>
          </a:xfrm>
          <a:solidFill>
            <a:schemeClr val="accent5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0" name="Rectángulo redondeado 9"/>
            <p:cNvSpPr/>
            <p:nvPr/>
          </p:nvSpPr>
          <p:spPr>
            <a:xfrm>
              <a:off x="6530694" y="2298525"/>
              <a:ext cx="961525" cy="673036"/>
            </a:xfrm>
            <a:prstGeom prst="roundRect">
              <a:avLst>
                <a:gd name="adj" fmla="val 16670"/>
              </a:avLst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ángulo 10"/>
            <p:cNvSpPr/>
            <p:nvPr/>
          </p:nvSpPr>
          <p:spPr>
            <a:xfrm>
              <a:off x="6563555" y="2331386"/>
              <a:ext cx="895803" cy="607314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600" dirty="0" smtClean="0"/>
                <a:t>Llave</a:t>
              </a:r>
              <a:r>
                <a:rPr lang="es-MX" sz="1100" dirty="0" smtClean="0"/>
                <a:t> </a:t>
              </a:r>
              <a:r>
                <a:rPr lang="es-MX" b="1" dirty="0" smtClean="0">
                  <a:solidFill>
                    <a:srgbClr val="FFFF00"/>
                  </a:solidFill>
                </a:rPr>
                <a:t>K</a:t>
              </a:r>
              <a:r>
                <a:rPr lang="es-MX" sz="1100" dirty="0" smtClean="0"/>
                <a:t>     64 BITS</a:t>
              </a:r>
              <a:endParaRPr lang="es-MX" sz="1100" kern="1200"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8987703" y="3857963"/>
            <a:ext cx="961525" cy="673036"/>
            <a:chOff x="6530694" y="2298525"/>
            <a:chExt cx="961525" cy="673036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3" name="Rectángulo redondeado 12"/>
            <p:cNvSpPr/>
            <p:nvPr/>
          </p:nvSpPr>
          <p:spPr>
            <a:xfrm>
              <a:off x="6530694" y="2298525"/>
              <a:ext cx="961525" cy="673036"/>
            </a:xfrm>
            <a:prstGeom prst="roundRect">
              <a:avLst>
                <a:gd name="adj" fmla="val 16670"/>
              </a:avLst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ángulo 13"/>
            <p:cNvSpPr/>
            <p:nvPr/>
          </p:nvSpPr>
          <p:spPr>
            <a:xfrm>
              <a:off x="6563555" y="2331386"/>
              <a:ext cx="895803" cy="607314"/>
            </a:xfrm>
            <a:prstGeom prst="rect">
              <a:avLst/>
            </a:prstGeom>
            <a:solidFill>
              <a:srgbClr val="0070C0"/>
            </a:solidFill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dirty="0"/>
                <a:t>Tabla </a:t>
              </a:r>
              <a:r>
                <a:rPr lang="es-MX" b="1" dirty="0" smtClean="0">
                  <a:solidFill>
                    <a:srgbClr val="FFFF00"/>
                  </a:solidFill>
                </a:rPr>
                <a:t>SR, </a:t>
              </a:r>
              <a:r>
                <a:rPr lang="es-MX" b="1" dirty="0">
                  <a:solidFill>
                    <a:srgbClr val="FFFF00"/>
                  </a:solidFill>
                </a:rPr>
                <a:t>P</a:t>
              </a:r>
              <a:r>
                <a:rPr lang="es-MX" b="1" dirty="0" smtClean="0">
                  <a:solidFill>
                    <a:srgbClr val="FFFF00"/>
                  </a:solidFill>
                </a:rPr>
                <a:t>C2</a:t>
              </a:r>
              <a:endParaRPr lang="es-MX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16" name="Rectángulo redondeado 15"/>
          <p:cNvSpPr/>
          <p:nvPr/>
        </p:nvSpPr>
        <p:spPr>
          <a:xfrm>
            <a:off x="8987703" y="3084225"/>
            <a:ext cx="961525" cy="673036"/>
          </a:xfrm>
          <a:prstGeom prst="roundRect">
            <a:avLst>
              <a:gd name="adj" fmla="val 16670"/>
            </a:avLst>
          </a:prstGeom>
          <a:solidFill>
            <a:schemeClr val="accent5">
              <a:lumMod val="75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MX" dirty="0" smtClean="0"/>
              <a:t>Tabla   </a:t>
            </a:r>
            <a:r>
              <a:rPr lang="es-MX" b="1" dirty="0" smtClean="0">
                <a:solidFill>
                  <a:srgbClr val="FFFF00"/>
                </a:solidFill>
              </a:rPr>
              <a:t>PC1</a:t>
            </a:r>
            <a:endParaRPr lang="es-MX" b="1" dirty="0">
              <a:solidFill>
                <a:srgbClr val="FFFF00"/>
              </a:solidFill>
            </a:endParaRPr>
          </a:p>
        </p:txBody>
      </p:sp>
      <p:sp>
        <p:nvSpPr>
          <p:cNvPr id="17" name="Flecha curvada hacia la izquierda 16"/>
          <p:cNvSpPr/>
          <p:nvPr/>
        </p:nvSpPr>
        <p:spPr>
          <a:xfrm>
            <a:off x="9982089" y="2579792"/>
            <a:ext cx="536983" cy="706748"/>
          </a:xfrm>
          <a:prstGeom prst="curvedLeftArrow">
            <a:avLst>
              <a:gd name="adj1" fmla="val 25000"/>
              <a:gd name="adj2" fmla="val 54713"/>
              <a:gd name="adj3" fmla="val 3197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8" name="Flecha curvada hacia la izquierda 17"/>
          <p:cNvSpPr/>
          <p:nvPr/>
        </p:nvSpPr>
        <p:spPr>
          <a:xfrm>
            <a:off x="9982089" y="3504415"/>
            <a:ext cx="536983" cy="630263"/>
          </a:xfrm>
          <a:prstGeom prst="curvedLeftArrow">
            <a:avLst>
              <a:gd name="adj1" fmla="val 25000"/>
              <a:gd name="adj2" fmla="val 54713"/>
              <a:gd name="adj3" fmla="val 3197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9" name="Flecha curvada hacia la izquierda 18"/>
          <p:cNvSpPr/>
          <p:nvPr/>
        </p:nvSpPr>
        <p:spPr>
          <a:xfrm>
            <a:off x="9982089" y="4305095"/>
            <a:ext cx="536983" cy="630263"/>
          </a:xfrm>
          <a:prstGeom prst="curvedLeftArrow">
            <a:avLst>
              <a:gd name="adj1" fmla="val 25000"/>
              <a:gd name="adj2" fmla="val 54713"/>
              <a:gd name="adj3" fmla="val 3197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0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echa izquierda y derecha 12"/>
          <p:cNvSpPr/>
          <p:nvPr/>
        </p:nvSpPr>
        <p:spPr>
          <a:xfrm>
            <a:off x="5201570" y="6203617"/>
            <a:ext cx="1203037" cy="226680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mtClean="0"/>
              <a:t>PREPARACION INICIAL</a:t>
            </a:r>
            <a:endParaRPr lang="es-MX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9506921" y="2282020"/>
            <a:ext cx="1174018" cy="9410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1910" tIns="41910" rIns="41910" bIns="41910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1600" b="1" dirty="0" smtClean="0">
                <a:solidFill>
                  <a:srgbClr val="FFFF00"/>
                </a:solidFill>
              </a:rPr>
              <a:t>Llave</a:t>
            </a:r>
            <a:r>
              <a:rPr lang="es-MX" sz="1100" b="1" dirty="0" smtClean="0">
                <a:solidFill>
                  <a:srgbClr val="FFFF00"/>
                </a:solidFill>
              </a:rPr>
              <a:t> </a:t>
            </a:r>
            <a:r>
              <a:rPr lang="es-MX" b="1" dirty="0" smtClean="0">
                <a:solidFill>
                  <a:srgbClr val="FFFF00"/>
                </a:solidFill>
              </a:rPr>
              <a:t>K</a:t>
            </a:r>
            <a:r>
              <a:rPr lang="es-MX" sz="1100" b="1" dirty="0" smtClean="0">
                <a:solidFill>
                  <a:srgbClr val="FFFF00"/>
                </a:solidFill>
              </a:rPr>
              <a:t>     </a:t>
            </a:r>
          </a:p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1100" b="1" dirty="0" smtClean="0">
                <a:solidFill>
                  <a:srgbClr val="FFFF00"/>
                </a:solidFill>
              </a:rPr>
              <a:t>64 BITS</a:t>
            </a:r>
            <a:endParaRPr lang="es-MX" sz="1100" b="1" kern="1200" dirty="0">
              <a:solidFill>
                <a:srgbClr val="FFFF00"/>
              </a:solidFill>
            </a:endParaRPr>
          </a:p>
        </p:txBody>
      </p:sp>
      <p:sp>
        <p:nvSpPr>
          <p:cNvPr id="6" name="Marcador de contenido 4"/>
          <p:cNvSpPr txBox="1">
            <a:spLocks/>
          </p:cNvSpPr>
          <p:nvPr/>
        </p:nvSpPr>
        <p:spPr>
          <a:xfrm>
            <a:off x="9506921" y="3548344"/>
            <a:ext cx="1174018" cy="941763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1910" tIns="41910" rIns="41910" bIns="41910" numCol="1" spcCol="127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 3" charset="2"/>
              <a:buNone/>
            </a:pPr>
            <a:r>
              <a:rPr lang="es-MX" sz="1600" dirty="0" smtClean="0"/>
              <a:t>Convertir a Binario                                 </a:t>
            </a:r>
            <a:endParaRPr lang="es-MX" sz="1100" dirty="0"/>
          </a:p>
        </p:txBody>
      </p:sp>
      <p:sp>
        <p:nvSpPr>
          <p:cNvPr id="7" name="Marcador de contenido 4"/>
          <p:cNvSpPr txBox="1">
            <a:spLocks/>
          </p:cNvSpPr>
          <p:nvPr/>
        </p:nvSpPr>
        <p:spPr>
          <a:xfrm>
            <a:off x="9506921" y="4815392"/>
            <a:ext cx="1174018" cy="837328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1910" tIns="41910" rIns="41910" bIns="41910" numCol="1" spcCol="127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 3" charset="2"/>
              <a:buNone/>
            </a:pPr>
            <a:r>
              <a:rPr lang="es-MX" sz="1600" dirty="0" smtClean="0"/>
              <a:t>Colocar en Matriz </a:t>
            </a:r>
            <a:endParaRPr lang="es-MX" sz="1100" dirty="0"/>
          </a:p>
        </p:txBody>
      </p:sp>
      <p:sp>
        <p:nvSpPr>
          <p:cNvPr id="8" name="Marcador de contenido 4"/>
          <p:cNvSpPr txBox="1">
            <a:spLocks/>
          </p:cNvSpPr>
          <p:nvPr/>
        </p:nvSpPr>
        <p:spPr>
          <a:xfrm>
            <a:off x="910256" y="2282020"/>
            <a:ext cx="1189000" cy="963024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1910" tIns="41910" rIns="41910" bIns="41910" numCol="1" spcCol="127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 3" charset="2"/>
              <a:buNone/>
            </a:pPr>
            <a:r>
              <a:rPr lang="es-MX" sz="1600" b="1" dirty="0" smtClean="0">
                <a:solidFill>
                  <a:srgbClr val="FFFF00"/>
                </a:solidFill>
              </a:rPr>
              <a:t>TEXTO PLANO</a:t>
            </a:r>
            <a:endParaRPr lang="es-MX" sz="1600" b="1" dirty="0">
              <a:solidFill>
                <a:srgbClr val="FFFF00"/>
              </a:solidFill>
            </a:endParaRPr>
          </a:p>
        </p:txBody>
      </p:sp>
      <p:sp>
        <p:nvSpPr>
          <p:cNvPr id="9" name="Marcador de contenido 4"/>
          <p:cNvSpPr txBox="1">
            <a:spLocks/>
          </p:cNvSpPr>
          <p:nvPr/>
        </p:nvSpPr>
        <p:spPr>
          <a:xfrm>
            <a:off x="910256" y="3548344"/>
            <a:ext cx="1189000" cy="925803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1910" tIns="41910" rIns="41910" bIns="41910" numCol="1" spcCol="127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1600" dirty="0" smtClean="0"/>
              <a:t>Tomar bloque de 8 </a:t>
            </a:r>
            <a:r>
              <a:rPr lang="es-MX" sz="1600" dirty="0" err="1"/>
              <a:t>carcteres</a:t>
            </a:r>
            <a:r>
              <a:rPr lang="es-MX" sz="1600" dirty="0"/>
              <a:t> </a:t>
            </a:r>
          </a:p>
        </p:txBody>
      </p:sp>
      <p:sp>
        <p:nvSpPr>
          <p:cNvPr id="10" name="Marcador de contenido 4"/>
          <p:cNvSpPr txBox="1">
            <a:spLocks/>
          </p:cNvSpPr>
          <p:nvPr/>
        </p:nvSpPr>
        <p:spPr>
          <a:xfrm>
            <a:off x="910256" y="4777447"/>
            <a:ext cx="1189000" cy="888582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1910" tIns="41910" rIns="41910" bIns="41910" numCol="1" spcCol="127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1600" dirty="0"/>
              <a:t>Convertir a </a:t>
            </a:r>
            <a:r>
              <a:rPr lang="es-MX" sz="1600" dirty="0" smtClean="0"/>
              <a:t>Binario</a:t>
            </a:r>
            <a:endParaRPr lang="es-MX" sz="1100" dirty="0"/>
          </a:p>
        </p:txBody>
      </p:sp>
      <p:sp>
        <p:nvSpPr>
          <p:cNvPr id="11" name="Flecha abajo 10"/>
          <p:cNvSpPr/>
          <p:nvPr/>
        </p:nvSpPr>
        <p:spPr>
          <a:xfrm>
            <a:off x="1421258" y="3245044"/>
            <a:ext cx="182374" cy="27138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FF00"/>
              </a:solidFill>
            </a:endParaRPr>
          </a:p>
        </p:txBody>
      </p:sp>
      <p:sp>
        <p:nvSpPr>
          <p:cNvPr id="12" name="Flecha abajo 11"/>
          <p:cNvSpPr/>
          <p:nvPr/>
        </p:nvSpPr>
        <p:spPr>
          <a:xfrm>
            <a:off x="1434139" y="4490107"/>
            <a:ext cx="182374" cy="27138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FF00"/>
              </a:solidFill>
            </a:endParaRPr>
          </a:p>
        </p:txBody>
      </p:sp>
      <p:sp>
        <p:nvSpPr>
          <p:cNvPr id="14" name="Flecha abajo 13"/>
          <p:cNvSpPr/>
          <p:nvPr/>
        </p:nvSpPr>
        <p:spPr>
          <a:xfrm>
            <a:off x="10002743" y="3245044"/>
            <a:ext cx="182374" cy="27138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FF00"/>
              </a:solidFill>
            </a:endParaRPr>
          </a:p>
        </p:txBody>
      </p:sp>
      <p:sp>
        <p:nvSpPr>
          <p:cNvPr id="15" name="Flecha abajo 14"/>
          <p:cNvSpPr/>
          <p:nvPr/>
        </p:nvSpPr>
        <p:spPr>
          <a:xfrm>
            <a:off x="10002743" y="4505267"/>
            <a:ext cx="182374" cy="27138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FF00"/>
              </a:solidFill>
            </a:endParaRPr>
          </a:p>
        </p:txBody>
      </p:sp>
      <p:sp>
        <p:nvSpPr>
          <p:cNvPr id="16" name="Marcador de contenido 4"/>
          <p:cNvSpPr txBox="1">
            <a:spLocks/>
          </p:cNvSpPr>
          <p:nvPr/>
        </p:nvSpPr>
        <p:spPr>
          <a:xfrm>
            <a:off x="908181" y="5910790"/>
            <a:ext cx="1191075" cy="888582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1910" tIns="41910" rIns="41910" bIns="41910" numCol="1" spcCol="127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 3" charset="2"/>
              <a:buNone/>
            </a:pPr>
            <a:r>
              <a:rPr lang="es-MX" sz="1600" dirty="0" smtClean="0"/>
              <a:t>Colocar en Matriz 8x8</a:t>
            </a:r>
            <a:endParaRPr lang="es-MX" sz="1600" dirty="0"/>
          </a:p>
        </p:txBody>
      </p:sp>
      <p:sp>
        <p:nvSpPr>
          <p:cNvPr id="17" name="Flecha abajo 16"/>
          <p:cNvSpPr/>
          <p:nvPr/>
        </p:nvSpPr>
        <p:spPr>
          <a:xfrm>
            <a:off x="1412531" y="5652720"/>
            <a:ext cx="182374" cy="27138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FF00"/>
              </a:solidFill>
            </a:endParaRPr>
          </a:p>
        </p:txBody>
      </p:sp>
      <p:sp>
        <p:nvSpPr>
          <p:cNvPr id="18" name="Flecha abajo 17"/>
          <p:cNvSpPr/>
          <p:nvPr/>
        </p:nvSpPr>
        <p:spPr>
          <a:xfrm>
            <a:off x="10002743" y="5700648"/>
            <a:ext cx="182374" cy="21014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FF00"/>
              </a:solidFill>
            </a:endParaRPr>
          </a:p>
        </p:txBody>
      </p:sp>
      <p:sp>
        <p:nvSpPr>
          <p:cNvPr id="20" name="Marcador de contenido 4"/>
          <p:cNvSpPr txBox="1">
            <a:spLocks/>
          </p:cNvSpPr>
          <p:nvPr/>
        </p:nvSpPr>
        <p:spPr>
          <a:xfrm>
            <a:off x="9506921" y="5924100"/>
            <a:ext cx="1174018" cy="902928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1910" tIns="41910" rIns="41910" bIns="41910" numCol="1" spcCol="127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 3" charset="2"/>
              <a:buNone/>
            </a:pPr>
            <a:r>
              <a:rPr lang="es-MX" sz="1600" dirty="0" smtClean="0"/>
              <a:t>Eliminar </a:t>
            </a:r>
            <a:r>
              <a:rPr lang="es-MX" sz="1200" dirty="0" smtClean="0"/>
              <a:t>última Columna</a:t>
            </a:r>
          </a:p>
          <a:p>
            <a:pPr mar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 3" charset="2"/>
              <a:buNone/>
            </a:pPr>
            <a:r>
              <a:rPr lang="es-MX" sz="1200" b="1" dirty="0" smtClean="0">
                <a:solidFill>
                  <a:srgbClr val="FFFF00"/>
                </a:solidFill>
              </a:rPr>
              <a:t>56Bits</a:t>
            </a:r>
            <a:endParaRPr lang="es-MX" sz="1100" b="1" dirty="0">
              <a:solidFill>
                <a:srgbClr val="FFFF00"/>
              </a:solidFill>
            </a:endParaRPr>
          </a:p>
        </p:txBody>
      </p:sp>
      <p:sp>
        <p:nvSpPr>
          <p:cNvPr id="19" name="Marcador de contenido 4"/>
          <p:cNvSpPr txBox="1">
            <a:spLocks/>
          </p:cNvSpPr>
          <p:nvPr/>
        </p:nvSpPr>
        <p:spPr>
          <a:xfrm>
            <a:off x="5216079" y="2306972"/>
            <a:ext cx="1174018" cy="941039"/>
          </a:xfrm>
          <a:prstGeom prst="rect">
            <a:avLst/>
          </a:prstGeom>
          <a:solidFill>
            <a:srgbClr val="00B050"/>
          </a:soli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1910" tIns="41910" rIns="41910" bIns="41910" numCol="1" spcCol="127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 3" charset="2"/>
              <a:buNone/>
            </a:pPr>
            <a:r>
              <a:rPr lang="es-MX" sz="1600" dirty="0" smtClean="0"/>
              <a:t>TABLAS</a:t>
            </a:r>
            <a:endParaRPr lang="es-MX" sz="1100" dirty="0"/>
          </a:p>
        </p:txBody>
      </p:sp>
      <p:sp>
        <p:nvSpPr>
          <p:cNvPr id="21" name="Marcador de contenido 4"/>
          <p:cNvSpPr txBox="1">
            <a:spLocks/>
          </p:cNvSpPr>
          <p:nvPr/>
        </p:nvSpPr>
        <p:spPr>
          <a:xfrm>
            <a:off x="4042062" y="5924100"/>
            <a:ext cx="1159508" cy="853277"/>
          </a:xfrm>
          <a:prstGeom prst="rect">
            <a:avLst/>
          </a:prstGeom>
          <a:solidFill>
            <a:srgbClr val="00B050"/>
          </a:soli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1910" tIns="41910" rIns="41910" bIns="41910" numCol="1" spcCol="127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 3" charset="2"/>
              <a:buNone/>
            </a:pPr>
            <a:r>
              <a:rPr lang="es-MX" sz="1600" dirty="0" smtClean="0"/>
              <a:t>TABLA</a:t>
            </a:r>
          </a:p>
          <a:p>
            <a:pPr mar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 3" charset="2"/>
              <a:buNone/>
            </a:pPr>
            <a:r>
              <a:rPr lang="es-MX" sz="1600" b="1" dirty="0" smtClean="0">
                <a:solidFill>
                  <a:srgbClr val="FFFF00"/>
                </a:solidFill>
              </a:rPr>
              <a:t>IP</a:t>
            </a:r>
            <a:endParaRPr lang="es-MX" sz="1100" b="1" dirty="0">
              <a:solidFill>
                <a:srgbClr val="FFFF00"/>
              </a:solidFill>
            </a:endParaRPr>
          </a:p>
        </p:txBody>
      </p:sp>
      <p:sp>
        <p:nvSpPr>
          <p:cNvPr id="22" name="Marcador de contenido 4"/>
          <p:cNvSpPr txBox="1">
            <a:spLocks/>
          </p:cNvSpPr>
          <p:nvPr/>
        </p:nvSpPr>
        <p:spPr>
          <a:xfrm>
            <a:off x="6390097" y="5910790"/>
            <a:ext cx="1174018" cy="866586"/>
          </a:xfrm>
          <a:prstGeom prst="rect">
            <a:avLst/>
          </a:prstGeom>
          <a:solidFill>
            <a:srgbClr val="00B050"/>
          </a:soli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1910" tIns="41910" rIns="41910" bIns="41910" numCol="1" spcCol="127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 3" charset="2"/>
              <a:buNone/>
            </a:pPr>
            <a:r>
              <a:rPr lang="es-MX" sz="1600" dirty="0" smtClean="0"/>
              <a:t>TABLAS</a:t>
            </a:r>
          </a:p>
          <a:p>
            <a:pPr mar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 3" charset="2"/>
              <a:buNone/>
            </a:pPr>
            <a:r>
              <a:rPr lang="es-MX" sz="1600" b="1" dirty="0" smtClean="0">
                <a:solidFill>
                  <a:srgbClr val="FFFF00"/>
                </a:solidFill>
              </a:rPr>
              <a:t>PC1</a:t>
            </a:r>
            <a:endParaRPr lang="es-MX" sz="1100" b="1" dirty="0">
              <a:solidFill>
                <a:srgbClr val="FFFF00"/>
              </a:solidFill>
            </a:endParaRPr>
          </a:p>
        </p:txBody>
      </p:sp>
      <p:sp>
        <p:nvSpPr>
          <p:cNvPr id="23" name="Flecha abajo 22"/>
          <p:cNvSpPr/>
          <p:nvPr/>
        </p:nvSpPr>
        <p:spPr>
          <a:xfrm>
            <a:off x="5711901" y="3240286"/>
            <a:ext cx="188355" cy="353709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FF00"/>
              </a:solidFill>
            </a:endParaRPr>
          </a:p>
        </p:txBody>
      </p:sp>
      <p:sp>
        <p:nvSpPr>
          <p:cNvPr id="24" name="Flecha izquierda 23"/>
          <p:cNvSpPr/>
          <p:nvPr/>
        </p:nvSpPr>
        <p:spPr>
          <a:xfrm>
            <a:off x="2099256" y="6203617"/>
            <a:ext cx="1942806" cy="226680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Flecha derecha 24"/>
          <p:cNvSpPr/>
          <p:nvPr/>
        </p:nvSpPr>
        <p:spPr>
          <a:xfrm>
            <a:off x="7564115" y="6203617"/>
            <a:ext cx="1942806" cy="22668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486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echa izquierda y derecha 12"/>
          <p:cNvSpPr/>
          <p:nvPr/>
        </p:nvSpPr>
        <p:spPr>
          <a:xfrm>
            <a:off x="5308448" y="3318775"/>
            <a:ext cx="1453921" cy="221500"/>
          </a:xfrm>
          <a:prstGeom prst="leftRightArrow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Flecha abajo 22"/>
          <p:cNvSpPr/>
          <p:nvPr/>
        </p:nvSpPr>
        <p:spPr>
          <a:xfrm>
            <a:off x="5955683" y="2292437"/>
            <a:ext cx="229569" cy="4538167"/>
          </a:xfrm>
          <a:prstGeom prst="downArrow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FF0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GENERACION DE 16 SUBCLAVES </a:t>
            </a:r>
            <a:r>
              <a:rPr lang="es-MX" b="1" dirty="0" smtClean="0">
                <a:solidFill>
                  <a:srgbClr val="FFFF00"/>
                </a:solidFill>
              </a:rPr>
              <a:t>K[I]</a:t>
            </a:r>
            <a:endParaRPr lang="es-MX" b="1" dirty="0">
              <a:solidFill>
                <a:srgbClr val="FFFF00"/>
              </a:solidFill>
            </a:endParaRPr>
          </a:p>
        </p:txBody>
      </p:sp>
      <p:sp>
        <p:nvSpPr>
          <p:cNvPr id="16" name="Marcador de contenido 4"/>
          <p:cNvSpPr txBox="1">
            <a:spLocks/>
          </p:cNvSpPr>
          <p:nvPr/>
        </p:nvSpPr>
        <p:spPr>
          <a:xfrm>
            <a:off x="1143007" y="2163905"/>
            <a:ext cx="1180534" cy="789238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1910" tIns="41910" rIns="41910" bIns="41910" numCol="1" spcCol="127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 3" charset="2"/>
              <a:buNone/>
            </a:pPr>
            <a:r>
              <a:rPr lang="es-MX" sz="1600" dirty="0" smtClean="0"/>
              <a:t>Colocar en Matriz 8x8</a:t>
            </a:r>
            <a:endParaRPr lang="es-MX" sz="1600" dirty="0"/>
          </a:p>
        </p:txBody>
      </p:sp>
      <p:sp>
        <p:nvSpPr>
          <p:cNvPr id="17" name="Flecha abajo 16"/>
          <p:cNvSpPr/>
          <p:nvPr/>
        </p:nvSpPr>
        <p:spPr>
          <a:xfrm>
            <a:off x="1633044" y="2945946"/>
            <a:ext cx="187453" cy="227603"/>
          </a:xfrm>
          <a:prstGeom prst="downArrow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FF00"/>
              </a:solidFill>
            </a:endParaRPr>
          </a:p>
        </p:txBody>
      </p:sp>
      <p:sp>
        <p:nvSpPr>
          <p:cNvPr id="18" name="Flecha abajo 17"/>
          <p:cNvSpPr/>
          <p:nvPr/>
        </p:nvSpPr>
        <p:spPr>
          <a:xfrm>
            <a:off x="10187017" y="2971033"/>
            <a:ext cx="133422" cy="224915"/>
          </a:xfrm>
          <a:prstGeom prst="downArrow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FF00"/>
              </a:solidFill>
            </a:endParaRPr>
          </a:p>
        </p:txBody>
      </p:sp>
      <p:sp>
        <p:nvSpPr>
          <p:cNvPr id="20" name="Marcador de contenido 4"/>
          <p:cNvSpPr txBox="1">
            <a:spLocks/>
          </p:cNvSpPr>
          <p:nvPr/>
        </p:nvSpPr>
        <p:spPr>
          <a:xfrm>
            <a:off x="9745142" y="2179174"/>
            <a:ext cx="1152884" cy="785249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1910" tIns="41910" rIns="41910" bIns="41910" numCol="1" spcCol="127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 3" charset="2"/>
              <a:buNone/>
            </a:pPr>
            <a:r>
              <a:rPr lang="es-MX" sz="1600" dirty="0" smtClean="0"/>
              <a:t>Eliminar última Columna</a:t>
            </a:r>
            <a:endParaRPr lang="es-MX" sz="1100" dirty="0"/>
          </a:p>
        </p:txBody>
      </p:sp>
      <p:sp>
        <p:nvSpPr>
          <p:cNvPr id="21" name="Marcador de contenido 4"/>
          <p:cNvSpPr txBox="1">
            <a:spLocks/>
          </p:cNvSpPr>
          <p:nvPr/>
        </p:nvSpPr>
        <p:spPr>
          <a:xfrm>
            <a:off x="4199804" y="3057515"/>
            <a:ext cx="1108644" cy="694402"/>
          </a:xfrm>
          <a:prstGeom prst="rect">
            <a:avLst/>
          </a:prstGeom>
          <a:solidFill>
            <a:srgbClr val="00B050"/>
          </a:soli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1910" tIns="41910" rIns="41910" bIns="41910" numCol="1" spcCol="127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 3" charset="2"/>
              <a:buNone/>
            </a:pPr>
            <a:r>
              <a:rPr lang="es-MX" sz="1600" dirty="0" smtClean="0"/>
              <a:t>TABLA</a:t>
            </a:r>
          </a:p>
          <a:p>
            <a:pPr mar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 3" charset="2"/>
              <a:buNone/>
            </a:pPr>
            <a:r>
              <a:rPr lang="es-MX" sz="1600" b="1" dirty="0" smtClean="0">
                <a:solidFill>
                  <a:srgbClr val="FFFF00"/>
                </a:solidFill>
              </a:rPr>
              <a:t>IP</a:t>
            </a:r>
            <a:endParaRPr lang="es-MX" sz="1100" b="1" dirty="0">
              <a:solidFill>
                <a:srgbClr val="FFFF00"/>
              </a:solidFill>
            </a:endParaRPr>
          </a:p>
        </p:txBody>
      </p:sp>
      <p:sp>
        <p:nvSpPr>
          <p:cNvPr id="22" name="Marcador de contenido 4"/>
          <p:cNvSpPr txBox="1">
            <a:spLocks/>
          </p:cNvSpPr>
          <p:nvPr/>
        </p:nvSpPr>
        <p:spPr>
          <a:xfrm>
            <a:off x="6778486" y="3052487"/>
            <a:ext cx="1154768" cy="699430"/>
          </a:xfrm>
          <a:prstGeom prst="rect">
            <a:avLst/>
          </a:prstGeom>
          <a:solidFill>
            <a:srgbClr val="00B050"/>
          </a:soli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1910" tIns="41910" rIns="41910" bIns="41910" numCol="1" spcCol="127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 3" charset="2"/>
              <a:buNone/>
            </a:pPr>
            <a:r>
              <a:rPr lang="es-MX" sz="1600" dirty="0" smtClean="0"/>
              <a:t>TABLAS</a:t>
            </a:r>
          </a:p>
          <a:p>
            <a:pPr mar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 3" charset="2"/>
              <a:buNone/>
            </a:pPr>
            <a:r>
              <a:rPr lang="es-MX" sz="1600" b="1" dirty="0" smtClean="0">
                <a:solidFill>
                  <a:srgbClr val="FFFF00"/>
                </a:solidFill>
              </a:rPr>
              <a:t>PC1</a:t>
            </a:r>
            <a:endParaRPr lang="es-MX" sz="1100" b="1" dirty="0">
              <a:solidFill>
                <a:srgbClr val="FFFF00"/>
              </a:solidFill>
            </a:endParaRPr>
          </a:p>
        </p:txBody>
      </p:sp>
      <p:sp>
        <p:nvSpPr>
          <p:cNvPr id="24" name="Flecha izquierda 23"/>
          <p:cNvSpPr/>
          <p:nvPr/>
        </p:nvSpPr>
        <p:spPr>
          <a:xfrm>
            <a:off x="2323540" y="3318775"/>
            <a:ext cx="1876264" cy="218558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Flecha derecha 24"/>
          <p:cNvSpPr/>
          <p:nvPr/>
        </p:nvSpPr>
        <p:spPr>
          <a:xfrm>
            <a:off x="7915253" y="3373216"/>
            <a:ext cx="1829889" cy="16705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Marcador de contenido 4"/>
          <p:cNvSpPr txBox="1">
            <a:spLocks/>
          </p:cNvSpPr>
          <p:nvPr/>
        </p:nvSpPr>
        <p:spPr>
          <a:xfrm>
            <a:off x="1116682" y="3147482"/>
            <a:ext cx="1175154" cy="774714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1910" tIns="41910" rIns="41910" bIns="41910" numCol="1" spcCol="127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 3" charset="2"/>
              <a:buNone/>
            </a:pPr>
            <a:r>
              <a:rPr lang="es-MX" sz="1600" dirty="0" smtClean="0"/>
              <a:t>Se obtiene </a:t>
            </a:r>
            <a:r>
              <a:rPr lang="es-MX" sz="1400" dirty="0" smtClean="0"/>
              <a:t>Matriz </a:t>
            </a:r>
            <a:r>
              <a:rPr lang="es-MX" sz="1400" dirty="0" err="1" smtClean="0"/>
              <a:t>Permutacón</a:t>
            </a:r>
            <a:r>
              <a:rPr lang="es-MX" sz="1400" dirty="0" smtClean="0"/>
              <a:t> Inicial</a:t>
            </a:r>
            <a:endParaRPr lang="es-MX" sz="1600" dirty="0"/>
          </a:p>
        </p:txBody>
      </p:sp>
      <p:sp>
        <p:nvSpPr>
          <p:cNvPr id="27" name="Marcador de contenido 4"/>
          <p:cNvSpPr txBox="1">
            <a:spLocks/>
          </p:cNvSpPr>
          <p:nvPr/>
        </p:nvSpPr>
        <p:spPr>
          <a:xfrm>
            <a:off x="280309" y="4036689"/>
            <a:ext cx="1191075" cy="888582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1910" tIns="41910" rIns="41910" bIns="41910" numCol="1" spcCol="127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 3" charset="2"/>
              <a:buNone/>
            </a:pPr>
            <a:r>
              <a:rPr lang="es-MX" sz="1600" dirty="0" smtClean="0"/>
              <a:t>Parte Izquierda</a:t>
            </a:r>
          </a:p>
          <a:p>
            <a:pPr mar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 3" charset="2"/>
              <a:buNone/>
            </a:pPr>
            <a:r>
              <a:rPr lang="es-MX" sz="1600" dirty="0" smtClean="0"/>
              <a:t>L</a:t>
            </a:r>
            <a:r>
              <a:rPr lang="es-MX" sz="1600" b="1" baseline="-25000" dirty="0" smtClean="0">
                <a:solidFill>
                  <a:srgbClr val="FFFF00"/>
                </a:solidFill>
              </a:rPr>
              <a:t>0    </a:t>
            </a:r>
            <a:r>
              <a:rPr lang="es-MX" sz="1600" dirty="0" smtClean="0">
                <a:solidFill>
                  <a:schemeClr val="bg1"/>
                </a:solidFill>
              </a:rPr>
              <a:t>32 Bits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28" name="Marcador de contenido 4"/>
          <p:cNvSpPr txBox="1">
            <a:spLocks/>
          </p:cNvSpPr>
          <p:nvPr/>
        </p:nvSpPr>
        <p:spPr>
          <a:xfrm>
            <a:off x="1981648" y="4036689"/>
            <a:ext cx="1191075" cy="888582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1910" tIns="41910" rIns="41910" bIns="41910" numCol="1" spcCol="127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1600" dirty="0" smtClean="0"/>
              <a:t>Parte Derecha R</a:t>
            </a:r>
            <a:r>
              <a:rPr lang="es-MX" sz="1600" b="1" baseline="-25000" dirty="0" smtClean="0">
                <a:solidFill>
                  <a:srgbClr val="FFFF00"/>
                </a:solidFill>
              </a:rPr>
              <a:t>0  </a:t>
            </a:r>
            <a:r>
              <a:rPr lang="es-MX" sz="1600" dirty="0" smtClean="0">
                <a:solidFill>
                  <a:schemeClr val="bg1"/>
                </a:solidFill>
              </a:rPr>
              <a:t>32 </a:t>
            </a:r>
            <a:r>
              <a:rPr lang="es-MX" sz="1600" dirty="0">
                <a:solidFill>
                  <a:schemeClr val="bg1"/>
                </a:solidFill>
              </a:rPr>
              <a:t>Bits</a:t>
            </a:r>
            <a:endParaRPr lang="es-MX" sz="1600" dirty="0"/>
          </a:p>
        </p:txBody>
      </p:sp>
      <p:sp>
        <p:nvSpPr>
          <p:cNvPr id="29" name="Flecha doblada hacia arriba 28"/>
          <p:cNvSpPr/>
          <p:nvPr/>
        </p:nvSpPr>
        <p:spPr>
          <a:xfrm rot="10800000">
            <a:off x="669188" y="3648190"/>
            <a:ext cx="413318" cy="388499"/>
          </a:xfrm>
          <a:prstGeom prst="bentUpArrow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Flecha doblada 29"/>
          <p:cNvSpPr/>
          <p:nvPr/>
        </p:nvSpPr>
        <p:spPr>
          <a:xfrm rot="5400000">
            <a:off x="2361946" y="3609784"/>
            <a:ext cx="401746" cy="478560"/>
          </a:xfrm>
          <a:prstGeom prst="bentArrow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31" name="Marcador de contenido 4"/>
          <p:cNvSpPr txBox="1">
            <a:spLocks/>
          </p:cNvSpPr>
          <p:nvPr/>
        </p:nvSpPr>
        <p:spPr>
          <a:xfrm>
            <a:off x="9745141" y="3171608"/>
            <a:ext cx="1152884" cy="792007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1910" tIns="41910" rIns="41910" bIns="41910" numCol="1" spcCol="127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 3" charset="2"/>
              <a:buNone/>
            </a:pPr>
            <a:r>
              <a:rPr lang="es-MX" sz="1600" dirty="0" smtClean="0"/>
              <a:t>Se Obtiene </a:t>
            </a:r>
            <a:r>
              <a:rPr lang="es-MX" sz="1600" dirty="0" smtClean="0">
                <a:solidFill>
                  <a:srgbClr val="FFFF00"/>
                </a:solidFill>
              </a:rPr>
              <a:t>K´</a:t>
            </a:r>
            <a:endParaRPr lang="es-MX" sz="1100" dirty="0">
              <a:solidFill>
                <a:srgbClr val="FFFF00"/>
              </a:solidFill>
            </a:endParaRPr>
          </a:p>
        </p:txBody>
      </p:sp>
      <p:sp>
        <p:nvSpPr>
          <p:cNvPr id="33" name="Marcador de contenido 4"/>
          <p:cNvSpPr txBox="1">
            <a:spLocks/>
          </p:cNvSpPr>
          <p:nvPr/>
        </p:nvSpPr>
        <p:spPr>
          <a:xfrm>
            <a:off x="8794575" y="4889084"/>
            <a:ext cx="1121792" cy="623327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1910" tIns="41910" rIns="41910" bIns="41910" numCol="1" spcCol="1270" rtlCol="0" anchor="ctr" anchorCtr="0">
            <a:noAutofit/>
          </a:bodyPr>
          <a:lstStyle>
            <a:defPPr>
              <a:defRPr lang="en-US"/>
            </a:defPPr>
            <a:lvl1pPr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/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/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/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/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/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/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/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/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/>
            </a:lvl9pPr>
          </a:lstStyle>
          <a:p>
            <a:r>
              <a:rPr lang="es-MX" sz="1100" dirty="0"/>
              <a:t>Parte Izquierda</a:t>
            </a:r>
          </a:p>
          <a:p>
            <a:r>
              <a:rPr lang="es-MX" sz="1100" dirty="0"/>
              <a:t>L</a:t>
            </a:r>
            <a:r>
              <a:rPr lang="es-MX" sz="1100" b="1" baseline="-25000" dirty="0">
                <a:solidFill>
                  <a:srgbClr val="FFFF00"/>
                </a:solidFill>
              </a:rPr>
              <a:t>0</a:t>
            </a:r>
            <a:r>
              <a:rPr lang="es-MX" sz="1100" dirty="0"/>
              <a:t>    28 Bits</a:t>
            </a:r>
          </a:p>
        </p:txBody>
      </p:sp>
      <p:sp>
        <p:nvSpPr>
          <p:cNvPr id="34" name="Marcador de contenido 4"/>
          <p:cNvSpPr txBox="1">
            <a:spLocks/>
          </p:cNvSpPr>
          <p:nvPr/>
        </p:nvSpPr>
        <p:spPr>
          <a:xfrm>
            <a:off x="10524296" y="4877892"/>
            <a:ext cx="1098961" cy="617845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1910" tIns="41910" rIns="41910" bIns="41910" numCol="1" spcCol="1270" rtlCol="0" anchor="ctr" anchorCtr="0">
            <a:noAutofit/>
          </a:bodyPr>
          <a:lstStyle>
            <a:defPPr>
              <a:defRPr lang="en-US"/>
            </a:defPPr>
            <a:lvl1pPr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/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/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/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/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/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/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/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/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/>
            </a:lvl9pPr>
          </a:lstStyle>
          <a:p>
            <a:r>
              <a:rPr lang="es-MX" sz="1100" dirty="0"/>
              <a:t>Parte Derecha R</a:t>
            </a:r>
            <a:r>
              <a:rPr lang="es-MX" sz="1100" b="1" baseline="-25000" dirty="0">
                <a:solidFill>
                  <a:srgbClr val="FFFF00"/>
                </a:solidFill>
              </a:rPr>
              <a:t>0</a:t>
            </a:r>
            <a:r>
              <a:rPr lang="es-MX" sz="1100" dirty="0"/>
              <a:t>  28 Bits</a:t>
            </a:r>
          </a:p>
        </p:txBody>
      </p:sp>
      <p:sp>
        <p:nvSpPr>
          <p:cNvPr id="35" name="Flecha doblada hacia arriba 34"/>
          <p:cNvSpPr/>
          <p:nvPr/>
        </p:nvSpPr>
        <p:spPr>
          <a:xfrm rot="10800000">
            <a:off x="9223701" y="4444400"/>
            <a:ext cx="1052255" cy="421728"/>
          </a:xfrm>
          <a:prstGeom prst="bentUpArrow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Flecha doblada 35"/>
          <p:cNvSpPr/>
          <p:nvPr/>
        </p:nvSpPr>
        <p:spPr>
          <a:xfrm rot="5400000">
            <a:off x="10655627" y="4064732"/>
            <a:ext cx="407385" cy="1166725"/>
          </a:xfrm>
          <a:prstGeom prst="bentArrow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38" name="Marcador de contenido 4"/>
          <p:cNvSpPr txBox="1">
            <a:spLocks/>
          </p:cNvSpPr>
          <p:nvPr/>
        </p:nvSpPr>
        <p:spPr>
          <a:xfrm>
            <a:off x="6793181" y="3957713"/>
            <a:ext cx="1154330" cy="627953"/>
          </a:xfrm>
          <a:prstGeom prst="rect">
            <a:avLst/>
          </a:prstGeom>
          <a:solidFill>
            <a:srgbClr val="00B050"/>
          </a:soli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1910" tIns="41910" rIns="41910" bIns="41910" numCol="1" spcCol="127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 3" charset="2"/>
              <a:buNone/>
            </a:pPr>
            <a:r>
              <a:rPr lang="es-MX" sz="1600" dirty="0" smtClean="0"/>
              <a:t>TABLAS</a:t>
            </a:r>
          </a:p>
          <a:p>
            <a:pPr mar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 3" charset="2"/>
              <a:buNone/>
            </a:pPr>
            <a:r>
              <a:rPr lang="es-MX" sz="1600" b="1" dirty="0" smtClean="0">
                <a:solidFill>
                  <a:srgbClr val="FFFF00"/>
                </a:solidFill>
              </a:rPr>
              <a:t>SR</a:t>
            </a:r>
            <a:endParaRPr lang="es-MX" sz="1100" b="1" dirty="0">
              <a:solidFill>
                <a:srgbClr val="FFFF00"/>
              </a:solidFill>
            </a:endParaRPr>
          </a:p>
        </p:txBody>
      </p:sp>
      <p:sp>
        <p:nvSpPr>
          <p:cNvPr id="39" name="Flecha derecha 38"/>
          <p:cNvSpPr/>
          <p:nvPr/>
        </p:nvSpPr>
        <p:spPr>
          <a:xfrm>
            <a:off x="6104841" y="4175920"/>
            <a:ext cx="690648" cy="191538"/>
          </a:xfrm>
          <a:prstGeom prst="rightArrow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Marcador de contenido 4"/>
          <p:cNvSpPr txBox="1">
            <a:spLocks/>
          </p:cNvSpPr>
          <p:nvPr/>
        </p:nvSpPr>
        <p:spPr>
          <a:xfrm>
            <a:off x="9745141" y="5884468"/>
            <a:ext cx="1240839" cy="761091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1910" tIns="41910" rIns="41910" bIns="41910" numCol="1" spcCol="1270" rtlCol="0" anchor="ctr" anchorCtr="0">
            <a:noAutofit/>
          </a:bodyPr>
          <a:lstStyle>
            <a:defPPr>
              <a:defRPr lang="en-US"/>
            </a:defPPr>
            <a:lvl1pPr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/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/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/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/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/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/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/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/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/>
            </a:lvl9pPr>
          </a:lstStyle>
          <a:p>
            <a:r>
              <a:rPr lang="es-MX" dirty="0" smtClean="0"/>
              <a:t>Se Une Parte </a:t>
            </a:r>
            <a:r>
              <a:rPr lang="es-MX" dirty="0" err="1" smtClean="0"/>
              <a:t>Izq</a:t>
            </a:r>
            <a:r>
              <a:rPr lang="es-MX" dirty="0" smtClean="0"/>
              <a:t> y Der. </a:t>
            </a:r>
            <a:r>
              <a:rPr lang="es-MX" sz="1800" b="1" dirty="0" smtClean="0">
                <a:solidFill>
                  <a:srgbClr val="FFFF00"/>
                </a:solidFill>
              </a:rPr>
              <a:t>K´</a:t>
            </a:r>
            <a:endParaRPr lang="es-MX" b="1" dirty="0">
              <a:solidFill>
                <a:srgbClr val="FFFF00"/>
              </a:solidFill>
            </a:endParaRPr>
          </a:p>
        </p:txBody>
      </p:sp>
      <p:sp>
        <p:nvSpPr>
          <p:cNvPr id="46" name="Flecha doblada 45"/>
          <p:cNvSpPr/>
          <p:nvPr/>
        </p:nvSpPr>
        <p:spPr>
          <a:xfrm rot="10800000">
            <a:off x="10986863" y="5500346"/>
            <a:ext cx="455817" cy="655755"/>
          </a:xfrm>
          <a:prstGeom prst="bentArrow">
            <a:avLst>
              <a:gd name="adj1" fmla="val 23804"/>
              <a:gd name="adj2" fmla="val 29106"/>
              <a:gd name="adj3" fmla="val 23370"/>
              <a:gd name="adj4" fmla="val 0"/>
            </a:avLst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47" name="Flecha doblada hacia arriba 46"/>
          <p:cNvSpPr/>
          <p:nvPr/>
        </p:nvSpPr>
        <p:spPr>
          <a:xfrm rot="5400000">
            <a:off x="9168047" y="5579010"/>
            <a:ext cx="655756" cy="498431"/>
          </a:xfrm>
          <a:prstGeom prst="bentUpArrow">
            <a:avLst>
              <a:gd name="adj1" fmla="val 20398"/>
              <a:gd name="adj2" fmla="val 25000"/>
              <a:gd name="adj3" fmla="val 25000"/>
            </a:avLst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Marcador de contenido 4"/>
          <p:cNvSpPr txBox="1">
            <a:spLocks/>
          </p:cNvSpPr>
          <p:nvPr/>
        </p:nvSpPr>
        <p:spPr>
          <a:xfrm>
            <a:off x="6868696" y="5884468"/>
            <a:ext cx="1078815" cy="720770"/>
          </a:xfrm>
          <a:prstGeom prst="rect">
            <a:avLst/>
          </a:prstGeom>
          <a:solidFill>
            <a:srgbClr val="00B050"/>
          </a:soli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1910" tIns="41910" rIns="41910" bIns="41910" numCol="1" spcCol="127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 3" charset="2"/>
              <a:buNone/>
            </a:pPr>
            <a:r>
              <a:rPr lang="es-MX" sz="1600" dirty="0" smtClean="0"/>
              <a:t>TABLAS</a:t>
            </a:r>
          </a:p>
          <a:p>
            <a:pPr mar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 3" charset="2"/>
              <a:buNone/>
            </a:pPr>
            <a:r>
              <a:rPr lang="es-MX" sz="1600" b="1" dirty="0" smtClean="0">
                <a:solidFill>
                  <a:srgbClr val="FFFF00"/>
                </a:solidFill>
              </a:rPr>
              <a:t>PC2</a:t>
            </a:r>
            <a:endParaRPr lang="es-MX" sz="1100" b="1" dirty="0">
              <a:solidFill>
                <a:srgbClr val="FFFF00"/>
              </a:solidFill>
            </a:endParaRPr>
          </a:p>
        </p:txBody>
      </p:sp>
      <p:sp>
        <p:nvSpPr>
          <p:cNvPr id="49" name="Flecha derecha 48"/>
          <p:cNvSpPr/>
          <p:nvPr/>
        </p:nvSpPr>
        <p:spPr>
          <a:xfrm>
            <a:off x="6003162" y="6156102"/>
            <a:ext cx="864240" cy="215898"/>
          </a:xfrm>
          <a:prstGeom prst="rightArrow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Flecha derecha 49"/>
          <p:cNvSpPr/>
          <p:nvPr/>
        </p:nvSpPr>
        <p:spPr>
          <a:xfrm>
            <a:off x="7995272" y="6147431"/>
            <a:ext cx="1754556" cy="23323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Elipse 50"/>
          <p:cNvSpPr/>
          <p:nvPr/>
        </p:nvSpPr>
        <p:spPr>
          <a:xfrm>
            <a:off x="11507399" y="3919086"/>
            <a:ext cx="608752" cy="420003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rgbClr val="FFFF00"/>
                </a:solidFill>
              </a:rPr>
              <a:t>1</a:t>
            </a:r>
            <a:endParaRPr lang="es-MX" sz="1050" b="1" dirty="0">
              <a:solidFill>
                <a:srgbClr val="FFFF00"/>
              </a:solidFill>
            </a:endParaRPr>
          </a:p>
        </p:txBody>
      </p:sp>
      <p:sp>
        <p:nvSpPr>
          <p:cNvPr id="4" name="Flecha arriba 3"/>
          <p:cNvSpPr/>
          <p:nvPr/>
        </p:nvSpPr>
        <p:spPr>
          <a:xfrm>
            <a:off x="11720406" y="4367458"/>
            <a:ext cx="184843" cy="2490541"/>
          </a:xfrm>
          <a:prstGeom prst="up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Flecha abajo 36"/>
          <p:cNvSpPr/>
          <p:nvPr/>
        </p:nvSpPr>
        <p:spPr>
          <a:xfrm>
            <a:off x="10187017" y="3997104"/>
            <a:ext cx="184406" cy="438434"/>
          </a:xfrm>
          <a:prstGeom prst="downArrow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FF00"/>
              </a:solidFill>
            </a:endParaRPr>
          </a:p>
        </p:txBody>
      </p:sp>
      <p:sp>
        <p:nvSpPr>
          <p:cNvPr id="5" name="Flecha doblada 4"/>
          <p:cNvSpPr/>
          <p:nvPr/>
        </p:nvSpPr>
        <p:spPr>
          <a:xfrm rot="5400000">
            <a:off x="8858658" y="3183033"/>
            <a:ext cx="337803" cy="2184932"/>
          </a:xfrm>
          <a:prstGeom prst="bentArrow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Flecha doblada hacia arriba 5"/>
          <p:cNvSpPr/>
          <p:nvPr/>
        </p:nvSpPr>
        <p:spPr>
          <a:xfrm rot="10800000">
            <a:off x="10466890" y="4106594"/>
            <a:ext cx="1040509" cy="339805"/>
          </a:xfrm>
          <a:prstGeom prst="bentUp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725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lecha derecha 48"/>
          <p:cNvSpPr/>
          <p:nvPr/>
        </p:nvSpPr>
        <p:spPr>
          <a:xfrm>
            <a:off x="6002376" y="2933600"/>
            <a:ext cx="688534" cy="13157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xplosión 2 9"/>
          <p:cNvSpPr/>
          <p:nvPr/>
        </p:nvSpPr>
        <p:spPr>
          <a:xfrm rot="1760227">
            <a:off x="9085163" y="4577114"/>
            <a:ext cx="2770370" cy="2345678"/>
          </a:xfrm>
          <a:prstGeom prst="irregularSeal2">
            <a:avLst/>
          </a:prstGeom>
          <a:solidFill>
            <a:srgbClr val="66FF33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Flecha abajo 22"/>
          <p:cNvSpPr/>
          <p:nvPr/>
        </p:nvSpPr>
        <p:spPr>
          <a:xfrm>
            <a:off x="5955684" y="2228046"/>
            <a:ext cx="99562" cy="44392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FF0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mtClean="0"/>
              <a:t>PREPARACION INICIAL</a:t>
            </a:r>
            <a:endParaRPr lang="es-MX"/>
          </a:p>
        </p:txBody>
      </p:sp>
      <p:sp>
        <p:nvSpPr>
          <p:cNvPr id="27" name="Marcador de contenido 4"/>
          <p:cNvSpPr txBox="1">
            <a:spLocks/>
          </p:cNvSpPr>
          <p:nvPr/>
        </p:nvSpPr>
        <p:spPr>
          <a:xfrm>
            <a:off x="1205334" y="2508097"/>
            <a:ext cx="1191075" cy="888582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1910" tIns="41910" rIns="41910" bIns="41910" numCol="1" spcCol="127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 3" charset="2"/>
              <a:buNone/>
            </a:pPr>
            <a:r>
              <a:rPr lang="es-MX" sz="1600" dirty="0" smtClean="0"/>
              <a:t>Parte Izquierda</a:t>
            </a:r>
          </a:p>
          <a:p>
            <a:pPr mar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 3" charset="2"/>
              <a:buNone/>
            </a:pPr>
            <a:r>
              <a:rPr lang="es-MX" sz="1600" dirty="0" smtClean="0"/>
              <a:t>L</a:t>
            </a:r>
            <a:r>
              <a:rPr lang="es-MX" sz="1600" b="1" baseline="-25000" dirty="0" smtClean="0">
                <a:solidFill>
                  <a:srgbClr val="FFFF00"/>
                </a:solidFill>
              </a:rPr>
              <a:t>0    </a:t>
            </a:r>
            <a:r>
              <a:rPr lang="es-MX" sz="1600" dirty="0" smtClean="0">
                <a:solidFill>
                  <a:schemeClr val="bg1"/>
                </a:solidFill>
              </a:rPr>
              <a:t>32 Bits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28" name="Marcador de contenido 4"/>
          <p:cNvSpPr txBox="1">
            <a:spLocks/>
          </p:cNvSpPr>
          <p:nvPr/>
        </p:nvSpPr>
        <p:spPr>
          <a:xfrm>
            <a:off x="2952559" y="2508097"/>
            <a:ext cx="1191075" cy="888582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1910" tIns="41910" rIns="41910" bIns="41910" numCol="1" spcCol="127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1600" dirty="0" smtClean="0"/>
              <a:t>Parte Derecha R</a:t>
            </a:r>
            <a:r>
              <a:rPr lang="es-MX" sz="1600" b="1" baseline="-25000" dirty="0" smtClean="0">
                <a:solidFill>
                  <a:srgbClr val="FFFF00"/>
                </a:solidFill>
              </a:rPr>
              <a:t>0  </a:t>
            </a:r>
            <a:r>
              <a:rPr lang="es-MX" sz="1600" dirty="0" smtClean="0">
                <a:solidFill>
                  <a:schemeClr val="bg1"/>
                </a:solidFill>
              </a:rPr>
              <a:t>32 </a:t>
            </a:r>
            <a:r>
              <a:rPr lang="es-MX" sz="1600" dirty="0">
                <a:solidFill>
                  <a:schemeClr val="bg1"/>
                </a:solidFill>
              </a:rPr>
              <a:t>Bits</a:t>
            </a:r>
            <a:endParaRPr lang="es-MX" sz="1600" dirty="0"/>
          </a:p>
        </p:txBody>
      </p:sp>
      <p:sp>
        <p:nvSpPr>
          <p:cNvPr id="40" name="Marcador de contenido 4"/>
          <p:cNvSpPr txBox="1">
            <a:spLocks/>
          </p:cNvSpPr>
          <p:nvPr/>
        </p:nvSpPr>
        <p:spPr>
          <a:xfrm>
            <a:off x="9861918" y="2559274"/>
            <a:ext cx="1191075" cy="888582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1910" tIns="41910" rIns="41910" bIns="41910" numCol="1" spcCol="1270" rtlCol="0" anchor="ctr" anchorCtr="0">
            <a:noAutofit/>
          </a:bodyPr>
          <a:lstStyle>
            <a:defPPr>
              <a:defRPr lang="en-US"/>
            </a:defPPr>
            <a:lvl1pPr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/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/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/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/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/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/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/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/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/>
            </a:lvl9pPr>
          </a:lstStyle>
          <a:p>
            <a:r>
              <a:rPr lang="es-MX" dirty="0" smtClean="0"/>
              <a:t>Se Reduce la Matriz a 48 bits</a:t>
            </a:r>
            <a:endParaRPr lang="es-MX" dirty="0"/>
          </a:p>
        </p:txBody>
      </p:sp>
      <p:sp>
        <p:nvSpPr>
          <p:cNvPr id="48" name="Marcador de contenido 4"/>
          <p:cNvSpPr txBox="1">
            <a:spLocks/>
          </p:cNvSpPr>
          <p:nvPr/>
        </p:nvSpPr>
        <p:spPr>
          <a:xfrm>
            <a:off x="6728037" y="2519095"/>
            <a:ext cx="1174018" cy="866586"/>
          </a:xfrm>
          <a:prstGeom prst="rect">
            <a:avLst/>
          </a:prstGeom>
          <a:solidFill>
            <a:srgbClr val="00B050"/>
          </a:soli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1910" tIns="41910" rIns="41910" bIns="41910" numCol="1" spcCol="127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 3" charset="2"/>
              <a:buNone/>
            </a:pPr>
            <a:r>
              <a:rPr lang="es-MX" sz="1600" dirty="0" smtClean="0"/>
              <a:t>TABLAS</a:t>
            </a:r>
          </a:p>
          <a:p>
            <a:pPr mar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 3" charset="2"/>
              <a:buNone/>
            </a:pPr>
            <a:r>
              <a:rPr lang="es-MX" sz="1600" b="1" dirty="0" smtClean="0">
                <a:solidFill>
                  <a:srgbClr val="FFFF00"/>
                </a:solidFill>
              </a:rPr>
              <a:t>PC2</a:t>
            </a:r>
            <a:endParaRPr lang="es-MX" sz="1100" b="1" dirty="0">
              <a:solidFill>
                <a:srgbClr val="FFFF00"/>
              </a:solidFill>
            </a:endParaRPr>
          </a:p>
        </p:txBody>
      </p:sp>
      <p:sp>
        <p:nvSpPr>
          <p:cNvPr id="50" name="Flecha derecha 49"/>
          <p:cNvSpPr/>
          <p:nvPr/>
        </p:nvSpPr>
        <p:spPr>
          <a:xfrm>
            <a:off x="7919112" y="2933600"/>
            <a:ext cx="1942806" cy="22668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Marcador de contenido 4"/>
          <p:cNvSpPr txBox="1">
            <a:spLocks/>
          </p:cNvSpPr>
          <p:nvPr/>
        </p:nvSpPr>
        <p:spPr>
          <a:xfrm>
            <a:off x="9861917" y="3687857"/>
            <a:ext cx="1191075" cy="888582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1910" tIns="41910" rIns="41910" bIns="41910" numCol="1" spcCol="1270" rtlCol="0" anchor="ctr" anchorCtr="0">
            <a:noAutofit/>
          </a:bodyPr>
          <a:lstStyle>
            <a:defPPr>
              <a:defRPr lang="en-US"/>
            </a:defPPr>
            <a:lvl1pPr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/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/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/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/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/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/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/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/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/>
            </a:lvl9pPr>
          </a:lstStyle>
          <a:p>
            <a:r>
              <a:rPr lang="es-MX" dirty="0" smtClean="0"/>
              <a:t>Se Obtiene la Llave </a:t>
            </a:r>
            <a:r>
              <a:rPr lang="es-MX" sz="2400" b="1" dirty="0" smtClean="0">
                <a:solidFill>
                  <a:srgbClr val="FFFF00"/>
                </a:solidFill>
              </a:rPr>
              <a:t>K[i]</a:t>
            </a:r>
            <a:endParaRPr lang="es-MX" b="1" dirty="0">
              <a:solidFill>
                <a:srgbClr val="FFFF00"/>
              </a:solidFill>
            </a:endParaRPr>
          </a:p>
        </p:txBody>
      </p:sp>
      <p:sp>
        <p:nvSpPr>
          <p:cNvPr id="3" name="Flecha abajo 2"/>
          <p:cNvSpPr/>
          <p:nvPr/>
        </p:nvSpPr>
        <p:spPr>
          <a:xfrm>
            <a:off x="10361958" y="3447856"/>
            <a:ext cx="190992" cy="24000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Flecha doblada 3"/>
          <p:cNvSpPr/>
          <p:nvPr/>
        </p:nvSpPr>
        <p:spPr>
          <a:xfrm>
            <a:off x="3090930" y="3385681"/>
            <a:ext cx="231819" cy="4571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5" name="Flecha doblada hacia arriba 4"/>
          <p:cNvSpPr/>
          <p:nvPr/>
        </p:nvSpPr>
        <p:spPr>
          <a:xfrm>
            <a:off x="11052992" y="3975433"/>
            <a:ext cx="718298" cy="283335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/>
          <p:cNvSpPr/>
          <p:nvPr/>
        </p:nvSpPr>
        <p:spPr>
          <a:xfrm>
            <a:off x="11412511" y="3503333"/>
            <a:ext cx="592428" cy="416623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rgbClr val="FFFF00"/>
                </a:solidFill>
              </a:rPr>
              <a:t>1</a:t>
            </a:r>
            <a:endParaRPr lang="es-MX" sz="700" b="1" dirty="0">
              <a:solidFill>
                <a:srgbClr val="FFFF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 rot="16200000">
            <a:off x="10827778" y="2582118"/>
            <a:ext cx="1681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i="1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Repetir 16 veces</a:t>
            </a:r>
            <a:endParaRPr lang="es-MX" sz="1400" b="1" i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9736428" y="5108215"/>
            <a:ext cx="131656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chemeClr val="accent4">
                    <a:lumMod val="75000"/>
                  </a:schemeClr>
                </a:solidFill>
              </a:rPr>
              <a:t>obtiene 16 claves</a:t>
            </a:r>
            <a:r>
              <a:rPr lang="es-MX" dirty="0" smtClean="0">
                <a:solidFill>
                  <a:schemeClr val="bg1"/>
                </a:solidFill>
              </a:rPr>
              <a:t>      </a:t>
            </a:r>
            <a:r>
              <a:rPr lang="es-MX" dirty="0" smtClean="0"/>
              <a:t> </a:t>
            </a:r>
          </a:p>
          <a:p>
            <a:pPr algn="ctr"/>
            <a:r>
              <a:rPr lang="es-MX" b="1" dirty="0" smtClean="0">
                <a:solidFill>
                  <a:srgbClr val="FFFF00"/>
                </a:solidFill>
              </a:rPr>
              <a:t>K[ i ] </a:t>
            </a:r>
          </a:p>
          <a:p>
            <a:pPr algn="ctr"/>
            <a:r>
              <a:rPr lang="es-MX" sz="1200" b="1" dirty="0" smtClean="0">
                <a:solidFill>
                  <a:schemeClr val="accent6">
                    <a:lumMod val="75000"/>
                  </a:schemeClr>
                </a:solidFill>
              </a:rPr>
              <a:t> i = </a:t>
            </a:r>
            <a:r>
              <a:rPr lang="es-MX" sz="12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s-MX" sz="1200" b="1" dirty="0" smtClean="0">
                <a:solidFill>
                  <a:schemeClr val="accent6">
                    <a:lumMod val="75000"/>
                  </a:schemeClr>
                </a:solidFill>
              </a:rPr>
              <a:t> a 16</a:t>
            </a:r>
            <a:endParaRPr lang="es-MX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Flecha abajo 17"/>
          <p:cNvSpPr/>
          <p:nvPr/>
        </p:nvSpPr>
        <p:spPr>
          <a:xfrm>
            <a:off x="10374852" y="4627211"/>
            <a:ext cx="190992" cy="24000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409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Elipse 142"/>
          <p:cNvSpPr/>
          <p:nvPr/>
        </p:nvSpPr>
        <p:spPr>
          <a:xfrm>
            <a:off x="37531" y="5059769"/>
            <a:ext cx="1691090" cy="914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38" name="Conector recto de flecha 137"/>
          <p:cNvCxnSpPr/>
          <p:nvPr/>
        </p:nvCxnSpPr>
        <p:spPr>
          <a:xfrm>
            <a:off x="4222480" y="6472582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/>
          <p:nvPr/>
        </p:nvCxnSpPr>
        <p:spPr>
          <a:xfrm>
            <a:off x="1796780" y="6556316"/>
            <a:ext cx="0" cy="284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>
              <a:xfrm>
                <a:off x="1205334" y="548666"/>
                <a:ext cx="8761413" cy="1679380"/>
              </a:xfrm>
            </p:spPr>
            <p:txBody>
              <a:bodyPr/>
              <a:lstStyle/>
              <a:p>
                <a:pPr algn="ctr"/>
                <a:r>
                  <a:rPr lang="es-MX" sz="2800" dirty="0" smtClean="0"/>
                  <a:t>16 RONDAS DES</a:t>
                </a:r>
                <a:br>
                  <a:rPr lang="es-MX" sz="2800" dirty="0" smtClean="0"/>
                </a:br>
                <a:r>
                  <a:rPr lang="es-MX" sz="2800" dirty="0" smtClean="0"/>
                  <a:t>L</a:t>
                </a:r>
                <a:r>
                  <a:rPr lang="es-MX" sz="2800" b="1" baseline="-25000" dirty="0">
                    <a:solidFill>
                      <a:srgbClr val="FFFF00"/>
                    </a:solidFill>
                  </a:rPr>
                  <a:t>i</a:t>
                </a:r>
                <a:r>
                  <a:rPr lang="es-MX" sz="2800" dirty="0" smtClean="0"/>
                  <a:t> = R</a:t>
                </a:r>
                <a:r>
                  <a:rPr lang="es-MX" sz="2800" b="1" baseline="-25000" dirty="0" smtClean="0">
                    <a:solidFill>
                      <a:srgbClr val="FFFF00"/>
                    </a:solidFill>
                  </a:rPr>
                  <a:t>i-1</a:t>
                </a:r>
                <a:br>
                  <a:rPr lang="es-MX" sz="2800" b="1" baseline="-25000" dirty="0" smtClean="0">
                    <a:solidFill>
                      <a:srgbClr val="FFFF00"/>
                    </a:solidFill>
                  </a:rPr>
                </a:br>
                <a:r>
                  <a:rPr lang="es-MX" sz="2800" dirty="0" err="1" smtClean="0"/>
                  <a:t>R</a:t>
                </a:r>
                <a:r>
                  <a:rPr lang="es-MX" sz="2800" b="1" baseline="-25000" dirty="0" err="1">
                    <a:solidFill>
                      <a:srgbClr val="FFFF00"/>
                    </a:solidFill>
                  </a:rPr>
                  <a:t>i</a:t>
                </a:r>
                <a:r>
                  <a:rPr lang="es-MX" sz="2800" dirty="0" smtClean="0"/>
                  <a:t> = L</a:t>
                </a:r>
                <a:r>
                  <a:rPr lang="es-MX" sz="2800" b="1" baseline="-25000" dirty="0" smtClean="0">
                    <a:solidFill>
                      <a:srgbClr val="FFFF00"/>
                    </a:solidFill>
                  </a:rPr>
                  <a:t>i-1</a:t>
                </a:r>
                <a:r>
                  <a:rPr lang="es-MX" sz="2800" dirty="0" smtClean="0"/>
                  <a:t>      </a:t>
                </a:r>
                <a14:m>
                  <m:oMath xmlns:m="http://schemas.openxmlformats.org/officeDocument/2006/math">
                    <m:r>
                      <a:rPr lang="es-MX" sz="28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pt-BR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nor/>
                          </m:rPr>
                          <a:rPr lang="es-MX" sz="2800" b="1" baseline="-25000" dirty="0">
                            <a:solidFill>
                              <a:srgbClr val="FFFF00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s-MX" sz="2800" b="1" baseline="-25000" dirty="0">
                            <a:solidFill>
                              <a:srgbClr val="FFFF00"/>
                            </a:solidFill>
                          </a:rPr>
                          <m:t>-1</m:t>
                        </m:r>
                        <m:r>
                          <a:rPr lang="es-MX" sz="2800" b="0" i="1" baseline="-2500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endParaRPr lang="es-MX" sz="3200" b="1" baseline="-250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05334" y="548666"/>
                <a:ext cx="8761413" cy="1679380"/>
              </a:xfrm>
              <a:blipFill rotWithShape="0">
                <a:blip r:embed="rId2"/>
                <a:stretch>
                  <a:fillRect b="-109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Marcador de contenido 4"/>
          <p:cNvSpPr txBox="1">
            <a:spLocks/>
          </p:cNvSpPr>
          <p:nvPr/>
        </p:nvSpPr>
        <p:spPr>
          <a:xfrm>
            <a:off x="1219912" y="2368071"/>
            <a:ext cx="1194966" cy="362103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1910" tIns="41910" rIns="41910" bIns="41910" numCol="1" spcCol="127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 3" charset="2"/>
              <a:buNone/>
            </a:pPr>
            <a:r>
              <a:rPr lang="es-MX" sz="1600" dirty="0" smtClean="0"/>
              <a:t>L</a:t>
            </a:r>
            <a:r>
              <a:rPr lang="es-MX" sz="1600" b="1" baseline="-25000" dirty="0" smtClean="0">
                <a:solidFill>
                  <a:srgbClr val="FFFF00"/>
                </a:solidFill>
              </a:rPr>
              <a:t>0   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28" name="Marcador de contenido 4"/>
          <p:cNvSpPr txBox="1">
            <a:spLocks/>
          </p:cNvSpPr>
          <p:nvPr/>
        </p:nvSpPr>
        <p:spPr>
          <a:xfrm>
            <a:off x="3597032" y="2368071"/>
            <a:ext cx="1191075" cy="362103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1910" tIns="41910" rIns="41910" bIns="41910" numCol="1" spcCol="127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1600" dirty="0" smtClean="0"/>
              <a:t> </a:t>
            </a:r>
            <a:r>
              <a:rPr lang="es-MX" sz="1600" dirty="0" smtClean="0"/>
              <a:t>R</a:t>
            </a:r>
            <a:r>
              <a:rPr lang="es-MX" sz="1600" b="1" baseline="-25000" dirty="0" smtClean="0">
                <a:solidFill>
                  <a:srgbClr val="FFFF00"/>
                </a:solidFill>
              </a:rPr>
              <a:t>0 </a:t>
            </a:r>
            <a:endParaRPr lang="es-MX" sz="1600" dirty="0"/>
          </a:p>
        </p:txBody>
      </p:sp>
      <p:sp>
        <p:nvSpPr>
          <p:cNvPr id="37" name="Marcador de contenido 4"/>
          <p:cNvSpPr txBox="1">
            <a:spLocks/>
          </p:cNvSpPr>
          <p:nvPr/>
        </p:nvSpPr>
        <p:spPr>
          <a:xfrm>
            <a:off x="10148888" y="2285883"/>
            <a:ext cx="1191075" cy="709077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1910" tIns="41910" rIns="41910" bIns="41910" numCol="1" spcCol="1270" rtlCol="0" anchor="ctr" anchorCtr="0">
            <a:noAutofit/>
          </a:bodyPr>
          <a:lstStyle>
            <a:defPPr>
              <a:defRPr lang="en-US"/>
            </a:defPPr>
            <a:lvl1pPr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/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/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/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/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/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/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/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/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/>
            </a:lvl9pPr>
          </a:lstStyle>
          <a:p>
            <a:r>
              <a:rPr lang="es-MX" sz="1400" dirty="0" smtClean="0"/>
              <a:t>16 </a:t>
            </a:r>
            <a:r>
              <a:rPr lang="es-MX" sz="1400" dirty="0" err="1" smtClean="0"/>
              <a:t>SubClaves</a:t>
            </a:r>
            <a:r>
              <a:rPr lang="es-MX" sz="1400" dirty="0" smtClean="0"/>
              <a:t>  </a:t>
            </a:r>
            <a:r>
              <a:rPr lang="es-MX" sz="2400" b="1" dirty="0" smtClean="0">
                <a:solidFill>
                  <a:srgbClr val="FFFF00"/>
                </a:solidFill>
              </a:rPr>
              <a:t>K[i]</a:t>
            </a:r>
            <a:endParaRPr lang="es-MX" b="1" dirty="0">
              <a:solidFill>
                <a:srgbClr val="FFFF00"/>
              </a:solidFill>
            </a:endParaRPr>
          </a:p>
        </p:txBody>
      </p:sp>
      <p:sp>
        <p:nvSpPr>
          <p:cNvPr id="3" name="Flecha abajo 2"/>
          <p:cNvSpPr/>
          <p:nvPr/>
        </p:nvSpPr>
        <p:spPr>
          <a:xfrm>
            <a:off x="10648929" y="2045883"/>
            <a:ext cx="156667" cy="18216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O 11"/>
          <p:cNvSpPr/>
          <p:nvPr/>
        </p:nvSpPr>
        <p:spPr>
          <a:xfrm>
            <a:off x="5156200" y="1790700"/>
            <a:ext cx="244850" cy="203199"/>
          </a:xfrm>
          <a:prstGeom prst="flowChar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Marcador de contenido 4"/>
          <p:cNvSpPr txBox="1">
            <a:spLocks/>
          </p:cNvSpPr>
          <p:nvPr/>
        </p:nvSpPr>
        <p:spPr>
          <a:xfrm>
            <a:off x="1238907" y="4377257"/>
            <a:ext cx="1194966" cy="362103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1910" tIns="41910" rIns="41910" bIns="41910" numCol="1" spcCol="127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 3" charset="2"/>
              <a:buNone/>
            </a:pPr>
            <a:r>
              <a:rPr lang="es-MX" sz="1600" dirty="0" smtClean="0"/>
              <a:t>L</a:t>
            </a:r>
            <a:r>
              <a:rPr lang="es-MX" sz="1600" b="1" baseline="-25000" dirty="0">
                <a:solidFill>
                  <a:srgbClr val="FFFF00"/>
                </a:solidFill>
              </a:rPr>
              <a:t>1</a:t>
            </a:r>
            <a:r>
              <a:rPr lang="es-MX" sz="1600" b="1" baseline="-25000" dirty="0" smtClean="0">
                <a:solidFill>
                  <a:srgbClr val="FFFF00"/>
                </a:solidFill>
              </a:rPr>
              <a:t>   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30" name="Marcador de contenido 4"/>
          <p:cNvSpPr txBox="1">
            <a:spLocks/>
          </p:cNvSpPr>
          <p:nvPr/>
        </p:nvSpPr>
        <p:spPr>
          <a:xfrm>
            <a:off x="3616027" y="4377257"/>
            <a:ext cx="1191075" cy="362103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1910" tIns="41910" rIns="41910" bIns="41910" numCol="1" spcCol="127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1600" dirty="0" smtClean="0"/>
              <a:t> R</a:t>
            </a:r>
            <a:r>
              <a:rPr lang="es-MX" sz="1600" b="1" baseline="-25000" dirty="0" smtClean="0">
                <a:solidFill>
                  <a:srgbClr val="FFFF00"/>
                </a:solidFill>
              </a:rPr>
              <a:t>1</a:t>
            </a:r>
            <a:endParaRPr lang="es-MX" sz="1600" dirty="0"/>
          </a:p>
        </p:txBody>
      </p:sp>
      <p:sp>
        <p:nvSpPr>
          <p:cNvPr id="20" name="Rectángulo 19"/>
          <p:cNvSpPr/>
          <p:nvPr/>
        </p:nvSpPr>
        <p:spPr>
          <a:xfrm>
            <a:off x="2571380" y="2388542"/>
            <a:ext cx="869149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b="1" dirty="0">
                <a:solidFill>
                  <a:schemeClr val="accent1">
                    <a:lumMod val="75000"/>
                  </a:schemeClr>
                </a:solidFill>
              </a:rPr>
              <a:t>32 Bits</a:t>
            </a:r>
            <a:endParaRPr lang="es-MX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1" name="Conector recto de flecha 30"/>
          <p:cNvCxnSpPr/>
          <p:nvPr/>
        </p:nvCxnSpPr>
        <p:spPr>
          <a:xfrm>
            <a:off x="4236185" y="2730174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1810485" y="2710467"/>
            <a:ext cx="0" cy="284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1810485" y="2987930"/>
            <a:ext cx="1982288" cy="1008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endCxn id="54" idx="2"/>
          </p:cNvCxnSpPr>
          <p:nvPr/>
        </p:nvCxnSpPr>
        <p:spPr>
          <a:xfrm>
            <a:off x="3792773" y="3996355"/>
            <a:ext cx="283925" cy="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H="1">
            <a:off x="1836393" y="2959237"/>
            <a:ext cx="1956380" cy="1058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/>
          <p:nvPr/>
        </p:nvCxnSpPr>
        <p:spPr>
          <a:xfrm>
            <a:off x="1836390" y="4017901"/>
            <a:ext cx="583" cy="337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 53"/>
          <p:cNvSpPr/>
          <p:nvPr/>
        </p:nvSpPr>
        <p:spPr>
          <a:xfrm>
            <a:off x="4076698" y="3845075"/>
            <a:ext cx="355954" cy="312538"/>
          </a:xfrm>
          <a:prstGeom prst="flowChartOr">
            <a:avLst/>
          </a:prstGeom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endParaRPr lang="es-MX" b="1" i="1">
              <a:solidFill>
                <a:schemeClr val="bg1"/>
              </a:solidFill>
              <a:latin typeface="Cambria Math" panose="02040503050406030204" pitchFamily="18" charset="0"/>
              <a:ea typeface="+mj-ea"/>
              <a:cs typeface="+mj-cs"/>
            </a:endParaRPr>
          </a:p>
        </p:txBody>
      </p:sp>
      <p:cxnSp>
        <p:nvCxnSpPr>
          <p:cNvPr id="55" name="Conector recto de flecha 54"/>
          <p:cNvCxnSpPr/>
          <p:nvPr/>
        </p:nvCxnSpPr>
        <p:spPr>
          <a:xfrm>
            <a:off x="4255180" y="4126648"/>
            <a:ext cx="1" cy="26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/>
          <p:nvPr/>
        </p:nvCxnSpPr>
        <p:spPr>
          <a:xfrm>
            <a:off x="4236183" y="3436173"/>
            <a:ext cx="1" cy="44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 flipH="1" flipV="1">
            <a:off x="3807151" y="2955663"/>
            <a:ext cx="443411" cy="7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/>
          <p:cNvSpPr txBox="1"/>
          <p:nvPr/>
        </p:nvSpPr>
        <p:spPr>
          <a:xfrm>
            <a:off x="47900" y="5351887"/>
            <a:ext cx="209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>
                <a:solidFill>
                  <a:srgbClr val="FF0000"/>
                </a:solidFill>
              </a:rPr>
              <a:t>REPETIR 16 VECES</a:t>
            </a:r>
            <a:endParaRPr lang="es-MX" sz="1400" b="1" dirty="0">
              <a:solidFill>
                <a:srgbClr val="FF0000"/>
              </a:solidFill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4776402" y="3869397"/>
            <a:ext cx="1235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smtClean="0">
                <a:solidFill>
                  <a:schemeClr val="accent5">
                    <a:lumMod val="75000"/>
                  </a:schemeClr>
                </a:solidFill>
              </a:rPr>
              <a:t>XOR EXCLUSIVO</a:t>
            </a:r>
            <a:endParaRPr lang="es-MX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92" name="Conector recto de flecha 91"/>
          <p:cNvCxnSpPr/>
          <p:nvPr/>
        </p:nvCxnSpPr>
        <p:spPr>
          <a:xfrm flipH="1">
            <a:off x="4432652" y="3998037"/>
            <a:ext cx="359005" cy="1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Marcador de contenido 4"/>
          <p:cNvSpPr txBox="1">
            <a:spLocks/>
          </p:cNvSpPr>
          <p:nvPr/>
        </p:nvSpPr>
        <p:spPr>
          <a:xfrm>
            <a:off x="1199297" y="6375265"/>
            <a:ext cx="1194966" cy="362103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1910" tIns="41910" rIns="41910" bIns="41910" numCol="1" spcCol="127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 3" charset="2"/>
              <a:buNone/>
            </a:pPr>
            <a:r>
              <a:rPr lang="es-MX" sz="1600" dirty="0" smtClean="0"/>
              <a:t>L</a:t>
            </a:r>
            <a:r>
              <a:rPr lang="es-MX" sz="1600" b="1" baseline="-25000" dirty="0" smtClean="0">
                <a:solidFill>
                  <a:srgbClr val="FFFF00"/>
                </a:solidFill>
              </a:rPr>
              <a:t>2   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123" name="Marcador de contenido 4"/>
          <p:cNvSpPr txBox="1">
            <a:spLocks/>
          </p:cNvSpPr>
          <p:nvPr/>
        </p:nvSpPr>
        <p:spPr>
          <a:xfrm>
            <a:off x="3576417" y="6375265"/>
            <a:ext cx="1191075" cy="362103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1910" tIns="41910" rIns="41910" bIns="41910" numCol="1" spcCol="127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1600" dirty="0" smtClean="0"/>
              <a:t> R</a:t>
            </a:r>
            <a:r>
              <a:rPr lang="es-MX" sz="1600" b="1" baseline="-25000" dirty="0">
                <a:solidFill>
                  <a:srgbClr val="FFFF00"/>
                </a:solidFill>
              </a:rPr>
              <a:t>2</a:t>
            </a:r>
            <a:endParaRPr lang="es-MX" sz="1600" dirty="0"/>
          </a:p>
        </p:txBody>
      </p:sp>
      <p:cxnSp>
        <p:nvCxnSpPr>
          <p:cNvPr id="125" name="Conector recto 124"/>
          <p:cNvCxnSpPr/>
          <p:nvPr/>
        </p:nvCxnSpPr>
        <p:spPr>
          <a:xfrm>
            <a:off x="1770875" y="4708475"/>
            <a:ext cx="0" cy="284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/>
          <p:cNvCxnSpPr/>
          <p:nvPr/>
        </p:nvCxnSpPr>
        <p:spPr>
          <a:xfrm>
            <a:off x="1770875" y="4985938"/>
            <a:ext cx="1982288" cy="1008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/>
          <p:cNvCxnSpPr/>
          <p:nvPr/>
        </p:nvCxnSpPr>
        <p:spPr>
          <a:xfrm>
            <a:off x="3753163" y="5994363"/>
            <a:ext cx="181572" cy="28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/>
          <p:nvPr/>
        </p:nvCxnSpPr>
        <p:spPr>
          <a:xfrm flipH="1">
            <a:off x="1796783" y="4957245"/>
            <a:ext cx="1956380" cy="1058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128"/>
          <p:cNvCxnSpPr/>
          <p:nvPr/>
        </p:nvCxnSpPr>
        <p:spPr>
          <a:xfrm>
            <a:off x="1796780" y="6015909"/>
            <a:ext cx="583" cy="337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/>
          <p:cNvCxnSpPr/>
          <p:nvPr/>
        </p:nvCxnSpPr>
        <p:spPr>
          <a:xfrm>
            <a:off x="4179205" y="6125542"/>
            <a:ext cx="1" cy="26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/>
          <p:cNvCxnSpPr/>
          <p:nvPr/>
        </p:nvCxnSpPr>
        <p:spPr>
          <a:xfrm flipH="1">
            <a:off x="4196574" y="5503422"/>
            <a:ext cx="1" cy="376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 flipH="1" flipV="1">
            <a:off x="3767542" y="4953672"/>
            <a:ext cx="394874" cy="11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echa doblada 140"/>
          <p:cNvSpPr/>
          <p:nvPr/>
        </p:nvSpPr>
        <p:spPr>
          <a:xfrm rot="10800000">
            <a:off x="4431925" y="3010528"/>
            <a:ext cx="6373669" cy="365434"/>
          </a:xfrm>
          <a:prstGeom prst="bentArrow">
            <a:avLst>
              <a:gd name="adj1" fmla="val 20775"/>
              <a:gd name="adj2" fmla="val 18705"/>
              <a:gd name="adj3" fmla="val 22242"/>
              <a:gd name="adj4" fmla="val 0"/>
            </a:avLst>
          </a:prstGeom>
          <a:solidFill>
            <a:srgbClr val="66FF3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45" name="Flecha abajo 144"/>
          <p:cNvSpPr/>
          <p:nvPr/>
        </p:nvSpPr>
        <p:spPr>
          <a:xfrm>
            <a:off x="7704967" y="2285883"/>
            <a:ext cx="220350" cy="4554925"/>
          </a:xfrm>
          <a:prstGeom prst="downArrow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FF00"/>
              </a:solidFill>
            </a:endParaRPr>
          </a:p>
        </p:txBody>
      </p:sp>
      <p:sp>
        <p:nvSpPr>
          <p:cNvPr id="146" name="Marcador de contenido 4"/>
          <p:cNvSpPr txBox="1">
            <a:spLocks/>
          </p:cNvSpPr>
          <p:nvPr/>
        </p:nvSpPr>
        <p:spPr>
          <a:xfrm>
            <a:off x="6001036" y="2308133"/>
            <a:ext cx="908274" cy="433143"/>
          </a:xfrm>
          <a:prstGeom prst="rect">
            <a:avLst/>
          </a:prstGeom>
          <a:solidFill>
            <a:srgbClr val="00B050"/>
          </a:soli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1910" tIns="41910" rIns="41910" bIns="41910" numCol="1" spcCol="127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 3" charset="2"/>
              <a:buNone/>
            </a:pPr>
            <a:r>
              <a:rPr lang="es-MX" sz="1100" dirty="0" smtClean="0"/>
              <a:t>TABLA </a:t>
            </a:r>
            <a:r>
              <a:rPr lang="es-MX" b="1" dirty="0" smtClean="0">
                <a:solidFill>
                  <a:srgbClr val="FFFF00"/>
                </a:solidFill>
              </a:rPr>
              <a:t>E</a:t>
            </a:r>
            <a:endParaRPr lang="es-MX" sz="1200" b="1" dirty="0">
              <a:solidFill>
                <a:srgbClr val="FFFF00"/>
              </a:solidFill>
            </a:endParaRPr>
          </a:p>
        </p:txBody>
      </p:sp>
      <p:sp>
        <p:nvSpPr>
          <p:cNvPr id="147" name="Flecha izquierda 146"/>
          <p:cNvSpPr/>
          <p:nvPr/>
        </p:nvSpPr>
        <p:spPr>
          <a:xfrm>
            <a:off x="4784622" y="2447691"/>
            <a:ext cx="1216414" cy="186924"/>
          </a:xfrm>
          <a:prstGeom prst="leftArrow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8" name="Flecha izquierda 147"/>
          <p:cNvSpPr/>
          <p:nvPr/>
        </p:nvSpPr>
        <p:spPr>
          <a:xfrm>
            <a:off x="6909310" y="2437520"/>
            <a:ext cx="835126" cy="174414"/>
          </a:xfrm>
          <a:prstGeom prst="leftArrow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4" name="O 153"/>
          <p:cNvSpPr/>
          <p:nvPr/>
        </p:nvSpPr>
        <p:spPr>
          <a:xfrm>
            <a:off x="4076698" y="3122123"/>
            <a:ext cx="355954" cy="303101"/>
          </a:xfrm>
          <a:prstGeom prst="flowChartOr">
            <a:avLst/>
          </a:prstGeom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endParaRPr lang="es-MX" b="1" i="1">
              <a:solidFill>
                <a:schemeClr val="bg1"/>
              </a:solidFill>
              <a:latin typeface="Cambria Math" panose="02040503050406030204" pitchFamily="18" charset="0"/>
              <a:ea typeface="+mj-ea"/>
              <a:cs typeface="+mj-cs"/>
            </a:endParaRPr>
          </a:p>
        </p:txBody>
      </p:sp>
      <p:sp>
        <p:nvSpPr>
          <p:cNvPr id="157" name="O 156"/>
          <p:cNvSpPr/>
          <p:nvPr/>
        </p:nvSpPr>
        <p:spPr>
          <a:xfrm>
            <a:off x="4002204" y="5878061"/>
            <a:ext cx="355954" cy="312538"/>
          </a:xfrm>
          <a:prstGeom prst="flowChartOr">
            <a:avLst/>
          </a:prstGeom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endParaRPr lang="es-MX" b="1" i="1">
              <a:solidFill>
                <a:schemeClr val="bg1"/>
              </a:solidFill>
              <a:latin typeface="Cambria Math" panose="02040503050406030204" pitchFamily="18" charset="0"/>
              <a:ea typeface="+mj-ea"/>
              <a:cs typeface="+mj-cs"/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8695868" y="3089007"/>
            <a:ext cx="797013" cy="36933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s-MX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 [ 1 ]</a:t>
            </a:r>
            <a:endParaRPr lang="es-MX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Rectángulo 160"/>
              <p:cNvSpPr/>
              <p:nvPr/>
            </p:nvSpPr>
            <p:spPr>
              <a:xfrm>
                <a:off x="4076698" y="3455942"/>
                <a:ext cx="339812" cy="30777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1003">
                <a:schemeClr val="dk2"/>
              </a:fillRef>
              <a:effectRef idx="0">
                <a:scrgbClr r="0" g="0" b="0"/>
              </a:effectRef>
              <a:fontRef idx="major"/>
            </p:style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es-MX" sz="1400" b="1" dirty="0"/>
              </a:p>
            </p:txBody>
          </p:sp>
        </mc:Choice>
        <mc:Fallback>
          <p:sp>
            <p:nvSpPr>
              <p:cNvPr id="161" name="Rectángulo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698" y="3455942"/>
                <a:ext cx="339812" cy="307777"/>
              </a:xfrm>
              <a:prstGeom prst="rect">
                <a:avLst/>
              </a:prstGeom>
              <a:blipFill rotWithShape="0"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Conector recto de flecha 161"/>
          <p:cNvCxnSpPr/>
          <p:nvPr/>
        </p:nvCxnSpPr>
        <p:spPr>
          <a:xfrm>
            <a:off x="4162418" y="4761737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 162"/>
          <p:cNvSpPr/>
          <p:nvPr/>
        </p:nvSpPr>
        <p:spPr>
          <a:xfrm>
            <a:off x="4002931" y="5876638"/>
            <a:ext cx="355954" cy="312538"/>
          </a:xfrm>
          <a:prstGeom prst="flowChartOr">
            <a:avLst/>
          </a:prstGeom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endParaRPr lang="es-MX" b="1" i="1">
              <a:solidFill>
                <a:schemeClr val="bg1"/>
              </a:solidFill>
              <a:latin typeface="Cambria Math" panose="02040503050406030204" pitchFamily="18" charset="0"/>
              <a:ea typeface="+mj-ea"/>
              <a:cs typeface="+mj-cs"/>
            </a:endParaRPr>
          </a:p>
        </p:txBody>
      </p:sp>
      <p:cxnSp>
        <p:nvCxnSpPr>
          <p:cNvPr id="166" name="Conector recto de flecha 165"/>
          <p:cNvCxnSpPr/>
          <p:nvPr/>
        </p:nvCxnSpPr>
        <p:spPr>
          <a:xfrm flipH="1">
            <a:off x="4358885" y="6029600"/>
            <a:ext cx="359005" cy="1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Flecha doblada 166"/>
          <p:cNvSpPr/>
          <p:nvPr/>
        </p:nvSpPr>
        <p:spPr>
          <a:xfrm rot="10800000">
            <a:off x="4358154" y="3310156"/>
            <a:ext cx="6447439" cy="2097366"/>
          </a:xfrm>
          <a:prstGeom prst="bentArrow">
            <a:avLst>
              <a:gd name="adj1" fmla="val 4032"/>
              <a:gd name="adj2" fmla="val 5686"/>
              <a:gd name="adj3" fmla="val 10132"/>
              <a:gd name="adj4" fmla="val 6370"/>
            </a:avLst>
          </a:prstGeom>
          <a:solidFill>
            <a:srgbClr val="66FF3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68" name="Flecha izquierda 167"/>
          <p:cNvSpPr/>
          <p:nvPr/>
        </p:nvSpPr>
        <p:spPr>
          <a:xfrm>
            <a:off x="4824689" y="4479254"/>
            <a:ext cx="1102579" cy="174414"/>
          </a:xfrm>
          <a:prstGeom prst="leftArrow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9" name="Flecha izquierda 168"/>
          <p:cNvSpPr/>
          <p:nvPr/>
        </p:nvSpPr>
        <p:spPr>
          <a:xfrm>
            <a:off x="6884293" y="4479254"/>
            <a:ext cx="835126" cy="174414"/>
          </a:xfrm>
          <a:prstGeom prst="leftArrow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0" name="O 169"/>
          <p:cNvSpPr/>
          <p:nvPr/>
        </p:nvSpPr>
        <p:spPr>
          <a:xfrm>
            <a:off x="4002931" y="5153686"/>
            <a:ext cx="355954" cy="303101"/>
          </a:xfrm>
          <a:prstGeom prst="flowChartOr">
            <a:avLst/>
          </a:prstGeom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endParaRPr lang="es-MX" b="1" i="1">
              <a:solidFill>
                <a:schemeClr val="bg1"/>
              </a:solidFill>
              <a:latin typeface="Cambria Math" panose="02040503050406030204" pitchFamily="18" charset="0"/>
              <a:ea typeface="+mj-ea"/>
              <a:cs typeface="+mj-cs"/>
            </a:endParaRPr>
          </a:p>
        </p:txBody>
      </p:sp>
      <p:sp>
        <p:nvSpPr>
          <p:cNvPr id="171" name="Rectángulo 170"/>
          <p:cNvSpPr/>
          <p:nvPr/>
        </p:nvSpPr>
        <p:spPr>
          <a:xfrm>
            <a:off x="8622101" y="5120570"/>
            <a:ext cx="797013" cy="36933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s-MX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 [ 2 ]</a:t>
            </a:r>
            <a:endParaRPr lang="es-MX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Rectángulo 171"/>
              <p:cNvSpPr/>
              <p:nvPr/>
            </p:nvSpPr>
            <p:spPr>
              <a:xfrm>
                <a:off x="4002931" y="5487505"/>
                <a:ext cx="339812" cy="30777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1003">
                <a:schemeClr val="dk2"/>
              </a:fillRef>
              <a:effectRef idx="0">
                <a:scrgbClr r="0" g="0" b="0"/>
              </a:effectRef>
              <a:fontRef idx="major"/>
            </p:style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es-MX" sz="1400" b="1" dirty="0"/>
              </a:p>
            </p:txBody>
          </p:sp>
        </mc:Choice>
        <mc:Fallback>
          <p:sp>
            <p:nvSpPr>
              <p:cNvPr id="172" name="Rectángulo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931" y="5487505"/>
                <a:ext cx="339812" cy="307777"/>
              </a:xfrm>
              <a:prstGeom prst="rect">
                <a:avLst/>
              </a:prstGeom>
              <a:blipFill rotWithShape="0">
                <a:blip r:embed="rId4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Marcador de contenido 4"/>
          <p:cNvSpPr txBox="1">
            <a:spLocks/>
          </p:cNvSpPr>
          <p:nvPr/>
        </p:nvSpPr>
        <p:spPr>
          <a:xfrm>
            <a:off x="5937862" y="4311346"/>
            <a:ext cx="908274" cy="433143"/>
          </a:xfrm>
          <a:prstGeom prst="rect">
            <a:avLst/>
          </a:prstGeom>
          <a:solidFill>
            <a:srgbClr val="00B050"/>
          </a:solidFill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1910" tIns="41910" rIns="41910" bIns="41910" numCol="1" spcCol="127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 3" charset="2"/>
              <a:buNone/>
            </a:pPr>
            <a:r>
              <a:rPr lang="es-MX" sz="1100" dirty="0" smtClean="0"/>
              <a:t>TABLA </a:t>
            </a:r>
            <a:r>
              <a:rPr lang="es-MX" b="1" dirty="0" smtClean="0">
                <a:solidFill>
                  <a:srgbClr val="FFFF00"/>
                </a:solidFill>
              </a:rPr>
              <a:t>E</a:t>
            </a:r>
            <a:endParaRPr lang="es-MX" sz="1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13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68" y="2743201"/>
            <a:ext cx="7517547" cy="3728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/>
              <p:cNvSpPr/>
              <p:nvPr/>
            </p:nvSpPr>
            <p:spPr>
              <a:xfrm>
                <a:off x="1399431" y="2743201"/>
                <a:ext cx="696069" cy="64633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1003">
                <a:schemeClr val="dk2"/>
              </a:fillRef>
              <a:effectRef idx="0">
                <a:scrgbClr r="0" g="0" b="0"/>
              </a:effectRef>
              <a:fontRef idx="major"/>
            </p:style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es-MX" sz="3600" b="1" dirty="0"/>
              </a:p>
            </p:txBody>
          </p:sp>
        </mc:Choice>
        <mc:Fallback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431" y="2743201"/>
                <a:ext cx="696069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912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1508</TotalTime>
  <Words>324</Words>
  <Application>Microsoft Office PowerPoint</Application>
  <PresentationFormat>Panorámica</PresentationFormat>
  <Paragraphs>115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Arial Rounded MT Bold</vt:lpstr>
      <vt:lpstr>Baskerville Old Face</vt:lpstr>
      <vt:lpstr>Cambria Math</vt:lpstr>
      <vt:lpstr>Century Gothic</vt:lpstr>
      <vt:lpstr>Wingdings 3</vt:lpstr>
      <vt:lpstr>Sala de reuniones Ion</vt:lpstr>
      <vt:lpstr>CIFRADO  DES</vt:lpstr>
      <vt:lpstr>DESCRIPCION A BLOQUES</vt:lpstr>
      <vt:lpstr>ENTRADAS</vt:lpstr>
      <vt:lpstr>ALGORITMO   DES</vt:lpstr>
      <vt:lpstr>PREPARACION INICIAL</vt:lpstr>
      <vt:lpstr>GENERACION DE 16 SUBCLAVES K[I]</vt:lpstr>
      <vt:lpstr>PREPARACION INICIAL</vt:lpstr>
      <vt:lpstr>16 RONDAS DES Li = Ri-1 Ri = Li-1        f(R"i-1" ,K[i])</vt:lpstr>
      <vt:lpstr>Presentación de PowerPoint</vt:lpstr>
      <vt:lpstr>Presentación de PowerPoint</vt:lpstr>
      <vt:lpstr>Presentación de PowerPoint</vt:lpstr>
      <vt:lpstr>PARTE FINAL </vt:lpstr>
      <vt:lpstr>APLICACIÓN DE LA TABLA IP</vt:lpstr>
      <vt:lpstr>APLICACIÓN DE LA TABLA PC1   A    K</vt:lpstr>
      <vt:lpstr>DIVISIÓN DE LA TABLA K´</vt:lpstr>
      <vt:lpstr>Tabla SR   Ronda de Scroll Izquierdo</vt:lpstr>
      <vt:lpstr>ORIGEN DE LA TABLA DE REDUCCION PC2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CIFRADO  DES</dc:title>
  <dc:creator>Salvador</dc:creator>
  <cp:lastModifiedBy>Usuario</cp:lastModifiedBy>
  <cp:revision>103</cp:revision>
  <dcterms:created xsi:type="dcterms:W3CDTF">2017-06-26T03:49:49Z</dcterms:created>
  <dcterms:modified xsi:type="dcterms:W3CDTF">2017-06-29T12:00:26Z</dcterms:modified>
</cp:coreProperties>
</file>