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75ED-DD75-D4D2-4927-CD8DD5DD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3A4FB-B497-7920-FB12-2DA681E65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A1263-385C-797B-966A-A319FD9A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283B9-B160-2BCE-00C4-D5F408C5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10979-CB50-5F8E-B536-67E1A040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925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53C0-228E-EE99-1B23-EA2DC739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5724DC-F24A-5509-6AD7-11112055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41A15-35FB-98CF-8FC8-CE796A8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7056C-5EDE-1E69-5910-D8D9AE36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AB726-2EE8-81BE-3439-9F459F38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66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D7E8B-D0FB-373D-5874-DA51BF7CB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5A584A-BFD3-23E7-A84D-D781F332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3D55A-29A5-9C18-57A1-423402B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063D8-91FC-92B8-B0CD-3002EFF1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97B36-7354-AAAB-785F-E7E6C214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410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E424-6683-D4E9-E037-5AC4795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70ECE-C795-64E3-BF10-E77D77D4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66882-E852-D0E7-D211-1958A98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F23E9-AA3F-0DA5-ADD9-A060EFA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3A113B-24A8-7D2A-C9B2-BDB63AE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52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B51E3-3488-BA29-BCAB-02D1E4CA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A6D5D-F04C-DA7D-E830-ED0D5BB6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C9B8A7-91A0-67B5-13CB-C4EE965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C58F4-9CF8-B1C7-65DD-55FA9753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EC6BF-35AA-A3C7-A4F4-F3B2DE19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BA446-6A1B-6FDE-6B11-379AEF1C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FDD70-BEA0-2EEF-0D54-2FFDA9D2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972A19-AFDC-C953-147E-A689D4A7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4E012-677F-8DC8-DA4F-12FE84EC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0D8F9-62E5-EEE4-A8DB-F32E213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00CD2-335B-7403-C421-1952B52F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480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BAE1-0527-EEB9-DC58-9FC8063E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BAF52-AC36-6B20-0858-D87E5BF5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6A4422-1DA5-1B4E-5213-0B3B5379B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662578-5825-0CAB-AACE-70415144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2F0F59-0708-4112-DB65-2868CAB73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7AF419-5614-DC84-35DA-D7B8FE66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38BD4A-6CAD-513F-2B7A-F098E482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F9B7D-0558-FE00-425B-E93212EC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99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16B82-7A87-8E06-598D-DF4B158E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E647B1-A22D-B948-2BA3-F394721E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C7A463-DC26-DE11-2347-CE56017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6A0DBD-69A8-1C52-CD45-BA9A4CF9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072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1E48FD-20C7-C4BA-AEEB-DDBA2AA7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8194A-AE22-FE28-07BB-38D1EAFC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6C9E3E-2AB1-C303-1AD4-768DA51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455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CAF3-FDA8-5099-9AC4-A2F54048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AD77A-325F-E1EE-6283-7DCF2659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CC7C70-4F48-B5EE-6AF5-7BA3A1920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53242E-DC17-9FDB-2E89-CD69D337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557A4B-519D-0F21-8694-A89DE30A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A9F24-3F7D-713F-1685-C352E7DC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2127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DD7DE-B794-E342-A672-797AE207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A5E047-06E5-ADF8-FF25-04B091901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BC2AD2-F56E-D30B-0D32-4D1B930A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C0982-1F6B-E977-D9F8-48ADD0BA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34946C-B070-D2E4-7969-4D54BB2F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24819-9546-B73E-DA72-B005018F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930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9EF4A4-B7CE-A3BB-0899-462BF85C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E3C92-C828-35BF-EF4F-95261F99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4777A-64D9-4FC7-868C-4FE57970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10ACE-A4A9-285A-66C4-9905D6D0E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D740A-6613-5AC9-2756-271B94DD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C492A-5BD8-92D0-A900-A07240AF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80" y="2751837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6100" dirty="0"/>
              <a:t>Predicting Flight Ticket Prices</a:t>
            </a:r>
            <a:endParaRPr lang="es-ES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59FD6-E81F-40E5-CC01-0E946FAED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0" y="4586562"/>
            <a:ext cx="10909643" cy="552659"/>
          </a:xfrm>
        </p:spPr>
        <p:txBody>
          <a:bodyPr anchor="t">
            <a:normAutofit/>
          </a:bodyPr>
          <a:lstStyle/>
          <a:p>
            <a:r>
              <a:rPr lang="en-GB" dirty="0"/>
              <a:t>Regression Project Presentation | Machine Learning CA1</a:t>
            </a:r>
            <a:endParaRPr lang="es-ES" dirty="0"/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56305A9D-02BC-AF77-67A4-1593142E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851843"/>
            <a:ext cx="6439588" cy="22216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3701B7-6635-14DB-CFB7-3C0CBD13860D}"/>
              </a:ext>
            </a:extLst>
          </p:cNvPr>
          <p:cNvSpPr txBox="1"/>
          <p:nvPr/>
        </p:nvSpPr>
        <p:spPr>
          <a:xfrm>
            <a:off x="0" y="5771119"/>
            <a:ext cx="12192000" cy="79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1600" cap="all" spc="300" dirty="0">
                <a:solidFill>
                  <a:schemeClr val="tx2"/>
                </a:solidFill>
              </a:rPr>
              <a:t>Eduardo J. Matos Romero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1600" cap="all" spc="300" dirty="0">
                <a:solidFill>
                  <a:schemeClr val="tx2"/>
                </a:solidFill>
              </a:rPr>
              <a:t>20 November 2023</a:t>
            </a:r>
            <a:endParaRPr lang="es-ES" sz="1600" cap="all" spc="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437159C-348A-E063-9AB6-5EB5FB10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39982"/>
            <a:ext cx="3794975" cy="13068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034F9-B733-BF52-3C7F-FA37EF69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92" y="592911"/>
            <a:ext cx="10408248" cy="845211"/>
          </a:xfrm>
        </p:spPr>
        <p:txBody>
          <a:bodyPr>
            <a:normAutofit/>
          </a:bodyPr>
          <a:lstStyle/>
          <a:p>
            <a:r>
              <a:rPr lang="en-GB" sz="3600" dirty="0"/>
              <a:t>Goal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AD406-6239-5421-5C74-D9AFE10B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60" y="1332846"/>
            <a:ext cx="10442448" cy="1010219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To build a reliable machine learning model capable of accurately predicting flight ticket prices.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74C8F-ABDC-CE43-C0BA-6F67B836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67005-8A4E-C580-3F98-8F98C8C4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Eduardo J. Matos Romero | Machine Learning CA1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80B1E-5D22-3733-577B-452AB61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19A94A-DE02-BBE1-D454-1ABFD192B113}"/>
              </a:ext>
            </a:extLst>
          </p:cNvPr>
          <p:cNvSpPr txBox="1">
            <a:spLocks/>
          </p:cNvSpPr>
          <p:nvPr/>
        </p:nvSpPr>
        <p:spPr>
          <a:xfrm>
            <a:off x="885160" y="2420310"/>
            <a:ext cx="10449784" cy="781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tx1"/>
                </a:solidFill>
              </a:rPr>
              <a:t>Steps to achieve it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B8A3C00-2075-D148-11DF-5D57DBC996A5}"/>
              </a:ext>
            </a:extLst>
          </p:cNvPr>
          <p:cNvSpPr txBox="1">
            <a:spLocks/>
          </p:cNvSpPr>
          <p:nvPr/>
        </p:nvSpPr>
        <p:spPr>
          <a:xfrm>
            <a:off x="892496" y="3279151"/>
            <a:ext cx="10442448" cy="2046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>
              <a:lnSpc>
                <a:spcPct val="90000"/>
              </a:lnSpc>
            </a:pPr>
            <a:r>
              <a:rPr lang="en-GB" sz="5100" dirty="0">
                <a:solidFill>
                  <a:schemeClr val="tx1"/>
                </a:solidFill>
              </a:rPr>
              <a:t>Exploratory Data Analysis of features.</a:t>
            </a:r>
          </a:p>
          <a:p>
            <a:pPr>
              <a:lnSpc>
                <a:spcPct val="90000"/>
              </a:lnSpc>
            </a:pPr>
            <a:r>
              <a:rPr lang="en-GB" sz="5100" dirty="0">
                <a:solidFill>
                  <a:schemeClr val="tx1"/>
                </a:solidFill>
              </a:rPr>
              <a:t>Modelling testing</a:t>
            </a:r>
          </a:p>
          <a:p>
            <a:pPr>
              <a:lnSpc>
                <a:spcPct val="90000"/>
              </a:lnSpc>
            </a:pPr>
            <a:r>
              <a:rPr lang="en-GB" sz="5100" dirty="0">
                <a:solidFill>
                  <a:schemeClr val="tx1"/>
                </a:solidFill>
              </a:rPr>
              <a:t>Hyperparameter Tuning</a:t>
            </a:r>
          </a:p>
          <a:p>
            <a:pPr>
              <a:lnSpc>
                <a:spcPct val="90000"/>
              </a:lnSpc>
            </a:pPr>
            <a:r>
              <a:rPr lang="en-GB" sz="5100" dirty="0">
                <a:solidFill>
                  <a:schemeClr val="tx1"/>
                </a:solidFill>
              </a:rPr>
              <a:t>Modelling</a:t>
            </a:r>
          </a:p>
          <a:p>
            <a:endParaRPr lang="en-GB" dirty="0"/>
          </a:p>
          <a:p>
            <a:endParaRPr lang="es-ES"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2B4860A3-370E-6FFF-15EA-45306F5B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49" y="2754708"/>
            <a:ext cx="4883928" cy="32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DEF2C-4758-EB63-2C04-57DCAF4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6751D-E335-6CE3-2D6A-56998D1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19B1B05-78D2-0ECC-A912-07BEED28FE77}"/>
              </a:ext>
            </a:extLst>
          </p:cNvPr>
          <p:cNvSpPr txBox="1">
            <a:spLocks/>
          </p:cNvSpPr>
          <p:nvPr/>
        </p:nvSpPr>
        <p:spPr>
          <a:xfrm>
            <a:off x="898592" y="592911"/>
            <a:ext cx="10408248" cy="84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Exploratory Data Analysis</a:t>
            </a:r>
            <a:endParaRPr lang="es-ES" sz="3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4717FEA-F4F5-17E7-8D7F-9A584176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39982"/>
            <a:ext cx="3794975" cy="1306879"/>
          </a:xfrm>
          <a:prstGeom prst="rect">
            <a:avLst/>
          </a:prstGeom>
        </p:spPr>
      </p:pic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8C0395C0-1BBD-8E60-1639-EDA7099E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Eduardo J. Matos Romero | Machine Learning CA1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B02B5D2-7963-3821-701C-9DE2384C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16" y="3743057"/>
            <a:ext cx="6014184" cy="252203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D1B4C8A-629F-585C-5937-079A4A32D9F2}"/>
              </a:ext>
            </a:extLst>
          </p:cNvPr>
          <p:cNvSpPr txBox="1"/>
          <p:nvPr/>
        </p:nvSpPr>
        <p:spPr>
          <a:xfrm>
            <a:off x="898592" y="1806654"/>
            <a:ext cx="430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Tickets prices are in general: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More expensive if you fly on a Friday.</a:t>
            </a: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Cheaper if you fly on Monday.</a:t>
            </a: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83D1240-8860-363A-69B3-FCF3F2701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65" y="1346861"/>
            <a:ext cx="6150735" cy="211991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6303EB0-B414-4962-C14C-D94DB4828179}"/>
              </a:ext>
            </a:extLst>
          </p:cNvPr>
          <p:cNvSpPr txBox="1"/>
          <p:nvPr/>
        </p:nvSpPr>
        <p:spPr>
          <a:xfrm>
            <a:off x="898592" y="4187324"/>
            <a:ext cx="430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Tickets prices are in general: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More expensive if booked on the same day.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Cheaper if booked more than 30 days in advance.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33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68942-5219-EAFC-41D4-818D9224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20305-B934-7FFA-2B77-7EEFF0CE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Eduardo J. Matos Romero | Machine Learning CA1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0F1AE-D059-CB9C-C605-122B6028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EF78C6-BAE8-704E-5B3B-6381B66D159F}"/>
              </a:ext>
            </a:extLst>
          </p:cNvPr>
          <p:cNvSpPr txBox="1">
            <a:spLocks/>
          </p:cNvSpPr>
          <p:nvPr/>
        </p:nvSpPr>
        <p:spPr>
          <a:xfrm>
            <a:off x="898592" y="592911"/>
            <a:ext cx="10408248" cy="84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Exploratory Data Analysis</a:t>
            </a:r>
            <a:endParaRPr lang="es-ES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73D803-01D5-ADE8-4EAA-0E260657024B}"/>
              </a:ext>
            </a:extLst>
          </p:cNvPr>
          <p:cNvSpPr txBox="1"/>
          <p:nvPr/>
        </p:nvSpPr>
        <p:spPr>
          <a:xfrm>
            <a:off x="898592" y="1806654"/>
            <a:ext cx="43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Features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3CDF98-DCA0-4CB7-F2AB-7FBCA964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5" y="2175986"/>
            <a:ext cx="4457700" cy="39814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64E3F4-1DED-ACEB-5BC3-62BB0BB6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06" y="93987"/>
            <a:ext cx="5771019" cy="60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5DC1-E3DE-8C0F-52E0-0F828ADA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33537-C4D0-C1FF-E3D2-78942E7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Eduardo J. Matos Romero | Machine Learning CA1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5C698-1258-8F90-8734-76AB9C13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C00773C-3B3D-C48D-0261-4FB4822EE0FD}"/>
              </a:ext>
            </a:extLst>
          </p:cNvPr>
          <p:cNvSpPr txBox="1">
            <a:spLocks/>
          </p:cNvSpPr>
          <p:nvPr/>
        </p:nvSpPr>
        <p:spPr>
          <a:xfrm>
            <a:off x="898592" y="592911"/>
            <a:ext cx="10408248" cy="84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Modelling Testing</a:t>
            </a:r>
            <a:endParaRPr lang="es-ES" sz="3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7BBD070-6707-8378-1681-E968F97F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335" y="1818386"/>
            <a:ext cx="5094396" cy="171405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25A443E-FC4D-F44F-0D2B-3E457653F527}"/>
              </a:ext>
            </a:extLst>
          </p:cNvPr>
          <p:cNvSpPr txBox="1"/>
          <p:nvPr/>
        </p:nvSpPr>
        <p:spPr>
          <a:xfrm>
            <a:off x="8243552" y="1130405"/>
            <a:ext cx="262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80 - 20%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B0B0D43-1028-3121-A820-E0E96E1C1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34512"/>
            <a:ext cx="6372225" cy="90918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19791C0-0CAC-D78C-05F7-7601E9C6FA5D}"/>
              </a:ext>
            </a:extLst>
          </p:cNvPr>
          <p:cNvSpPr txBox="1"/>
          <p:nvPr/>
        </p:nvSpPr>
        <p:spPr>
          <a:xfrm>
            <a:off x="8243552" y="4189919"/>
            <a:ext cx="262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90 - 10%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70CE1B-9D78-563E-5471-BCE13219747B}"/>
              </a:ext>
            </a:extLst>
          </p:cNvPr>
          <p:cNvSpPr txBox="1"/>
          <p:nvPr/>
        </p:nvSpPr>
        <p:spPr>
          <a:xfrm>
            <a:off x="1976033" y="2290020"/>
            <a:ext cx="262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70 - 30%</a:t>
            </a:r>
            <a:endParaRPr lang="es-ES" sz="2400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C9CEDC4-F6A7-08C2-A896-D7B85814F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7030" y="4847394"/>
            <a:ext cx="6362700" cy="93266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A1E93C4-01E0-63A4-EDA4-737E56BD8A8B}"/>
              </a:ext>
            </a:extLst>
          </p:cNvPr>
          <p:cNvSpPr txBox="1"/>
          <p:nvPr/>
        </p:nvSpPr>
        <p:spPr>
          <a:xfrm>
            <a:off x="1475905" y="4499860"/>
            <a:ext cx="342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Splitting 70-30%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33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29B05-4ADE-9DE2-D7D5-285E3A2B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7CA12-5707-323E-B98D-578C62D3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Eduardo J. Matos Romero | Machine Learning CA1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0136A-4A5A-624A-B138-DC94C441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A2580CA-648F-6C16-BA08-455F78DDD999}"/>
              </a:ext>
            </a:extLst>
          </p:cNvPr>
          <p:cNvSpPr txBox="1">
            <a:spLocks/>
          </p:cNvSpPr>
          <p:nvPr/>
        </p:nvSpPr>
        <p:spPr>
          <a:xfrm>
            <a:off x="898592" y="592911"/>
            <a:ext cx="10408248" cy="84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tx1"/>
                </a:solidFill>
              </a:rPr>
              <a:t>Hyperparameter Tuning - Modelling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04EA473-FC85-80BB-A1FE-567DA08C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927128"/>
            <a:ext cx="7648575" cy="819150"/>
          </a:xfrm>
          <a:prstGeom prst="rect">
            <a:avLst/>
          </a:prstGeom>
        </p:spPr>
      </p:pic>
      <p:pic>
        <p:nvPicPr>
          <p:cNvPr id="13" name="Imagen 12" descr="Imagen que contiene Tabla&#10;&#10;Descripción generada automáticamente">
            <a:extLst>
              <a:ext uri="{FF2B5EF4-FFF2-40B4-BE49-F238E27FC236}">
                <a16:creationId xmlns:a16="http://schemas.microsoft.com/office/drawing/2014/main" id="{4160F9E3-F28A-782A-0661-9FCB67D5F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214800"/>
            <a:ext cx="7705725" cy="1104900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CDC555C8-0CD2-3A20-6DFC-4F11A03B4191}"/>
              </a:ext>
            </a:extLst>
          </p:cNvPr>
          <p:cNvSpPr/>
          <p:nvPr/>
        </p:nvSpPr>
        <p:spPr>
          <a:xfrm>
            <a:off x="7377111" y="3552184"/>
            <a:ext cx="321972" cy="8396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02B011-058F-915F-F8B7-79D818E91EE5}"/>
              </a:ext>
            </a:extLst>
          </p:cNvPr>
          <p:cNvSpPr txBox="1"/>
          <p:nvPr/>
        </p:nvSpPr>
        <p:spPr>
          <a:xfrm>
            <a:off x="6765365" y="1725098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Before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0F6D81-CD15-C70F-12D5-236CFF22595A}"/>
              </a:ext>
            </a:extLst>
          </p:cNvPr>
          <p:cNvSpPr txBox="1"/>
          <p:nvPr/>
        </p:nvSpPr>
        <p:spPr>
          <a:xfrm>
            <a:off x="6765365" y="4539132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After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4222522-E605-30C6-C81B-9972AAA4B024}"/>
              </a:ext>
            </a:extLst>
          </p:cNvPr>
          <p:cNvSpPr txBox="1"/>
          <p:nvPr/>
        </p:nvSpPr>
        <p:spPr>
          <a:xfrm>
            <a:off x="244698" y="2536417"/>
            <a:ext cx="295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Increasing in the training R-squared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Improved model fit.</a:t>
            </a:r>
            <a:endParaRPr lang="es-ES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C8816E-665A-1757-220D-6A1907668329}"/>
              </a:ext>
            </a:extLst>
          </p:cNvPr>
          <p:cNvSpPr txBox="1"/>
          <p:nvPr/>
        </p:nvSpPr>
        <p:spPr>
          <a:xfrm>
            <a:off x="244698" y="3313095"/>
            <a:ext cx="295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Decreasing in MSE 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Better model's predictions.</a:t>
            </a:r>
            <a:endParaRPr lang="es-ES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B806CB-146D-1494-C9B0-425C19CD9205}"/>
              </a:ext>
            </a:extLst>
          </p:cNvPr>
          <p:cNvSpPr txBox="1"/>
          <p:nvPr/>
        </p:nvSpPr>
        <p:spPr>
          <a:xfrm>
            <a:off x="244698" y="4089773"/>
            <a:ext cx="29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Decreasing in R-squared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inor reduction in generalization performance. </a:t>
            </a:r>
            <a:endParaRPr lang="es-ES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F00C361-59E3-24B9-9423-51CD1B74FD76}"/>
              </a:ext>
            </a:extLst>
          </p:cNvPr>
          <p:cNvSpPr txBox="1"/>
          <p:nvPr/>
        </p:nvSpPr>
        <p:spPr>
          <a:xfrm>
            <a:off x="244698" y="5057052"/>
            <a:ext cx="295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Decreasing in MAE 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mproved accuracy.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6777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C1190-4DB5-6FE9-FB16-392FBA0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65400-490B-952C-E9CC-9BB70C02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Eduardo J. Matos Romero | Machine Learning CA1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AE890-22EB-5D77-826D-58E019A7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8ECCD9-125B-8644-0127-21396D826555}"/>
              </a:ext>
            </a:extLst>
          </p:cNvPr>
          <p:cNvSpPr txBox="1">
            <a:spLocks/>
          </p:cNvSpPr>
          <p:nvPr/>
        </p:nvSpPr>
        <p:spPr>
          <a:xfrm>
            <a:off x="898592" y="592911"/>
            <a:ext cx="10408248" cy="84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11" name="Imagen 10" descr="Tabla&#10;&#10;Descripción generada automáticamente">
            <a:extLst>
              <a:ext uri="{FF2B5EF4-FFF2-40B4-BE49-F238E27FC236}">
                <a16:creationId xmlns:a16="http://schemas.microsoft.com/office/drawing/2014/main" id="{363D4790-7E27-EE2A-C5BD-16FE178C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29" y="1438122"/>
            <a:ext cx="2047875" cy="40005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EAE0E8-16BB-3DDF-172D-D021E530D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4663" y="2663407"/>
            <a:ext cx="1599395" cy="154993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FD35C7E-9522-DFE6-BA37-D5D3D395D837}"/>
              </a:ext>
            </a:extLst>
          </p:cNvPr>
          <p:cNvSpPr txBox="1"/>
          <p:nvPr/>
        </p:nvSpPr>
        <p:spPr>
          <a:xfrm>
            <a:off x="7653866" y="3056037"/>
            <a:ext cx="1599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9.05 €</a:t>
            </a:r>
            <a:endParaRPr lang="es-ES" sz="4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DC9991-4261-B4A8-578F-438836585FBF}"/>
              </a:ext>
            </a:extLst>
          </p:cNvPr>
          <p:cNvSpPr txBox="1"/>
          <p:nvPr/>
        </p:nvSpPr>
        <p:spPr>
          <a:xfrm>
            <a:off x="7798648" y="2663407"/>
            <a:ext cx="13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Mean error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3578837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236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 Neue</vt:lpstr>
      <vt:lpstr>Tema de Office</vt:lpstr>
      <vt:lpstr>Predicting Flight Ticket Prices</vt:lpstr>
      <vt:lpstr>Goal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Ticket Prices</dc:title>
  <dc:creator>Eduardo J. Matos Romero</dc:creator>
  <cp:lastModifiedBy>Eduardo J. Matos Romero</cp:lastModifiedBy>
  <cp:revision>2</cp:revision>
  <dcterms:created xsi:type="dcterms:W3CDTF">2023-11-24T09:13:50Z</dcterms:created>
  <dcterms:modified xsi:type="dcterms:W3CDTF">2023-11-24T11:32:53Z</dcterms:modified>
</cp:coreProperties>
</file>