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81" r:id="rId4"/>
    <p:sldId id="258" r:id="rId5"/>
    <p:sldId id="267" r:id="rId6"/>
    <p:sldId id="282" r:id="rId7"/>
    <p:sldId id="283" r:id="rId8"/>
    <p:sldId id="284" r:id="rId9"/>
    <p:sldId id="285" r:id="rId10"/>
    <p:sldId id="265" r:id="rId11"/>
    <p:sldId id="276" r:id="rId12"/>
    <p:sldId id="277" r:id="rId13"/>
    <p:sldId id="259" r:id="rId14"/>
    <p:sldId id="266" r:id="rId15"/>
    <p:sldId id="286" r:id="rId16"/>
    <p:sldId id="287" r:id="rId17"/>
    <p:sldId id="288" r:id="rId18"/>
    <p:sldId id="289" r:id="rId19"/>
    <p:sldId id="280" r:id="rId20"/>
    <p:sldId id="261" r:id="rId21"/>
    <p:sldId id="270" r:id="rId22"/>
    <p:sldId id="271" r:id="rId23"/>
    <p:sldId id="273" r:id="rId24"/>
    <p:sldId id="27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715" y="9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681A56-F42D-485D-9ADD-CC60F387C1C1}" type="datetimeFigureOut">
              <a:rPr lang="pt-BR" smtClean="0"/>
              <a:pPr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31E114-2B45-4413-A9A6-AD6CF4088C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5614392" cy="1673352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Multicolinearidade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7020272" y="0"/>
            <a:ext cx="0" cy="512980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1475656" y="5157192"/>
            <a:ext cx="8384" cy="170080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1. Multicolinearidade perfeita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53412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pt-BR" sz="3000" b="1" cap="all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 RESUMO...</a:t>
            </a:r>
            <a:endParaRPr lang="pt-BR" sz="3000" b="1" cap="all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existe multicolinearidade perfeita, a matriz </a:t>
            </a:r>
            <a:r>
              <a:rPr lang="pt-B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X´X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 determinante igual a zero.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Logo, ela não admite inversa.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Assim, não temos como 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51945"/>
            <a:ext cx="28860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1. Multicolinearidade perfeita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uma regressão com mais de duas variáveis explanatórias pode existir multicolinearidade perfeita, mesmo que nenhum dos coeficientes de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correlação linear (</a:t>
            </a:r>
            <a:r>
              <a:rPr lang="el-G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seja, em módulo, igual a 1.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consequência é a mesma: </a:t>
            </a:r>
            <a:r>
              <a:rPr lang="pt-B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X´X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terá determinante nulo.</a:t>
            </a:r>
          </a:p>
        </p:txBody>
      </p:sp>
    </p:spTree>
    <p:extLst>
      <p:ext uri="{BB962C8B-B14F-4D97-AF65-F5344CB8AC3E}">
        <p14:creationId xmlns:p14="http://schemas.microsoft.com/office/powerpoint/2010/main" xmlns="" val="83054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Exercício 2 – Lista 3</a:t>
            </a:r>
            <a:endParaRPr lang="pt-BR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439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61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pt-BR" sz="2800" b="1" cap="all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Natureza do </a:t>
            </a:r>
            <a:r>
              <a:rPr lang="pt-BR" sz="2800" b="1" cap="all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problema: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pt-BR" sz="2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pt-BR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em módulo  se aproxima de 1</a:t>
            </a:r>
          </a:p>
          <a:p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  <a:p>
            <a:pPr marL="118872" indent="0">
              <a:buNone/>
            </a:pPr>
            <a:r>
              <a:rPr lang="pt-BR" sz="2800" b="1" cap="all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Exemplos: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preço imóvel = f (terreno; área; quartos)</a:t>
            </a:r>
          </a:p>
          <a:p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salario = f (escolaridade; idade; experiência)</a:t>
            </a: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otamedia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= f (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sal_prof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sal_func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gastos_biblio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18872" indent="0">
              <a:buNone/>
            </a:pPr>
            <a:endParaRPr lang="pt-BR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051920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 hipótese do modelo clássico de regressão linear é violada!!!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variável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dependente (Y)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 função linear das variáveis explanatórias;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as variáveis explanatórias não guardam correlação com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termo de erro;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erros têm média zero;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erros são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homocedásticos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H.5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erros são não correlacionados entre si;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H.6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erros têm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Texto 4"/>
          <p:cNvSpPr txBox="1">
            <a:spLocks/>
          </p:cNvSpPr>
          <p:nvPr/>
        </p:nvSpPr>
        <p:spPr>
          <a:xfrm>
            <a:off x="1547664" y="1570534"/>
            <a:ext cx="5836518" cy="71535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pt-BR" sz="2800" b="1" cap="all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Consequências teóricas</a:t>
            </a:r>
            <a:endParaRPr lang="pt-BR" sz="2800" b="1" cap="all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22" y="1844824"/>
            <a:ext cx="85534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405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50673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67437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40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800"/>
            <a:ext cx="65055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5489401"/>
            <a:ext cx="9001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7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1844824"/>
            <a:ext cx="65246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5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835896"/>
          </a:xfrm>
        </p:spPr>
        <p:txBody>
          <a:bodyPr>
            <a:normAutofit/>
          </a:bodyPr>
          <a:lstStyle/>
          <a:p>
            <a:pPr lvl="0" algn="just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Quanto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o grau de multicolinearidade, 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maiores serão V(b</a:t>
            </a:r>
            <a:r>
              <a:rPr lang="pt-BR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V(b</a:t>
            </a:r>
            <a:r>
              <a:rPr lang="pt-BR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algn="just"/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Consequente//,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elevada a chance de obter-se uma razão </a:t>
            </a:r>
            <a:r>
              <a:rPr lang="pt-B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pequena, 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que </a:t>
            </a:r>
            <a:endParaRPr lang="pt-BR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23907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Texto 4"/>
          <p:cNvSpPr txBox="1">
            <a:spLocks/>
          </p:cNvSpPr>
          <p:nvPr/>
        </p:nvSpPr>
        <p:spPr>
          <a:xfrm>
            <a:off x="1763688" y="1551484"/>
            <a:ext cx="5548486" cy="71535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algn="ctr">
              <a:buNone/>
            </a:pPr>
            <a:r>
              <a:rPr lang="pt-BR" sz="2800" b="1" cap="all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Consequências PRÁTICAS</a:t>
            </a:r>
            <a:endParaRPr lang="pt-BR" sz="2800" b="1" cap="all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8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Multicolinearidade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multicolinearidade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refere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correlação entre duas variáveis independentes ou entre uma delas e as demais, incluídas na equação de um modelo de regressão linear múltipla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 smtClean="0">
                <a:latin typeface="Times New Roman" panose="02020603050405020304" pitchFamily="18" charset="0"/>
                <a:cs typeface="Times New Roman" pitchFamily="18" charset="0"/>
              </a:rPr>
              <a:t>Há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dois casos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pt-B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❶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Multicolinearidade 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perfeita</a:t>
            </a:r>
          </a:p>
          <a:p>
            <a:pPr lvl="1">
              <a:buNone/>
            </a:pPr>
            <a:endParaRPr lang="pt-BR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pt-BR" b="1" dirty="0">
                <a:latin typeface="Times New Roman" pitchFamily="18" charset="0"/>
                <a:cs typeface="Times New Roman" pitchFamily="18" charset="0"/>
              </a:rPr>
              <a:t>❷ Multicolinearidade elevada</a:t>
            </a:r>
          </a:p>
          <a:p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Quanto menor o valor calculado de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maior a chance de o teste ser não significativo.</a:t>
            </a:r>
          </a:p>
          <a:p>
            <a:pPr lvl="0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Admitindo que o teste seja </a:t>
            </a:r>
          </a:p>
          <a:p>
            <a:pPr lvl="0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for não significativo, não rejeito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lvl="0"/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Além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disso, os IC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p/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l-G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serão 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desnecessaria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1924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2161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Detecção da Multicolinearidade elevada</a:t>
            </a:r>
          </a:p>
          <a:p>
            <a:pPr marL="118872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Altas correlações entre pares de regressores.</a:t>
            </a:r>
          </a:p>
          <a:p>
            <a:pPr lvl="1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Alto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porém poucas razões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significativas.</a:t>
            </a:r>
          </a:p>
          <a:p>
            <a:pPr lvl="1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Regressões Auxiliares.</a:t>
            </a:r>
          </a:p>
          <a:p>
            <a:pPr lvl="1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Regra prática de L. Klein: a multicolinearidade só será um problema grave se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auxiliar &gt;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global. 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2. Multicolinearidade elevada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Tratamento da Multicolinearidade elevada</a:t>
            </a:r>
          </a:p>
          <a:p>
            <a:pPr marL="118872" indent="0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Eliminar uma das variáveis colineares.</a:t>
            </a:r>
          </a:p>
          <a:p>
            <a:pPr lvl="1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Transformação da relação funcional (por ex., agrupar variáveis explanatórias).</a:t>
            </a:r>
          </a:p>
          <a:p>
            <a:pPr lvl="1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Dados adicionais ou novos.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Exercício 4 – Lista 3</a:t>
            </a:r>
            <a:endParaRPr lang="pt-BR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justificando, se as afirmações abaixo são verdadeiras, falsas ou incertas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lvl="0" indent="-514350" algn="just">
              <a:lnSpc>
                <a:spcPct val="120000"/>
              </a:lnSpc>
              <a:buClrTx/>
              <a:buSzPct val="1000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Apesar da multicolinearidade perfeita, os estimadores de mínimos quadrados ordinários são melhores estimadores lineares não tendenciosos (MELNT).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lvl="0" indent="-514350" algn="just">
              <a:lnSpc>
                <a:spcPct val="120000"/>
              </a:lnSpc>
              <a:buClrTx/>
              <a:buSzPct val="1000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casos de alta multicolinearidade, não é possível avaliar a significância individual de um ou mais coeficientes parciais de regressão.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lvl="0" indent="-514350" algn="just">
              <a:lnSpc>
                <a:spcPct val="120000"/>
              </a:lnSpc>
              <a:buClrTx/>
              <a:buSzPct val="1000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uma regressão auxiliar mostra que determinado R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alto, temos uma evidência definitiva de elevada colinearidade.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lvl="0" indent="-514350" algn="just">
              <a:lnSpc>
                <a:spcPct val="120000"/>
              </a:lnSpc>
              <a:buClrTx/>
              <a:buSzPct val="1000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alta colinearidade entre pares de variáveis não sugere a existência de alta multicolinearidade.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222" lvl="0" indent="-514350" algn="just">
              <a:lnSpc>
                <a:spcPct val="120000"/>
              </a:lnSpc>
              <a:buClrTx/>
              <a:buSzPct val="1000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obteremos um valor alto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regressão múltipla se todos os coeficientes angulares parciais forem individualmente insignificantes do ponto de vista estatístico, com base no habitual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Referências bibliográficas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HOFFMANN, R.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Análise de regressão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: uma introdução à econometria. 4</a:t>
            </a:r>
            <a:r>
              <a:rPr lang="pt-BR" sz="2400" u="sng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ed. São Paulo, 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Hucitec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, 2006.</a:t>
            </a:r>
          </a:p>
          <a:p>
            <a:pPr algn="just"/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GUJARATI, D. N.; PORTER, D. C.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Econometria básica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. 5</a:t>
            </a:r>
            <a:r>
              <a:rPr lang="pt-BR" sz="2400" u="sng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ed. Porto Alegre: AMGH,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Breve recapitulação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eta para a direita 12">
            <a:hlinkClick r:id="" action="ppaction://hlinkshowjump?jump=lastslideviewed"/>
          </p:cNvPr>
          <p:cNvSpPr/>
          <p:nvPr/>
        </p:nvSpPr>
        <p:spPr>
          <a:xfrm>
            <a:off x="8388424" y="6309320"/>
            <a:ext cx="432048" cy="36004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0580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97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57199" y="1775191"/>
            <a:ext cx="7824267" cy="4534129"/>
          </a:xfrm>
          <a:prstGeom prst="rect">
            <a:avLst/>
          </a:prstGeom>
        </p:spPr>
        <p:txBody>
          <a:bodyPr/>
          <a:lstStyle/>
          <a:p>
            <a:pPr marL="118872" lvl="0">
              <a:buClr>
                <a:schemeClr val="accent1"/>
              </a:buClr>
              <a:buSzPct val="80000"/>
              <a:defRPr/>
            </a:pPr>
            <a:r>
              <a:rPr kumimoji="0" lang="pt-BR" sz="2800" b="1" i="0" u="none" strike="noStrike" kern="1200" cap="all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Modelo:</a:t>
            </a: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kumimoji="0" lang="pt-B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Y= </a:t>
            </a:r>
            <a:r>
              <a:rPr kumimoji="0" lang="el-G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pt-B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0" lang="el-G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pt-BR" sz="280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pt-B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pt-BR" sz="280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pt-B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μ</a:t>
            </a:r>
            <a:endParaRPr kumimoji="0" lang="pt-BR" sz="28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8872" lvl="0">
              <a:buClr>
                <a:schemeClr val="accent1"/>
              </a:buClr>
              <a:buSzPct val="80000"/>
              <a:defRPr/>
            </a:pPr>
            <a:endParaRPr lang="pt-BR" sz="3200" b="1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kumimoji="0" lang="pt-BR" sz="2800" b="1" i="0" u="none" strike="noStrike" kern="1200" cap="all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Natureza do problema: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pt-BR" sz="3200" b="1" noProof="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 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são perfeitamente correlacionadas entre si!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Isso significa que    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= a + b.X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pt-BR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pt-BR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Portanto, </a:t>
            </a:r>
            <a:r>
              <a:rPr kumimoji="0" lang="el-G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ρ</a:t>
            </a:r>
            <a:r>
              <a:rPr kumimoji="0" lang="pt-BR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pt-BR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) = 1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ou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−1           </a:t>
            </a:r>
            <a:endParaRPr kumimoji="0" lang="pt-BR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728295"/>
            <a:ext cx="1028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800" cap="small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EXEMPLO</a:t>
            </a:r>
            <a:endParaRPr lang="en-US" sz="2800" cap="small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de produção do tipo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Cobb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-Douglas: 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l-G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pt-BR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na proporção fixa de 1 para 10: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L=10K</a:t>
            </a:r>
          </a:p>
          <a:p>
            <a:pPr marL="118872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572000" y="1916832"/>
            <a:ext cx="0" cy="44644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57200" y="1775191"/>
            <a:ext cx="4690864" cy="1653809"/>
          </a:xfrm>
          <a:prstGeom prst="rect">
            <a:avLst/>
          </a:prstGeom>
        </p:spPr>
        <p:txBody>
          <a:bodyPr/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Consequências: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52725"/>
            <a:ext cx="7381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94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4572000" y="1916832"/>
            <a:ext cx="0" cy="44644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29146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276872"/>
            <a:ext cx="1990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725144"/>
            <a:ext cx="320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979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1723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43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1. Multicolinearidade perfeita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6865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2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2041</TotalTime>
  <Words>691</Words>
  <Application>Microsoft Office PowerPoint</Application>
  <PresentationFormat>Apresentação na tela (4:3)</PresentationFormat>
  <Paragraphs>118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Módulo</vt:lpstr>
      <vt:lpstr>Multicolinearidade</vt:lpstr>
      <vt:lpstr>Multicolinearidade</vt:lpstr>
      <vt:lpstr>Breve recapitulação</vt:lpstr>
      <vt:lpstr>1. Multicolinearidade perfeita</vt:lpstr>
      <vt:lpstr>1. Multicolinearidade perfeita</vt:lpstr>
      <vt:lpstr>1. Multicolinearidade perfeita</vt:lpstr>
      <vt:lpstr>1. Multicolinearidade perfeita</vt:lpstr>
      <vt:lpstr>1. Multicolinearidade perfeita</vt:lpstr>
      <vt:lpstr>1. Multicolinearidade perfeita</vt:lpstr>
      <vt:lpstr>1. Multicolinearidade perfeita</vt:lpstr>
      <vt:lpstr>1. Multicolinearidade perfeita</vt:lpstr>
      <vt:lpstr>Exercício 2 – Lista 3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2. Multicolinearidade elevada</vt:lpstr>
      <vt:lpstr>Exercício 4 – Lista 3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Daniela Verzola Vaz</dc:creator>
  <cp:lastModifiedBy>Daniela Verzola Vaz</cp:lastModifiedBy>
  <cp:revision>130</cp:revision>
  <dcterms:created xsi:type="dcterms:W3CDTF">2012-06-08T14:02:17Z</dcterms:created>
  <dcterms:modified xsi:type="dcterms:W3CDTF">2015-10-26T19:42:48Z</dcterms:modified>
</cp:coreProperties>
</file>