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45" r:id="rId2"/>
    <p:sldId id="328" r:id="rId3"/>
    <p:sldId id="333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7" r:id="rId15"/>
  </p:sldIdLst>
  <p:sldSz cx="9144000" cy="6858000" type="screen4x3"/>
  <p:notesSz cx="6662738" cy="9832975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1"/>
    <a:srgbClr val="004685"/>
    <a:srgbClr val="DDDDDD"/>
    <a:srgbClr val="F9FFEF"/>
    <a:srgbClr val="F4FFE1"/>
    <a:srgbClr val="FFFFFF"/>
    <a:srgbClr val="EAEAEA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14" autoAdjust="0"/>
    <p:restoredTop sz="94718" autoAdjust="0"/>
  </p:normalViewPr>
  <p:slideViewPr>
    <p:cSldViewPr>
      <p:cViewPr>
        <p:scale>
          <a:sx n="90" d="100"/>
          <a:sy n="90" d="100"/>
        </p:scale>
        <p:origin x="-1478" y="2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6"/>
    </p:cViewPr>
  </p:sorterViewPr>
  <p:notesViewPr>
    <p:cSldViewPr>
      <p:cViewPr varScale="1">
        <p:scale>
          <a:sx n="54" d="100"/>
          <a:sy n="54" d="100"/>
        </p:scale>
        <p:origin x="-1818" y="-84"/>
      </p:cViewPr>
      <p:guideLst>
        <p:guide orient="horz" pos="3096"/>
        <p:guide pos="209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766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3488" y="0"/>
            <a:ext cx="288766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287EE84-5614-49EC-93D2-15B5DAED5261}" type="datetime1">
              <a:rPr lang="pt-BR"/>
              <a:pPr>
                <a:defRPr/>
              </a:pPr>
              <a:t>19/10/2016</a:t>
            </a:fld>
            <a:endParaRPr lang="en-US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39263"/>
            <a:ext cx="288766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3488" y="9339263"/>
            <a:ext cx="288766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DE28F66-4782-442A-8B5D-328B34FA236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7533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7663" cy="492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773488" y="0"/>
            <a:ext cx="2887662" cy="492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8254CF9-D328-4021-9508-C29818C1D6A7}" type="datetime1">
              <a:rPr lang="pt-BR"/>
              <a:pPr>
                <a:defRPr/>
              </a:pPr>
              <a:t>19/10/2016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874713" y="738188"/>
            <a:ext cx="4913312" cy="36861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66750" y="4670425"/>
            <a:ext cx="5329238" cy="4424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339263"/>
            <a:ext cx="2887663" cy="492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773488" y="9339263"/>
            <a:ext cx="2887662" cy="492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ACFE596-BBCF-4CF4-BDDC-6C23837A313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51311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CFE596-BBCF-4CF4-BDDC-6C23837A3139}" type="slidenum">
              <a:rPr lang="pt-BR" smtClean="0"/>
              <a:pPr>
                <a:defRPr/>
              </a:pPr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Bás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461934" y="1928825"/>
            <a:ext cx="8253470" cy="3286125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00B050"/>
              </a:buClr>
              <a:buFont typeface="Arial" pitchFamily="34" charset="0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defRPr>
            </a:lvl1pPr>
            <a:lvl2pPr marL="541338" indent="-177800" algn="l">
              <a:buClr>
                <a:srgbClr val="00B050"/>
              </a:buClr>
              <a:buFont typeface="Arial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defRPr>
            </a:lvl2pPr>
            <a:lvl3pPr marL="808038" indent="-176213" algn="l" defTabSz="808038">
              <a:buClr>
                <a:srgbClr val="00B050"/>
              </a:buClr>
              <a:buFont typeface="Calibri" pitchFamily="34" charset="0"/>
              <a:buChar char="–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defRPr>
            </a:lvl3pPr>
            <a:lvl4pPr marL="1074738" indent="-173038" algn="l">
              <a:buClrTx/>
              <a:buFont typeface="Arial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defRPr>
            </a:lvl4pPr>
            <a:lvl5pPr marL="1339850" indent="-169863" algn="l">
              <a:buClr>
                <a:schemeClr val="tx1"/>
              </a:buClr>
              <a:buFont typeface="Calibri" pitchFamily="34" charset="0"/>
              <a:buChar char="·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defRPr>
            </a:lvl5pPr>
            <a:lvl6pPr>
              <a:defRPr/>
            </a:lvl6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1285883"/>
            <a:ext cx="8229600" cy="571504"/>
          </a:xfrm>
          <a:prstGeom prst="rect">
            <a:avLst/>
          </a:prstGeom>
        </p:spPr>
        <p:txBody>
          <a:bodyPr anchor="ctr"/>
          <a:lstStyle>
            <a:lvl1pPr algn="l">
              <a:defRPr sz="2200" b="1">
                <a:solidFill>
                  <a:srgbClr val="004685"/>
                </a:solidFill>
                <a:latin typeface="Calibri" pitchFamily="34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1"/>
          </p:nvPr>
        </p:nvSpPr>
        <p:spPr>
          <a:xfrm>
            <a:off x="198252" y="148299"/>
            <a:ext cx="6389972" cy="504825"/>
          </a:xfrm>
          <a:prstGeom prst="rect">
            <a:avLst/>
          </a:prstGeom>
        </p:spPr>
        <p:txBody>
          <a:bodyPr anchor="ctr"/>
          <a:lstStyle>
            <a:lvl1pPr>
              <a:buNone/>
              <a:defRPr sz="2400" b="1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pt-BR" dirty="0" smtClean="0"/>
              <a:t>Clique para editar os estilos do texto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468313" y="2060575"/>
            <a:ext cx="8207375" cy="439261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5" name="Espaço Reservado para Tabela 4"/>
          <p:cNvSpPr>
            <a:spLocks noGrp="1"/>
          </p:cNvSpPr>
          <p:nvPr>
            <p:ph type="tbl" sz="quarter" idx="10"/>
          </p:nvPr>
        </p:nvSpPr>
        <p:spPr>
          <a:xfrm>
            <a:off x="658169" y="2170811"/>
            <a:ext cx="7802264" cy="417017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 lvl="0"/>
            <a:endParaRPr lang="pt-BR" noProof="0" dirty="0"/>
          </a:p>
        </p:txBody>
      </p:sp>
      <p:sp>
        <p:nvSpPr>
          <p:cNvPr id="6" name="Espaço Reservado para Texto 15"/>
          <p:cNvSpPr>
            <a:spLocks noGrp="1"/>
          </p:cNvSpPr>
          <p:nvPr>
            <p:ph type="body" sz="quarter" idx="11"/>
          </p:nvPr>
        </p:nvSpPr>
        <p:spPr>
          <a:xfrm>
            <a:off x="198252" y="148299"/>
            <a:ext cx="6389972" cy="504825"/>
          </a:xfrm>
          <a:prstGeom prst="rect">
            <a:avLst/>
          </a:prstGeom>
        </p:spPr>
        <p:txBody>
          <a:bodyPr anchor="ctr"/>
          <a:lstStyle>
            <a:lvl1pPr>
              <a:buNone/>
              <a:defRPr sz="2400" b="1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pt-BR" dirty="0" smtClean="0"/>
              <a:t>Clique para editar os estilos do texto mestre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2"/>
          </p:nvPr>
        </p:nvSpPr>
        <p:spPr>
          <a:xfrm>
            <a:off x="4427984" y="6597352"/>
            <a:ext cx="4716016" cy="260648"/>
          </a:xfrm>
          <a:prstGeom prst="rect">
            <a:avLst/>
          </a:prstGeom>
        </p:spPr>
        <p:txBody>
          <a:bodyPr anchor="ctr"/>
          <a:lstStyle>
            <a:lvl1pPr algn="r">
              <a:buNone/>
              <a:defRPr sz="160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457200" y="1285883"/>
            <a:ext cx="8229600" cy="571504"/>
          </a:xfrm>
          <a:prstGeom prst="rect">
            <a:avLst/>
          </a:prstGeom>
        </p:spPr>
        <p:txBody>
          <a:bodyPr anchor="ctr"/>
          <a:lstStyle>
            <a:lvl1pPr algn="l">
              <a:defRPr sz="2200" b="1">
                <a:solidFill>
                  <a:srgbClr val="004685"/>
                </a:solidFill>
                <a:latin typeface="Calibri" pitchFamily="34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>
          <a:xfrm>
            <a:off x="468313" y="2060575"/>
            <a:ext cx="8207375" cy="439261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" name="Espaço Reservado para Texto 15"/>
          <p:cNvSpPr>
            <a:spLocks noGrp="1"/>
          </p:cNvSpPr>
          <p:nvPr>
            <p:ph type="body" sz="quarter" idx="11"/>
          </p:nvPr>
        </p:nvSpPr>
        <p:spPr>
          <a:xfrm>
            <a:off x="198252" y="148299"/>
            <a:ext cx="6389972" cy="504825"/>
          </a:xfrm>
          <a:prstGeom prst="rect">
            <a:avLst/>
          </a:prstGeom>
        </p:spPr>
        <p:txBody>
          <a:bodyPr anchor="ctr"/>
          <a:lstStyle>
            <a:lvl1pPr>
              <a:buNone/>
              <a:defRPr sz="2400" b="1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pt-BR" dirty="0" smtClean="0"/>
              <a:t>Clique para editar os estilos do texto mestre</a:t>
            </a:r>
            <a:endParaRPr lang="pt-BR" dirty="0"/>
          </a:p>
        </p:txBody>
      </p:sp>
      <p:sp>
        <p:nvSpPr>
          <p:cNvPr id="5" name="Espaço Reservado para Gráfico 4"/>
          <p:cNvSpPr>
            <a:spLocks noGrp="1"/>
          </p:cNvSpPr>
          <p:nvPr>
            <p:ph type="chart" sz="quarter" idx="12"/>
          </p:nvPr>
        </p:nvSpPr>
        <p:spPr>
          <a:xfrm>
            <a:off x="611561" y="2148178"/>
            <a:ext cx="7920880" cy="43771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lvl="0"/>
            <a:endParaRPr lang="pt-BR" noProof="0"/>
          </a:p>
        </p:txBody>
      </p:sp>
      <p:sp>
        <p:nvSpPr>
          <p:cNvPr id="6" name="Espaço Reservado para Texto 6"/>
          <p:cNvSpPr>
            <a:spLocks noGrp="1"/>
          </p:cNvSpPr>
          <p:nvPr>
            <p:ph type="body" sz="quarter" idx="13"/>
          </p:nvPr>
        </p:nvSpPr>
        <p:spPr>
          <a:xfrm>
            <a:off x="4427984" y="6597352"/>
            <a:ext cx="4716016" cy="260648"/>
          </a:xfrm>
          <a:prstGeom prst="rect">
            <a:avLst/>
          </a:prstGeom>
        </p:spPr>
        <p:txBody>
          <a:bodyPr anchor="ctr"/>
          <a:lstStyle>
            <a:lvl1pPr algn="r">
              <a:buNone/>
              <a:defRPr sz="160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1285883"/>
            <a:ext cx="8229600" cy="571504"/>
          </a:xfrm>
          <a:prstGeom prst="rect">
            <a:avLst/>
          </a:prstGeom>
        </p:spPr>
        <p:txBody>
          <a:bodyPr anchor="ctr"/>
          <a:lstStyle>
            <a:lvl1pPr algn="l">
              <a:defRPr sz="2200" b="1">
                <a:solidFill>
                  <a:srgbClr val="004685"/>
                </a:solidFill>
                <a:latin typeface="Calibri" pitchFamily="34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>
          <a:xfrm>
            <a:off x="468313" y="2060575"/>
            <a:ext cx="8207375" cy="439261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" name="Espaço Reservado para Texto 15"/>
          <p:cNvSpPr>
            <a:spLocks noGrp="1"/>
          </p:cNvSpPr>
          <p:nvPr>
            <p:ph type="body" sz="quarter" idx="11"/>
          </p:nvPr>
        </p:nvSpPr>
        <p:spPr>
          <a:xfrm>
            <a:off x="198252" y="148299"/>
            <a:ext cx="6389972" cy="504825"/>
          </a:xfrm>
          <a:prstGeom prst="rect">
            <a:avLst/>
          </a:prstGeom>
        </p:spPr>
        <p:txBody>
          <a:bodyPr anchor="ctr"/>
          <a:lstStyle>
            <a:lvl1pPr>
              <a:buNone/>
              <a:defRPr sz="2400" b="1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pt-BR" dirty="0" smtClean="0"/>
              <a:t>Clique para editar os estilos do texto mestre</a:t>
            </a:r>
            <a:endParaRPr lang="pt-BR" dirty="0"/>
          </a:p>
        </p:txBody>
      </p:sp>
      <p:sp>
        <p:nvSpPr>
          <p:cNvPr id="5" name="Espaço Reservado para SmartArt 4"/>
          <p:cNvSpPr>
            <a:spLocks noGrp="1"/>
          </p:cNvSpPr>
          <p:nvPr>
            <p:ph type="dgm" sz="quarter" idx="12"/>
          </p:nvPr>
        </p:nvSpPr>
        <p:spPr>
          <a:xfrm>
            <a:off x="611561" y="2142048"/>
            <a:ext cx="7920880" cy="42392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lvl="0"/>
            <a:endParaRPr lang="pt-BR" noProof="0"/>
          </a:p>
        </p:txBody>
      </p:sp>
      <p:sp>
        <p:nvSpPr>
          <p:cNvPr id="6" name="Espaço Reservado para Texto 6"/>
          <p:cNvSpPr>
            <a:spLocks noGrp="1"/>
          </p:cNvSpPr>
          <p:nvPr>
            <p:ph type="body" sz="quarter" idx="13"/>
          </p:nvPr>
        </p:nvSpPr>
        <p:spPr>
          <a:xfrm>
            <a:off x="4427984" y="6597352"/>
            <a:ext cx="4716016" cy="260648"/>
          </a:xfrm>
          <a:prstGeom prst="rect">
            <a:avLst/>
          </a:prstGeom>
        </p:spPr>
        <p:txBody>
          <a:bodyPr anchor="ctr"/>
          <a:lstStyle>
            <a:lvl1pPr algn="r">
              <a:buNone/>
              <a:defRPr sz="160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1285883"/>
            <a:ext cx="8229600" cy="571504"/>
          </a:xfrm>
          <a:prstGeom prst="rect">
            <a:avLst/>
          </a:prstGeom>
        </p:spPr>
        <p:txBody>
          <a:bodyPr anchor="ctr"/>
          <a:lstStyle>
            <a:lvl1pPr algn="l">
              <a:defRPr sz="2200" b="1">
                <a:solidFill>
                  <a:srgbClr val="004685"/>
                </a:solidFill>
                <a:latin typeface="Calibri" pitchFamily="34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Compl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468313" y="2060575"/>
            <a:ext cx="8207375" cy="439261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4" name="Espaço Reservado para Texto 15"/>
          <p:cNvSpPr>
            <a:spLocks noGrp="1"/>
          </p:cNvSpPr>
          <p:nvPr>
            <p:ph type="body" sz="quarter" idx="11"/>
          </p:nvPr>
        </p:nvSpPr>
        <p:spPr>
          <a:xfrm>
            <a:off x="198252" y="148299"/>
            <a:ext cx="6389972" cy="504825"/>
          </a:xfrm>
          <a:prstGeom prst="rect">
            <a:avLst/>
          </a:prstGeom>
        </p:spPr>
        <p:txBody>
          <a:bodyPr anchor="ctr"/>
          <a:lstStyle>
            <a:lvl1pPr>
              <a:buNone/>
              <a:defRPr sz="2400" b="1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pt-BR" dirty="0" smtClean="0"/>
              <a:t>Clique para editar os estilos do texto mestre</a:t>
            </a: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2"/>
          </p:nvPr>
        </p:nvSpPr>
        <p:spPr>
          <a:xfrm>
            <a:off x="539553" y="2132856"/>
            <a:ext cx="8064896" cy="43200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Clr>
                <a:srgbClr val="00B050"/>
              </a:buClr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Clr>
                <a:srgbClr val="00B050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rgbClr val="00B050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rgbClr val="00B050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rgbClr val="00B050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Texto 6"/>
          <p:cNvSpPr>
            <a:spLocks noGrp="1"/>
          </p:cNvSpPr>
          <p:nvPr>
            <p:ph type="body" sz="quarter" idx="13"/>
          </p:nvPr>
        </p:nvSpPr>
        <p:spPr>
          <a:xfrm>
            <a:off x="4427984" y="6597352"/>
            <a:ext cx="4716016" cy="260648"/>
          </a:xfrm>
          <a:prstGeom prst="rect">
            <a:avLst/>
          </a:prstGeom>
        </p:spPr>
        <p:txBody>
          <a:bodyPr anchor="ctr"/>
          <a:lstStyle>
            <a:lvl1pPr algn="r">
              <a:buNone/>
              <a:defRPr sz="160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1285883"/>
            <a:ext cx="8229600" cy="571504"/>
          </a:xfrm>
          <a:prstGeom prst="rect">
            <a:avLst/>
          </a:prstGeom>
        </p:spPr>
        <p:txBody>
          <a:bodyPr anchor="ctr"/>
          <a:lstStyle>
            <a:lvl1pPr algn="l">
              <a:defRPr sz="2200" b="1">
                <a:solidFill>
                  <a:srgbClr val="004685"/>
                </a:solidFill>
                <a:latin typeface="Calibri" pitchFamily="34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5"/>
          <p:cNvSpPr txBox="1">
            <a:spLocks/>
          </p:cNvSpPr>
          <p:nvPr userDrawn="1"/>
        </p:nvSpPr>
        <p:spPr>
          <a:xfrm>
            <a:off x="7010400" y="6597650"/>
            <a:ext cx="2133600" cy="260350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DBAE05C-D1B1-42D4-B0EE-8D62AFFA2693}" type="slidenum">
              <a:rPr lang="pt-BR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endParaRPr lang="pt-BR"/>
          </a:p>
        </p:txBody>
      </p:sp>
      <p:sp>
        <p:nvSpPr>
          <p:cNvPr id="7" name="Espaço Reservado para Título 1"/>
          <p:cNvSpPr>
            <a:spLocks noGrp="1"/>
          </p:cNvSpPr>
          <p:nvPr>
            <p:ph type="title"/>
          </p:nvPr>
        </p:nvSpPr>
        <p:spPr>
          <a:xfrm>
            <a:off x="1907704" y="0"/>
            <a:ext cx="5204296" cy="6531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m 2" descr="PaginasCorridasv2.jp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350" y="0"/>
            <a:ext cx="91376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2" descr="T:\Publico\!Rapha\IMG\logoBolsaPT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858000" y="71438"/>
            <a:ext cx="20923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Espaço Reservado para Texto 6"/>
          <p:cNvSpPr txBox="1">
            <a:spLocks/>
          </p:cNvSpPr>
          <p:nvPr/>
        </p:nvSpPr>
        <p:spPr>
          <a:xfrm>
            <a:off x="4427538" y="6597650"/>
            <a:ext cx="4716462" cy="260350"/>
          </a:xfrm>
          <a:prstGeom prst="rect">
            <a:avLst/>
          </a:prstGeom>
        </p:spPr>
        <p:txBody>
          <a:bodyPr anchor="ctr"/>
          <a:lstStyle>
            <a:lvl1pPr algn="r">
              <a:buNone/>
              <a:defRPr sz="1600">
                <a:solidFill>
                  <a:sysClr val="windowText" lastClr="000000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defRPr/>
            </a:pPr>
            <a:fld id="{BF2E18B6-9B07-41A0-B865-04C04F958B4E}" type="slidenum">
              <a:rPr lang="pt-BR" sz="1400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pPr marL="342900" indent="-342900" eaLnBrk="0" hangingPunct="0">
                <a:spcBef>
                  <a:spcPct val="20000"/>
                </a:spcBef>
                <a:defRPr/>
              </a:pPr>
              <a:t>‹nº›</a:t>
            </a:fld>
            <a:endParaRPr lang="pt-BR" sz="1400" kern="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9" r:id="rId7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j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N27_CARECA_v2pipoca_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8051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7" name="Conector reto 26"/>
          <p:cNvCxnSpPr/>
          <p:nvPr/>
        </p:nvCxnSpPr>
        <p:spPr>
          <a:xfrm>
            <a:off x="193675" y="1700213"/>
            <a:ext cx="8712200" cy="0"/>
          </a:xfrm>
          <a:prstGeom prst="line">
            <a:avLst/>
          </a:prstGeom>
          <a:ln w="28575">
            <a:solidFill>
              <a:srgbClr val="0047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74" name="Picture 5" descr="S15_ge_02"/>
          <p:cNvPicPr>
            <a:picLocks noChangeAspect="1" noChangeArrowheads="1"/>
          </p:cNvPicPr>
          <p:nvPr/>
        </p:nvPicPr>
        <p:blipFill>
          <a:blip r:embed="rId4" cstate="print"/>
          <a:srcRect t="1459" r="36406" b="76527"/>
          <a:stretch>
            <a:fillRect/>
          </a:stretch>
        </p:blipFill>
        <p:spPr bwMode="auto">
          <a:xfrm>
            <a:off x="1043608" y="2060848"/>
            <a:ext cx="7488832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CaixaDeTexto 19"/>
          <p:cNvSpPr txBox="1"/>
          <p:nvPr/>
        </p:nvSpPr>
        <p:spPr>
          <a:xfrm>
            <a:off x="8893175" y="6556375"/>
            <a:ext cx="261938" cy="27622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342900" indent="-342900" algn="r" eaLnBrk="0" hangingPunct="0">
              <a:spcBef>
                <a:spcPct val="20000"/>
              </a:spcBef>
              <a:defRPr/>
            </a:pPr>
            <a:fld id="{A58BF693-E489-4C27-9271-581335BEF6B5}" type="slidenum">
              <a:rPr lang="pt-BR" sz="1200" ker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pPr marL="342900" indent="-342900" algn="r" eaLnBrk="0" hangingPunct="0">
                <a:spcBef>
                  <a:spcPct val="20000"/>
                </a:spcBef>
                <a:defRPr/>
              </a:pPr>
              <a:t>1</a:t>
            </a:fld>
            <a:endParaRPr lang="pt-BR" sz="1200" kern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5377" name="AutoShape 3"/>
          <p:cNvSpPr>
            <a:spLocks noChangeAspect="1" noChangeArrowheads="1"/>
          </p:cNvSpPr>
          <p:nvPr/>
        </p:nvSpPr>
        <p:spPr bwMode="auto">
          <a:xfrm>
            <a:off x="395288" y="1773238"/>
            <a:ext cx="9144000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971600" y="2780928"/>
            <a:ext cx="71287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sz="2400" b="1" dirty="0" smtClean="0">
                <a:solidFill>
                  <a:schemeClr val="bg1"/>
                </a:solidFill>
                <a:latin typeface="Verdana" pitchFamily="34" charset="0"/>
              </a:rPr>
              <a:t>Uso de variáveis explanatórias binárias </a:t>
            </a:r>
          </a:p>
          <a:p>
            <a:pPr algn="ctr">
              <a:defRPr/>
            </a:pPr>
            <a:endParaRPr lang="pt-BR" sz="2400" b="1" dirty="0" smtClean="0">
              <a:solidFill>
                <a:schemeClr val="bg1"/>
              </a:solidFill>
              <a:latin typeface="Verdana" pitchFamily="34" charset="0"/>
            </a:endParaRPr>
          </a:p>
          <a:p>
            <a:pPr algn="ctr">
              <a:defRPr/>
            </a:pPr>
            <a:r>
              <a:rPr lang="pt-BR" sz="2400" b="1" dirty="0" smtClean="0">
                <a:solidFill>
                  <a:schemeClr val="bg1"/>
                </a:solidFill>
                <a:latin typeface="Verdana" pitchFamily="34" charset="0"/>
              </a:rPr>
              <a:t>em modelos de regressão linear</a:t>
            </a:r>
            <a:endParaRPr lang="pt-B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N27_CARECA_v2pipoca_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0"/>
            <a:ext cx="918051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CaixaDeTexto 18"/>
          <p:cNvSpPr txBox="1"/>
          <p:nvPr/>
        </p:nvSpPr>
        <p:spPr>
          <a:xfrm>
            <a:off x="0" y="1191235"/>
            <a:ext cx="8820150" cy="369332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pt-BR" b="1" kern="0" dirty="0">
                <a:solidFill>
                  <a:srgbClr val="004785"/>
                </a:solidFill>
                <a:latin typeface="Calibri" pitchFamily="34" charset="0"/>
              </a:rPr>
              <a:t>    </a:t>
            </a:r>
            <a:r>
              <a:rPr lang="pt-BR" b="1" kern="0" dirty="0" smtClean="0">
                <a:solidFill>
                  <a:schemeClr val="accent2"/>
                </a:solidFill>
                <a:latin typeface="Arial" charset="0"/>
              </a:rPr>
              <a:t>O uso de variáveis </a:t>
            </a:r>
            <a:r>
              <a:rPr lang="pt-BR" b="1" i="1" kern="0" dirty="0" err="1" smtClean="0">
                <a:solidFill>
                  <a:schemeClr val="accent2"/>
                </a:solidFill>
                <a:latin typeface="Arial" charset="0"/>
              </a:rPr>
              <a:t>dummy</a:t>
            </a:r>
            <a:r>
              <a:rPr lang="pt-BR" b="1" kern="0" dirty="0" smtClean="0">
                <a:solidFill>
                  <a:schemeClr val="accent2"/>
                </a:solidFill>
                <a:latin typeface="Arial" charset="0"/>
              </a:rPr>
              <a:t> para categorias múltiplas</a:t>
            </a:r>
            <a:endParaRPr lang="pt-BR" b="1" kern="0" dirty="0">
              <a:solidFill>
                <a:schemeClr val="accent2"/>
              </a:solidFill>
              <a:latin typeface="Arial" charset="0"/>
            </a:endParaRPr>
          </a:p>
        </p:txBody>
      </p:sp>
      <p:cxnSp>
        <p:nvCxnSpPr>
          <p:cNvPr id="27" name="Conector reto 26"/>
          <p:cNvCxnSpPr/>
          <p:nvPr/>
        </p:nvCxnSpPr>
        <p:spPr>
          <a:xfrm>
            <a:off x="193675" y="1700213"/>
            <a:ext cx="8712200" cy="0"/>
          </a:xfrm>
          <a:prstGeom prst="line">
            <a:avLst/>
          </a:prstGeom>
          <a:ln w="28575">
            <a:solidFill>
              <a:srgbClr val="0047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74" name="Picture 5" descr="S15_ge_02"/>
          <p:cNvPicPr>
            <a:picLocks noChangeAspect="1" noChangeArrowheads="1"/>
          </p:cNvPicPr>
          <p:nvPr/>
        </p:nvPicPr>
        <p:blipFill>
          <a:blip r:embed="rId3" cstate="print"/>
          <a:srcRect t="1459" r="36406" b="76527"/>
          <a:stretch>
            <a:fillRect/>
          </a:stretch>
        </p:blipFill>
        <p:spPr bwMode="auto">
          <a:xfrm>
            <a:off x="0" y="0"/>
            <a:ext cx="5815013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Espaço Reservado para Texto 3"/>
          <p:cNvSpPr txBox="1">
            <a:spLocks/>
          </p:cNvSpPr>
          <p:nvPr/>
        </p:nvSpPr>
        <p:spPr>
          <a:xfrm>
            <a:off x="198438" y="403225"/>
            <a:ext cx="6389687" cy="504825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pt-BR" sz="2400" b="1" kern="0" dirty="0" smtClean="0">
                <a:solidFill>
                  <a:schemeClr val="bg1"/>
                </a:solidFill>
                <a:latin typeface="Arial" charset="0"/>
              </a:rPr>
              <a:t>Variáveis binárias</a:t>
            </a:r>
            <a:endParaRPr lang="pt-BR" sz="2400" b="1" kern="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8893175" y="6556375"/>
            <a:ext cx="261938" cy="27622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342900" indent="-342900" algn="r" eaLnBrk="0" hangingPunct="0">
              <a:spcBef>
                <a:spcPct val="20000"/>
              </a:spcBef>
              <a:defRPr/>
            </a:pPr>
            <a:fld id="{A58BF693-E489-4C27-9271-581335BEF6B5}" type="slidenum">
              <a:rPr lang="pt-BR" sz="1200" ker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pPr marL="342900" indent="-342900" algn="r" eaLnBrk="0" hangingPunct="0">
                <a:spcBef>
                  <a:spcPct val="20000"/>
                </a:spcBef>
                <a:defRPr/>
              </a:pPr>
              <a:t>10</a:t>
            </a:fld>
            <a:endParaRPr lang="pt-BR" sz="1200" kern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5377" name="AutoShape 3"/>
          <p:cNvSpPr>
            <a:spLocks noChangeAspect="1" noChangeArrowheads="1"/>
          </p:cNvSpPr>
          <p:nvPr/>
        </p:nvSpPr>
        <p:spPr bwMode="auto">
          <a:xfrm>
            <a:off x="395288" y="1773238"/>
            <a:ext cx="9144000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461934" y="1916831"/>
            <a:ext cx="8286530" cy="4777655"/>
          </a:xfrm>
        </p:spPr>
        <p:txBody>
          <a:bodyPr/>
          <a:lstStyle/>
          <a:p>
            <a:pPr marL="342900" indent="-342900" algn="just">
              <a:buFontTx/>
              <a:buChar char="-"/>
            </a:pPr>
            <a:r>
              <a:rPr lang="pt-BR" dirty="0" smtClean="0">
                <a:solidFill>
                  <a:schemeClr val="accent2"/>
                </a:solidFill>
              </a:rPr>
              <a:t>O que aconteceria se tivéssemos incluído uma variável </a:t>
            </a:r>
            <a:r>
              <a:rPr lang="pt-BR" i="1" dirty="0" err="1" smtClean="0">
                <a:solidFill>
                  <a:schemeClr val="accent2"/>
                </a:solidFill>
              </a:rPr>
              <a:t>dummy</a:t>
            </a:r>
            <a:r>
              <a:rPr lang="pt-BR" dirty="0" smtClean="0">
                <a:solidFill>
                  <a:schemeClr val="accent2"/>
                </a:solidFill>
              </a:rPr>
              <a:t> também para brancos?</a:t>
            </a:r>
          </a:p>
          <a:p>
            <a:pPr marL="342900" indent="-342900" algn="just">
              <a:buFontTx/>
              <a:buChar char="-"/>
            </a:pPr>
            <a:endParaRPr lang="pt-BR" dirty="0">
              <a:solidFill>
                <a:schemeClr val="accent2"/>
              </a:solidFill>
            </a:endParaRPr>
          </a:p>
          <a:p>
            <a:pPr marL="342900" indent="-342900" algn="just">
              <a:buFontTx/>
              <a:buChar char="-"/>
            </a:pPr>
            <a:r>
              <a:rPr lang="pt-BR" b="1" dirty="0" smtClean="0">
                <a:solidFill>
                  <a:schemeClr val="accent2"/>
                </a:solidFill>
              </a:rPr>
              <a:t>Princípio geral para a inclusão de variáveis </a:t>
            </a:r>
            <a:r>
              <a:rPr lang="pt-BR" b="1" i="1" dirty="0" err="1" smtClean="0">
                <a:solidFill>
                  <a:schemeClr val="accent2"/>
                </a:solidFill>
              </a:rPr>
              <a:t>dummy</a:t>
            </a:r>
            <a:r>
              <a:rPr lang="pt-BR" b="1" dirty="0" smtClean="0">
                <a:solidFill>
                  <a:schemeClr val="accent2"/>
                </a:solidFill>
              </a:rPr>
              <a:t>: </a:t>
            </a:r>
            <a:r>
              <a:rPr lang="pt-BR" dirty="0" smtClean="0">
                <a:solidFill>
                  <a:schemeClr val="accent2"/>
                </a:solidFill>
              </a:rPr>
              <a:t>se o modelo de regressão deve ter diferentes interceptos para “g” grupos ou categorias, incluímos (g – 1) variáveis </a:t>
            </a:r>
            <a:r>
              <a:rPr lang="pt-BR" i="1" dirty="0" err="1" smtClean="0">
                <a:solidFill>
                  <a:schemeClr val="accent2"/>
                </a:solidFill>
              </a:rPr>
              <a:t>dummy</a:t>
            </a:r>
            <a:r>
              <a:rPr lang="pt-BR" dirty="0" smtClean="0">
                <a:solidFill>
                  <a:schemeClr val="accent2"/>
                </a:solidFill>
              </a:rPr>
              <a:t> no modelo (juntamente com um intercepto global). O intercepto do grupo base é o intercepto global do modelo, e o coeficiente associado à variável </a:t>
            </a:r>
            <a:r>
              <a:rPr lang="pt-BR" i="1" dirty="0" err="1" smtClean="0">
                <a:solidFill>
                  <a:schemeClr val="accent2"/>
                </a:solidFill>
              </a:rPr>
              <a:t>dummy</a:t>
            </a:r>
            <a:r>
              <a:rPr lang="pt-BR" dirty="0" smtClean="0">
                <a:solidFill>
                  <a:schemeClr val="accent2"/>
                </a:solidFill>
              </a:rPr>
              <a:t> de um determinado grupo representa a diferença estimada nos interceptos entre aquele grupo e o grupo base.</a:t>
            </a:r>
          </a:p>
          <a:p>
            <a:pPr marL="342900" indent="-342900" algn="just">
              <a:buFontTx/>
              <a:buChar char="-"/>
            </a:pPr>
            <a:endParaRPr lang="pt-BR" dirty="0">
              <a:solidFill>
                <a:schemeClr val="accent2"/>
              </a:solidFill>
            </a:endParaRPr>
          </a:p>
          <a:p>
            <a:pPr marL="342900" indent="-342900" algn="just">
              <a:buFontTx/>
              <a:buChar char="-"/>
            </a:pPr>
            <a:r>
              <a:rPr lang="pt-BR" dirty="0" smtClean="0">
                <a:solidFill>
                  <a:schemeClr val="accent2"/>
                </a:solidFill>
              </a:rPr>
              <a:t>A inclusão de “g” variáveis </a:t>
            </a:r>
            <a:r>
              <a:rPr lang="pt-BR" i="1" dirty="0" err="1" smtClean="0">
                <a:solidFill>
                  <a:schemeClr val="accent2"/>
                </a:solidFill>
              </a:rPr>
              <a:t>dummy</a:t>
            </a:r>
            <a:r>
              <a:rPr lang="pt-BR" i="1" dirty="0" smtClean="0">
                <a:solidFill>
                  <a:schemeClr val="accent2"/>
                </a:solidFill>
              </a:rPr>
              <a:t> </a:t>
            </a:r>
            <a:r>
              <a:rPr lang="pt-BR" dirty="0" err="1" smtClean="0">
                <a:solidFill>
                  <a:schemeClr val="accent2"/>
                </a:solidFill>
              </a:rPr>
              <a:t>juntamento</a:t>
            </a:r>
            <a:r>
              <a:rPr lang="pt-BR" dirty="0" smtClean="0">
                <a:solidFill>
                  <a:schemeClr val="accent2"/>
                </a:solidFill>
              </a:rPr>
              <a:t> com um intercepto global resulta na </a:t>
            </a:r>
            <a:r>
              <a:rPr lang="pt-BR" b="1" dirty="0" smtClean="0">
                <a:solidFill>
                  <a:schemeClr val="accent2"/>
                </a:solidFill>
              </a:rPr>
              <a:t>armadilha da variável </a:t>
            </a:r>
            <a:r>
              <a:rPr lang="pt-BR" b="1" i="1" dirty="0" err="1" smtClean="0">
                <a:solidFill>
                  <a:schemeClr val="accent2"/>
                </a:solidFill>
              </a:rPr>
              <a:t>dummy</a:t>
            </a:r>
            <a:r>
              <a:rPr lang="pt-BR" dirty="0" smtClean="0">
                <a:solidFill>
                  <a:schemeClr val="accent2"/>
                </a:solidFill>
              </a:rPr>
              <a:t>, pois introduz multicolinearidade perfeita no modelo.</a:t>
            </a:r>
            <a:endParaRPr lang="pt-B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1937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N27_CARECA_v2pipoca_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0"/>
            <a:ext cx="918051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CaixaDeTexto 18"/>
          <p:cNvSpPr txBox="1"/>
          <p:nvPr/>
        </p:nvSpPr>
        <p:spPr>
          <a:xfrm>
            <a:off x="0" y="1191235"/>
            <a:ext cx="8820150" cy="369332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pt-BR" b="1" kern="0" dirty="0">
                <a:solidFill>
                  <a:srgbClr val="004785"/>
                </a:solidFill>
                <a:latin typeface="Calibri" pitchFamily="34" charset="0"/>
              </a:rPr>
              <a:t>    </a:t>
            </a:r>
            <a:r>
              <a:rPr lang="pt-BR" b="1" kern="0" dirty="0" smtClean="0">
                <a:solidFill>
                  <a:schemeClr val="accent2"/>
                </a:solidFill>
                <a:latin typeface="Arial" charset="0"/>
              </a:rPr>
              <a:t>O uso de variáveis </a:t>
            </a:r>
            <a:r>
              <a:rPr lang="pt-BR" b="1" i="1" kern="0" dirty="0" err="1" smtClean="0">
                <a:solidFill>
                  <a:schemeClr val="accent2"/>
                </a:solidFill>
                <a:latin typeface="Arial" charset="0"/>
              </a:rPr>
              <a:t>dummy</a:t>
            </a:r>
            <a:r>
              <a:rPr lang="pt-BR" b="1" kern="0" dirty="0" smtClean="0">
                <a:solidFill>
                  <a:schemeClr val="accent2"/>
                </a:solidFill>
                <a:latin typeface="Arial" charset="0"/>
              </a:rPr>
              <a:t> para categorias múltiplas</a:t>
            </a:r>
            <a:endParaRPr lang="pt-BR" b="1" kern="0" dirty="0">
              <a:solidFill>
                <a:schemeClr val="accent2"/>
              </a:solidFill>
              <a:latin typeface="Arial" charset="0"/>
            </a:endParaRPr>
          </a:p>
        </p:txBody>
      </p:sp>
      <p:cxnSp>
        <p:nvCxnSpPr>
          <p:cNvPr id="27" name="Conector reto 26"/>
          <p:cNvCxnSpPr/>
          <p:nvPr/>
        </p:nvCxnSpPr>
        <p:spPr>
          <a:xfrm>
            <a:off x="193675" y="1700213"/>
            <a:ext cx="8712200" cy="0"/>
          </a:xfrm>
          <a:prstGeom prst="line">
            <a:avLst/>
          </a:prstGeom>
          <a:ln w="28575">
            <a:solidFill>
              <a:srgbClr val="0047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74" name="Picture 5" descr="S15_ge_02"/>
          <p:cNvPicPr>
            <a:picLocks noChangeAspect="1" noChangeArrowheads="1"/>
          </p:cNvPicPr>
          <p:nvPr/>
        </p:nvPicPr>
        <p:blipFill>
          <a:blip r:embed="rId3" cstate="print"/>
          <a:srcRect t="1459" r="36406" b="76527"/>
          <a:stretch>
            <a:fillRect/>
          </a:stretch>
        </p:blipFill>
        <p:spPr bwMode="auto">
          <a:xfrm>
            <a:off x="0" y="0"/>
            <a:ext cx="5815013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Espaço Reservado para Texto 3"/>
          <p:cNvSpPr txBox="1">
            <a:spLocks/>
          </p:cNvSpPr>
          <p:nvPr/>
        </p:nvSpPr>
        <p:spPr>
          <a:xfrm>
            <a:off x="198438" y="403225"/>
            <a:ext cx="6389687" cy="504825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pt-BR" sz="2400" b="1" kern="0" dirty="0" smtClean="0">
                <a:solidFill>
                  <a:schemeClr val="bg1"/>
                </a:solidFill>
                <a:latin typeface="Arial" charset="0"/>
              </a:rPr>
              <a:t>Variáveis binárias</a:t>
            </a:r>
            <a:endParaRPr lang="pt-BR" sz="2400" b="1" kern="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8893175" y="6556375"/>
            <a:ext cx="261938" cy="27622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342900" indent="-342900" algn="r" eaLnBrk="0" hangingPunct="0">
              <a:spcBef>
                <a:spcPct val="20000"/>
              </a:spcBef>
              <a:defRPr/>
            </a:pPr>
            <a:fld id="{A58BF693-E489-4C27-9271-581335BEF6B5}" type="slidenum">
              <a:rPr lang="pt-BR" sz="1200" ker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pPr marL="342900" indent="-342900" algn="r" eaLnBrk="0" hangingPunct="0">
                <a:spcBef>
                  <a:spcPct val="20000"/>
                </a:spcBef>
                <a:defRPr/>
              </a:pPr>
              <a:t>11</a:t>
            </a:fld>
            <a:endParaRPr lang="pt-BR" sz="1200" kern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5377" name="AutoShape 3"/>
          <p:cNvSpPr>
            <a:spLocks noChangeAspect="1" noChangeArrowheads="1"/>
          </p:cNvSpPr>
          <p:nvPr/>
        </p:nvSpPr>
        <p:spPr bwMode="auto">
          <a:xfrm>
            <a:off x="395288" y="1773238"/>
            <a:ext cx="9144000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461934" y="1916831"/>
            <a:ext cx="8286530" cy="4777655"/>
          </a:xfrm>
        </p:spPr>
        <p:txBody>
          <a:bodyPr/>
          <a:lstStyle/>
          <a:p>
            <a:pPr marL="342900" indent="-342900" algn="just">
              <a:buFontTx/>
              <a:buChar char="-"/>
            </a:pPr>
            <a:r>
              <a:rPr lang="pt-BR" dirty="0" smtClean="0">
                <a:solidFill>
                  <a:schemeClr val="accent2"/>
                </a:solidFill>
              </a:rPr>
              <a:t>Como testar se o atributo ‘cor’ é estatisticamente significativo?</a:t>
            </a:r>
          </a:p>
          <a:p>
            <a:pPr marL="342900" indent="-342900" algn="just">
              <a:buFontTx/>
              <a:buChar char="-"/>
            </a:pPr>
            <a:endParaRPr lang="pt-BR" dirty="0" smtClean="0">
              <a:solidFill>
                <a:schemeClr val="accent2"/>
              </a:solidFill>
            </a:endParaRPr>
          </a:p>
          <a:p>
            <a:pPr marL="342900" indent="-342900" algn="just">
              <a:buFontTx/>
              <a:buChar char="-"/>
            </a:pPr>
            <a:r>
              <a:rPr lang="pt-BR" dirty="0" smtClean="0">
                <a:solidFill>
                  <a:schemeClr val="accent2"/>
                </a:solidFill>
              </a:rPr>
              <a:t>Ou seja, queremos testar se as quatro variáveis </a:t>
            </a:r>
            <a:r>
              <a:rPr lang="pt-BR" i="1" dirty="0" err="1" smtClean="0">
                <a:solidFill>
                  <a:schemeClr val="accent2"/>
                </a:solidFill>
              </a:rPr>
              <a:t>dummy</a:t>
            </a:r>
            <a:r>
              <a:rPr lang="pt-BR" dirty="0" smtClean="0">
                <a:solidFill>
                  <a:schemeClr val="accent2"/>
                </a:solidFill>
              </a:rPr>
              <a:t> que captam a cor do indivíduo são </a:t>
            </a:r>
            <a:r>
              <a:rPr lang="pt-BR" b="1" dirty="0" smtClean="0">
                <a:solidFill>
                  <a:schemeClr val="accent2"/>
                </a:solidFill>
              </a:rPr>
              <a:t>conjuntamente</a:t>
            </a:r>
            <a:r>
              <a:rPr lang="pt-BR" dirty="0" smtClean="0">
                <a:solidFill>
                  <a:schemeClr val="accent2"/>
                </a:solidFill>
              </a:rPr>
              <a:t> significativas:</a:t>
            </a:r>
          </a:p>
          <a:p>
            <a:pPr marL="884238" lvl="1" indent="-342900" algn="just">
              <a:buFontTx/>
              <a:buChar char="-"/>
            </a:pPr>
            <a:r>
              <a:rPr lang="pt-BR" sz="2000" dirty="0" smtClean="0">
                <a:solidFill>
                  <a:schemeClr val="accent2"/>
                </a:solidFill>
              </a:rPr>
              <a:t>H</a:t>
            </a:r>
            <a:r>
              <a:rPr lang="pt-BR" sz="2000" baseline="-25000" dirty="0" smtClean="0">
                <a:solidFill>
                  <a:schemeClr val="accent2"/>
                </a:solidFill>
              </a:rPr>
              <a:t>0</a:t>
            </a:r>
            <a:r>
              <a:rPr lang="pt-BR" sz="2000" dirty="0" smtClean="0">
                <a:solidFill>
                  <a:schemeClr val="accent2"/>
                </a:solidFill>
              </a:rPr>
              <a:t>: </a:t>
            </a:r>
            <a:r>
              <a:rPr lang="el-GR" sz="2000" dirty="0">
                <a:solidFill>
                  <a:schemeClr val="accent2"/>
                </a:solidFill>
              </a:rPr>
              <a:t>δ</a:t>
            </a:r>
            <a:r>
              <a:rPr lang="pt-BR" sz="2000" baseline="-25000" dirty="0" smtClean="0">
                <a:solidFill>
                  <a:schemeClr val="accent2"/>
                </a:solidFill>
              </a:rPr>
              <a:t>0</a:t>
            </a:r>
            <a:r>
              <a:rPr lang="pt-BR" sz="2000" dirty="0" smtClean="0">
                <a:solidFill>
                  <a:schemeClr val="accent2"/>
                </a:solidFill>
              </a:rPr>
              <a:t> = </a:t>
            </a:r>
            <a:r>
              <a:rPr lang="el-GR" sz="2000" dirty="0" smtClean="0">
                <a:solidFill>
                  <a:schemeClr val="accent2"/>
                </a:solidFill>
              </a:rPr>
              <a:t>δ</a:t>
            </a:r>
            <a:r>
              <a:rPr lang="pt-BR" sz="2000" baseline="-25000" dirty="0" smtClean="0">
                <a:solidFill>
                  <a:schemeClr val="accent2"/>
                </a:solidFill>
              </a:rPr>
              <a:t>1 </a:t>
            </a:r>
            <a:r>
              <a:rPr lang="pt-BR" sz="2000" dirty="0" smtClean="0">
                <a:solidFill>
                  <a:schemeClr val="accent2"/>
                </a:solidFill>
              </a:rPr>
              <a:t>= </a:t>
            </a:r>
            <a:r>
              <a:rPr lang="el-GR" sz="2000" dirty="0">
                <a:solidFill>
                  <a:schemeClr val="accent2"/>
                </a:solidFill>
              </a:rPr>
              <a:t>δ</a:t>
            </a:r>
            <a:r>
              <a:rPr lang="pt-BR" sz="2000" baseline="-25000" dirty="0" smtClean="0">
                <a:solidFill>
                  <a:schemeClr val="accent2"/>
                </a:solidFill>
              </a:rPr>
              <a:t>2</a:t>
            </a:r>
            <a:r>
              <a:rPr lang="pt-BR" sz="2000" dirty="0" smtClean="0">
                <a:solidFill>
                  <a:schemeClr val="accent2"/>
                </a:solidFill>
              </a:rPr>
              <a:t> = </a:t>
            </a:r>
            <a:r>
              <a:rPr lang="el-GR" sz="2000" dirty="0">
                <a:solidFill>
                  <a:schemeClr val="accent2"/>
                </a:solidFill>
              </a:rPr>
              <a:t>δ</a:t>
            </a:r>
            <a:r>
              <a:rPr lang="pt-BR" sz="2000" baseline="-25000" dirty="0" smtClean="0">
                <a:solidFill>
                  <a:schemeClr val="accent2"/>
                </a:solidFill>
              </a:rPr>
              <a:t>3</a:t>
            </a:r>
            <a:r>
              <a:rPr lang="pt-BR" sz="2000" dirty="0" smtClean="0">
                <a:solidFill>
                  <a:schemeClr val="accent2"/>
                </a:solidFill>
              </a:rPr>
              <a:t> = 0</a:t>
            </a:r>
          </a:p>
          <a:p>
            <a:pPr marL="884238" lvl="1" indent="-342900" algn="just">
              <a:buFontTx/>
              <a:buChar char="-"/>
            </a:pPr>
            <a:r>
              <a:rPr lang="pt-BR" sz="2000" dirty="0" smtClean="0">
                <a:solidFill>
                  <a:schemeClr val="accent2"/>
                </a:solidFill>
              </a:rPr>
              <a:t>H</a:t>
            </a:r>
            <a:r>
              <a:rPr lang="pt-BR" sz="2000" baseline="-25000" dirty="0" smtClean="0">
                <a:solidFill>
                  <a:schemeClr val="accent2"/>
                </a:solidFill>
              </a:rPr>
              <a:t>A</a:t>
            </a:r>
            <a:r>
              <a:rPr lang="pt-BR" sz="2000" dirty="0" smtClean="0">
                <a:solidFill>
                  <a:schemeClr val="accent2"/>
                </a:solidFill>
              </a:rPr>
              <a:t>: pelo menos um dos </a:t>
            </a:r>
            <a:r>
              <a:rPr lang="el-GR" sz="2000" dirty="0" smtClean="0">
                <a:solidFill>
                  <a:schemeClr val="accent2"/>
                </a:solidFill>
              </a:rPr>
              <a:t>δ</a:t>
            </a:r>
            <a:r>
              <a:rPr lang="pt-BR" sz="2000" dirty="0" smtClean="0">
                <a:solidFill>
                  <a:schemeClr val="accent2"/>
                </a:solidFill>
              </a:rPr>
              <a:t> ≠ 0</a:t>
            </a:r>
          </a:p>
          <a:p>
            <a:pPr marL="884238" lvl="1" indent="-342900" algn="just">
              <a:buFontTx/>
              <a:buChar char="-"/>
            </a:pPr>
            <a:endParaRPr lang="pt-BR" sz="2000" dirty="0">
              <a:solidFill>
                <a:schemeClr val="accent2"/>
              </a:solidFill>
            </a:endParaRPr>
          </a:p>
          <a:p>
            <a:pPr marL="342900" indent="-342900" algn="just">
              <a:buFontTx/>
              <a:buChar char="-"/>
            </a:pPr>
            <a:r>
              <a:rPr lang="pt-BR" sz="2200" dirty="0" smtClean="0">
                <a:solidFill>
                  <a:schemeClr val="accent2"/>
                </a:solidFill>
              </a:rPr>
              <a:t>Teste F para bloco de variáveis:</a:t>
            </a:r>
            <a:endParaRPr lang="pt-BR" sz="2200" dirty="0">
              <a:solidFill>
                <a:schemeClr val="accent2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471" y="4449953"/>
            <a:ext cx="1956054" cy="1599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52931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N27_CARECA_v2pipoca_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0"/>
            <a:ext cx="918051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CaixaDeTexto 18"/>
          <p:cNvSpPr txBox="1"/>
          <p:nvPr/>
        </p:nvSpPr>
        <p:spPr>
          <a:xfrm>
            <a:off x="0" y="1191235"/>
            <a:ext cx="8820150" cy="369332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pt-BR" b="1" kern="0" dirty="0">
                <a:solidFill>
                  <a:srgbClr val="004785"/>
                </a:solidFill>
                <a:latin typeface="Calibri" pitchFamily="34" charset="0"/>
              </a:rPr>
              <a:t>    </a:t>
            </a:r>
            <a:r>
              <a:rPr lang="pt-BR" b="1" kern="0" dirty="0" smtClean="0">
                <a:solidFill>
                  <a:schemeClr val="accent2"/>
                </a:solidFill>
                <a:latin typeface="Arial" charset="0"/>
              </a:rPr>
              <a:t>O uso de variáveis </a:t>
            </a:r>
            <a:r>
              <a:rPr lang="pt-BR" b="1" i="1" kern="0" dirty="0" err="1" smtClean="0">
                <a:solidFill>
                  <a:schemeClr val="accent2"/>
                </a:solidFill>
                <a:latin typeface="Arial" charset="0"/>
              </a:rPr>
              <a:t>dummy</a:t>
            </a:r>
            <a:r>
              <a:rPr lang="pt-BR" b="1" kern="0" dirty="0" smtClean="0">
                <a:solidFill>
                  <a:schemeClr val="accent2"/>
                </a:solidFill>
                <a:latin typeface="Arial" charset="0"/>
              </a:rPr>
              <a:t> para categorias múltiplas</a:t>
            </a:r>
            <a:endParaRPr lang="pt-BR" b="1" kern="0" dirty="0">
              <a:solidFill>
                <a:schemeClr val="accent2"/>
              </a:solidFill>
              <a:latin typeface="Arial" charset="0"/>
            </a:endParaRPr>
          </a:p>
        </p:txBody>
      </p:sp>
      <p:cxnSp>
        <p:nvCxnSpPr>
          <p:cNvPr id="27" name="Conector reto 26"/>
          <p:cNvCxnSpPr/>
          <p:nvPr/>
        </p:nvCxnSpPr>
        <p:spPr>
          <a:xfrm>
            <a:off x="193675" y="1700213"/>
            <a:ext cx="8712200" cy="0"/>
          </a:xfrm>
          <a:prstGeom prst="line">
            <a:avLst/>
          </a:prstGeom>
          <a:ln w="28575">
            <a:solidFill>
              <a:srgbClr val="0047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74" name="Picture 5" descr="S15_ge_02"/>
          <p:cNvPicPr>
            <a:picLocks noChangeAspect="1" noChangeArrowheads="1"/>
          </p:cNvPicPr>
          <p:nvPr/>
        </p:nvPicPr>
        <p:blipFill>
          <a:blip r:embed="rId3" cstate="print"/>
          <a:srcRect t="1459" r="36406" b="76527"/>
          <a:stretch>
            <a:fillRect/>
          </a:stretch>
        </p:blipFill>
        <p:spPr bwMode="auto">
          <a:xfrm>
            <a:off x="0" y="0"/>
            <a:ext cx="5815013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Espaço Reservado para Texto 3"/>
          <p:cNvSpPr txBox="1">
            <a:spLocks/>
          </p:cNvSpPr>
          <p:nvPr/>
        </p:nvSpPr>
        <p:spPr>
          <a:xfrm>
            <a:off x="198438" y="403225"/>
            <a:ext cx="6389687" cy="504825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pt-BR" sz="2400" b="1" kern="0" dirty="0" smtClean="0">
                <a:solidFill>
                  <a:schemeClr val="bg1"/>
                </a:solidFill>
                <a:latin typeface="Arial" charset="0"/>
              </a:rPr>
              <a:t>Variáveis binárias</a:t>
            </a:r>
            <a:endParaRPr lang="pt-BR" sz="2400" b="1" kern="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8893175" y="6556375"/>
            <a:ext cx="261938" cy="27622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342900" indent="-342900" algn="r" eaLnBrk="0" hangingPunct="0">
              <a:spcBef>
                <a:spcPct val="20000"/>
              </a:spcBef>
              <a:defRPr/>
            </a:pPr>
            <a:fld id="{A58BF693-E489-4C27-9271-581335BEF6B5}" type="slidenum">
              <a:rPr lang="pt-BR" sz="1200" ker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pPr marL="342900" indent="-342900" algn="r" eaLnBrk="0" hangingPunct="0">
                <a:spcBef>
                  <a:spcPct val="20000"/>
                </a:spcBef>
                <a:defRPr/>
              </a:pPr>
              <a:t>12</a:t>
            </a:fld>
            <a:endParaRPr lang="pt-BR" sz="1200" kern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5377" name="AutoShape 3"/>
          <p:cNvSpPr>
            <a:spLocks noChangeAspect="1" noChangeArrowheads="1"/>
          </p:cNvSpPr>
          <p:nvPr/>
        </p:nvSpPr>
        <p:spPr bwMode="auto">
          <a:xfrm>
            <a:off x="395288" y="1773238"/>
            <a:ext cx="9144000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198438" y="1916831"/>
            <a:ext cx="8825706" cy="4777655"/>
          </a:xfrm>
        </p:spPr>
        <p:txBody>
          <a:bodyPr/>
          <a:lstStyle/>
          <a:p>
            <a:pPr marL="342900" lvl="1" indent="-342900">
              <a:lnSpc>
                <a:spcPct val="150000"/>
              </a:lnSpc>
              <a:buFontTx/>
              <a:buChar char="-"/>
            </a:pPr>
            <a:r>
              <a:rPr lang="pt-BR" sz="2000" dirty="0" smtClean="0">
                <a:solidFill>
                  <a:schemeClr val="accent2"/>
                </a:solidFill>
              </a:rPr>
              <a:t>Modelo restrito: é o modelo sob H</a:t>
            </a:r>
            <a:r>
              <a:rPr lang="pt-BR" sz="2000" baseline="-25000" dirty="0" smtClean="0">
                <a:solidFill>
                  <a:schemeClr val="accent2"/>
                </a:solidFill>
              </a:rPr>
              <a:t>0: </a:t>
            </a:r>
            <a:r>
              <a:rPr lang="el-GR" sz="2000" dirty="0" smtClean="0">
                <a:solidFill>
                  <a:schemeClr val="accent2"/>
                </a:solidFill>
                <a:ea typeface="+mn-ea"/>
                <a:cs typeface="+mn-cs"/>
              </a:rPr>
              <a:t>δ</a:t>
            </a:r>
            <a:r>
              <a:rPr lang="pt-BR" sz="2000" baseline="-25000" dirty="0">
                <a:solidFill>
                  <a:schemeClr val="accent2"/>
                </a:solidFill>
                <a:ea typeface="+mn-ea"/>
                <a:cs typeface="+mn-cs"/>
              </a:rPr>
              <a:t>0</a:t>
            </a:r>
            <a:r>
              <a:rPr lang="pt-BR" sz="2000" dirty="0">
                <a:solidFill>
                  <a:schemeClr val="accent2"/>
                </a:solidFill>
                <a:ea typeface="+mn-ea"/>
                <a:cs typeface="+mn-cs"/>
              </a:rPr>
              <a:t> = </a:t>
            </a:r>
            <a:r>
              <a:rPr lang="el-GR" sz="2000" dirty="0">
                <a:solidFill>
                  <a:schemeClr val="accent2"/>
                </a:solidFill>
                <a:ea typeface="+mn-ea"/>
                <a:cs typeface="+mn-cs"/>
              </a:rPr>
              <a:t>δ</a:t>
            </a:r>
            <a:r>
              <a:rPr lang="pt-BR" sz="2000" baseline="-25000" dirty="0">
                <a:solidFill>
                  <a:schemeClr val="accent2"/>
                </a:solidFill>
                <a:ea typeface="+mn-ea"/>
                <a:cs typeface="+mn-cs"/>
              </a:rPr>
              <a:t>1</a:t>
            </a:r>
            <a:r>
              <a:rPr lang="pt-BR" sz="2000" dirty="0">
                <a:solidFill>
                  <a:schemeClr val="accent2"/>
                </a:solidFill>
                <a:ea typeface="+mn-ea"/>
                <a:cs typeface="+mn-cs"/>
              </a:rPr>
              <a:t> = </a:t>
            </a:r>
            <a:r>
              <a:rPr lang="el-GR" sz="2000" dirty="0">
                <a:solidFill>
                  <a:schemeClr val="accent2"/>
                </a:solidFill>
                <a:ea typeface="+mn-ea"/>
                <a:cs typeface="+mn-cs"/>
              </a:rPr>
              <a:t>δ</a:t>
            </a:r>
            <a:r>
              <a:rPr lang="pt-BR" sz="2000" baseline="-25000" dirty="0">
                <a:solidFill>
                  <a:schemeClr val="accent2"/>
                </a:solidFill>
                <a:ea typeface="+mn-ea"/>
                <a:cs typeface="+mn-cs"/>
              </a:rPr>
              <a:t>2</a:t>
            </a:r>
            <a:r>
              <a:rPr lang="pt-BR" sz="2000" dirty="0">
                <a:solidFill>
                  <a:schemeClr val="accent2"/>
                </a:solidFill>
                <a:ea typeface="+mn-ea"/>
                <a:cs typeface="+mn-cs"/>
              </a:rPr>
              <a:t> = </a:t>
            </a:r>
            <a:r>
              <a:rPr lang="el-GR" sz="2000" dirty="0">
                <a:solidFill>
                  <a:schemeClr val="accent2"/>
                </a:solidFill>
                <a:ea typeface="+mn-ea"/>
                <a:cs typeface="+mn-cs"/>
              </a:rPr>
              <a:t>δ</a:t>
            </a:r>
            <a:r>
              <a:rPr lang="pt-BR" sz="2000" baseline="-25000" dirty="0">
                <a:solidFill>
                  <a:schemeClr val="accent2"/>
                </a:solidFill>
                <a:ea typeface="+mn-ea"/>
                <a:cs typeface="+mn-cs"/>
              </a:rPr>
              <a:t>3</a:t>
            </a:r>
            <a:r>
              <a:rPr lang="pt-BR" sz="2000" dirty="0">
                <a:solidFill>
                  <a:schemeClr val="accent2"/>
                </a:solidFill>
                <a:ea typeface="+mn-ea"/>
                <a:cs typeface="+mn-cs"/>
              </a:rPr>
              <a:t> = 0</a:t>
            </a:r>
          </a:p>
          <a:p>
            <a:pPr lvl="1">
              <a:lnSpc>
                <a:spcPct val="150000"/>
              </a:lnSpc>
            </a:pPr>
            <a:r>
              <a:rPr lang="pt-BR" sz="2200" dirty="0" err="1" smtClean="0">
                <a:solidFill>
                  <a:schemeClr val="accent2"/>
                </a:solidFill>
              </a:rPr>
              <a:t>wage</a:t>
            </a:r>
            <a:r>
              <a:rPr lang="pt-BR" sz="2200" dirty="0" smtClean="0">
                <a:solidFill>
                  <a:schemeClr val="accent2"/>
                </a:solidFill>
              </a:rPr>
              <a:t> </a:t>
            </a:r>
            <a:r>
              <a:rPr lang="pt-BR" sz="2200" dirty="0">
                <a:solidFill>
                  <a:schemeClr val="accent2"/>
                </a:solidFill>
              </a:rPr>
              <a:t>= </a:t>
            </a:r>
            <a:r>
              <a:rPr lang="el-GR" sz="2200" dirty="0">
                <a:solidFill>
                  <a:schemeClr val="accent2"/>
                </a:solidFill>
              </a:rPr>
              <a:t>β</a:t>
            </a:r>
            <a:r>
              <a:rPr lang="pt-BR" sz="2200" baseline="-25000" dirty="0">
                <a:solidFill>
                  <a:schemeClr val="accent2"/>
                </a:solidFill>
              </a:rPr>
              <a:t>0</a:t>
            </a:r>
            <a:r>
              <a:rPr lang="pt-BR" sz="2200" dirty="0">
                <a:solidFill>
                  <a:schemeClr val="accent2"/>
                </a:solidFill>
              </a:rPr>
              <a:t> + </a:t>
            </a:r>
            <a:r>
              <a:rPr lang="el-GR" sz="2200" dirty="0">
                <a:solidFill>
                  <a:schemeClr val="accent2"/>
                </a:solidFill>
              </a:rPr>
              <a:t>β</a:t>
            </a:r>
            <a:r>
              <a:rPr lang="pt-BR" sz="2200" baseline="-25000" dirty="0">
                <a:solidFill>
                  <a:schemeClr val="accent2"/>
                </a:solidFill>
              </a:rPr>
              <a:t>1</a:t>
            </a:r>
            <a:r>
              <a:rPr lang="pt-BR" sz="2200" dirty="0">
                <a:solidFill>
                  <a:schemeClr val="accent2"/>
                </a:solidFill>
              </a:rPr>
              <a:t>.educ + </a:t>
            </a:r>
            <a:r>
              <a:rPr lang="el-GR" sz="2200" dirty="0" smtClean="0">
                <a:solidFill>
                  <a:schemeClr val="accent2"/>
                </a:solidFill>
              </a:rPr>
              <a:t>μ</a:t>
            </a:r>
            <a:endParaRPr lang="pt-BR" sz="2200" dirty="0">
              <a:solidFill>
                <a:schemeClr val="accent2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pt-BR" dirty="0" smtClean="0">
              <a:solidFill>
                <a:schemeClr val="accent2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pt-BR" dirty="0" smtClean="0">
                <a:solidFill>
                  <a:schemeClr val="accent2"/>
                </a:solidFill>
              </a:rPr>
              <a:t>Modelo irrestrito: é o modelo “completo”</a:t>
            </a:r>
          </a:p>
          <a:p>
            <a:pPr lvl="1">
              <a:lnSpc>
                <a:spcPct val="150000"/>
              </a:lnSpc>
            </a:pPr>
            <a:r>
              <a:rPr lang="pt-BR" sz="2200" dirty="0" err="1" smtClean="0">
                <a:solidFill>
                  <a:schemeClr val="accent2"/>
                </a:solidFill>
              </a:rPr>
              <a:t>wage</a:t>
            </a:r>
            <a:r>
              <a:rPr lang="pt-BR" sz="2200" dirty="0" smtClean="0">
                <a:solidFill>
                  <a:schemeClr val="accent2"/>
                </a:solidFill>
              </a:rPr>
              <a:t> </a:t>
            </a:r>
            <a:r>
              <a:rPr lang="pt-BR" sz="2200" dirty="0">
                <a:solidFill>
                  <a:schemeClr val="accent2"/>
                </a:solidFill>
              </a:rPr>
              <a:t>= </a:t>
            </a:r>
            <a:r>
              <a:rPr lang="el-GR" sz="2200" dirty="0">
                <a:solidFill>
                  <a:schemeClr val="accent2"/>
                </a:solidFill>
              </a:rPr>
              <a:t>β</a:t>
            </a:r>
            <a:r>
              <a:rPr lang="pt-BR" sz="2200" baseline="-25000" dirty="0">
                <a:solidFill>
                  <a:schemeClr val="accent2"/>
                </a:solidFill>
              </a:rPr>
              <a:t>0</a:t>
            </a:r>
            <a:r>
              <a:rPr lang="pt-BR" sz="2200" dirty="0">
                <a:solidFill>
                  <a:schemeClr val="accent2"/>
                </a:solidFill>
              </a:rPr>
              <a:t> + </a:t>
            </a:r>
            <a:r>
              <a:rPr lang="el-GR" sz="2200" dirty="0">
                <a:solidFill>
                  <a:schemeClr val="accent2"/>
                </a:solidFill>
              </a:rPr>
              <a:t>δ</a:t>
            </a:r>
            <a:r>
              <a:rPr lang="pt-BR" sz="2200" baseline="-25000" dirty="0">
                <a:solidFill>
                  <a:schemeClr val="accent2"/>
                </a:solidFill>
              </a:rPr>
              <a:t>0</a:t>
            </a:r>
            <a:r>
              <a:rPr lang="pt-BR" sz="2200" dirty="0">
                <a:solidFill>
                  <a:schemeClr val="accent2"/>
                </a:solidFill>
              </a:rPr>
              <a:t>.indio + </a:t>
            </a:r>
            <a:r>
              <a:rPr lang="el-GR" sz="2200" dirty="0">
                <a:solidFill>
                  <a:schemeClr val="accent2"/>
                </a:solidFill>
              </a:rPr>
              <a:t>δ</a:t>
            </a:r>
            <a:r>
              <a:rPr lang="pt-BR" sz="2200" baseline="-25000" dirty="0">
                <a:solidFill>
                  <a:schemeClr val="accent2"/>
                </a:solidFill>
              </a:rPr>
              <a:t>1</a:t>
            </a:r>
            <a:r>
              <a:rPr lang="pt-BR" sz="2200" dirty="0">
                <a:solidFill>
                  <a:schemeClr val="accent2"/>
                </a:solidFill>
              </a:rPr>
              <a:t>.preto  + </a:t>
            </a:r>
            <a:r>
              <a:rPr lang="el-GR" sz="2200" dirty="0">
                <a:solidFill>
                  <a:schemeClr val="accent2"/>
                </a:solidFill>
              </a:rPr>
              <a:t>δ</a:t>
            </a:r>
            <a:r>
              <a:rPr lang="pt-BR" sz="2200" baseline="-25000" dirty="0">
                <a:solidFill>
                  <a:schemeClr val="accent2"/>
                </a:solidFill>
              </a:rPr>
              <a:t>2</a:t>
            </a:r>
            <a:r>
              <a:rPr lang="pt-BR" sz="2200" dirty="0">
                <a:solidFill>
                  <a:schemeClr val="accent2"/>
                </a:solidFill>
              </a:rPr>
              <a:t>.pardo  + </a:t>
            </a:r>
            <a:r>
              <a:rPr lang="el-GR" sz="2200" dirty="0">
                <a:solidFill>
                  <a:schemeClr val="accent2"/>
                </a:solidFill>
              </a:rPr>
              <a:t>δ</a:t>
            </a:r>
            <a:r>
              <a:rPr lang="pt-BR" sz="2200" baseline="-25000" dirty="0">
                <a:solidFill>
                  <a:schemeClr val="accent2"/>
                </a:solidFill>
              </a:rPr>
              <a:t>3</a:t>
            </a:r>
            <a:r>
              <a:rPr lang="pt-BR" sz="2200" dirty="0">
                <a:solidFill>
                  <a:schemeClr val="accent2"/>
                </a:solidFill>
              </a:rPr>
              <a:t>.amarelo  + </a:t>
            </a:r>
            <a:r>
              <a:rPr lang="el-GR" sz="2200" dirty="0">
                <a:solidFill>
                  <a:schemeClr val="accent2"/>
                </a:solidFill>
              </a:rPr>
              <a:t>β</a:t>
            </a:r>
            <a:r>
              <a:rPr lang="pt-BR" sz="2200" baseline="-25000" dirty="0">
                <a:solidFill>
                  <a:schemeClr val="accent2"/>
                </a:solidFill>
              </a:rPr>
              <a:t>1</a:t>
            </a:r>
            <a:r>
              <a:rPr lang="pt-BR" sz="2200" dirty="0">
                <a:solidFill>
                  <a:schemeClr val="accent2"/>
                </a:solidFill>
              </a:rPr>
              <a:t>.educ </a:t>
            </a:r>
            <a:r>
              <a:rPr lang="pt-BR" sz="2200" dirty="0" smtClean="0">
                <a:solidFill>
                  <a:schemeClr val="accent2"/>
                </a:solidFill>
              </a:rPr>
              <a:t>+ </a:t>
            </a:r>
            <a:r>
              <a:rPr lang="el-GR" sz="2200" dirty="0" smtClean="0">
                <a:solidFill>
                  <a:schemeClr val="accent2"/>
                </a:solidFill>
              </a:rPr>
              <a:t>μ</a:t>
            </a:r>
            <a:endParaRPr lang="pt-BR" sz="2200" dirty="0" smtClean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endParaRPr lang="pt-BR" sz="2400" dirty="0">
              <a:solidFill>
                <a:schemeClr val="accent2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960952"/>
            <a:ext cx="1979066" cy="161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Conector de seta reta 5"/>
          <p:cNvCxnSpPr/>
          <p:nvPr/>
        </p:nvCxnSpPr>
        <p:spPr>
          <a:xfrm>
            <a:off x="2051720" y="5661248"/>
            <a:ext cx="216024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4139952" y="5466710"/>
            <a:ext cx="3474293" cy="338554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 (Corpo)"/>
              </a:rPr>
              <a:t>Número de restrições em H</a:t>
            </a:r>
            <a:r>
              <a:rPr kumimoji="0" lang="pt-BR" sz="16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 (Corpo)"/>
              </a:rPr>
              <a:t>0</a:t>
            </a:r>
            <a:endParaRPr kumimoji="0" lang="en-US" sz="1600" b="0" i="0" u="none" strike="noStrike" kern="0" cap="none" spc="0" normalizeH="0" baseline="-2500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 (Corpo)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3636218" y="6021288"/>
            <a:ext cx="5184254" cy="584775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 (Corpo)"/>
              </a:rPr>
              <a:t>Número de variáveis explanatórias no modelo</a:t>
            </a:r>
            <a:r>
              <a:rPr kumimoji="0" lang="pt-BR" sz="1600" b="0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 (Corpo)"/>
              </a:rPr>
              <a:t> completo, ou irrestrito</a:t>
            </a:r>
            <a:endParaRPr kumimoji="0" lang="en-US" sz="1600" b="0" i="0" u="none" strike="noStrike" kern="0" cap="none" spc="0" normalizeH="0" baseline="-2500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 (Corpo)"/>
            </a:endParaRPr>
          </a:p>
        </p:txBody>
      </p:sp>
      <p:cxnSp>
        <p:nvCxnSpPr>
          <p:cNvPr id="12" name="Conector angulado 11"/>
          <p:cNvCxnSpPr/>
          <p:nvPr/>
        </p:nvCxnSpPr>
        <p:spPr>
          <a:xfrm flipV="1">
            <a:off x="1979712" y="6206282"/>
            <a:ext cx="1728192" cy="350093"/>
          </a:xfrm>
          <a:prstGeom prst="bentConnector3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5457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N27_CARECA_v2pipoca_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0"/>
            <a:ext cx="918051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4" name="Picture 5" descr="S15_ge_02"/>
          <p:cNvPicPr>
            <a:picLocks noChangeAspect="1" noChangeArrowheads="1"/>
          </p:cNvPicPr>
          <p:nvPr/>
        </p:nvPicPr>
        <p:blipFill>
          <a:blip r:embed="rId3" cstate="print"/>
          <a:srcRect t="1459" r="36406" b="76527"/>
          <a:stretch>
            <a:fillRect/>
          </a:stretch>
        </p:blipFill>
        <p:spPr bwMode="auto">
          <a:xfrm>
            <a:off x="0" y="0"/>
            <a:ext cx="5815013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Espaço Reservado para Texto 3"/>
          <p:cNvSpPr txBox="1">
            <a:spLocks/>
          </p:cNvSpPr>
          <p:nvPr/>
        </p:nvSpPr>
        <p:spPr>
          <a:xfrm>
            <a:off x="198438" y="403225"/>
            <a:ext cx="6389687" cy="504825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pt-BR" sz="2400" b="1" kern="0" dirty="0" smtClean="0">
                <a:solidFill>
                  <a:schemeClr val="bg1"/>
                </a:solidFill>
                <a:latin typeface="Arial" charset="0"/>
              </a:rPr>
              <a:t>Exercício</a:t>
            </a:r>
            <a:endParaRPr lang="pt-BR" sz="2400" b="1" kern="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8893175" y="6556375"/>
            <a:ext cx="261938" cy="27622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342900" indent="-342900" algn="r" eaLnBrk="0" hangingPunct="0">
              <a:spcBef>
                <a:spcPct val="20000"/>
              </a:spcBef>
              <a:defRPr/>
            </a:pPr>
            <a:fld id="{A58BF693-E489-4C27-9271-581335BEF6B5}" type="slidenum">
              <a:rPr lang="pt-BR" sz="1200" ker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pPr marL="342900" indent="-342900" algn="r" eaLnBrk="0" hangingPunct="0">
                <a:spcBef>
                  <a:spcPct val="20000"/>
                </a:spcBef>
                <a:defRPr/>
              </a:pPr>
              <a:t>13</a:t>
            </a:fld>
            <a:endParaRPr lang="pt-BR" sz="1200" kern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5377" name="AutoShape 3"/>
          <p:cNvSpPr>
            <a:spLocks noChangeAspect="1" noChangeArrowheads="1"/>
          </p:cNvSpPr>
          <p:nvPr/>
        </p:nvSpPr>
        <p:spPr bwMode="auto">
          <a:xfrm>
            <a:off x="395288" y="1773238"/>
            <a:ext cx="9144000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198438" y="981074"/>
            <a:ext cx="8550026" cy="5851525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pt-BR" sz="1800" dirty="0" smtClean="0">
                <a:solidFill>
                  <a:schemeClr val="accent2"/>
                </a:solidFill>
              </a:rPr>
              <a:t>Considere o modelo </a:t>
            </a:r>
          </a:p>
          <a:p>
            <a:pPr marL="342900" indent="-342900">
              <a:buFontTx/>
              <a:buChar char="-"/>
            </a:pPr>
            <a:endParaRPr lang="pt-BR" sz="1800" dirty="0">
              <a:solidFill>
                <a:schemeClr val="accent2"/>
              </a:solidFill>
            </a:endParaRPr>
          </a:p>
          <a:p>
            <a:pPr marL="342900" indent="-342900">
              <a:buFontTx/>
              <a:buChar char="-"/>
            </a:pPr>
            <a:endParaRPr lang="pt-BR" sz="1800" dirty="0" smtClean="0">
              <a:solidFill>
                <a:schemeClr val="accent2"/>
              </a:solidFill>
            </a:endParaRPr>
          </a:p>
          <a:p>
            <a:pPr marL="342900" indent="-342900">
              <a:buFontTx/>
              <a:buChar char="-"/>
            </a:pPr>
            <a:endParaRPr lang="pt-BR" sz="1800" dirty="0" smtClean="0">
              <a:solidFill>
                <a:schemeClr val="accent2"/>
              </a:solidFill>
            </a:endParaRPr>
          </a:p>
          <a:p>
            <a:pPr marL="342900" indent="-342900">
              <a:buFontTx/>
              <a:buChar char="-"/>
            </a:pPr>
            <a:endParaRPr lang="pt-BR" sz="1800" dirty="0">
              <a:solidFill>
                <a:schemeClr val="accent2"/>
              </a:solidFill>
            </a:endParaRPr>
          </a:p>
          <a:p>
            <a:pPr marL="342900" indent="-342900" algn="just">
              <a:buFontTx/>
              <a:buChar char="-"/>
            </a:pPr>
            <a:r>
              <a:rPr lang="pt-BR" sz="1800" dirty="0" smtClean="0">
                <a:solidFill>
                  <a:schemeClr val="accent2"/>
                </a:solidFill>
              </a:rPr>
              <a:t>em que l(</a:t>
            </a:r>
            <a:r>
              <a:rPr lang="pt-BR" sz="1800" dirty="0" err="1" smtClean="0">
                <a:solidFill>
                  <a:schemeClr val="accent2"/>
                </a:solidFill>
              </a:rPr>
              <a:t>wage</a:t>
            </a:r>
            <a:r>
              <a:rPr lang="pt-BR" sz="1800" dirty="0" smtClean="0">
                <a:solidFill>
                  <a:schemeClr val="accent2"/>
                </a:solidFill>
              </a:rPr>
              <a:t>) é </a:t>
            </a:r>
            <a:r>
              <a:rPr lang="pt-BR" sz="1800" dirty="0">
                <a:solidFill>
                  <a:schemeClr val="accent2"/>
                </a:solidFill>
              </a:rPr>
              <a:t>o logaritmo </a:t>
            </a:r>
            <a:r>
              <a:rPr lang="pt-BR" sz="1800" dirty="0" err="1">
                <a:solidFill>
                  <a:schemeClr val="accent2"/>
                </a:solidFill>
              </a:rPr>
              <a:t>neperiano</a:t>
            </a:r>
            <a:r>
              <a:rPr lang="pt-BR" sz="1800" dirty="0">
                <a:solidFill>
                  <a:schemeClr val="accent2"/>
                </a:solidFill>
              </a:rPr>
              <a:t> do salário, </a:t>
            </a:r>
            <a:r>
              <a:rPr lang="pt-BR" sz="1800" i="1" dirty="0" err="1">
                <a:solidFill>
                  <a:schemeClr val="accent2"/>
                </a:solidFill>
              </a:rPr>
              <a:t>educ</a:t>
            </a:r>
            <a:r>
              <a:rPr lang="pt-BR" sz="1800" dirty="0">
                <a:solidFill>
                  <a:schemeClr val="accent2"/>
                </a:solidFill>
              </a:rPr>
              <a:t> são os anos de estudo concluídos com sucesso, </a:t>
            </a:r>
            <a:r>
              <a:rPr lang="pt-BR" sz="1800" i="1" dirty="0" err="1">
                <a:solidFill>
                  <a:schemeClr val="accent2"/>
                </a:solidFill>
              </a:rPr>
              <a:t>exper</a:t>
            </a:r>
            <a:r>
              <a:rPr lang="pt-BR" sz="1800" dirty="0">
                <a:solidFill>
                  <a:schemeClr val="accent2"/>
                </a:solidFill>
              </a:rPr>
              <a:t> são os anos de experiência profissional, </a:t>
            </a:r>
            <a:r>
              <a:rPr lang="pt-BR" sz="1800" i="1" dirty="0" err="1">
                <a:solidFill>
                  <a:schemeClr val="accent2"/>
                </a:solidFill>
              </a:rPr>
              <a:t>tenure</a:t>
            </a:r>
            <a:r>
              <a:rPr lang="pt-BR" sz="1800" dirty="0">
                <a:solidFill>
                  <a:schemeClr val="accent2"/>
                </a:solidFill>
              </a:rPr>
              <a:t> são os anos de permanência com o atual empregador e </a:t>
            </a:r>
            <a:r>
              <a:rPr lang="pt-BR" sz="1800" i="1" dirty="0" err="1">
                <a:solidFill>
                  <a:schemeClr val="accent2"/>
                </a:solidFill>
              </a:rPr>
              <a:t>married</a:t>
            </a:r>
            <a:r>
              <a:rPr lang="pt-BR" sz="1800" dirty="0">
                <a:solidFill>
                  <a:schemeClr val="accent2"/>
                </a:solidFill>
              </a:rPr>
              <a:t>, </a:t>
            </a:r>
            <a:r>
              <a:rPr lang="pt-BR" sz="1800" i="1" dirty="0" err="1">
                <a:solidFill>
                  <a:schemeClr val="accent2"/>
                </a:solidFill>
              </a:rPr>
              <a:t>black</a:t>
            </a:r>
            <a:r>
              <a:rPr lang="pt-BR" sz="1800" dirty="0">
                <a:solidFill>
                  <a:schemeClr val="accent2"/>
                </a:solidFill>
              </a:rPr>
              <a:t>, </a:t>
            </a:r>
            <a:r>
              <a:rPr lang="pt-BR" sz="1800" i="1" dirty="0" err="1">
                <a:solidFill>
                  <a:schemeClr val="accent2"/>
                </a:solidFill>
              </a:rPr>
              <a:t>south</a:t>
            </a:r>
            <a:r>
              <a:rPr lang="pt-BR" sz="1800" dirty="0">
                <a:solidFill>
                  <a:schemeClr val="accent2"/>
                </a:solidFill>
              </a:rPr>
              <a:t> e </a:t>
            </a:r>
            <a:r>
              <a:rPr lang="pt-BR" sz="1800" i="1" dirty="0" err="1">
                <a:solidFill>
                  <a:schemeClr val="accent2"/>
                </a:solidFill>
              </a:rPr>
              <a:t>urban</a:t>
            </a:r>
            <a:r>
              <a:rPr lang="pt-BR" sz="1800" dirty="0">
                <a:solidFill>
                  <a:schemeClr val="accent2"/>
                </a:solidFill>
              </a:rPr>
              <a:t> são variáveis binárias iguais a um se a pessoa é casada, negra, reside no sul dos Estados Unidos e em áreas urbanas </a:t>
            </a:r>
            <a:r>
              <a:rPr lang="pt-BR" sz="1800" dirty="0" smtClean="0">
                <a:solidFill>
                  <a:schemeClr val="accent2"/>
                </a:solidFill>
              </a:rPr>
              <a:t>metropolitanas</a:t>
            </a:r>
            <a:r>
              <a:rPr lang="pt-BR" sz="1800" dirty="0">
                <a:solidFill>
                  <a:schemeClr val="accent2"/>
                </a:solidFill>
              </a:rPr>
              <a:t>, respectivamente</a:t>
            </a:r>
            <a:r>
              <a:rPr lang="pt-BR" sz="1800" dirty="0" smtClean="0">
                <a:solidFill>
                  <a:schemeClr val="accent2"/>
                </a:solidFill>
              </a:rPr>
              <a:t>.</a:t>
            </a:r>
          </a:p>
          <a:p>
            <a:pPr marL="342900" lvl="0" indent="-342900" algn="just">
              <a:buFontTx/>
              <a:buChar char="-"/>
            </a:pPr>
            <a:r>
              <a:rPr lang="pt-BR" sz="1800" dirty="0">
                <a:solidFill>
                  <a:schemeClr val="accent2"/>
                </a:solidFill>
              </a:rPr>
              <a:t>Posteriormente, foram adicionadas as variáveis </a:t>
            </a:r>
            <a:r>
              <a:rPr lang="pt-BR" sz="1800" i="1" dirty="0" smtClean="0">
                <a:solidFill>
                  <a:schemeClr val="accent2"/>
                </a:solidFill>
              </a:rPr>
              <a:t>exper</a:t>
            </a:r>
            <a:r>
              <a:rPr lang="pt-BR" sz="1800" i="1" baseline="30000" dirty="0" smtClean="0">
                <a:solidFill>
                  <a:schemeClr val="accent2"/>
                </a:solidFill>
              </a:rPr>
              <a:t>2</a:t>
            </a:r>
            <a:r>
              <a:rPr lang="pt-BR" sz="1800" i="1" dirty="0" smtClean="0">
                <a:solidFill>
                  <a:schemeClr val="accent2"/>
                </a:solidFill>
              </a:rPr>
              <a:t> </a:t>
            </a:r>
            <a:r>
              <a:rPr lang="pt-BR" sz="1800" dirty="0">
                <a:solidFill>
                  <a:schemeClr val="accent2"/>
                </a:solidFill>
              </a:rPr>
              <a:t>e </a:t>
            </a:r>
            <a:r>
              <a:rPr lang="pt-BR" sz="1800" i="1" dirty="0" smtClean="0">
                <a:solidFill>
                  <a:schemeClr val="accent2"/>
                </a:solidFill>
              </a:rPr>
              <a:t>tenure</a:t>
            </a:r>
            <a:r>
              <a:rPr lang="pt-BR" sz="1800" i="1" baseline="30000" dirty="0">
                <a:solidFill>
                  <a:schemeClr val="accent2"/>
                </a:solidFill>
              </a:rPr>
              <a:t>2</a:t>
            </a:r>
            <a:r>
              <a:rPr lang="pt-BR" sz="1800" i="1" dirty="0" smtClean="0">
                <a:solidFill>
                  <a:schemeClr val="accent2"/>
                </a:solidFill>
              </a:rPr>
              <a:t> </a:t>
            </a:r>
            <a:r>
              <a:rPr lang="pt-BR" sz="1800" dirty="0">
                <a:solidFill>
                  <a:schemeClr val="accent2"/>
                </a:solidFill>
              </a:rPr>
              <a:t>à equação, obtendo-se o </a:t>
            </a:r>
            <a:r>
              <a:rPr lang="pt-BR" sz="1800" dirty="0" smtClean="0">
                <a:solidFill>
                  <a:schemeClr val="accent2"/>
                </a:solidFill>
              </a:rPr>
              <a:t>modelo</a:t>
            </a:r>
          </a:p>
          <a:p>
            <a:pPr marL="342900" lvl="0" indent="-342900">
              <a:buFontTx/>
              <a:buChar char="-"/>
            </a:pPr>
            <a:endParaRPr lang="pt-BR" sz="1800" dirty="0">
              <a:solidFill>
                <a:schemeClr val="accent2"/>
              </a:solidFill>
            </a:endParaRPr>
          </a:p>
          <a:p>
            <a:pPr marL="342900" lvl="0" indent="-342900">
              <a:buFontTx/>
              <a:buChar char="-"/>
            </a:pPr>
            <a:endParaRPr lang="pt-BR" sz="1800" dirty="0" smtClean="0">
              <a:solidFill>
                <a:schemeClr val="accent2"/>
              </a:solidFill>
            </a:endParaRPr>
          </a:p>
          <a:p>
            <a:pPr marL="342900" indent="-342900">
              <a:buFontTx/>
              <a:buChar char="-"/>
            </a:pPr>
            <a:endParaRPr lang="pt-BR" sz="1800" dirty="0" smtClean="0">
              <a:solidFill>
                <a:schemeClr val="accent2"/>
              </a:solidFill>
            </a:endParaRPr>
          </a:p>
          <a:p>
            <a:pPr marL="342900" indent="-342900">
              <a:buFontTx/>
              <a:buChar char="-"/>
            </a:pPr>
            <a:endParaRPr lang="pt-BR" sz="1800" dirty="0">
              <a:solidFill>
                <a:schemeClr val="accent2"/>
              </a:solidFill>
            </a:endParaRPr>
          </a:p>
          <a:p>
            <a:pPr marL="342900" indent="-342900" algn="just">
              <a:buFontTx/>
              <a:buChar char="-"/>
            </a:pPr>
            <a:r>
              <a:rPr lang="pt-BR" sz="1800" dirty="0" smtClean="0">
                <a:solidFill>
                  <a:schemeClr val="accent2"/>
                </a:solidFill>
              </a:rPr>
              <a:t>Demonstre </a:t>
            </a:r>
            <a:r>
              <a:rPr lang="pt-BR" sz="1800" dirty="0">
                <a:solidFill>
                  <a:schemeClr val="accent2"/>
                </a:solidFill>
              </a:rPr>
              <a:t>que </a:t>
            </a:r>
            <a:r>
              <a:rPr lang="pt-BR" sz="1800" i="1" dirty="0">
                <a:solidFill>
                  <a:schemeClr val="accent2"/>
                </a:solidFill>
              </a:rPr>
              <a:t> </a:t>
            </a:r>
            <a:r>
              <a:rPr lang="pt-BR" sz="1800" i="1" dirty="0" smtClean="0">
                <a:solidFill>
                  <a:schemeClr val="accent2"/>
                </a:solidFill>
              </a:rPr>
              <a:t>exper</a:t>
            </a:r>
            <a:r>
              <a:rPr lang="pt-BR" sz="1800" i="1" baseline="30000" dirty="0" smtClean="0">
                <a:solidFill>
                  <a:schemeClr val="accent2"/>
                </a:solidFill>
              </a:rPr>
              <a:t>2</a:t>
            </a:r>
            <a:r>
              <a:rPr lang="pt-BR" sz="1800" i="1" dirty="0" smtClean="0">
                <a:solidFill>
                  <a:schemeClr val="accent2"/>
                </a:solidFill>
              </a:rPr>
              <a:t> </a:t>
            </a:r>
            <a:r>
              <a:rPr lang="pt-BR" sz="1800" dirty="0" smtClean="0">
                <a:solidFill>
                  <a:schemeClr val="accent2"/>
                </a:solidFill>
              </a:rPr>
              <a:t>e </a:t>
            </a:r>
            <a:r>
              <a:rPr lang="pt-BR" sz="1800" i="1" dirty="0" smtClean="0">
                <a:solidFill>
                  <a:schemeClr val="accent2"/>
                </a:solidFill>
              </a:rPr>
              <a:t>tenure</a:t>
            </a:r>
            <a:r>
              <a:rPr lang="pt-BR" sz="1800" i="1" baseline="30000" dirty="0" smtClean="0">
                <a:solidFill>
                  <a:schemeClr val="accent2"/>
                </a:solidFill>
              </a:rPr>
              <a:t>2</a:t>
            </a:r>
            <a:r>
              <a:rPr lang="pt-BR" sz="1800" dirty="0" smtClean="0">
                <a:solidFill>
                  <a:schemeClr val="accent2"/>
                </a:solidFill>
              </a:rPr>
              <a:t> são </a:t>
            </a:r>
            <a:r>
              <a:rPr lang="pt-BR" sz="1800" dirty="0">
                <a:solidFill>
                  <a:schemeClr val="accent2"/>
                </a:solidFill>
              </a:rPr>
              <a:t>conjuntamente não significativas mesmo ao nível de 10%.</a:t>
            </a:r>
            <a:endParaRPr lang="en-US" sz="1800" dirty="0">
              <a:solidFill>
                <a:schemeClr val="accent2"/>
              </a:solidFill>
            </a:endParaRPr>
          </a:p>
          <a:p>
            <a:pPr marL="342900" lvl="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268760"/>
            <a:ext cx="6957060" cy="1356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188" y="4653136"/>
            <a:ext cx="703326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85063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N27_CARECA_v2pipoca_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0"/>
            <a:ext cx="918051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7" name="Conector reto 26"/>
          <p:cNvCxnSpPr/>
          <p:nvPr/>
        </p:nvCxnSpPr>
        <p:spPr>
          <a:xfrm>
            <a:off x="193675" y="1700213"/>
            <a:ext cx="8712200" cy="0"/>
          </a:xfrm>
          <a:prstGeom prst="line">
            <a:avLst/>
          </a:prstGeom>
          <a:ln w="28575">
            <a:solidFill>
              <a:srgbClr val="0047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74" name="Picture 5" descr="S15_ge_02"/>
          <p:cNvPicPr>
            <a:picLocks noChangeAspect="1" noChangeArrowheads="1"/>
          </p:cNvPicPr>
          <p:nvPr/>
        </p:nvPicPr>
        <p:blipFill>
          <a:blip r:embed="rId3" cstate="print"/>
          <a:srcRect t="1459" r="36406" b="76527"/>
          <a:stretch>
            <a:fillRect/>
          </a:stretch>
        </p:blipFill>
        <p:spPr bwMode="auto">
          <a:xfrm>
            <a:off x="0" y="0"/>
            <a:ext cx="5815013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Espaço Reservado para Texto 3"/>
          <p:cNvSpPr txBox="1">
            <a:spLocks/>
          </p:cNvSpPr>
          <p:nvPr/>
        </p:nvSpPr>
        <p:spPr>
          <a:xfrm>
            <a:off x="198438" y="403225"/>
            <a:ext cx="6389687" cy="504825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pt-BR" sz="2400" b="1" kern="0" dirty="0" smtClean="0">
                <a:solidFill>
                  <a:schemeClr val="bg1"/>
                </a:solidFill>
                <a:latin typeface="Arial" charset="0"/>
              </a:rPr>
              <a:t>Bibliografia obrigatória</a:t>
            </a:r>
            <a:endParaRPr lang="pt-BR" sz="2400" b="1" kern="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8893175" y="6556375"/>
            <a:ext cx="261938" cy="27622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342900" indent="-342900" algn="r" eaLnBrk="0" hangingPunct="0">
              <a:spcBef>
                <a:spcPct val="20000"/>
              </a:spcBef>
              <a:defRPr/>
            </a:pPr>
            <a:fld id="{A58BF693-E489-4C27-9271-581335BEF6B5}" type="slidenum">
              <a:rPr lang="pt-BR" sz="1200" ker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pPr marL="342900" indent="-342900" algn="r" eaLnBrk="0" hangingPunct="0">
                <a:spcBef>
                  <a:spcPct val="20000"/>
                </a:spcBef>
                <a:defRPr/>
              </a:pPr>
              <a:t>14</a:t>
            </a:fld>
            <a:endParaRPr lang="pt-BR" sz="1200" kern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5377" name="AutoShape 3"/>
          <p:cNvSpPr>
            <a:spLocks noChangeAspect="1" noChangeArrowheads="1"/>
          </p:cNvSpPr>
          <p:nvPr/>
        </p:nvSpPr>
        <p:spPr bwMode="auto">
          <a:xfrm>
            <a:off x="395288" y="1773238"/>
            <a:ext cx="9144000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461934" y="1916832"/>
            <a:ext cx="8253470" cy="4104456"/>
          </a:xfrm>
        </p:spPr>
        <p:txBody>
          <a:bodyPr/>
          <a:lstStyle/>
          <a:p>
            <a:pPr marL="342900" indent="-342900" algn="just">
              <a:buFontTx/>
              <a:buChar char="-"/>
            </a:pPr>
            <a:r>
              <a:rPr lang="pt-BR" dirty="0" smtClean="0">
                <a:solidFill>
                  <a:schemeClr val="accent2"/>
                </a:solidFill>
              </a:rPr>
              <a:t>WOOLDRIDGE, Jeffrey M. Introdução à econometria: uma abordagem moderna. 4</a:t>
            </a:r>
            <a:r>
              <a:rPr lang="pt-BR" u="sng" baseline="30000" dirty="0" smtClean="0">
                <a:solidFill>
                  <a:schemeClr val="accent2"/>
                </a:solidFill>
              </a:rPr>
              <a:t>a</a:t>
            </a:r>
            <a:r>
              <a:rPr lang="pt-BR" dirty="0" smtClean="0">
                <a:solidFill>
                  <a:schemeClr val="accent2"/>
                </a:solidFill>
              </a:rPr>
              <a:t> edição. </a:t>
            </a:r>
            <a:r>
              <a:rPr lang="pt-BR" dirty="0" err="1" smtClean="0">
                <a:solidFill>
                  <a:schemeClr val="accent2"/>
                </a:solidFill>
              </a:rPr>
              <a:t>Thomson</a:t>
            </a:r>
            <a:r>
              <a:rPr lang="pt-BR" dirty="0" smtClean="0">
                <a:solidFill>
                  <a:schemeClr val="accent2"/>
                </a:solidFill>
              </a:rPr>
              <a:t> Pioneira, 2010. </a:t>
            </a:r>
            <a:r>
              <a:rPr lang="pt-BR" b="1" dirty="0" smtClean="0">
                <a:solidFill>
                  <a:schemeClr val="accent2"/>
                </a:solidFill>
              </a:rPr>
              <a:t>Cap. 7</a:t>
            </a:r>
            <a:r>
              <a:rPr lang="pt-BR" dirty="0" smtClean="0">
                <a:solidFill>
                  <a:schemeClr val="accent2"/>
                </a:solidFill>
              </a:rPr>
              <a:t>: Análise de Regressão Múltipla com Informações Qualitativas: Variáveis Binárias (ou </a:t>
            </a:r>
            <a:r>
              <a:rPr lang="pt-BR" dirty="0" err="1" smtClean="0">
                <a:solidFill>
                  <a:schemeClr val="accent2"/>
                </a:solidFill>
              </a:rPr>
              <a:t>Dummy</a:t>
            </a:r>
            <a:r>
              <a:rPr lang="pt-BR" dirty="0" smtClean="0">
                <a:solidFill>
                  <a:schemeClr val="accent2"/>
                </a:solidFill>
              </a:rPr>
              <a:t>)</a:t>
            </a:r>
            <a:br>
              <a:rPr lang="pt-BR" dirty="0" smtClean="0">
                <a:solidFill>
                  <a:schemeClr val="accent2"/>
                </a:solidFill>
              </a:rPr>
            </a:br>
            <a:r>
              <a:rPr lang="pt-BR" dirty="0" smtClean="0">
                <a:solidFill>
                  <a:schemeClr val="accent2"/>
                </a:solidFill>
              </a:rPr>
              <a:t/>
            </a:r>
            <a:br>
              <a:rPr lang="pt-BR" dirty="0" smtClean="0">
                <a:solidFill>
                  <a:schemeClr val="accent2"/>
                </a:solidFill>
              </a:rPr>
            </a:br>
            <a:r>
              <a:rPr lang="pt-BR" dirty="0" smtClean="0">
                <a:solidFill>
                  <a:schemeClr val="accent2"/>
                </a:solidFill>
              </a:rPr>
              <a:t>№ de chamada na biblioteca: 330.015195 W913i</a:t>
            </a:r>
            <a:endParaRPr lang="pt-B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5560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N27_CARECA_v2pipoca_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0"/>
            <a:ext cx="918051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CaixaDeTexto 18"/>
          <p:cNvSpPr txBox="1"/>
          <p:nvPr/>
        </p:nvSpPr>
        <p:spPr>
          <a:xfrm>
            <a:off x="0" y="1336675"/>
            <a:ext cx="8820150" cy="368300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pt-BR" b="1" kern="0" dirty="0">
                <a:solidFill>
                  <a:srgbClr val="004785"/>
                </a:solidFill>
                <a:latin typeface="Calibri" pitchFamily="34" charset="0"/>
              </a:rPr>
              <a:t>    </a:t>
            </a:r>
            <a:r>
              <a:rPr lang="pt-BR" b="1" kern="0" dirty="0">
                <a:solidFill>
                  <a:schemeClr val="accent2"/>
                </a:solidFill>
                <a:latin typeface="Arial" charset="0"/>
              </a:rPr>
              <a:t>Como incorporar fatores qualitativos nos modelos de regressão?</a:t>
            </a:r>
          </a:p>
        </p:txBody>
      </p:sp>
      <p:cxnSp>
        <p:nvCxnSpPr>
          <p:cNvPr id="27" name="Conector reto 26"/>
          <p:cNvCxnSpPr/>
          <p:nvPr/>
        </p:nvCxnSpPr>
        <p:spPr>
          <a:xfrm>
            <a:off x="193675" y="1700213"/>
            <a:ext cx="8712200" cy="0"/>
          </a:xfrm>
          <a:prstGeom prst="line">
            <a:avLst/>
          </a:prstGeom>
          <a:ln w="28575">
            <a:solidFill>
              <a:srgbClr val="0047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74" name="Picture 5" descr="S15_ge_02"/>
          <p:cNvPicPr>
            <a:picLocks noChangeAspect="1" noChangeArrowheads="1"/>
          </p:cNvPicPr>
          <p:nvPr/>
        </p:nvPicPr>
        <p:blipFill>
          <a:blip r:embed="rId3" cstate="print"/>
          <a:srcRect t="1459" r="36406" b="76527"/>
          <a:stretch>
            <a:fillRect/>
          </a:stretch>
        </p:blipFill>
        <p:spPr bwMode="auto">
          <a:xfrm>
            <a:off x="0" y="0"/>
            <a:ext cx="5815013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Espaço Reservado para Texto 3"/>
          <p:cNvSpPr txBox="1">
            <a:spLocks/>
          </p:cNvSpPr>
          <p:nvPr/>
        </p:nvSpPr>
        <p:spPr>
          <a:xfrm>
            <a:off x="198438" y="403225"/>
            <a:ext cx="6389687" cy="504825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pt-BR" sz="2400" b="1" kern="0" dirty="0" smtClean="0">
                <a:solidFill>
                  <a:schemeClr val="bg1"/>
                </a:solidFill>
                <a:latin typeface="Arial" charset="0"/>
              </a:rPr>
              <a:t>Variáveis binárias</a:t>
            </a:r>
            <a:endParaRPr lang="pt-BR" sz="2400" b="1" kern="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8893175" y="6556375"/>
            <a:ext cx="261938" cy="27622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342900" indent="-342900" algn="r" eaLnBrk="0" hangingPunct="0">
              <a:spcBef>
                <a:spcPct val="20000"/>
              </a:spcBef>
              <a:defRPr/>
            </a:pPr>
            <a:fld id="{A58BF693-E489-4C27-9271-581335BEF6B5}" type="slidenum">
              <a:rPr lang="pt-BR" sz="1200" ker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pPr marL="342900" indent="-342900" algn="r" eaLnBrk="0" hangingPunct="0">
                <a:spcBef>
                  <a:spcPct val="20000"/>
                </a:spcBef>
                <a:defRPr/>
              </a:pPr>
              <a:t>2</a:t>
            </a:fld>
            <a:endParaRPr lang="pt-BR" sz="1200" kern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5377" name="AutoShape 3"/>
          <p:cNvSpPr>
            <a:spLocks noChangeAspect="1" noChangeArrowheads="1"/>
          </p:cNvSpPr>
          <p:nvPr/>
        </p:nvSpPr>
        <p:spPr bwMode="auto">
          <a:xfrm>
            <a:off x="395288" y="1773238"/>
            <a:ext cx="9144000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423040" y="2132856"/>
            <a:ext cx="8253470" cy="3286125"/>
          </a:xfrm>
        </p:spPr>
        <p:txBody>
          <a:bodyPr/>
          <a:lstStyle/>
          <a:p>
            <a:pPr marL="342900" indent="-342900" algn="just">
              <a:buFontTx/>
              <a:buChar char="-"/>
            </a:pPr>
            <a:r>
              <a:rPr lang="pt-BR" dirty="0" smtClean="0">
                <a:solidFill>
                  <a:schemeClr val="accent2"/>
                </a:solidFill>
              </a:rPr>
              <a:t>Até este momento, as variáveis explanatórias nos modelos de regressão tinham significado </a:t>
            </a:r>
            <a:r>
              <a:rPr lang="pt-BR" b="1" dirty="0" smtClean="0">
                <a:solidFill>
                  <a:schemeClr val="accent2"/>
                </a:solidFill>
              </a:rPr>
              <a:t>quantitativo</a:t>
            </a:r>
            <a:r>
              <a:rPr lang="pt-BR" dirty="0" smtClean="0">
                <a:solidFill>
                  <a:schemeClr val="accent2"/>
                </a:solidFill>
              </a:rPr>
              <a:t>. A magnitude das variáveis carregava informação importante.</a:t>
            </a:r>
          </a:p>
          <a:p>
            <a:pPr marL="342900" indent="-342900" algn="just">
              <a:buFontTx/>
              <a:buChar char="-"/>
            </a:pPr>
            <a:endParaRPr lang="pt-BR" dirty="0" smtClean="0">
              <a:solidFill>
                <a:schemeClr val="accent2"/>
              </a:solidFill>
            </a:endParaRPr>
          </a:p>
          <a:p>
            <a:pPr marL="342900" indent="-342900" algn="just">
              <a:buFontTx/>
              <a:buChar char="-"/>
            </a:pPr>
            <a:r>
              <a:rPr lang="pt-BR" dirty="0" smtClean="0">
                <a:solidFill>
                  <a:schemeClr val="accent2"/>
                </a:solidFill>
              </a:rPr>
              <a:t>Contudo, frequentemente também devemos incorporar fatores </a:t>
            </a:r>
            <a:r>
              <a:rPr lang="pt-BR" b="1" dirty="0" smtClean="0">
                <a:solidFill>
                  <a:schemeClr val="accent2"/>
                </a:solidFill>
              </a:rPr>
              <a:t>qualitativos</a:t>
            </a:r>
            <a:r>
              <a:rPr lang="pt-BR" dirty="0" smtClean="0">
                <a:solidFill>
                  <a:schemeClr val="accent2"/>
                </a:solidFill>
              </a:rPr>
              <a:t> aos modelos: raça, sexo, se possui computador ou não, se é sindicalizado ou não etc.</a:t>
            </a:r>
          </a:p>
          <a:p>
            <a:pPr marL="342900" indent="-342900">
              <a:buFontTx/>
              <a:buChar char="-"/>
            </a:pPr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N27_CARECA_v2pipoca_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0"/>
            <a:ext cx="918051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CaixaDeTexto 18"/>
          <p:cNvSpPr txBox="1"/>
          <p:nvPr/>
        </p:nvSpPr>
        <p:spPr>
          <a:xfrm>
            <a:off x="0" y="1336675"/>
            <a:ext cx="8820150" cy="368300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pt-BR" b="1" kern="0" dirty="0">
                <a:solidFill>
                  <a:srgbClr val="004785"/>
                </a:solidFill>
                <a:latin typeface="Calibri" pitchFamily="34" charset="0"/>
              </a:rPr>
              <a:t>    </a:t>
            </a:r>
            <a:r>
              <a:rPr lang="pt-BR" b="1" kern="0" dirty="0" smtClean="0">
                <a:solidFill>
                  <a:schemeClr val="accent2"/>
                </a:solidFill>
                <a:latin typeface="Arial" charset="0"/>
              </a:rPr>
              <a:t>A descrição das informações qualitativas</a:t>
            </a:r>
            <a:endParaRPr lang="pt-BR" b="1" kern="0" dirty="0">
              <a:solidFill>
                <a:schemeClr val="accent2"/>
              </a:solidFill>
              <a:latin typeface="Arial" charset="0"/>
            </a:endParaRPr>
          </a:p>
        </p:txBody>
      </p:sp>
      <p:cxnSp>
        <p:nvCxnSpPr>
          <p:cNvPr id="27" name="Conector reto 26"/>
          <p:cNvCxnSpPr/>
          <p:nvPr/>
        </p:nvCxnSpPr>
        <p:spPr>
          <a:xfrm>
            <a:off x="193675" y="1700213"/>
            <a:ext cx="8712200" cy="0"/>
          </a:xfrm>
          <a:prstGeom prst="line">
            <a:avLst/>
          </a:prstGeom>
          <a:ln w="28575">
            <a:solidFill>
              <a:srgbClr val="0047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74" name="Picture 5" descr="S15_ge_02"/>
          <p:cNvPicPr>
            <a:picLocks noChangeAspect="1" noChangeArrowheads="1"/>
          </p:cNvPicPr>
          <p:nvPr/>
        </p:nvPicPr>
        <p:blipFill>
          <a:blip r:embed="rId3" cstate="print"/>
          <a:srcRect t="1459" r="36406" b="76527"/>
          <a:stretch>
            <a:fillRect/>
          </a:stretch>
        </p:blipFill>
        <p:spPr bwMode="auto">
          <a:xfrm>
            <a:off x="0" y="0"/>
            <a:ext cx="5815013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Espaço Reservado para Texto 3"/>
          <p:cNvSpPr txBox="1">
            <a:spLocks/>
          </p:cNvSpPr>
          <p:nvPr/>
        </p:nvSpPr>
        <p:spPr>
          <a:xfrm>
            <a:off x="198438" y="403225"/>
            <a:ext cx="6389687" cy="504825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pt-BR" sz="2400" b="1" kern="0" dirty="0" smtClean="0">
                <a:solidFill>
                  <a:schemeClr val="bg1"/>
                </a:solidFill>
                <a:latin typeface="Arial" charset="0"/>
              </a:rPr>
              <a:t>Variáveis binárias</a:t>
            </a:r>
            <a:endParaRPr lang="pt-BR" sz="2400" b="1" kern="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8893175" y="6556375"/>
            <a:ext cx="261938" cy="27622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342900" indent="-342900" algn="r" eaLnBrk="0" hangingPunct="0">
              <a:spcBef>
                <a:spcPct val="20000"/>
              </a:spcBef>
              <a:defRPr/>
            </a:pPr>
            <a:fld id="{A58BF693-E489-4C27-9271-581335BEF6B5}" type="slidenum">
              <a:rPr lang="pt-BR" sz="1200" ker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pPr marL="342900" indent="-342900" algn="r" eaLnBrk="0" hangingPunct="0">
                <a:spcBef>
                  <a:spcPct val="20000"/>
                </a:spcBef>
                <a:defRPr/>
              </a:pPr>
              <a:t>3</a:t>
            </a:fld>
            <a:endParaRPr lang="pt-BR" sz="1200" kern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5377" name="AutoShape 3"/>
          <p:cNvSpPr>
            <a:spLocks noChangeAspect="1" noChangeArrowheads="1"/>
          </p:cNvSpPr>
          <p:nvPr/>
        </p:nvSpPr>
        <p:spPr bwMode="auto">
          <a:xfrm>
            <a:off x="395288" y="1773238"/>
            <a:ext cx="9144000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423040" y="2132856"/>
            <a:ext cx="8253470" cy="4032448"/>
          </a:xfrm>
        </p:spPr>
        <p:txBody>
          <a:bodyPr/>
          <a:lstStyle/>
          <a:p>
            <a:pPr marL="342900" indent="-342900" algn="just">
              <a:buFontTx/>
              <a:buChar char="-"/>
            </a:pPr>
            <a:r>
              <a:rPr lang="pt-BR" dirty="0" smtClean="0">
                <a:solidFill>
                  <a:schemeClr val="accent2"/>
                </a:solidFill>
              </a:rPr>
              <a:t>Fatores qualitativos podem ser captados pela definição de uma variável binária.</a:t>
            </a:r>
          </a:p>
          <a:p>
            <a:pPr marL="342900" indent="-342900" algn="just">
              <a:buFontTx/>
              <a:buChar char="-"/>
            </a:pPr>
            <a:endParaRPr lang="pt-BR" dirty="0" smtClean="0">
              <a:solidFill>
                <a:schemeClr val="accent2"/>
              </a:solidFill>
            </a:endParaRPr>
          </a:p>
          <a:p>
            <a:pPr marL="342900" indent="-342900" algn="just">
              <a:buFontTx/>
              <a:buChar char="-"/>
            </a:pPr>
            <a:r>
              <a:rPr lang="pt-BR" dirty="0" smtClean="0">
                <a:solidFill>
                  <a:schemeClr val="accent2"/>
                </a:solidFill>
              </a:rPr>
              <a:t>Variável binária / indicadora / </a:t>
            </a:r>
            <a:r>
              <a:rPr lang="pt-BR" i="1" dirty="0" err="1" smtClean="0">
                <a:solidFill>
                  <a:schemeClr val="accent2"/>
                </a:solidFill>
              </a:rPr>
              <a:t>dummy</a:t>
            </a:r>
            <a:r>
              <a:rPr lang="pt-BR" dirty="0" smtClean="0">
                <a:solidFill>
                  <a:schemeClr val="accent2"/>
                </a:solidFill>
              </a:rPr>
              <a:t>: assume apenas dois valores, zero ou 1.</a:t>
            </a:r>
          </a:p>
          <a:p>
            <a:pPr marL="342900" indent="-342900" algn="just">
              <a:buFontTx/>
              <a:buChar char="-"/>
            </a:pPr>
            <a:endParaRPr lang="pt-BR" dirty="0">
              <a:solidFill>
                <a:schemeClr val="accent2"/>
              </a:solidFill>
            </a:endParaRPr>
          </a:p>
          <a:p>
            <a:pPr marL="342900" indent="-342900" algn="just">
              <a:buFontTx/>
              <a:buChar char="-"/>
            </a:pPr>
            <a:r>
              <a:rPr lang="pt-BR" dirty="0" smtClean="0">
                <a:solidFill>
                  <a:schemeClr val="accent2"/>
                </a:solidFill>
              </a:rPr>
              <a:t>A definição de qual evento assumirá o valor zero e qual evento assumirá o valor 1 é arbitrária.</a:t>
            </a:r>
          </a:p>
          <a:p>
            <a:pPr marL="342900" indent="-342900" algn="just">
              <a:buFontTx/>
              <a:buChar char="-"/>
            </a:pPr>
            <a:endParaRPr lang="pt-BR" dirty="0">
              <a:solidFill>
                <a:schemeClr val="accent2"/>
              </a:solidFill>
            </a:endParaRPr>
          </a:p>
          <a:p>
            <a:pPr marL="342900" indent="-342900" algn="just">
              <a:buFontTx/>
              <a:buChar char="-"/>
            </a:pPr>
            <a:r>
              <a:rPr lang="pt-BR" dirty="0" smtClean="0">
                <a:solidFill>
                  <a:schemeClr val="accent2"/>
                </a:solidFill>
              </a:rPr>
              <a:t>O nome da variável indica a qual evento atribuímos o valor 1. Exemplos: </a:t>
            </a:r>
            <a:r>
              <a:rPr lang="pt-BR" dirty="0" err="1" smtClean="0">
                <a:solidFill>
                  <a:schemeClr val="accent2"/>
                </a:solidFill>
              </a:rPr>
              <a:t>fem</a:t>
            </a:r>
            <a:r>
              <a:rPr lang="pt-BR" dirty="0" smtClean="0">
                <a:solidFill>
                  <a:schemeClr val="accent2"/>
                </a:solidFill>
              </a:rPr>
              <a:t>; pardo.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3977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N27_CARECA_v2pipoca_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0"/>
            <a:ext cx="918051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CaixaDeTexto 18"/>
          <p:cNvSpPr txBox="1"/>
          <p:nvPr/>
        </p:nvSpPr>
        <p:spPr>
          <a:xfrm>
            <a:off x="0" y="1336675"/>
            <a:ext cx="8820150" cy="368300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pt-BR" b="1" kern="0" dirty="0">
                <a:solidFill>
                  <a:srgbClr val="004785"/>
                </a:solidFill>
                <a:latin typeface="Calibri" pitchFamily="34" charset="0"/>
              </a:rPr>
              <a:t>    </a:t>
            </a:r>
            <a:r>
              <a:rPr lang="pt-BR" b="1" kern="0" dirty="0" smtClean="0">
                <a:solidFill>
                  <a:schemeClr val="accent2"/>
                </a:solidFill>
                <a:latin typeface="Arial" charset="0"/>
              </a:rPr>
              <a:t>Uma única variável </a:t>
            </a:r>
            <a:r>
              <a:rPr lang="pt-BR" b="1" i="1" kern="0" dirty="0" err="1" smtClean="0">
                <a:solidFill>
                  <a:schemeClr val="accent2"/>
                </a:solidFill>
                <a:latin typeface="Arial" charset="0"/>
              </a:rPr>
              <a:t>dummy</a:t>
            </a:r>
            <a:r>
              <a:rPr lang="pt-BR" b="1" kern="0" dirty="0" smtClean="0">
                <a:solidFill>
                  <a:schemeClr val="accent2"/>
                </a:solidFill>
                <a:latin typeface="Arial" charset="0"/>
              </a:rPr>
              <a:t> independente</a:t>
            </a:r>
            <a:endParaRPr lang="pt-BR" b="1" kern="0" dirty="0">
              <a:solidFill>
                <a:schemeClr val="accent2"/>
              </a:solidFill>
              <a:latin typeface="Arial" charset="0"/>
            </a:endParaRPr>
          </a:p>
        </p:txBody>
      </p:sp>
      <p:cxnSp>
        <p:nvCxnSpPr>
          <p:cNvPr id="27" name="Conector reto 26"/>
          <p:cNvCxnSpPr/>
          <p:nvPr/>
        </p:nvCxnSpPr>
        <p:spPr>
          <a:xfrm>
            <a:off x="193675" y="1700213"/>
            <a:ext cx="8712200" cy="0"/>
          </a:xfrm>
          <a:prstGeom prst="line">
            <a:avLst/>
          </a:prstGeom>
          <a:ln w="28575">
            <a:solidFill>
              <a:srgbClr val="0047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74" name="Picture 5" descr="S15_ge_02"/>
          <p:cNvPicPr>
            <a:picLocks noChangeAspect="1" noChangeArrowheads="1"/>
          </p:cNvPicPr>
          <p:nvPr/>
        </p:nvPicPr>
        <p:blipFill>
          <a:blip r:embed="rId3" cstate="print"/>
          <a:srcRect t="1459" r="36406" b="76527"/>
          <a:stretch>
            <a:fillRect/>
          </a:stretch>
        </p:blipFill>
        <p:spPr bwMode="auto">
          <a:xfrm>
            <a:off x="0" y="0"/>
            <a:ext cx="5815013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Espaço Reservado para Texto 3"/>
          <p:cNvSpPr txBox="1">
            <a:spLocks/>
          </p:cNvSpPr>
          <p:nvPr/>
        </p:nvSpPr>
        <p:spPr>
          <a:xfrm>
            <a:off x="198438" y="403225"/>
            <a:ext cx="6389687" cy="504825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pt-BR" sz="2400" b="1" kern="0" dirty="0" smtClean="0">
                <a:solidFill>
                  <a:schemeClr val="bg1"/>
                </a:solidFill>
                <a:latin typeface="Arial" charset="0"/>
              </a:rPr>
              <a:t>Variáveis binárias</a:t>
            </a:r>
            <a:endParaRPr lang="pt-BR" sz="2400" b="1" kern="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8893175" y="6556375"/>
            <a:ext cx="261938" cy="27622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342900" indent="-342900" algn="r" eaLnBrk="0" hangingPunct="0">
              <a:spcBef>
                <a:spcPct val="20000"/>
              </a:spcBef>
              <a:defRPr/>
            </a:pPr>
            <a:fld id="{A58BF693-E489-4C27-9271-581335BEF6B5}" type="slidenum">
              <a:rPr lang="pt-BR" sz="1200" ker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pPr marL="342900" indent="-342900" algn="r" eaLnBrk="0" hangingPunct="0">
                <a:spcBef>
                  <a:spcPct val="20000"/>
                </a:spcBef>
                <a:defRPr/>
              </a:pPr>
              <a:t>4</a:t>
            </a:fld>
            <a:endParaRPr lang="pt-BR" sz="1200" kern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5377" name="AutoShape 3"/>
          <p:cNvSpPr>
            <a:spLocks noChangeAspect="1" noChangeArrowheads="1"/>
          </p:cNvSpPr>
          <p:nvPr/>
        </p:nvSpPr>
        <p:spPr bwMode="auto">
          <a:xfrm>
            <a:off x="395288" y="1773238"/>
            <a:ext cx="9144000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423039" y="1854076"/>
            <a:ext cx="8470135" cy="854844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pt-BR" dirty="0" smtClean="0">
                <a:solidFill>
                  <a:schemeClr val="accent2"/>
                </a:solidFill>
              </a:rPr>
              <a:t>Suponha o modelo: </a:t>
            </a:r>
            <a:r>
              <a:rPr lang="pt-BR" dirty="0" err="1" smtClean="0">
                <a:solidFill>
                  <a:schemeClr val="accent2"/>
                </a:solidFill>
              </a:rPr>
              <a:t>wage</a:t>
            </a:r>
            <a:r>
              <a:rPr lang="pt-BR" dirty="0" smtClean="0">
                <a:solidFill>
                  <a:schemeClr val="accent2"/>
                </a:solidFill>
              </a:rPr>
              <a:t> = </a:t>
            </a:r>
            <a:r>
              <a:rPr lang="el-GR" dirty="0" smtClean="0">
                <a:solidFill>
                  <a:schemeClr val="accent2"/>
                </a:solidFill>
              </a:rPr>
              <a:t>β</a:t>
            </a:r>
            <a:r>
              <a:rPr lang="pt-BR" baseline="-25000" dirty="0" smtClean="0">
                <a:solidFill>
                  <a:schemeClr val="accent2"/>
                </a:solidFill>
              </a:rPr>
              <a:t>0</a:t>
            </a:r>
            <a:r>
              <a:rPr lang="pt-BR" dirty="0" smtClean="0">
                <a:solidFill>
                  <a:schemeClr val="accent2"/>
                </a:solidFill>
              </a:rPr>
              <a:t> + </a:t>
            </a:r>
            <a:r>
              <a:rPr lang="el-GR" dirty="0" smtClean="0">
                <a:solidFill>
                  <a:schemeClr val="accent2"/>
                </a:solidFill>
              </a:rPr>
              <a:t>δ</a:t>
            </a:r>
            <a:r>
              <a:rPr lang="pt-BR" baseline="-25000" dirty="0" smtClean="0">
                <a:solidFill>
                  <a:schemeClr val="accent2"/>
                </a:solidFill>
              </a:rPr>
              <a:t>0</a:t>
            </a:r>
            <a:r>
              <a:rPr lang="pt-BR" dirty="0" smtClean="0">
                <a:solidFill>
                  <a:schemeClr val="accent2"/>
                </a:solidFill>
              </a:rPr>
              <a:t>.female + </a:t>
            </a:r>
            <a:r>
              <a:rPr lang="el-GR" dirty="0" smtClean="0">
                <a:solidFill>
                  <a:schemeClr val="accent2"/>
                </a:solidFill>
              </a:rPr>
              <a:t>β</a:t>
            </a:r>
            <a:r>
              <a:rPr lang="pt-BR" baseline="-25000" dirty="0" smtClean="0">
                <a:solidFill>
                  <a:schemeClr val="accent2"/>
                </a:solidFill>
              </a:rPr>
              <a:t>1</a:t>
            </a:r>
            <a:r>
              <a:rPr lang="pt-BR" dirty="0" smtClean="0">
                <a:solidFill>
                  <a:schemeClr val="accent2"/>
                </a:solidFill>
              </a:rPr>
              <a:t>.educ + </a:t>
            </a:r>
            <a:r>
              <a:rPr lang="el-GR" dirty="0" smtClean="0">
                <a:solidFill>
                  <a:schemeClr val="accent2"/>
                </a:solidFill>
              </a:rPr>
              <a:t>μ</a:t>
            </a:r>
            <a:endParaRPr lang="pt-BR" dirty="0" smtClean="0">
              <a:solidFill>
                <a:schemeClr val="accent2"/>
              </a:solidFill>
            </a:endParaRPr>
          </a:p>
          <a:p>
            <a:pPr marL="342900" indent="-342900">
              <a:buFontTx/>
              <a:buChar char="-"/>
            </a:pPr>
            <a:endParaRPr lang="pt-BR" dirty="0" smtClean="0">
              <a:solidFill>
                <a:schemeClr val="accent2"/>
              </a:solidFill>
            </a:endParaRPr>
          </a:p>
          <a:p>
            <a:pPr marL="342900" indent="-342900">
              <a:buFontTx/>
              <a:buChar char="-"/>
            </a:pPr>
            <a:r>
              <a:rPr lang="pt-BR" dirty="0" smtClean="0">
                <a:solidFill>
                  <a:schemeClr val="accent2"/>
                </a:solidFill>
              </a:rPr>
              <a:t>Qual é a interpretação </a:t>
            </a:r>
          </a:p>
          <a:p>
            <a:r>
              <a:rPr lang="pt-BR" dirty="0" smtClean="0">
                <a:solidFill>
                  <a:schemeClr val="accent2"/>
                </a:solidFill>
              </a:rPr>
              <a:t>       para  </a:t>
            </a:r>
            <a:r>
              <a:rPr lang="el-GR" dirty="0" smtClean="0">
                <a:solidFill>
                  <a:schemeClr val="accent2"/>
                </a:solidFill>
              </a:rPr>
              <a:t>δ</a:t>
            </a:r>
            <a:r>
              <a:rPr lang="pt-BR" baseline="-25000" dirty="0" smtClean="0">
                <a:solidFill>
                  <a:schemeClr val="accent2"/>
                </a:solidFill>
              </a:rPr>
              <a:t>0</a:t>
            </a:r>
            <a:r>
              <a:rPr lang="pt-BR" dirty="0" smtClean="0">
                <a:solidFill>
                  <a:schemeClr val="accent2"/>
                </a:solidFill>
              </a:rPr>
              <a:t>?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054" y="2522498"/>
            <a:ext cx="5267096" cy="4231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64460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N27_CARECA_v2pipoca_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0"/>
            <a:ext cx="918051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CaixaDeTexto 18"/>
          <p:cNvSpPr txBox="1"/>
          <p:nvPr/>
        </p:nvSpPr>
        <p:spPr>
          <a:xfrm>
            <a:off x="0" y="1336675"/>
            <a:ext cx="8820150" cy="368300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pt-BR" b="1" kern="0" dirty="0" smtClean="0">
                <a:solidFill>
                  <a:schemeClr val="accent2"/>
                </a:solidFill>
                <a:latin typeface="Arial" charset="0"/>
              </a:rPr>
              <a:t>  Uma </a:t>
            </a:r>
            <a:r>
              <a:rPr lang="pt-BR" b="1" kern="0" dirty="0">
                <a:solidFill>
                  <a:schemeClr val="accent2"/>
                </a:solidFill>
                <a:latin typeface="Arial" charset="0"/>
              </a:rPr>
              <a:t>única variável </a:t>
            </a:r>
            <a:r>
              <a:rPr lang="pt-BR" b="1" i="1" kern="0" dirty="0" err="1">
                <a:solidFill>
                  <a:schemeClr val="accent2"/>
                </a:solidFill>
                <a:latin typeface="Arial" charset="0"/>
              </a:rPr>
              <a:t>dummy</a:t>
            </a:r>
            <a:r>
              <a:rPr lang="pt-BR" b="1" kern="0" dirty="0">
                <a:solidFill>
                  <a:schemeClr val="accent2"/>
                </a:solidFill>
                <a:latin typeface="Arial" charset="0"/>
              </a:rPr>
              <a:t> independente</a:t>
            </a:r>
          </a:p>
        </p:txBody>
      </p:sp>
      <p:cxnSp>
        <p:nvCxnSpPr>
          <p:cNvPr id="27" name="Conector reto 26"/>
          <p:cNvCxnSpPr/>
          <p:nvPr/>
        </p:nvCxnSpPr>
        <p:spPr>
          <a:xfrm>
            <a:off x="193675" y="1700213"/>
            <a:ext cx="8712200" cy="0"/>
          </a:xfrm>
          <a:prstGeom prst="line">
            <a:avLst/>
          </a:prstGeom>
          <a:ln w="28575">
            <a:solidFill>
              <a:srgbClr val="0047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74" name="Picture 5" descr="S15_ge_02"/>
          <p:cNvPicPr>
            <a:picLocks noChangeAspect="1" noChangeArrowheads="1"/>
          </p:cNvPicPr>
          <p:nvPr/>
        </p:nvPicPr>
        <p:blipFill>
          <a:blip r:embed="rId3" cstate="print"/>
          <a:srcRect t="1459" r="36406" b="76527"/>
          <a:stretch>
            <a:fillRect/>
          </a:stretch>
        </p:blipFill>
        <p:spPr bwMode="auto">
          <a:xfrm>
            <a:off x="0" y="0"/>
            <a:ext cx="5815013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Espaço Reservado para Texto 3"/>
          <p:cNvSpPr txBox="1">
            <a:spLocks/>
          </p:cNvSpPr>
          <p:nvPr/>
        </p:nvSpPr>
        <p:spPr>
          <a:xfrm>
            <a:off x="198438" y="403225"/>
            <a:ext cx="6389687" cy="504825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pt-BR" sz="2400" b="1" kern="0" dirty="0" smtClean="0">
                <a:solidFill>
                  <a:schemeClr val="bg1"/>
                </a:solidFill>
                <a:latin typeface="Arial" charset="0"/>
              </a:rPr>
              <a:t>Variáveis binárias</a:t>
            </a:r>
            <a:endParaRPr lang="pt-BR" sz="2400" b="1" kern="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8893175" y="6556375"/>
            <a:ext cx="261938" cy="27622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342900" indent="-342900" algn="r" eaLnBrk="0" hangingPunct="0">
              <a:spcBef>
                <a:spcPct val="20000"/>
              </a:spcBef>
              <a:defRPr/>
            </a:pPr>
            <a:fld id="{A58BF693-E489-4C27-9271-581335BEF6B5}" type="slidenum">
              <a:rPr lang="pt-BR" sz="1200" ker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pPr marL="342900" indent="-342900" algn="r" eaLnBrk="0" hangingPunct="0">
                <a:spcBef>
                  <a:spcPct val="20000"/>
                </a:spcBef>
                <a:defRPr/>
              </a:pPr>
              <a:t>5</a:t>
            </a:fld>
            <a:endParaRPr lang="pt-BR" sz="1200" kern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5377" name="AutoShape 3"/>
          <p:cNvSpPr>
            <a:spLocks noChangeAspect="1" noChangeArrowheads="1"/>
          </p:cNvSpPr>
          <p:nvPr/>
        </p:nvSpPr>
        <p:spPr bwMode="auto">
          <a:xfrm>
            <a:off x="395288" y="1773238"/>
            <a:ext cx="9144000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423040" y="2132856"/>
            <a:ext cx="8253470" cy="4032448"/>
          </a:xfrm>
        </p:spPr>
        <p:txBody>
          <a:bodyPr/>
          <a:lstStyle/>
          <a:p>
            <a:pPr marL="342900" indent="-342900" algn="just">
              <a:buFontTx/>
              <a:buChar char="-"/>
            </a:pPr>
            <a:r>
              <a:rPr lang="pt-BR" dirty="0" smtClean="0">
                <a:solidFill>
                  <a:schemeClr val="accent2"/>
                </a:solidFill>
              </a:rPr>
              <a:t>Por que não introduzir também a </a:t>
            </a:r>
            <a:r>
              <a:rPr lang="pt-BR" i="1" dirty="0" err="1" smtClean="0">
                <a:solidFill>
                  <a:schemeClr val="accent2"/>
                </a:solidFill>
              </a:rPr>
              <a:t>dummy</a:t>
            </a:r>
            <a:r>
              <a:rPr lang="pt-BR" dirty="0" smtClean="0">
                <a:solidFill>
                  <a:schemeClr val="accent2"/>
                </a:solidFill>
              </a:rPr>
              <a:t> ‘male’?</a:t>
            </a:r>
          </a:p>
          <a:p>
            <a:pPr marL="884238" lvl="1" indent="-342900" algn="just">
              <a:buFontTx/>
              <a:buChar char="-"/>
            </a:pPr>
            <a:r>
              <a:rPr lang="pt-BR" dirty="0" smtClean="0">
                <a:solidFill>
                  <a:schemeClr val="accent2"/>
                </a:solidFill>
              </a:rPr>
              <a:t>Seria redundante. Como existem apenas dois grupos, precisamos apenas de dois interceptos diferentes.</a:t>
            </a:r>
          </a:p>
          <a:p>
            <a:pPr marL="884238" lvl="1" indent="-342900" algn="just">
              <a:buFontTx/>
              <a:buChar char="-"/>
            </a:pPr>
            <a:r>
              <a:rPr lang="pt-BR" dirty="0" smtClean="0">
                <a:solidFill>
                  <a:schemeClr val="accent2"/>
                </a:solidFill>
              </a:rPr>
              <a:t>O uso de duas variáveis binárias introduziria multicolinearidade perfeita no modelo, pois </a:t>
            </a:r>
            <a:r>
              <a:rPr lang="pt-BR" dirty="0" err="1" smtClean="0">
                <a:solidFill>
                  <a:schemeClr val="accent2"/>
                </a:solidFill>
              </a:rPr>
              <a:t>female</a:t>
            </a:r>
            <a:r>
              <a:rPr lang="pt-BR" dirty="0" smtClean="0">
                <a:solidFill>
                  <a:schemeClr val="accent2"/>
                </a:solidFill>
              </a:rPr>
              <a:t> + male = 1 para todos os indivíduos da amostra.</a:t>
            </a:r>
          </a:p>
          <a:p>
            <a:pPr marL="884238" lvl="1" indent="-342900" algn="just">
              <a:buFontTx/>
              <a:buChar char="-"/>
            </a:pPr>
            <a:endParaRPr lang="pt-BR" dirty="0">
              <a:solidFill>
                <a:schemeClr val="accent2"/>
              </a:solidFill>
            </a:endParaRPr>
          </a:p>
          <a:p>
            <a:pPr marL="342900" indent="-342900" algn="just">
              <a:buFontTx/>
              <a:buChar char="-"/>
            </a:pPr>
            <a:r>
              <a:rPr lang="pt-BR" dirty="0" smtClean="0">
                <a:solidFill>
                  <a:schemeClr val="accent2"/>
                </a:solidFill>
              </a:rPr>
              <a:t>O que aconteceria se alterássemos a categoria de base para as mulheres, isto é, utilizássemos a </a:t>
            </a:r>
            <a:r>
              <a:rPr lang="pt-BR" i="1" dirty="0" err="1" smtClean="0">
                <a:solidFill>
                  <a:schemeClr val="accent2"/>
                </a:solidFill>
              </a:rPr>
              <a:t>dummy</a:t>
            </a:r>
            <a:r>
              <a:rPr lang="pt-BR" dirty="0" smtClean="0">
                <a:solidFill>
                  <a:schemeClr val="accent2"/>
                </a:solidFill>
              </a:rPr>
              <a:t> ‘male’ no lugar de ‘</a:t>
            </a:r>
            <a:r>
              <a:rPr lang="pt-BR" dirty="0" err="1" smtClean="0">
                <a:solidFill>
                  <a:schemeClr val="accent2"/>
                </a:solidFill>
              </a:rPr>
              <a:t>female</a:t>
            </a:r>
            <a:r>
              <a:rPr lang="pt-BR" dirty="0" smtClean="0">
                <a:solidFill>
                  <a:schemeClr val="accent2"/>
                </a:solidFill>
              </a:rPr>
              <a:t>’?</a:t>
            </a:r>
          </a:p>
          <a:p>
            <a:pPr marL="342900" indent="-342900" algn="just">
              <a:buFontTx/>
              <a:buChar char="-"/>
            </a:pPr>
            <a:endParaRPr lang="pt-BR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1639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N27_CARECA_v2pipoca_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0"/>
            <a:ext cx="918051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CaixaDeTexto 18"/>
          <p:cNvSpPr txBox="1"/>
          <p:nvPr/>
        </p:nvSpPr>
        <p:spPr>
          <a:xfrm>
            <a:off x="0" y="1336675"/>
            <a:ext cx="8820150" cy="368300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pt-BR" b="1" kern="0" dirty="0">
                <a:solidFill>
                  <a:srgbClr val="004785"/>
                </a:solidFill>
                <a:latin typeface="Calibri" pitchFamily="34" charset="0"/>
              </a:rPr>
              <a:t> </a:t>
            </a:r>
            <a:r>
              <a:rPr lang="pt-BR" b="1" kern="0" dirty="0" smtClean="0">
                <a:solidFill>
                  <a:srgbClr val="004785"/>
                </a:solidFill>
                <a:latin typeface="Calibri" pitchFamily="34" charset="0"/>
              </a:rPr>
              <a:t> </a:t>
            </a:r>
            <a:r>
              <a:rPr lang="pt-BR" b="1" kern="0" dirty="0" smtClean="0">
                <a:solidFill>
                  <a:schemeClr val="accent2"/>
                </a:solidFill>
                <a:latin typeface="Arial" charset="0"/>
              </a:rPr>
              <a:t>Uma </a:t>
            </a:r>
            <a:r>
              <a:rPr lang="pt-BR" b="1" kern="0" dirty="0">
                <a:solidFill>
                  <a:schemeClr val="accent2"/>
                </a:solidFill>
                <a:latin typeface="Arial" charset="0"/>
              </a:rPr>
              <a:t>única variável </a:t>
            </a:r>
            <a:r>
              <a:rPr lang="pt-BR" b="1" i="1" kern="0" dirty="0" err="1">
                <a:solidFill>
                  <a:schemeClr val="accent2"/>
                </a:solidFill>
                <a:latin typeface="Arial" charset="0"/>
              </a:rPr>
              <a:t>dummy</a:t>
            </a:r>
            <a:r>
              <a:rPr lang="pt-BR" b="1" kern="0" dirty="0">
                <a:solidFill>
                  <a:schemeClr val="accent2"/>
                </a:solidFill>
                <a:latin typeface="Arial" charset="0"/>
              </a:rPr>
              <a:t> independente</a:t>
            </a:r>
          </a:p>
        </p:txBody>
      </p:sp>
      <p:cxnSp>
        <p:nvCxnSpPr>
          <p:cNvPr id="27" name="Conector reto 26"/>
          <p:cNvCxnSpPr/>
          <p:nvPr/>
        </p:nvCxnSpPr>
        <p:spPr>
          <a:xfrm>
            <a:off x="193675" y="1700213"/>
            <a:ext cx="8712200" cy="0"/>
          </a:xfrm>
          <a:prstGeom prst="line">
            <a:avLst/>
          </a:prstGeom>
          <a:ln w="28575">
            <a:solidFill>
              <a:srgbClr val="0047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74" name="Picture 5" descr="S15_ge_02"/>
          <p:cNvPicPr>
            <a:picLocks noChangeAspect="1" noChangeArrowheads="1"/>
          </p:cNvPicPr>
          <p:nvPr/>
        </p:nvPicPr>
        <p:blipFill>
          <a:blip r:embed="rId3" cstate="print"/>
          <a:srcRect t="1459" r="36406" b="76527"/>
          <a:stretch>
            <a:fillRect/>
          </a:stretch>
        </p:blipFill>
        <p:spPr bwMode="auto">
          <a:xfrm>
            <a:off x="0" y="0"/>
            <a:ext cx="5815013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Espaço Reservado para Texto 3"/>
          <p:cNvSpPr txBox="1">
            <a:spLocks/>
          </p:cNvSpPr>
          <p:nvPr/>
        </p:nvSpPr>
        <p:spPr>
          <a:xfrm>
            <a:off x="198438" y="403225"/>
            <a:ext cx="6389687" cy="504825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pt-BR" sz="2400" b="1" kern="0" dirty="0" smtClean="0">
                <a:solidFill>
                  <a:schemeClr val="bg1"/>
                </a:solidFill>
                <a:latin typeface="Arial" charset="0"/>
              </a:rPr>
              <a:t>Variáveis binárias</a:t>
            </a:r>
            <a:endParaRPr lang="pt-BR" sz="2400" b="1" kern="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8893175" y="6556375"/>
            <a:ext cx="261938" cy="27622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342900" indent="-342900" algn="r" eaLnBrk="0" hangingPunct="0">
              <a:spcBef>
                <a:spcPct val="20000"/>
              </a:spcBef>
              <a:defRPr/>
            </a:pPr>
            <a:fld id="{A58BF693-E489-4C27-9271-581335BEF6B5}" type="slidenum">
              <a:rPr lang="pt-BR" sz="1200" ker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pPr marL="342900" indent="-342900" algn="r" eaLnBrk="0" hangingPunct="0">
                <a:spcBef>
                  <a:spcPct val="20000"/>
                </a:spcBef>
                <a:defRPr/>
              </a:pPr>
              <a:t>6</a:t>
            </a:fld>
            <a:endParaRPr lang="pt-BR" sz="1200" kern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5377" name="AutoShape 3"/>
          <p:cNvSpPr>
            <a:spLocks noChangeAspect="1" noChangeArrowheads="1"/>
          </p:cNvSpPr>
          <p:nvPr/>
        </p:nvSpPr>
        <p:spPr bwMode="auto">
          <a:xfrm>
            <a:off x="395288" y="1773238"/>
            <a:ext cx="9144000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395288" y="1916832"/>
            <a:ext cx="8253470" cy="1800200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pt-BR" dirty="0">
                <a:solidFill>
                  <a:schemeClr val="accent2"/>
                </a:solidFill>
              </a:rPr>
              <a:t>Como testar se existe diferença salarial? </a:t>
            </a:r>
            <a:endParaRPr lang="pt-BR" dirty="0" smtClean="0">
              <a:solidFill>
                <a:schemeClr val="accent2"/>
              </a:solidFill>
            </a:endParaRPr>
          </a:p>
          <a:p>
            <a:pPr marL="342900" indent="-342900">
              <a:buFontTx/>
              <a:buChar char="-"/>
            </a:pPr>
            <a:endParaRPr lang="pt-BR" dirty="0">
              <a:solidFill>
                <a:schemeClr val="accent2"/>
              </a:solidFill>
            </a:endParaRPr>
          </a:p>
          <a:p>
            <a:pPr marL="342900" indent="-342900">
              <a:buFontTx/>
              <a:buChar char="-"/>
            </a:pPr>
            <a:r>
              <a:rPr lang="pt-BR" dirty="0">
                <a:solidFill>
                  <a:schemeClr val="accent2"/>
                </a:solidFill>
              </a:rPr>
              <a:t>Interprete o coeficiente associado à variável </a:t>
            </a:r>
            <a:r>
              <a:rPr lang="pt-BR" i="1" dirty="0" err="1">
                <a:solidFill>
                  <a:schemeClr val="accent2"/>
                </a:solidFill>
              </a:rPr>
              <a:t>female</a:t>
            </a:r>
            <a:r>
              <a:rPr lang="pt-BR" dirty="0">
                <a:solidFill>
                  <a:schemeClr val="accent2"/>
                </a:solidFill>
              </a:rPr>
              <a:t>.</a:t>
            </a:r>
            <a:endParaRPr lang="en-US" dirty="0">
              <a:solidFill>
                <a:schemeClr val="accent2"/>
              </a:solidFill>
            </a:endParaRPr>
          </a:p>
          <a:p>
            <a:pPr marL="342900" indent="-342900">
              <a:buFontTx/>
              <a:buChar char="-"/>
            </a:pPr>
            <a:endParaRPr lang="pt-BR" dirty="0" smtClean="0">
              <a:solidFill>
                <a:schemeClr val="accent2"/>
              </a:solidFill>
            </a:endParaRPr>
          </a:p>
          <a:p>
            <a:pPr marL="342900" indent="-342900">
              <a:buFontTx/>
              <a:buChar char="-"/>
            </a:pPr>
            <a:r>
              <a:rPr lang="pt-BR" dirty="0" smtClean="0">
                <a:solidFill>
                  <a:schemeClr val="accent2"/>
                </a:solidFill>
              </a:rPr>
              <a:t>Existe evidência de </a:t>
            </a:r>
            <a:r>
              <a:rPr lang="pt-BR" b="1" dirty="0" smtClean="0">
                <a:solidFill>
                  <a:schemeClr val="accent2"/>
                </a:solidFill>
              </a:rPr>
              <a:t>discriminação</a:t>
            </a:r>
            <a:r>
              <a:rPr lang="pt-BR" dirty="0" smtClean="0">
                <a:solidFill>
                  <a:schemeClr val="accent2"/>
                </a:solidFill>
              </a:rPr>
              <a:t> salarial contra as mulheres?</a:t>
            </a:r>
          </a:p>
          <a:p>
            <a:pPr marL="342900" indent="-342900">
              <a:buFontTx/>
              <a:buChar char="-"/>
            </a:pPr>
            <a:endParaRPr lang="pt-BR" dirty="0">
              <a:solidFill>
                <a:schemeClr val="accent2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312488"/>
            <a:ext cx="5610758" cy="1874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31164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N27_CARECA_v2pipoca_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0"/>
            <a:ext cx="918051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CaixaDeTexto 18"/>
          <p:cNvSpPr txBox="1"/>
          <p:nvPr/>
        </p:nvSpPr>
        <p:spPr>
          <a:xfrm>
            <a:off x="0" y="1052736"/>
            <a:ext cx="8820150" cy="646331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pt-BR" b="1" kern="0" dirty="0">
                <a:solidFill>
                  <a:srgbClr val="004785"/>
                </a:solidFill>
                <a:latin typeface="Calibri" pitchFamily="34" charset="0"/>
              </a:rPr>
              <a:t>    </a:t>
            </a:r>
            <a:r>
              <a:rPr lang="pt-BR" b="1" kern="0" dirty="0" smtClean="0">
                <a:solidFill>
                  <a:schemeClr val="accent2"/>
                </a:solidFill>
                <a:latin typeface="Arial" charset="0"/>
              </a:rPr>
              <a:t>O que aconteceria se todas as outras variáveis explanatórias fossem eliminadas da equação?</a:t>
            </a:r>
            <a:endParaRPr lang="pt-BR" b="1" kern="0" dirty="0">
              <a:solidFill>
                <a:schemeClr val="accent2"/>
              </a:solidFill>
              <a:latin typeface="Arial" charset="0"/>
            </a:endParaRPr>
          </a:p>
        </p:txBody>
      </p:sp>
      <p:cxnSp>
        <p:nvCxnSpPr>
          <p:cNvPr id="27" name="Conector reto 26"/>
          <p:cNvCxnSpPr/>
          <p:nvPr/>
        </p:nvCxnSpPr>
        <p:spPr>
          <a:xfrm>
            <a:off x="193675" y="1700213"/>
            <a:ext cx="8712200" cy="0"/>
          </a:xfrm>
          <a:prstGeom prst="line">
            <a:avLst/>
          </a:prstGeom>
          <a:ln w="28575">
            <a:solidFill>
              <a:srgbClr val="0047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74" name="Picture 5" descr="S15_ge_02"/>
          <p:cNvPicPr>
            <a:picLocks noChangeAspect="1" noChangeArrowheads="1"/>
          </p:cNvPicPr>
          <p:nvPr/>
        </p:nvPicPr>
        <p:blipFill>
          <a:blip r:embed="rId3" cstate="print"/>
          <a:srcRect t="1459" r="36406" b="76527"/>
          <a:stretch>
            <a:fillRect/>
          </a:stretch>
        </p:blipFill>
        <p:spPr bwMode="auto">
          <a:xfrm>
            <a:off x="0" y="0"/>
            <a:ext cx="5815013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Espaço Reservado para Texto 3"/>
          <p:cNvSpPr txBox="1">
            <a:spLocks/>
          </p:cNvSpPr>
          <p:nvPr/>
        </p:nvSpPr>
        <p:spPr>
          <a:xfrm>
            <a:off x="198438" y="403225"/>
            <a:ext cx="6389687" cy="504825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pt-BR" sz="2400" b="1" kern="0" dirty="0" smtClean="0">
                <a:solidFill>
                  <a:schemeClr val="bg1"/>
                </a:solidFill>
                <a:latin typeface="Arial" charset="0"/>
              </a:rPr>
              <a:t>Variáveis binárias</a:t>
            </a:r>
            <a:endParaRPr lang="pt-BR" sz="2400" b="1" kern="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8893175" y="6556375"/>
            <a:ext cx="261938" cy="27622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342900" indent="-342900" algn="r" eaLnBrk="0" hangingPunct="0">
              <a:spcBef>
                <a:spcPct val="20000"/>
              </a:spcBef>
              <a:defRPr/>
            </a:pPr>
            <a:fld id="{A58BF693-E489-4C27-9271-581335BEF6B5}" type="slidenum">
              <a:rPr lang="pt-BR" sz="1200" ker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pPr marL="342900" indent="-342900" algn="r" eaLnBrk="0" hangingPunct="0">
                <a:spcBef>
                  <a:spcPct val="20000"/>
                </a:spcBef>
                <a:defRPr/>
              </a:pPr>
              <a:t>7</a:t>
            </a:fld>
            <a:endParaRPr lang="pt-BR" sz="1200" kern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5377" name="AutoShape 3"/>
          <p:cNvSpPr>
            <a:spLocks noChangeAspect="1" noChangeArrowheads="1"/>
          </p:cNvSpPr>
          <p:nvPr/>
        </p:nvSpPr>
        <p:spPr bwMode="auto">
          <a:xfrm>
            <a:off x="395288" y="1773238"/>
            <a:ext cx="9144000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427009" y="3395051"/>
            <a:ext cx="8253470" cy="2808312"/>
          </a:xfrm>
        </p:spPr>
        <p:txBody>
          <a:bodyPr/>
          <a:lstStyle/>
          <a:p>
            <a:pPr marL="342900" indent="-342900" algn="just">
              <a:buFontTx/>
              <a:buChar char="-"/>
            </a:pPr>
            <a:r>
              <a:rPr lang="pt-BR" dirty="0" smtClean="0">
                <a:solidFill>
                  <a:schemeClr val="accent2"/>
                </a:solidFill>
              </a:rPr>
              <a:t>Por que há uma redução no valor do R</a:t>
            </a:r>
            <a:r>
              <a:rPr lang="pt-BR" baseline="30000" dirty="0" smtClean="0">
                <a:solidFill>
                  <a:schemeClr val="accent2"/>
                </a:solidFill>
              </a:rPr>
              <a:t>2</a:t>
            </a:r>
            <a:r>
              <a:rPr lang="pt-BR" dirty="0" smtClean="0">
                <a:solidFill>
                  <a:schemeClr val="accent2"/>
                </a:solidFill>
              </a:rPr>
              <a:t>?</a:t>
            </a:r>
          </a:p>
          <a:p>
            <a:pPr marL="342900" indent="-342900" algn="just">
              <a:buFontTx/>
              <a:buChar char="-"/>
            </a:pPr>
            <a:endParaRPr lang="pt-BR" dirty="0">
              <a:solidFill>
                <a:schemeClr val="accent2"/>
              </a:solidFill>
            </a:endParaRPr>
          </a:p>
          <a:p>
            <a:pPr marL="342900" indent="-342900" algn="just">
              <a:buFontTx/>
              <a:buChar char="-"/>
            </a:pPr>
            <a:r>
              <a:rPr lang="pt-BR" dirty="0" smtClean="0">
                <a:solidFill>
                  <a:schemeClr val="accent2"/>
                </a:solidFill>
              </a:rPr>
              <a:t>Qual seria a interpretação associada ao intercepto e ao coeficiente de regressão?</a:t>
            </a:r>
          </a:p>
          <a:p>
            <a:pPr marL="342900" indent="-342900" algn="just">
              <a:buFontTx/>
              <a:buChar char="-"/>
            </a:pPr>
            <a:endParaRPr lang="pt-BR" dirty="0">
              <a:solidFill>
                <a:schemeClr val="accent2"/>
              </a:solidFill>
            </a:endParaRPr>
          </a:p>
          <a:p>
            <a:pPr marL="342900" indent="-342900" algn="just">
              <a:buFontTx/>
              <a:buChar char="-"/>
            </a:pPr>
            <a:r>
              <a:rPr lang="pt-BR" dirty="0" smtClean="0">
                <a:solidFill>
                  <a:schemeClr val="accent2"/>
                </a:solidFill>
              </a:rPr>
              <a:t>Por que o diferencial salarial estimado nesse caso é maior que na equação anterior?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343" y="2017680"/>
            <a:ext cx="4093464" cy="1075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33550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N27_CARECA_v2pipoca_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0"/>
            <a:ext cx="918051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CaixaDeTexto 18"/>
          <p:cNvSpPr txBox="1"/>
          <p:nvPr/>
        </p:nvSpPr>
        <p:spPr>
          <a:xfrm>
            <a:off x="0" y="1052736"/>
            <a:ext cx="8820150" cy="646331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pt-BR" b="1" kern="0" dirty="0">
                <a:solidFill>
                  <a:srgbClr val="004785"/>
                </a:solidFill>
                <a:latin typeface="Calibri" pitchFamily="34" charset="0"/>
              </a:rPr>
              <a:t>    </a:t>
            </a:r>
            <a:r>
              <a:rPr lang="pt-BR" b="1" kern="0" dirty="0" smtClean="0">
                <a:solidFill>
                  <a:schemeClr val="accent2"/>
                </a:solidFill>
                <a:latin typeface="Arial" charset="0"/>
              </a:rPr>
              <a:t>A interpretação dos coeficientes de variáveis </a:t>
            </a:r>
            <a:r>
              <a:rPr lang="pt-BR" b="1" i="1" kern="0" dirty="0" err="1" smtClean="0">
                <a:solidFill>
                  <a:schemeClr val="accent2"/>
                </a:solidFill>
                <a:latin typeface="Arial" charset="0"/>
              </a:rPr>
              <a:t>dummy</a:t>
            </a:r>
            <a:r>
              <a:rPr lang="pt-BR" b="1" i="1" kern="0" dirty="0" smtClean="0">
                <a:solidFill>
                  <a:schemeClr val="accent2"/>
                </a:solidFill>
                <a:latin typeface="Arial" charset="0"/>
              </a:rPr>
              <a:t> </a:t>
            </a:r>
            <a:r>
              <a:rPr lang="pt-BR" b="1" kern="0" dirty="0" smtClean="0">
                <a:solidFill>
                  <a:schemeClr val="accent2"/>
                </a:solidFill>
                <a:latin typeface="Arial" charset="0"/>
              </a:rPr>
              <a:t>quando a variável dependente é expressa como log(Y)</a:t>
            </a:r>
            <a:endParaRPr lang="pt-BR" b="1" kern="0" dirty="0">
              <a:solidFill>
                <a:schemeClr val="accent2"/>
              </a:solidFill>
              <a:latin typeface="Arial" charset="0"/>
            </a:endParaRPr>
          </a:p>
        </p:txBody>
      </p:sp>
      <p:cxnSp>
        <p:nvCxnSpPr>
          <p:cNvPr id="27" name="Conector reto 26"/>
          <p:cNvCxnSpPr/>
          <p:nvPr/>
        </p:nvCxnSpPr>
        <p:spPr>
          <a:xfrm>
            <a:off x="193675" y="1700213"/>
            <a:ext cx="8712200" cy="0"/>
          </a:xfrm>
          <a:prstGeom prst="line">
            <a:avLst/>
          </a:prstGeom>
          <a:ln w="28575">
            <a:solidFill>
              <a:srgbClr val="0047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74" name="Picture 5" descr="S15_ge_02"/>
          <p:cNvPicPr>
            <a:picLocks noChangeAspect="1" noChangeArrowheads="1"/>
          </p:cNvPicPr>
          <p:nvPr/>
        </p:nvPicPr>
        <p:blipFill>
          <a:blip r:embed="rId3" cstate="print"/>
          <a:srcRect t="1459" r="36406" b="76527"/>
          <a:stretch>
            <a:fillRect/>
          </a:stretch>
        </p:blipFill>
        <p:spPr bwMode="auto">
          <a:xfrm>
            <a:off x="0" y="0"/>
            <a:ext cx="5815013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Espaço Reservado para Texto 3"/>
          <p:cNvSpPr txBox="1">
            <a:spLocks/>
          </p:cNvSpPr>
          <p:nvPr/>
        </p:nvSpPr>
        <p:spPr>
          <a:xfrm>
            <a:off x="198438" y="403225"/>
            <a:ext cx="6389687" cy="504825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pt-BR" sz="2400" b="1" kern="0" dirty="0" smtClean="0">
                <a:solidFill>
                  <a:schemeClr val="bg1"/>
                </a:solidFill>
                <a:latin typeface="Arial" charset="0"/>
              </a:rPr>
              <a:t>Variáveis binárias</a:t>
            </a:r>
            <a:endParaRPr lang="pt-BR" sz="2400" b="1" kern="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8893175" y="6556375"/>
            <a:ext cx="261938" cy="27622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342900" indent="-342900" algn="r" eaLnBrk="0" hangingPunct="0">
              <a:spcBef>
                <a:spcPct val="20000"/>
              </a:spcBef>
              <a:defRPr/>
            </a:pPr>
            <a:fld id="{A58BF693-E489-4C27-9271-581335BEF6B5}" type="slidenum">
              <a:rPr lang="pt-BR" sz="1200" ker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pPr marL="342900" indent="-342900" algn="r" eaLnBrk="0" hangingPunct="0">
                <a:spcBef>
                  <a:spcPct val="20000"/>
                </a:spcBef>
                <a:defRPr/>
              </a:pPr>
              <a:t>8</a:t>
            </a:fld>
            <a:endParaRPr lang="pt-BR" sz="1200" kern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5377" name="AutoShape 3"/>
          <p:cNvSpPr>
            <a:spLocks noChangeAspect="1" noChangeArrowheads="1"/>
          </p:cNvSpPr>
          <p:nvPr/>
        </p:nvSpPr>
        <p:spPr bwMode="auto">
          <a:xfrm>
            <a:off x="395288" y="1773238"/>
            <a:ext cx="9144000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461934" y="3645024"/>
            <a:ext cx="8253470" cy="295232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err="1" smtClean="0">
                <a:solidFill>
                  <a:schemeClr val="accent2"/>
                </a:solidFill>
              </a:rPr>
              <a:t>Cálculo</a:t>
            </a:r>
            <a:r>
              <a:rPr lang="en-US" dirty="0" smtClean="0">
                <a:solidFill>
                  <a:schemeClr val="accent2"/>
                </a:solidFill>
              </a:rPr>
              <a:t> do </a:t>
            </a:r>
            <a:r>
              <a:rPr lang="en-US" dirty="0" err="1" smtClean="0">
                <a:solidFill>
                  <a:schemeClr val="accent2"/>
                </a:solidFill>
              </a:rPr>
              <a:t>efeito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associado</a:t>
            </a:r>
            <a:r>
              <a:rPr lang="en-US" dirty="0" smtClean="0">
                <a:solidFill>
                  <a:schemeClr val="accent2"/>
                </a:solidFill>
              </a:rPr>
              <a:t> à </a:t>
            </a:r>
            <a:r>
              <a:rPr lang="en-US" dirty="0" err="1" smtClean="0">
                <a:solidFill>
                  <a:schemeClr val="accent2"/>
                </a:solidFill>
              </a:rPr>
              <a:t>variável</a:t>
            </a:r>
            <a:r>
              <a:rPr lang="en-US" dirty="0" smtClean="0">
                <a:solidFill>
                  <a:schemeClr val="accent2"/>
                </a:solidFill>
              </a:rPr>
              <a:t> female: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dirty="0" smtClean="0">
              <a:solidFill>
                <a:schemeClr val="accent2"/>
              </a:solidFill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accent2"/>
                </a:solidFill>
              </a:rPr>
              <a:t>[exp(−0,297) – 1 ] × 100 = − 25,7%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dirty="0" smtClean="0">
              <a:solidFill>
                <a:schemeClr val="accent2"/>
              </a:solidFill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b="1" dirty="0" err="1" smtClean="0">
                <a:solidFill>
                  <a:schemeClr val="accent2"/>
                </a:solidFill>
              </a:rPr>
              <a:t>Interpretação</a:t>
            </a:r>
            <a:r>
              <a:rPr lang="en-US" dirty="0" smtClean="0">
                <a:solidFill>
                  <a:schemeClr val="accent2"/>
                </a:solidFill>
              </a:rPr>
              <a:t>: </a:t>
            </a:r>
            <a:r>
              <a:rPr lang="en-US" dirty="0" err="1" smtClean="0">
                <a:solidFill>
                  <a:schemeClr val="accent2"/>
                </a:solidFill>
              </a:rPr>
              <a:t>mantidos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constantes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os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demais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fatores</a:t>
            </a:r>
            <a:r>
              <a:rPr lang="en-US" dirty="0" smtClean="0">
                <a:solidFill>
                  <a:schemeClr val="accent2"/>
                </a:solidFill>
              </a:rPr>
              <a:t>, ser </a:t>
            </a:r>
            <a:r>
              <a:rPr lang="en-US" dirty="0" err="1" smtClean="0">
                <a:solidFill>
                  <a:schemeClr val="accent2"/>
                </a:solidFill>
              </a:rPr>
              <a:t>mulher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acarreta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uma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redução</a:t>
            </a:r>
            <a:r>
              <a:rPr lang="en-US" dirty="0" smtClean="0">
                <a:solidFill>
                  <a:schemeClr val="accent2"/>
                </a:solidFill>
              </a:rPr>
              <a:t> de 25,7% no </a:t>
            </a:r>
            <a:r>
              <a:rPr lang="en-US" dirty="0" err="1" smtClean="0">
                <a:solidFill>
                  <a:schemeClr val="accent2"/>
                </a:solidFill>
              </a:rPr>
              <a:t>salário</a:t>
            </a:r>
            <a:r>
              <a:rPr lang="en-US" dirty="0" smtClean="0">
                <a:solidFill>
                  <a:schemeClr val="accent2"/>
                </a:solidFill>
              </a:rPr>
              <a:t>, </a:t>
            </a:r>
            <a:r>
              <a:rPr lang="en-US" dirty="0" err="1" smtClean="0">
                <a:solidFill>
                  <a:schemeClr val="accent2"/>
                </a:solidFill>
              </a:rPr>
              <a:t>em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média</a:t>
            </a:r>
            <a:r>
              <a:rPr lang="en-US" dirty="0" smtClean="0">
                <a:solidFill>
                  <a:schemeClr val="accent2"/>
                </a:solidFill>
              </a:rPr>
              <a:t>.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093316"/>
            <a:ext cx="5554751" cy="1418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74364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N27_CARECA_v2pipoca_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0"/>
            <a:ext cx="918051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CaixaDeTexto 18"/>
          <p:cNvSpPr txBox="1"/>
          <p:nvPr/>
        </p:nvSpPr>
        <p:spPr>
          <a:xfrm>
            <a:off x="0" y="1191235"/>
            <a:ext cx="8820150" cy="369332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pt-BR" b="1" kern="0" dirty="0">
                <a:solidFill>
                  <a:srgbClr val="004785"/>
                </a:solidFill>
                <a:latin typeface="Calibri" pitchFamily="34" charset="0"/>
              </a:rPr>
              <a:t>    </a:t>
            </a:r>
            <a:r>
              <a:rPr lang="pt-BR" b="1" kern="0" dirty="0" smtClean="0">
                <a:solidFill>
                  <a:schemeClr val="accent2"/>
                </a:solidFill>
                <a:latin typeface="Arial" charset="0"/>
              </a:rPr>
              <a:t>O uso de variáveis </a:t>
            </a:r>
            <a:r>
              <a:rPr lang="pt-BR" b="1" i="1" kern="0" dirty="0" err="1" smtClean="0">
                <a:solidFill>
                  <a:schemeClr val="accent2"/>
                </a:solidFill>
                <a:latin typeface="Arial" charset="0"/>
              </a:rPr>
              <a:t>dummy</a:t>
            </a:r>
            <a:r>
              <a:rPr lang="pt-BR" b="1" kern="0" dirty="0" smtClean="0">
                <a:solidFill>
                  <a:schemeClr val="accent2"/>
                </a:solidFill>
                <a:latin typeface="Arial" charset="0"/>
              </a:rPr>
              <a:t> para categorias múltiplas</a:t>
            </a:r>
            <a:endParaRPr lang="pt-BR" b="1" kern="0" dirty="0">
              <a:solidFill>
                <a:schemeClr val="accent2"/>
              </a:solidFill>
              <a:latin typeface="Arial" charset="0"/>
            </a:endParaRPr>
          </a:p>
        </p:txBody>
      </p:sp>
      <p:cxnSp>
        <p:nvCxnSpPr>
          <p:cNvPr id="27" name="Conector reto 26"/>
          <p:cNvCxnSpPr/>
          <p:nvPr/>
        </p:nvCxnSpPr>
        <p:spPr>
          <a:xfrm>
            <a:off x="193675" y="1700213"/>
            <a:ext cx="8712200" cy="0"/>
          </a:xfrm>
          <a:prstGeom prst="line">
            <a:avLst/>
          </a:prstGeom>
          <a:ln w="28575">
            <a:solidFill>
              <a:srgbClr val="0047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74" name="Picture 5" descr="S15_ge_02"/>
          <p:cNvPicPr>
            <a:picLocks noChangeAspect="1" noChangeArrowheads="1"/>
          </p:cNvPicPr>
          <p:nvPr/>
        </p:nvPicPr>
        <p:blipFill>
          <a:blip r:embed="rId3" cstate="print"/>
          <a:srcRect t="1459" r="36406" b="76527"/>
          <a:stretch>
            <a:fillRect/>
          </a:stretch>
        </p:blipFill>
        <p:spPr bwMode="auto">
          <a:xfrm>
            <a:off x="0" y="0"/>
            <a:ext cx="5815013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Espaço Reservado para Texto 3"/>
          <p:cNvSpPr txBox="1">
            <a:spLocks/>
          </p:cNvSpPr>
          <p:nvPr/>
        </p:nvSpPr>
        <p:spPr>
          <a:xfrm>
            <a:off x="198438" y="403225"/>
            <a:ext cx="6389687" cy="504825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pt-BR" sz="2400" b="1" kern="0" dirty="0" smtClean="0">
                <a:solidFill>
                  <a:schemeClr val="bg1"/>
                </a:solidFill>
                <a:latin typeface="Arial" charset="0"/>
              </a:rPr>
              <a:t>Variáveis binárias</a:t>
            </a:r>
            <a:endParaRPr lang="pt-BR" sz="2400" b="1" kern="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8893175" y="6556375"/>
            <a:ext cx="261938" cy="27622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342900" indent="-342900" algn="r" eaLnBrk="0" hangingPunct="0">
              <a:spcBef>
                <a:spcPct val="20000"/>
              </a:spcBef>
              <a:defRPr/>
            </a:pPr>
            <a:fld id="{A58BF693-E489-4C27-9271-581335BEF6B5}" type="slidenum">
              <a:rPr lang="pt-BR" sz="1200" ker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pPr marL="342900" indent="-342900" algn="r" eaLnBrk="0" hangingPunct="0">
                <a:spcBef>
                  <a:spcPct val="20000"/>
                </a:spcBef>
                <a:defRPr/>
              </a:pPr>
              <a:t>9</a:t>
            </a:fld>
            <a:endParaRPr lang="pt-BR" sz="1200" kern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5377" name="AutoShape 3"/>
          <p:cNvSpPr>
            <a:spLocks noChangeAspect="1" noChangeArrowheads="1"/>
          </p:cNvSpPr>
          <p:nvPr/>
        </p:nvSpPr>
        <p:spPr bwMode="auto">
          <a:xfrm>
            <a:off x="395288" y="1773238"/>
            <a:ext cx="9144000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461934" y="1916832"/>
            <a:ext cx="8253470" cy="4536504"/>
          </a:xfrm>
        </p:spPr>
        <p:txBody>
          <a:bodyPr/>
          <a:lstStyle/>
          <a:p>
            <a:pPr marL="342900" indent="-342900" algn="just">
              <a:buFontTx/>
              <a:buChar char="-"/>
            </a:pPr>
            <a:r>
              <a:rPr lang="pt-BR" dirty="0" smtClean="0">
                <a:solidFill>
                  <a:schemeClr val="accent2"/>
                </a:solidFill>
              </a:rPr>
              <a:t>Admita que queiramos incorporar o atributo cor ao conjunto de regressores de um modelo. Esse atributo apresenta 5 categorias possíveis: branco, indígena, preto, pardo e amarelo.</a:t>
            </a:r>
          </a:p>
          <a:p>
            <a:pPr marL="342900" indent="-342900" algn="just">
              <a:buFontTx/>
              <a:buChar char="-"/>
            </a:pPr>
            <a:endParaRPr lang="pt-BR" dirty="0">
              <a:solidFill>
                <a:schemeClr val="accent2"/>
              </a:solidFill>
            </a:endParaRPr>
          </a:p>
          <a:p>
            <a:pPr marL="342900" indent="-342900" algn="just">
              <a:buFontTx/>
              <a:buChar char="-"/>
            </a:pPr>
            <a:r>
              <a:rPr lang="pt-BR" dirty="0" smtClean="0">
                <a:solidFill>
                  <a:schemeClr val="accent2"/>
                </a:solidFill>
              </a:rPr>
              <a:t>Seleciona-se um grupo base (por exemplo, branco), e definem-se variáveis </a:t>
            </a:r>
            <a:r>
              <a:rPr lang="pt-BR" i="1" dirty="0" err="1" smtClean="0">
                <a:solidFill>
                  <a:schemeClr val="accent2"/>
                </a:solidFill>
              </a:rPr>
              <a:t>dummy</a:t>
            </a:r>
            <a:r>
              <a:rPr lang="pt-BR" i="1" dirty="0" smtClean="0">
                <a:solidFill>
                  <a:schemeClr val="accent2"/>
                </a:solidFill>
              </a:rPr>
              <a:t> </a:t>
            </a:r>
            <a:r>
              <a:rPr lang="pt-BR" dirty="0" smtClean="0">
                <a:solidFill>
                  <a:schemeClr val="accent2"/>
                </a:solidFill>
              </a:rPr>
              <a:t>para cada um dos demais grupos:</a:t>
            </a:r>
          </a:p>
          <a:p>
            <a:pPr marL="342900" indent="-342900" algn="just">
              <a:buFontTx/>
              <a:buChar char="-"/>
            </a:pPr>
            <a:endParaRPr lang="pt-BR" dirty="0">
              <a:solidFill>
                <a:schemeClr val="accent2"/>
              </a:solidFill>
            </a:endParaRPr>
          </a:p>
          <a:p>
            <a:pPr algn="just"/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smtClean="0">
                <a:solidFill>
                  <a:schemeClr val="accent2"/>
                </a:solidFill>
              </a:rPr>
              <a:t>     </a:t>
            </a:r>
            <a:r>
              <a:rPr lang="pt-BR" dirty="0" err="1" smtClean="0">
                <a:solidFill>
                  <a:schemeClr val="accent2"/>
                </a:solidFill>
              </a:rPr>
              <a:t>wage</a:t>
            </a:r>
            <a:r>
              <a:rPr lang="pt-BR" dirty="0" smtClean="0">
                <a:solidFill>
                  <a:schemeClr val="accent2"/>
                </a:solidFill>
              </a:rPr>
              <a:t> </a:t>
            </a:r>
            <a:r>
              <a:rPr lang="pt-BR" dirty="0">
                <a:solidFill>
                  <a:schemeClr val="accent2"/>
                </a:solidFill>
              </a:rPr>
              <a:t>= </a:t>
            </a:r>
            <a:r>
              <a:rPr lang="el-GR" dirty="0">
                <a:solidFill>
                  <a:schemeClr val="accent2"/>
                </a:solidFill>
              </a:rPr>
              <a:t>β</a:t>
            </a:r>
            <a:r>
              <a:rPr lang="pt-BR" baseline="-25000" dirty="0">
                <a:solidFill>
                  <a:schemeClr val="accent2"/>
                </a:solidFill>
              </a:rPr>
              <a:t>0</a:t>
            </a:r>
            <a:r>
              <a:rPr lang="pt-BR" dirty="0">
                <a:solidFill>
                  <a:schemeClr val="accent2"/>
                </a:solidFill>
              </a:rPr>
              <a:t> + </a:t>
            </a:r>
            <a:r>
              <a:rPr lang="el-GR" dirty="0">
                <a:solidFill>
                  <a:schemeClr val="accent2"/>
                </a:solidFill>
              </a:rPr>
              <a:t>δ</a:t>
            </a:r>
            <a:r>
              <a:rPr lang="pt-BR" baseline="-25000" dirty="0" smtClean="0">
                <a:solidFill>
                  <a:schemeClr val="accent2"/>
                </a:solidFill>
              </a:rPr>
              <a:t>0</a:t>
            </a:r>
            <a:r>
              <a:rPr lang="pt-BR" dirty="0" smtClean="0">
                <a:solidFill>
                  <a:schemeClr val="accent2"/>
                </a:solidFill>
              </a:rPr>
              <a:t>.indio </a:t>
            </a:r>
            <a:r>
              <a:rPr lang="pt-BR" dirty="0">
                <a:solidFill>
                  <a:schemeClr val="accent2"/>
                </a:solidFill>
              </a:rPr>
              <a:t>+ </a:t>
            </a:r>
            <a:r>
              <a:rPr lang="el-GR" dirty="0" smtClean="0">
                <a:solidFill>
                  <a:schemeClr val="accent2"/>
                </a:solidFill>
              </a:rPr>
              <a:t>δ</a:t>
            </a:r>
            <a:r>
              <a:rPr lang="pt-BR" baseline="-25000" dirty="0" smtClean="0">
                <a:solidFill>
                  <a:schemeClr val="accent2"/>
                </a:solidFill>
              </a:rPr>
              <a:t>1</a:t>
            </a:r>
            <a:r>
              <a:rPr lang="pt-BR" dirty="0" smtClean="0">
                <a:solidFill>
                  <a:schemeClr val="accent2"/>
                </a:solidFill>
              </a:rPr>
              <a:t>.preto  + </a:t>
            </a:r>
            <a:r>
              <a:rPr lang="el-GR" dirty="0" smtClean="0">
                <a:solidFill>
                  <a:schemeClr val="accent2"/>
                </a:solidFill>
              </a:rPr>
              <a:t>δ</a:t>
            </a:r>
            <a:r>
              <a:rPr lang="pt-BR" baseline="-25000" dirty="0" smtClean="0">
                <a:solidFill>
                  <a:schemeClr val="accent2"/>
                </a:solidFill>
              </a:rPr>
              <a:t>2</a:t>
            </a:r>
            <a:r>
              <a:rPr lang="pt-BR" dirty="0" smtClean="0">
                <a:solidFill>
                  <a:schemeClr val="accent2"/>
                </a:solidFill>
              </a:rPr>
              <a:t>.pardo  + </a:t>
            </a:r>
            <a:r>
              <a:rPr lang="el-GR" dirty="0" smtClean="0">
                <a:solidFill>
                  <a:schemeClr val="accent2"/>
                </a:solidFill>
              </a:rPr>
              <a:t>δ</a:t>
            </a:r>
            <a:r>
              <a:rPr lang="pt-BR" baseline="-25000" dirty="0" smtClean="0">
                <a:solidFill>
                  <a:schemeClr val="accent2"/>
                </a:solidFill>
              </a:rPr>
              <a:t>3</a:t>
            </a:r>
            <a:r>
              <a:rPr lang="pt-BR" dirty="0" smtClean="0">
                <a:solidFill>
                  <a:schemeClr val="accent2"/>
                </a:solidFill>
              </a:rPr>
              <a:t>.amarelo  + </a:t>
            </a:r>
            <a:r>
              <a:rPr lang="el-GR" dirty="0" smtClean="0">
                <a:solidFill>
                  <a:schemeClr val="accent2"/>
                </a:solidFill>
              </a:rPr>
              <a:t>β</a:t>
            </a:r>
            <a:r>
              <a:rPr lang="pt-BR" baseline="-25000" dirty="0">
                <a:solidFill>
                  <a:schemeClr val="accent2"/>
                </a:solidFill>
              </a:rPr>
              <a:t>1</a:t>
            </a:r>
            <a:r>
              <a:rPr lang="pt-BR" dirty="0">
                <a:solidFill>
                  <a:schemeClr val="accent2"/>
                </a:solidFill>
              </a:rPr>
              <a:t>.educ + </a:t>
            </a:r>
            <a:r>
              <a:rPr lang="el-GR" dirty="0" smtClean="0">
                <a:solidFill>
                  <a:schemeClr val="accent2"/>
                </a:solidFill>
              </a:rPr>
              <a:t>μ</a:t>
            </a:r>
            <a:endParaRPr lang="pt-BR" dirty="0" smtClean="0">
              <a:solidFill>
                <a:schemeClr val="accent2"/>
              </a:solidFill>
            </a:endParaRPr>
          </a:p>
          <a:p>
            <a:pPr marL="342900" indent="-342900" algn="just">
              <a:buFontTx/>
              <a:buChar char="-"/>
            </a:pPr>
            <a:endParaRPr lang="pt-BR" dirty="0">
              <a:solidFill>
                <a:schemeClr val="accent2"/>
              </a:solidFill>
            </a:endParaRPr>
          </a:p>
          <a:p>
            <a:pPr marL="342900" indent="-342900" algn="just">
              <a:buFontTx/>
              <a:buChar char="-"/>
            </a:pPr>
            <a:r>
              <a:rPr lang="pt-BR" dirty="0" smtClean="0">
                <a:solidFill>
                  <a:schemeClr val="accent2"/>
                </a:solidFill>
              </a:rPr>
              <a:t>As estimativas de </a:t>
            </a:r>
            <a:r>
              <a:rPr lang="el-GR" dirty="0">
                <a:solidFill>
                  <a:schemeClr val="accent2"/>
                </a:solidFill>
              </a:rPr>
              <a:t>δ</a:t>
            </a:r>
            <a:r>
              <a:rPr lang="pt-BR" baseline="-25000" dirty="0" smtClean="0">
                <a:solidFill>
                  <a:schemeClr val="accent2"/>
                </a:solidFill>
              </a:rPr>
              <a:t>0, </a:t>
            </a:r>
            <a:r>
              <a:rPr lang="el-GR" dirty="0" smtClean="0">
                <a:solidFill>
                  <a:schemeClr val="accent2"/>
                </a:solidFill>
              </a:rPr>
              <a:t>δ</a:t>
            </a:r>
            <a:r>
              <a:rPr lang="pt-BR" baseline="-25000" dirty="0" smtClean="0">
                <a:solidFill>
                  <a:schemeClr val="accent2"/>
                </a:solidFill>
              </a:rPr>
              <a:t>1, </a:t>
            </a:r>
            <a:r>
              <a:rPr lang="el-GR" dirty="0" smtClean="0">
                <a:solidFill>
                  <a:schemeClr val="accent2"/>
                </a:solidFill>
              </a:rPr>
              <a:t>δ</a:t>
            </a:r>
            <a:r>
              <a:rPr lang="pt-BR" baseline="-25000" dirty="0" smtClean="0">
                <a:solidFill>
                  <a:schemeClr val="accent2"/>
                </a:solidFill>
              </a:rPr>
              <a:t>2 </a:t>
            </a:r>
            <a:r>
              <a:rPr lang="pt-BR" dirty="0" smtClean="0">
                <a:solidFill>
                  <a:schemeClr val="accent2"/>
                </a:solidFill>
              </a:rPr>
              <a:t>e</a:t>
            </a:r>
            <a:r>
              <a:rPr lang="pt-BR" baseline="-25000" dirty="0" smtClean="0">
                <a:solidFill>
                  <a:schemeClr val="accent2"/>
                </a:solidFill>
              </a:rPr>
              <a:t> </a:t>
            </a:r>
            <a:r>
              <a:rPr lang="el-GR" dirty="0" smtClean="0">
                <a:solidFill>
                  <a:schemeClr val="accent2"/>
                </a:solidFill>
              </a:rPr>
              <a:t>δ</a:t>
            </a:r>
            <a:r>
              <a:rPr lang="pt-BR" baseline="-25000" dirty="0" smtClean="0">
                <a:solidFill>
                  <a:schemeClr val="accent2"/>
                </a:solidFill>
              </a:rPr>
              <a:t>3 </a:t>
            </a:r>
            <a:r>
              <a:rPr lang="pt-BR" dirty="0" smtClean="0">
                <a:solidFill>
                  <a:schemeClr val="accent2"/>
                </a:solidFill>
              </a:rPr>
              <a:t>medem a diferença nos salários relativamente a brancos.</a:t>
            </a:r>
          </a:p>
          <a:p>
            <a:pPr marL="342900" indent="-342900" algn="just">
              <a:buFontTx/>
              <a:buChar char="-"/>
            </a:pPr>
            <a:endParaRPr lang="pt-BR" dirty="0">
              <a:solidFill>
                <a:schemeClr val="accent2"/>
              </a:solidFill>
            </a:endParaRPr>
          </a:p>
          <a:p>
            <a:pPr marL="342900" indent="-342900" algn="just">
              <a:buFontTx/>
              <a:buChar char="-"/>
            </a:pPr>
            <a:r>
              <a:rPr lang="pt-BR" dirty="0" smtClean="0">
                <a:solidFill>
                  <a:schemeClr val="accent2"/>
                </a:solidFill>
              </a:rPr>
              <a:t>Interpretação gráfica</a:t>
            </a:r>
          </a:p>
          <a:p>
            <a:pPr marL="342900" indent="-342900" algn="just">
              <a:buFontTx/>
              <a:buChar char="-"/>
            </a:pPr>
            <a:endParaRPr lang="pt-BR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5560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 Mestre Fundo Padrão PT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anchor="ctr"/>
      <a:lstStyle>
        <a:defPPr marL="342900" marR="0" indent="-342900" algn="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kern="0" cap="none" spc="0" normalizeH="0" baseline="0" noProof="0" smtClean="0">
            <a:ln>
              <a:noFill/>
            </a:ln>
            <a:solidFill>
              <a:sysClr val="windowText" lastClr="000000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3914</TotalTime>
  <Words>986</Words>
  <Application>Microsoft Office PowerPoint</Application>
  <PresentationFormat>Apresentação na tela (4:3)</PresentationFormat>
  <Paragraphs>117</Paragraphs>
  <Slides>14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Slide Mestre Fundo Padrão PT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Bolsa de Mercadorias &amp; Futuros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Bolsa de Mercadorias &amp; Futuros</dc:creator>
  <cp:lastModifiedBy>Daniela</cp:lastModifiedBy>
  <cp:revision>420</cp:revision>
  <dcterms:created xsi:type="dcterms:W3CDTF">2008-05-13T12:50:59Z</dcterms:created>
  <dcterms:modified xsi:type="dcterms:W3CDTF">2016-10-19T17:54:05Z</dcterms:modified>
</cp:coreProperties>
</file>