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4660"/>
  </p:normalViewPr>
  <p:slideViewPr>
    <p:cSldViewPr snapToGrid="0">
      <p:cViewPr>
        <p:scale>
          <a:sx n="79" d="100"/>
          <a:sy n="79" d="100"/>
        </p:scale>
        <p:origin x="10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en-US"/>
          </a:p>
        </c:rich>
      </c:tx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EHR/EMR</c:v>
                </c:pt>
              </c:strCache>
            </c:strRef>
          </c:tx>
          <c:spPr>
            <a:solidFill>
              <a:schemeClr val="tx1">
                <a:lumMod val="60000"/>
                <a:lumOff val="40000"/>
              </a:schemeClr>
            </a:solidFill>
            <a:ln>
              <a:noFill/>
            </a:ln>
          </c:spPr>
          <c:invertIfNegative val="0"/>
          <c:dLbls>
            <c:dLbl>
              <c:idx val="0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49D5-48A4-8D1E-4F69427DC01D}"/>
                </c:ext>
              </c:extLst>
            </c:dLbl>
            <c:dLbl>
              <c:idx val="1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9D5-48A4-8D1E-4F69427DC01D}"/>
                </c:ext>
              </c:extLst>
            </c:dLbl>
            <c:dLbl>
              <c:idx val="2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49D5-48A4-8D1E-4F69427DC01D}"/>
                </c:ext>
              </c:extLst>
            </c:dLbl>
            <c:dLbl>
              <c:idx val="3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9D5-48A4-8D1E-4F69427DC01D}"/>
                </c:ext>
              </c:extLst>
            </c:dLbl>
            <c:dLbl>
              <c:idx val="4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49D5-48A4-8D1E-4F69427DC01D}"/>
                </c:ext>
              </c:extLst>
            </c:dLbl>
            <c:dLbl>
              <c:idx val="5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9D5-48A4-8D1E-4F69427DC0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mtId="4294967295">
                    <a:solidFill>
                      <a:srgbClr val="000000"/>
                    </a:solidFill>
                    <a:latin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2017*</c:v>
                </c:pt>
                <c:pt idx="3">
                  <c:v>2018*</c:v>
                </c:pt>
                <c:pt idx="4">
                  <c:v>2019*</c:v>
                </c:pt>
                <c:pt idx="5">
                  <c:v>2020*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9D5-48A4-8D1E-4F69427DC0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Telehealth</c:v>
                </c:pt>
              </c:strCache>
            </c:strRef>
          </c:tx>
          <c:spPr>
            <a:solidFill>
              <a:schemeClr val="tx1">
                <a:lumMod val="40000"/>
                <a:lumOff val="60000"/>
              </a:schemeClr>
            </a:solidFill>
            <a:ln>
              <a:noFill/>
            </a:ln>
          </c:spPr>
          <c:invertIfNegative val="0"/>
          <c:dLbls>
            <c:dLbl>
              <c:idx val="0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49D5-48A4-8D1E-4F69427DC01D}"/>
                </c:ext>
              </c:extLst>
            </c:dLbl>
            <c:dLbl>
              <c:idx val="1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49D5-48A4-8D1E-4F69427DC01D}"/>
                </c:ext>
              </c:extLst>
            </c:dLbl>
            <c:dLbl>
              <c:idx val="2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49D5-48A4-8D1E-4F69427DC01D}"/>
                </c:ext>
              </c:extLst>
            </c:dLbl>
            <c:dLbl>
              <c:idx val="3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49D5-48A4-8D1E-4F69427DC01D}"/>
                </c:ext>
              </c:extLst>
            </c:dLbl>
            <c:dLbl>
              <c:idx val="4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49D5-48A4-8D1E-4F69427DC01D}"/>
                </c:ext>
              </c:extLst>
            </c:dLbl>
            <c:dLbl>
              <c:idx val="5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49D5-48A4-8D1E-4F69427DC0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mtId="4294967295">
                    <a:solidFill>
                      <a:srgbClr val="000000"/>
                    </a:solidFill>
                    <a:latin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2017*</c:v>
                </c:pt>
                <c:pt idx="3">
                  <c:v>2018*</c:v>
                </c:pt>
                <c:pt idx="4">
                  <c:v>2019*</c:v>
                </c:pt>
                <c:pt idx="5">
                  <c:v>2020*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12</c:v>
                </c:pt>
                <c:pt idx="1">
                  <c:v>14</c:v>
                </c:pt>
                <c:pt idx="2">
                  <c:v>17</c:v>
                </c:pt>
                <c:pt idx="3">
                  <c:v>19</c:v>
                </c:pt>
                <c:pt idx="4">
                  <c:v>22</c:v>
                </c:pt>
                <c:pt idx="5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49D5-48A4-8D1E-4F69427DC0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Mobile health</c:v>
                </c:pt>
              </c:strCache>
            </c:strRef>
          </c:tx>
          <c:spPr>
            <a:solidFill>
              <a:schemeClr val="tx1">
                <a:lumMod val="75000"/>
              </a:schemeClr>
            </a:solidFill>
            <a:ln>
              <a:noFill/>
            </a:ln>
          </c:spPr>
          <c:invertIfNegative val="0"/>
          <c:dLbls>
            <c:dLbl>
              <c:idx val="0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49D5-48A4-8D1E-4F69427DC01D}"/>
                </c:ext>
              </c:extLst>
            </c:dLbl>
            <c:dLbl>
              <c:idx val="1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49D5-48A4-8D1E-4F69427DC01D}"/>
                </c:ext>
              </c:extLst>
            </c:dLbl>
            <c:dLbl>
              <c:idx val="2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49D5-48A4-8D1E-4F69427DC01D}"/>
                </c:ext>
              </c:extLst>
            </c:dLbl>
            <c:dLbl>
              <c:idx val="3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49D5-48A4-8D1E-4F69427DC01D}"/>
                </c:ext>
              </c:extLst>
            </c:dLbl>
            <c:dLbl>
              <c:idx val="4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49D5-48A4-8D1E-4F69427DC01D}"/>
                </c:ext>
              </c:extLst>
            </c:dLbl>
            <c:dLbl>
              <c:idx val="5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49D5-48A4-8D1E-4F69427DC0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mtId="4294967295">
                    <a:solidFill>
                      <a:srgbClr val="000000"/>
                    </a:solidFill>
                    <a:latin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2017*</c:v>
                </c:pt>
                <c:pt idx="3">
                  <c:v>2018*</c:v>
                </c:pt>
                <c:pt idx="4">
                  <c:v>2019*</c:v>
                </c:pt>
                <c:pt idx="5">
                  <c:v>2020*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8</c:v>
                </c:pt>
                <c:pt idx="1">
                  <c:v>14</c:v>
                </c:pt>
                <c:pt idx="2">
                  <c:v>21</c:v>
                </c:pt>
                <c:pt idx="3">
                  <c:v>28</c:v>
                </c:pt>
                <c:pt idx="4">
                  <c:v>37</c:v>
                </c:pt>
                <c:pt idx="5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9D5-48A4-8D1E-4F69427DC0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Wireless health</c:v>
                </c:pt>
              </c:strCache>
            </c:strRef>
          </c:tx>
          <c:spPr>
            <a:solidFill>
              <a:schemeClr val="tx1">
                <a:lumMod val="20000"/>
                <a:lumOff val="80000"/>
              </a:schemeClr>
            </a:solidFill>
            <a:ln>
              <a:noFill/>
            </a:ln>
          </c:spPr>
          <c:invertIfNegative val="0"/>
          <c:dLbls>
            <c:dLbl>
              <c:idx val="0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49D5-48A4-8D1E-4F69427DC01D}"/>
                </c:ext>
              </c:extLst>
            </c:dLbl>
            <c:dLbl>
              <c:idx val="1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49D5-48A4-8D1E-4F69427DC01D}"/>
                </c:ext>
              </c:extLst>
            </c:dLbl>
            <c:dLbl>
              <c:idx val="2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7-49D5-48A4-8D1E-4F69427DC01D}"/>
                </c:ext>
              </c:extLst>
            </c:dLbl>
            <c:dLbl>
              <c:idx val="3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49D5-48A4-8D1E-4F69427DC01D}"/>
                </c:ext>
              </c:extLst>
            </c:dLbl>
            <c:dLbl>
              <c:idx val="4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9-49D5-48A4-8D1E-4F69427DC01D}"/>
                </c:ext>
              </c:extLst>
            </c:dLbl>
            <c:dLbl>
              <c:idx val="5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49D5-48A4-8D1E-4F69427DC0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mtId="4294967295">
                    <a:solidFill>
                      <a:srgbClr val="000000"/>
                    </a:solidFill>
                    <a:latin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2017*</c:v>
                </c:pt>
                <c:pt idx="3">
                  <c:v>2018*</c:v>
                </c:pt>
                <c:pt idx="4">
                  <c:v>2019*</c:v>
                </c:pt>
                <c:pt idx="5">
                  <c:v>2020*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39</c:v>
                </c:pt>
                <c:pt idx="1">
                  <c:v>48</c:v>
                </c:pt>
                <c:pt idx="2">
                  <c:v>59</c:v>
                </c:pt>
                <c:pt idx="3">
                  <c:v>73</c:v>
                </c:pt>
                <c:pt idx="4">
                  <c:v>89</c:v>
                </c:pt>
                <c:pt idx="5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49D5-48A4-8D1E-4F69427DC01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tx1">
                <a:lumMod val="50000"/>
              </a:schemeClr>
            </a:solidFill>
            <a:ln>
              <a:noFill/>
            </a:ln>
          </c:spPr>
          <c:invertIfNegative val="0"/>
          <c:dLbls>
            <c:dLbl>
              <c:idx val="0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49D5-48A4-8D1E-4F69427DC01D}"/>
                </c:ext>
              </c:extLst>
            </c:dLbl>
            <c:dLbl>
              <c:idx val="1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D-49D5-48A4-8D1E-4F69427DC01D}"/>
                </c:ext>
              </c:extLst>
            </c:dLbl>
            <c:dLbl>
              <c:idx val="2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E-49D5-48A4-8D1E-4F69427DC01D}"/>
                </c:ext>
              </c:extLst>
            </c:dLbl>
            <c:dLbl>
              <c:idx val="3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F-49D5-48A4-8D1E-4F69427DC01D}"/>
                </c:ext>
              </c:extLst>
            </c:dLbl>
            <c:dLbl>
              <c:idx val="4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49D5-48A4-8D1E-4F69427DC01D}"/>
                </c:ext>
              </c:extLst>
            </c:dLbl>
            <c:dLbl>
              <c:idx val="5"/>
              <c:numFmt formatCode="#,##0" sourceLinked="0"/>
              <c:spPr/>
              <c:txPr>
                <a:bodyPr/>
                <a:lstStyle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1-49D5-48A4-8D1E-4F69427DC0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mtId="4294967295">
                    <a:solidFill>
                      <a:srgbClr val="000000"/>
                    </a:solidFill>
                    <a:latin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2017*</c:v>
                </c:pt>
                <c:pt idx="3">
                  <c:v>2018*</c:v>
                </c:pt>
                <c:pt idx="4">
                  <c:v>2019*</c:v>
                </c:pt>
                <c:pt idx="5">
                  <c:v>2020*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79</c:v>
                </c:pt>
                <c:pt idx="1">
                  <c:v>96</c:v>
                </c:pt>
                <c:pt idx="2">
                  <c:v>118</c:v>
                </c:pt>
                <c:pt idx="3">
                  <c:v>142</c:v>
                </c:pt>
                <c:pt idx="4">
                  <c:v>172</c:v>
                </c:pt>
                <c:pt idx="5">
                  <c:v>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49D5-48A4-8D1E-4F69427DC0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-10"/>
        <c:axId val="67451136"/>
        <c:axId val="66437120"/>
      </c:barChart>
      <c:catAx>
        <c:axId val="6745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lstStyle/>
          <a:p>
            <a:pPr>
              <a:defRPr sz="1000" b="0" smtId="4294967295">
                <a:solidFill>
                  <a:srgbClr val="000000"/>
                </a:solidFill>
                <a:latin typeface="Arial" pitchFamily="34" charset="0"/>
              </a:defRPr>
            </a:pPr>
            <a:endParaRPr lang="en-US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  <c:min val="0"/>
        </c:scaling>
        <c:delete val="0"/>
        <c:axPos val="l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0">
                    <a:solidFill>
                      <a:srgbClr val="000000"/>
                    </a:solidFill>
                    <a:latin typeface="Arial" pitchFamily="34" charset="0"/>
                  </a:rPr>
                  <a:t>Market value in billion U.S. dollars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lstStyle/>
          <a:p>
            <a:pPr>
              <a:defRPr sz="1000" b="0" smtId="4294967295">
                <a:solidFill>
                  <a:srgbClr val="000000"/>
                </a:solidFill>
                <a:latin typeface="Arial" pitchFamily="34" charset="0"/>
              </a:defRPr>
            </a:pPr>
            <a:endParaRPr lang="en-US"/>
          </a:p>
        </c:txPr>
        <c:crossAx val="67451136"/>
        <c:crosses val="autoZero"/>
        <c:crossBetween val="between"/>
      </c:valAx>
    </c:plotArea>
    <c:legend>
      <c:legendPos val="t"/>
      <c:overlay val="0"/>
      <c:txPr>
        <a:bodyPr/>
        <a:lstStyle/>
        <a:p>
          <a:pPr>
            <a:defRPr sz="1000" smtId="4294967295">
              <a:solidFill>
                <a:srgbClr val="000000"/>
              </a:solidFill>
              <a:latin typeface="Arial" pitchFamily="34" charset="0"/>
            </a:defRPr>
          </a:pPr>
          <a:endParaRPr lang="en-US"/>
        </a:p>
      </c:txPr>
    </c:legend>
    <c:plotVisOnly val="1"/>
    <c:dispBlanksAs val="zero"/>
    <c:showDLblsOverMax val="1"/>
  </c:chart>
  <c:txPr>
    <a:bodyPr/>
    <a:lstStyle/>
    <a:p>
      <a:pPr>
        <a:defRPr sz="1800" smtId="4294967295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70894156931504"/>
          <c:y val="0"/>
          <c:w val="0.7329803239778464"/>
          <c:h val="0.9841913575635858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eHealth revenue in selected EU countries in 2018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 w="57150">
              <a:solidFill>
                <a:schemeClr val="bg2"/>
              </a:solidFill>
            </a:ln>
            <a:effectLst/>
          </c:spPr>
          <c:dPt>
            <c:idx val="0"/>
            <c:bubble3D val="0"/>
            <c:spPr>
              <a:solidFill>
                <a:schemeClr val="tx1"/>
              </a:solidFill>
              <a:ln w="571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1D-4A60-9C77-74ACB2ECD34F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 w="571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D1D-4A60-9C77-74ACB2ECD34F}"/>
              </c:ext>
            </c:extLst>
          </c:dPt>
          <c:dPt>
            <c:idx val="2"/>
            <c:bubble3D val="0"/>
            <c:spPr>
              <a:solidFill>
                <a:schemeClr val="bg2">
                  <a:lumMod val="75000"/>
                </a:schemeClr>
              </a:solidFill>
              <a:ln w="571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D1D-4A60-9C77-74ACB2ECD34F}"/>
              </c:ext>
            </c:extLst>
          </c:dPt>
          <c:dPt>
            <c:idx val="3"/>
            <c:bubble3D val="0"/>
            <c:spPr>
              <a:solidFill>
                <a:schemeClr val="bg2">
                  <a:lumMod val="75000"/>
                </a:schemeClr>
              </a:solidFill>
              <a:ln w="571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DD1D-4A60-9C77-74ACB2ECD34F}"/>
              </c:ext>
            </c:extLst>
          </c:dPt>
          <c:dPt>
            <c:idx val="4"/>
            <c:bubble3D val="0"/>
            <c:spPr>
              <a:solidFill>
                <a:schemeClr val="bg2">
                  <a:lumMod val="75000"/>
                </a:schemeClr>
              </a:solidFill>
              <a:ln w="571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D1D-4A60-9C77-74ACB2ECD34F}"/>
              </c:ext>
            </c:extLst>
          </c:dPt>
          <c:dPt>
            <c:idx val="5"/>
            <c:bubble3D val="0"/>
            <c:spPr>
              <a:solidFill>
                <a:schemeClr val="bg2">
                  <a:lumMod val="75000"/>
                </a:schemeClr>
              </a:solidFill>
              <a:ln w="57150"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D1D-4A60-9C77-74ACB2ECD34F}"/>
              </c:ext>
            </c:extLst>
          </c:dPt>
          <c:dLbls>
            <c:dLbl>
              <c:idx val="0"/>
              <c:layout>
                <c:manualLayout>
                  <c:x val="-3.9106933135766339E-2"/>
                  <c:y val="-2.565873535626533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defRPr>
                    </a:pPr>
                    <a:fld id="{A1FAF76F-5EA4-4FB6-B00C-3612B0F5201C}" type="CATEGORYNAME">
                      <a:rPr lang="en-US" sz="140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pPr>
                        <a:defRPr sz="1400" b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pPr>
                      <a:t>[CATEGORY NAME]</a:t>
                    </a:fld>
                    <a:r>
                      <a:rPr lang="en-US" sz="1400" baseline="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</a:p>
                  <a:p>
                    <a:pPr>
                      <a:defRPr sz="1400" b="1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defRPr>
                    </a:pPr>
                    <a:fld id="{A90C86D2-AB08-4925-9F2C-223DD28C9AD6}" type="VALUE">
                      <a:rPr lang="en-US" sz="1400" b="1" i="0" u="none" strike="noStrike" kern="1200" baseline="0" smtClean="0">
                        <a:solidFill>
                          <a:srgbClr val="2C2C2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pPr>
                        <a:defRPr sz="1400" b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pPr>
                      <a:t>[VALUE]</a:t>
                    </a:fld>
                    <a:endParaRPr lang="en-US" sz="1400" baseline="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>
                      <a:defRPr sz="1400" b="1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defRPr>
                    </a:pPr>
                    <a:fld id="{FBCC802E-6F0A-423F-A7B5-53C9BDA4F221}" type="PERCENTAGE">
                      <a:rPr lang="en-US" sz="1400" baseline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pPr>
                        <a:defRPr sz="1400" b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pPr>
                      <a:t>[PERCENTAGE]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D1D-4A60-9C77-74ACB2ECD34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3C6159C-8A7C-4C36-A04B-15538A46A155}" type="CATEGORYNAME">
                      <a:rPr lang="en-US" sz="1200" smtClean="0"/>
                      <a:pPr/>
                      <a:t>[CATEGORY NAME]</a:t>
                    </a:fld>
                    <a:endParaRPr lang="en-US" sz="1200" dirty="0"/>
                  </a:p>
                  <a:p>
                    <a:fld id="{DDED2BDD-DD12-4843-ADB4-5301FEAC250A}" type="VALUE">
                      <a:rPr lang="en-US" sz="1200" b="1" i="0" u="none" strike="noStrike" kern="1200" baseline="0" smtClean="0">
                        <a:solidFill>
                          <a:srgbClr val="2C2C2C"/>
                        </a:solidFill>
                      </a:rPr>
                      <a:pPr/>
                      <a:t>[VALUE]</a:t>
                    </a:fld>
                    <a:endParaRPr lang="en-US" sz="1200" baseline="0" dirty="0"/>
                  </a:p>
                  <a:p>
                    <a:fld id="{E2140499-934A-4DE2-891A-117E15A54ED2}" type="PERCENTAGE">
                      <a:rPr lang="en-US" sz="1200" baseline="0" smtClean="0"/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D1D-4A60-9C77-74ACB2ECD34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DD0A2F8-EECD-4E5A-A3F1-E4BC7BCC394A}" type="CATEGORYNAME">
                      <a:rPr lang="en-US" sz="1200" smtClean="0"/>
                      <a:pPr/>
                      <a:t>[CATEGORY NAME]</a:t>
                    </a:fld>
                    <a:endParaRPr lang="en-US" sz="1200" dirty="0"/>
                  </a:p>
                  <a:p>
                    <a:fld id="{CABF64B3-EBCF-40A3-B4AE-CAE6EF61AE2A}" type="VALUE">
                      <a:rPr lang="en-US" sz="1200" b="1" i="0" u="none" strike="noStrike" kern="1200" baseline="0" smtClean="0">
                        <a:solidFill>
                          <a:srgbClr val="2C2C2C"/>
                        </a:solidFill>
                      </a:rPr>
                      <a:pPr/>
                      <a:t>[VALUE]</a:t>
                    </a:fld>
                    <a:endParaRPr lang="en-US" sz="1200" baseline="0" dirty="0"/>
                  </a:p>
                  <a:p>
                    <a:fld id="{7D701FC6-0501-4339-8D3C-3F19CC244D3B}" type="PERCENTAGE">
                      <a:rPr lang="en-US" sz="1200" baseline="0" smtClean="0"/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DD1D-4A60-9C77-74ACB2ECD34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551C6D2-99C1-4FFB-B1EF-82DD2B6D6140}" type="CATEGORYNAME">
                      <a:rPr lang="en-US" sz="1200" smtClean="0"/>
                      <a:pPr/>
                      <a:t>[CATEGORY NAME]</a:t>
                    </a:fld>
                    <a:endParaRPr lang="en-US" sz="1200" dirty="0"/>
                  </a:p>
                  <a:p>
                    <a:fld id="{8C4C41E4-05A2-4027-8CBF-5DAE77158F1D}" type="VALUE">
                      <a:rPr lang="en-US" sz="1200" b="1" i="0" u="none" strike="noStrike" kern="1200" baseline="0" smtClean="0">
                        <a:solidFill>
                          <a:srgbClr val="2C2C2C"/>
                        </a:solidFill>
                      </a:rPr>
                      <a:pPr/>
                      <a:t>[VALUE]</a:t>
                    </a:fld>
                    <a:endParaRPr lang="en-US" sz="1200" dirty="0"/>
                  </a:p>
                  <a:p>
                    <a:fld id="{D7A9ABC3-9274-49D3-B222-D735393CF94F}" type="PERCENTAGE">
                      <a:rPr lang="en-US" sz="1200" baseline="0" smtClean="0"/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DD1D-4A60-9C77-74ACB2ECD34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CE31CB2-B666-4221-B37D-481CFBA95985}" type="CATEGORYNAME">
                      <a:rPr lang="en-US" sz="1200" smtClean="0"/>
                      <a:pPr/>
                      <a:t>[CATEGORY NAME]</a:t>
                    </a:fld>
                    <a:endParaRPr lang="en-US" sz="1200" dirty="0"/>
                  </a:p>
                  <a:p>
                    <a:fld id="{CE35FA74-EF5B-4332-93D0-CF0D25CFA771}" type="VALUE">
                      <a:rPr lang="en-US" sz="1200" b="1" i="0" u="none" strike="noStrike" kern="1200" baseline="0" smtClean="0">
                        <a:solidFill>
                          <a:srgbClr val="2C2C2C"/>
                        </a:solidFill>
                      </a:rPr>
                      <a:pPr/>
                      <a:t>[VALUE]</a:t>
                    </a:fld>
                    <a:endParaRPr lang="en-US" sz="1200" dirty="0"/>
                  </a:p>
                  <a:p>
                    <a:fld id="{B5FDD4FE-3824-4242-8719-DBB5076D10F8}" type="PERCENTAGE">
                      <a:rPr lang="en-US" sz="1200" baseline="0" smtClean="0"/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D1D-4A60-9C77-74ACB2ECD34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F877E0B-6468-41AE-BFC2-F6398683F2CA}" type="CATEGORYNAME">
                      <a:rPr lang="en-US" sz="1200" smtClean="0"/>
                      <a:pPr/>
                      <a:t>[CATEGORY NAME]</a:t>
                    </a:fld>
                    <a:endParaRPr lang="en-US" sz="1200" dirty="0"/>
                  </a:p>
                  <a:p>
                    <a:fld id="{3167E1B7-A075-42A6-8535-0F15B0CCCBB5}" type="VALUE">
                      <a:rPr lang="en-US" sz="1200" b="1" i="0" u="none" strike="noStrike" kern="1200" baseline="0" smtClean="0">
                        <a:solidFill>
                          <a:srgbClr val="2C2C2C"/>
                        </a:solidFill>
                      </a:rPr>
                      <a:pPr/>
                      <a:t>[VALUE]</a:t>
                    </a:fld>
                    <a:endParaRPr lang="en-US" sz="1200" baseline="0" dirty="0"/>
                  </a:p>
                  <a:p>
                    <a:fld id="{0B02EB09-6F7F-436F-A781-8F30C1DE3E75}" type="PERCENTAGE">
                      <a:rPr lang="en-US" sz="1200" baseline="0" smtClean="0"/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D1D-4A60-9C77-74ACB2ECD3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Germany</c:v>
                </c:pt>
                <c:pt idx="1">
                  <c:v>France</c:v>
                </c:pt>
                <c:pt idx="2">
                  <c:v>UK</c:v>
                </c:pt>
                <c:pt idx="3">
                  <c:v>Italy</c:v>
                </c:pt>
                <c:pt idx="4">
                  <c:v>Spain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[$$-409]#,##0"M"</c:formatCode>
                <c:ptCount val="6"/>
                <c:pt idx="0">
                  <c:v>652.1</c:v>
                </c:pt>
                <c:pt idx="1">
                  <c:v>470.6</c:v>
                </c:pt>
                <c:pt idx="2">
                  <c:v>430.1</c:v>
                </c:pt>
                <c:pt idx="3">
                  <c:v>328.4</c:v>
                </c:pt>
                <c:pt idx="4">
                  <c:v>222</c:v>
                </c:pt>
                <c:pt idx="5">
                  <c:v>675.2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1D-4A60-9C77-74ACB2ECD34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20A-76EE-44AC-B670-B65628DE11FB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6C94-0DEA-40A1-A508-112522F8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2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20A-76EE-44AC-B670-B65628DE11FB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6C94-0DEA-40A1-A508-112522F8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3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555220A-76EE-44AC-B670-B65628DE11FB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E296C94-0DEA-40A1-A508-112522F8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5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20A-76EE-44AC-B670-B65628DE11FB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6C94-0DEA-40A1-A508-112522F8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5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55220A-76EE-44AC-B670-B65628DE11FB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296C94-0DEA-40A1-A508-112522F8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06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20A-76EE-44AC-B670-B65628DE11FB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6C94-0DEA-40A1-A508-112522F8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0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20A-76EE-44AC-B670-B65628DE11FB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6C94-0DEA-40A1-A508-112522F8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9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20A-76EE-44AC-B670-B65628DE11FB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6C94-0DEA-40A1-A508-112522F8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2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20A-76EE-44AC-B670-B65628DE11FB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6C94-0DEA-40A1-A508-112522F8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5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20A-76EE-44AC-B670-B65628DE11FB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6C94-0DEA-40A1-A508-112522F8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7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20A-76EE-44AC-B670-B65628DE11FB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6C94-0DEA-40A1-A508-112522F8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7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555220A-76EE-44AC-B670-B65628DE11FB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E296C94-0DEA-40A1-A508-112522F8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18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landberger.com/publications/publication_pdf/roland_berger_digitalization_in_healthcare_final.pdf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515717/european-comparison-ehealth-revenue-digital-market-outlook/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635F-9681-411E-8A5B-FF699121E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cap="none" dirty="0" err="1"/>
              <a:t>mHeart</a:t>
            </a:r>
            <a:endParaRPr lang="en-US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922E7-A0EB-4D6F-B382-FC5C2F4F3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Business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8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2473-1A9C-4E2A-8E41-CC7E01E6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Market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A4A751-9EB6-423B-AE73-A778E4A1D7B4}"/>
              </a:ext>
            </a:extLst>
          </p:cNvPr>
          <p:cNvSpPr txBox="1"/>
          <p:nvPr/>
        </p:nvSpPr>
        <p:spPr>
          <a:xfrm>
            <a:off x="1924645" y="2049041"/>
            <a:ext cx="816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Value of global digital health market by major segment 2015 – 2020</a:t>
            </a:r>
          </a:p>
        </p:txBody>
      </p:sp>
      <p:graphicFrame>
        <p:nvGraphicFramePr>
          <p:cNvPr id="8" name="ChartObject">
            <a:extLst>
              <a:ext uri="{FF2B5EF4-FFF2-40B4-BE49-F238E27FC236}">
                <a16:creationId xmlns:a16="http://schemas.microsoft.com/office/drawing/2014/main" id="{BE22154B-566B-4E87-AFCB-E12D408FC4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8630821"/>
              </p:ext>
            </p:extLst>
          </p:nvPr>
        </p:nvGraphicFramePr>
        <p:xfrm>
          <a:off x="446313" y="2503714"/>
          <a:ext cx="11321143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1EAFC3A-D166-4F83-91A0-92387AD60349}"/>
              </a:ext>
            </a:extLst>
          </p:cNvPr>
          <p:cNvSpPr txBox="1"/>
          <p:nvPr/>
        </p:nvSpPr>
        <p:spPr>
          <a:xfrm>
            <a:off x="446313" y="6435324"/>
            <a:ext cx="2314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de-D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Roland Berger (2016, p. 4)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43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2473-1A9C-4E2A-8E41-CC7E01E6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Market Analysis</a:t>
            </a:r>
            <a:endParaRPr lang="en-US" cap="none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2EFE574-70C2-477B-A99B-138598C10A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7191112"/>
              </p:ext>
            </p:extLst>
          </p:nvPr>
        </p:nvGraphicFramePr>
        <p:xfrm>
          <a:off x="37407" y="3220136"/>
          <a:ext cx="4871259" cy="3277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89E48C6-5B16-44C8-9D7E-6EACED076E80}"/>
              </a:ext>
            </a:extLst>
          </p:cNvPr>
          <p:cNvSpPr/>
          <p:nvPr/>
        </p:nvSpPr>
        <p:spPr>
          <a:xfrm>
            <a:off x="1956708" y="4547225"/>
            <a:ext cx="103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$2.778M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A4A751-9EB6-423B-AE73-A778E4A1D7B4}"/>
              </a:ext>
            </a:extLst>
          </p:cNvPr>
          <p:cNvSpPr txBox="1"/>
          <p:nvPr/>
        </p:nvSpPr>
        <p:spPr>
          <a:xfrm>
            <a:off x="93669" y="2873787"/>
            <a:ext cx="507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eHealth market size in European Countries 2018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8655ED-6040-4BAD-B0BC-057F4C0C0992}"/>
              </a:ext>
            </a:extLst>
          </p:cNvPr>
          <p:cNvSpPr txBox="1"/>
          <p:nvPr/>
        </p:nvSpPr>
        <p:spPr>
          <a:xfrm>
            <a:off x="1488285" y="6487217"/>
            <a:ext cx="1641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de-D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Statista (2018)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E03E07C-CC11-4F9B-B980-17B458105619}"/>
              </a:ext>
            </a:extLst>
          </p:cNvPr>
          <p:cNvSpPr/>
          <p:nvPr/>
        </p:nvSpPr>
        <p:spPr>
          <a:xfrm>
            <a:off x="4383159" y="4379051"/>
            <a:ext cx="904458" cy="705679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23306-1ACC-4C8B-9DF6-7CD5EF5E0ED8}"/>
              </a:ext>
            </a:extLst>
          </p:cNvPr>
          <p:cNvSpPr txBox="1"/>
          <p:nvPr/>
        </p:nvSpPr>
        <p:spPr>
          <a:xfrm>
            <a:off x="156249" y="1924268"/>
            <a:ext cx="11939487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eHealth</a:t>
            </a:r>
            <a:r>
              <a:rPr lang="en-US" dirty="0">
                <a:solidFill>
                  <a:schemeClr val="bg1"/>
                </a:solidFill>
              </a:rPr>
              <a:t> is the secure use of information and communications technologies in support of health and health-related fields.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includes healthcare services and processes, prevention, health surveillance, treatment, among other fields.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00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2473-1A9C-4E2A-8E41-CC7E01E6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F94F5-8802-47FC-AFBC-2EC5B83B8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93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099BDD"/>
      </a:lt1>
      <a:dk2>
        <a:srgbClr val="FFFFFF"/>
      </a:dk2>
      <a:lt2>
        <a:srgbClr val="2C2C2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139</Words>
  <Application>Microsoft Office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Wingdings</vt:lpstr>
      <vt:lpstr>Banded</vt:lpstr>
      <vt:lpstr>mHeart</vt:lpstr>
      <vt:lpstr>Market Analysis</vt:lpstr>
      <vt:lpstr>Market Analysis</vt:lpstr>
      <vt:lpstr>Competitors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Lopez Arce Vivas, Eduardo</dc:creator>
  <cp:lastModifiedBy>Lopez Arce Vivas, Eduardo</cp:lastModifiedBy>
  <cp:revision>13</cp:revision>
  <dcterms:created xsi:type="dcterms:W3CDTF">2018-10-21T09:34:44Z</dcterms:created>
  <dcterms:modified xsi:type="dcterms:W3CDTF">2018-10-21T18:28:24Z</dcterms:modified>
</cp:coreProperties>
</file>