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79" d="100"/>
          <a:sy n="79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/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EHR/EMR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D5-48A4-8D1E-4F69427DC0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Telehealth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14</c:v>
                </c:pt>
                <c:pt idx="2">
                  <c:v>17</c:v>
                </c:pt>
                <c:pt idx="3">
                  <c:v>19</c:v>
                </c:pt>
                <c:pt idx="4">
                  <c:v>22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9D5-48A4-8D1E-4F69427DC0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 health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  <c:pt idx="4">
                  <c:v>37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9D5-48A4-8D1E-4F69427DC0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Wireless health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39</c:v>
                </c:pt>
                <c:pt idx="1">
                  <c:v>48</c:v>
                </c:pt>
                <c:pt idx="2">
                  <c:v>59</c:v>
                </c:pt>
                <c:pt idx="3">
                  <c:v>73</c:v>
                </c:pt>
                <c:pt idx="4">
                  <c:v>89</c:v>
                </c:pt>
                <c:pt idx="5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49D5-48A4-8D1E-4F69427DC0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79</c:v>
                </c:pt>
                <c:pt idx="1">
                  <c:v>96</c:v>
                </c:pt>
                <c:pt idx="2">
                  <c:v>118</c:v>
                </c:pt>
                <c:pt idx="3">
                  <c:v>142</c:v>
                </c:pt>
                <c:pt idx="4">
                  <c:v>172</c:v>
                </c:pt>
                <c:pt idx="5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49D5-48A4-8D1E-4F69427DC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1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lstStyle/>
          <a:p>
            <a:pPr>
              <a:defRPr sz="1000" b="0" smtId="4294967295">
                <a:solidFill>
                  <a:srgbClr val="000000"/>
                </a:solidFill>
                <a:latin typeface="Arial" pitchFamily="34" charset="0"/>
              </a:defRPr>
            </a:pPr>
            <a:endParaRPr lang="en-US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Arial" pitchFamily="34" charset="0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000" b="0" smtId="4294967295">
                <a:solidFill>
                  <a:srgbClr val="000000"/>
                </a:solidFill>
                <a:latin typeface="Arial" pitchFamily="34" charset="0"/>
              </a:defRPr>
            </a:pPr>
            <a:endParaRPr lang="en-US"/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000" smtId="4294967295">
              <a:solidFill>
                <a:srgbClr val="000000"/>
              </a:solidFill>
              <a:latin typeface="Arial" pitchFamily="34" charset="0"/>
            </a:defRPr>
          </a:pPr>
          <a:endParaRPr lang="en-US"/>
        </a:p>
      </c:txPr>
    </c:legend>
    <c:plotVisOnly val="1"/>
    <c:dispBlanksAs val="zero"/>
    <c:showDLblsOverMax val="1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94156931504"/>
          <c:y val="0"/>
          <c:w val="0.7329803239778464"/>
          <c:h val="0.984191357563585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eHealth revenue in selected EU countries in 2018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57150">
              <a:solidFill>
                <a:schemeClr val="bg2"/>
              </a:solidFill>
            </a:ln>
            <a:effectLst/>
          </c:spPr>
          <c:dPt>
            <c:idx val="0"/>
            <c:bubble3D val="0"/>
            <c:spPr>
              <a:solidFill>
                <a:schemeClr val="tx1"/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1D-4A60-9C77-74ACB2ECD34F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D1D-4A60-9C77-74ACB2ECD34F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1D-4A60-9C77-74ACB2ECD34F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D1D-4A60-9C77-74ACB2ECD34F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1D-4A60-9C77-74ACB2ECD34F}"/>
              </c:ext>
            </c:extLst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D1D-4A60-9C77-74ACB2ECD34F}"/>
              </c:ext>
            </c:extLst>
          </c:dPt>
          <c:dLbls>
            <c:dLbl>
              <c:idx val="0"/>
              <c:layout>
                <c:manualLayout>
                  <c:x val="-3.9106933135766339E-2"/>
                  <c:y val="-2.56587353562653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defRPr>
                    </a:pPr>
                    <a:fld id="{A1FAF76F-5EA4-4FB6-B00C-3612B0F5201C}" type="CATEGORYNAME">
                      <a:rPr lang="en-US" sz="1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[CATEGORY NAME]</a:t>
                    </a:fld>
                    <a:r>
                      <a:rPr lang="en-US" sz="1400" baseline="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>
                      <a:defRPr sz="14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defRPr>
                    </a:pPr>
                    <a:fld id="{A90C86D2-AB08-4925-9F2C-223DD28C9AD6}" type="VALUE">
                      <a:rPr lang="en-US" sz="1400" b="1" i="0" u="none" strike="noStrike" kern="1200" baseline="0" smtClean="0">
                        <a:solidFill>
                          <a:srgbClr val="2C2C2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[VALUE]</a:t>
                    </a:fld>
                    <a:endParaRPr lang="en-US" sz="1400" baseline="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>
                      <a:defRPr sz="14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defRPr>
                    </a:pPr>
                    <a:fld id="{FBCC802E-6F0A-423F-A7B5-53C9BDA4F221}" type="PERCENTAGE">
                      <a:rPr lang="en-US" sz="1400" baseline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1D-4A60-9C77-74ACB2ECD3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C6159C-8A7C-4C36-A04B-15538A46A155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DDED2BDD-DD12-4843-ADB4-5301FEAC250A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baseline="0" dirty="0"/>
                  </a:p>
                  <a:p>
                    <a:fld id="{E2140499-934A-4DE2-891A-117E15A54ED2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1D-4A60-9C77-74ACB2ECD34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D0A2F8-EECD-4E5A-A3F1-E4BC7BCC394A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CABF64B3-EBCF-40A3-B4AE-CAE6EF61AE2A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baseline="0" dirty="0"/>
                  </a:p>
                  <a:p>
                    <a:fld id="{7D701FC6-0501-4339-8D3C-3F19CC244D3B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D1D-4A60-9C77-74ACB2ECD34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51C6D2-99C1-4FFB-B1EF-82DD2B6D6140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8C4C41E4-05A2-4027-8CBF-5DAE77158F1D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dirty="0"/>
                  </a:p>
                  <a:p>
                    <a:fld id="{D7A9ABC3-9274-49D3-B222-D735393CF94F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D1D-4A60-9C77-74ACB2ECD34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CE31CB2-B666-4221-B37D-481CFBA95985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CE35FA74-EF5B-4332-93D0-CF0D25CFA771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dirty="0"/>
                  </a:p>
                  <a:p>
                    <a:fld id="{B5FDD4FE-3824-4242-8719-DBB5076D10F8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1D-4A60-9C77-74ACB2ECD34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F877E0B-6468-41AE-BFC2-F6398683F2CA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3167E1B7-A075-42A6-8535-0F15B0CCCBB5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baseline="0" dirty="0"/>
                  </a:p>
                  <a:p>
                    <a:fld id="{0B02EB09-6F7F-436F-A781-8F30C1DE3E75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1D-4A60-9C77-74ACB2ECD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Germany</c:v>
                </c:pt>
                <c:pt idx="1">
                  <c:v>France</c:v>
                </c:pt>
                <c:pt idx="2">
                  <c:v>UK</c:v>
                </c:pt>
                <c:pt idx="3">
                  <c:v>Italy</c:v>
                </c:pt>
                <c:pt idx="4">
                  <c:v>Spain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[$$-409]#,##0"M"</c:formatCode>
                <c:ptCount val="6"/>
                <c:pt idx="0">
                  <c:v>652.1</c:v>
                </c:pt>
                <c:pt idx="1">
                  <c:v>470.6</c:v>
                </c:pt>
                <c:pt idx="2">
                  <c:v>430.1</c:v>
                </c:pt>
                <c:pt idx="3">
                  <c:v>328.4</c:v>
                </c:pt>
                <c:pt idx="4">
                  <c:v>222</c:v>
                </c:pt>
                <c:pt idx="5">
                  <c:v>675.2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D-4A60-9C77-74ACB2ECD34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Smart Devices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Sheet1!$B$2:$B$7</c:f>
              <c:numCache>
                <c:formatCode>[$$-409]#,##0.0"M"</c:formatCode>
                <c:ptCount val="6"/>
                <c:pt idx="0">
                  <c:v>27.1</c:v>
                </c:pt>
                <c:pt idx="1">
                  <c:v>29.1</c:v>
                </c:pt>
                <c:pt idx="2">
                  <c:v>31.3</c:v>
                </c:pt>
                <c:pt idx="3">
                  <c:v>33.5</c:v>
                </c:pt>
                <c:pt idx="4">
                  <c:v>35.4</c:v>
                </c:pt>
                <c:pt idx="5">
                  <c:v>36.9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5-43E6-8ED8-7F070BC7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Apps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Sheet1!$C$2:$C$7</c:f>
              <c:numCache>
                <c:formatCode>[$$-409]#,##0.0"M"</c:formatCode>
                <c:ptCount val="6"/>
                <c:pt idx="0">
                  <c:v>0.5</c:v>
                </c:pt>
                <c:pt idx="1">
                  <c:v>0.6</c:v>
                </c:pt>
                <c:pt idx="2">
                  <c:v>0.8</c:v>
                </c:pt>
                <c:pt idx="3">
                  <c:v>1.1000000000000001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05-43E6-8ED8-7F070BC72AB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11238368"/>
        <c:axId val="503646184"/>
      </c:barChart>
      <c:catAx>
        <c:axId val="51123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3646184"/>
        <c:crosses val="autoZero"/>
        <c:auto val="1"/>
        <c:lblAlgn val="ctr"/>
        <c:lblOffset val="100"/>
        <c:noMultiLvlLbl val="0"/>
      </c:catAx>
      <c:valAx>
        <c:axId val="503646184"/>
        <c:scaling>
          <c:orientation val="minMax"/>
        </c:scaling>
        <c:delete val="1"/>
        <c:axPos val="l"/>
        <c:numFmt formatCode="[$$-409]#,##0.0&quot;M&quot;" sourceLinked="1"/>
        <c:majorTickMark val="none"/>
        <c:minorTickMark val="none"/>
        <c:tickLblPos val="nextTo"/>
        <c:crossAx val="51123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60FF-2058-4E2D-AADC-D9A04D1FFE0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4A112-980F-4D35-8711-74DBE1D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CAGR: </a:t>
            </a:r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Compound</a:t>
            </a: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Annual Growth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A112-980F-4D35-8711-74DBE1D5C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landberger.com/publications/publication_pdf/roland_berger_digitalization_in_healthcare_final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udy/50630/ehealth-market-report/" TargetMode="External"/><Relationship Id="rId5" Type="http://schemas.openxmlformats.org/officeDocument/2006/relationships/chart" Target="../charts/chart3.xml"/><Relationship Id="rId4" Type="http://schemas.openxmlformats.org/officeDocument/2006/relationships/hyperlink" Target="https://www.statista.com/statistics/515717/european-comparison-ehealth-revenue-digital-market-outl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cisecloud.online/" TargetMode="External"/><Relationship Id="rId2" Type="http://schemas.openxmlformats.org/officeDocument/2006/relationships/hyperlink" Target="https://ecgod.co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ivecor.com/" TargetMode="External"/><Relationship Id="rId4" Type="http://schemas.openxmlformats.org/officeDocument/2006/relationships/hyperlink" Target="https://theheartb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635F-9681-411E-8A5B-FF699121E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err="1"/>
              <a:t>mHeart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22E7-A0EB-4D6F-B382-FC5C2F4F3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Business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473-1A9C-4E2A-8E41-CC7E01E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Market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4A751-9EB6-423B-AE73-A778E4A1D7B4}"/>
              </a:ext>
            </a:extLst>
          </p:cNvPr>
          <p:cNvSpPr txBox="1"/>
          <p:nvPr/>
        </p:nvSpPr>
        <p:spPr>
          <a:xfrm>
            <a:off x="1924645" y="2049041"/>
            <a:ext cx="81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 of global digital health market by major segment 2015 – 2020</a:t>
            </a:r>
          </a:p>
        </p:txBody>
      </p:sp>
      <p:graphicFrame>
        <p:nvGraphicFramePr>
          <p:cNvPr id="8" name="ChartObject">
            <a:extLst>
              <a:ext uri="{FF2B5EF4-FFF2-40B4-BE49-F238E27FC236}">
                <a16:creationId xmlns:a16="http://schemas.microsoft.com/office/drawing/2014/main" id="{BE22154B-566B-4E87-AFCB-E12D408FC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630821"/>
              </p:ext>
            </p:extLst>
          </p:nvPr>
        </p:nvGraphicFramePr>
        <p:xfrm>
          <a:off x="446313" y="2503714"/>
          <a:ext cx="11321143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EAFC3A-D166-4F83-91A0-92387AD60349}"/>
              </a:ext>
            </a:extLst>
          </p:cNvPr>
          <p:cNvSpPr txBox="1"/>
          <p:nvPr/>
        </p:nvSpPr>
        <p:spPr>
          <a:xfrm>
            <a:off x="446313" y="6435324"/>
            <a:ext cx="2314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Roland Berger (2016, p. 4)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3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473-1A9C-4E2A-8E41-CC7E01E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Market Analysis</a:t>
            </a:r>
            <a:endParaRPr lang="en-US" cap="none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EFE574-70C2-477B-A99B-138598C10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191112"/>
              </p:ext>
            </p:extLst>
          </p:nvPr>
        </p:nvGraphicFramePr>
        <p:xfrm>
          <a:off x="37407" y="3220136"/>
          <a:ext cx="4871259" cy="327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89E48C6-5B16-44C8-9D7E-6EACED076E80}"/>
              </a:ext>
            </a:extLst>
          </p:cNvPr>
          <p:cNvSpPr/>
          <p:nvPr/>
        </p:nvSpPr>
        <p:spPr>
          <a:xfrm>
            <a:off x="1956708" y="4547225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$2.778M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4A751-9EB6-423B-AE73-A778E4A1D7B4}"/>
              </a:ext>
            </a:extLst>
          </p:cNvPr>
          <p:cNvSpPr txBox="1"/>
          <p:nvPr/>
        </p:nvSpPr>
        <p:spPr>
          <a:xfrm>
            <a:off x="151021" y="2881582"/>
            <a:ext cx="4964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eHealth market size in European Countries 2018 (USD)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655ED-6040-4BAD-B0BC-057F4C0C0992}"/>
              </a:ext>
            </a:extLst>
          </p:cNvPr>
          <p:cNvSpPr txBox="1"/>
          <p:nvPr/>
        </p:nvSpPr>
        <p:spPr>
          <a:xfrm>
            <a:off x="1476615" y="6487217"/>
            <a:ext cx="1664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Statista (2018a)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03E07C-CC11-4F9B-B980-17B458105619}"/>
              </a:ext>
            </a:extLst>
          </p:cNvPr>
          <p:cNvSpPr/>
          <p:nvPr/>
        </p:nvSpPr>
        <p:spPr>
          <a:xfrm>
            <a:off x="4383159" y="4379051"/>
            <a:ext cx="904458" cy="705679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23306-1ACC-4C8B-9DF6-7CD5EF5E0ED8}"/>
              </a:ext>
            </a:extLst>
          </p:cNvPr>
          <p:cNvSpPr txBox="1"/>
          <p:nvPr/>
        </p:nvSpPr>
        <p:spPr>
          <a:xfrm>
            <a:off x="158844" y="1831015"/>
            <a:ext cx="11650946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eHealth</a:t>
            </a:r>
            <a:r>
              <a:rPr lang="en-US" dirty="0">
                <a:solidFill>
                  <a:schemeClr val="bg1"/>
                </a:solidFill>
              </a:rPr>
              <a:t> is the secure use of information and communications technologies in support of health and health-related fields.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Heart failure </a:t>
            </a:r>
            <a:r>
              <a:rPr lang="en-US" dirty="0">
                <a:solidFill>
                  <a:schemeClr val="bg1"/>
                </a:solidFill>
              </a:rPr>
              <a:t>is one of the most relevant eHealth areas, as it is </a:t>
            </a:r>
            <a:r>
              <a:rPr lang="en-US" b="1" dirty="0">
                <a:solidFill>
                  <a:schemeClr val="bg1"/>
                </a:solidFill>
              </a:rPr>
              <a:t>by far the most frequent cause of death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 Germany.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83067-A5CD-457B-9DF2-FB619E559E0B}"/>
              </a:ext>
            </a:extLst>
          </p:cNvPr>
          <p:cNvSpPr txBox="1"/>
          <p:nvPr/>
        </p:nvSpPr>
        <p:spPr>
          <a:xfrm>
            <a:off x="5342260" y="2892973"/>
            <a:ext cx="6849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Market size for eHealth solutions for heart failure in Germany (USD)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5A3FFAF-8866-4A45-8C47-2CB8ACA97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954956"/>
              </p:ext>
            </p:extLst>
          </p:nvPr>
        </p:nvGraphicFramePr>
        <p:xfrm>
          <a:off x="5633545" y="3231528"/>
          <a:ext cx="6096912" cy="317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E5F5FC-B089-4FF8-A5A8-1369A99751BD}"/>
              </a:ext>
            </a:extLst>
          </p:cNvPr>
          <p:cNvCxnSpPr/>
          <p:nvPr/>
        </p:nvCxnSpPr>
        <p:spPr>
          <a:xfrm flipV="1">
            <a:off x="6190593" y="3378179"/>
            <a:ext cx="4897821" cy="5360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87FDF-0235-44CB-BEA9-EE5919B7D99B}"/>
              </a:ext>
            </a:extLst>
          </p:cNvPr>
          <p:cNvSpPr/>
          <p:nvPr/>
        </p:nvSpPr>
        <p:spPr>
          <a:xfrm rot="21203257">
            <a:off x="7930337" y="3383150"/>
            <a:ext cx="1306838" cy="27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7% CAGR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653D8-3643-497A-8363-B91A3C178231}"/>
              </a:ext>
            </a:extLst>
          </p:cNvPr>
          <p:cNvSpPr txBox="1"/>
          <p:nvPr/>
        </p:nvSpPr>
        <p:spPr>
          <a:xfrm>
            <a:off x="7749661" y="6487216"/>
            <a:ext cx="167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Statista (2018b)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473-1A9C-4E2A-8E41-CC7E01E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94F5-8802-47FC-AFBC-2EC5B83B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https://ecgod.co.uk/</a:t>
            </a:r>
            <a:endParaRPr lang="en-US" dirty="0"/>
          </a:p>
          <a:p>
            <a:r>
              <a:rPr lang="en-US" dirty="0">
                <a:hlinkClick r:id="rId3"/>
              </a:rPr>
              <a:t>https://precisecloud.online/</a:t>
            </a:r>
            <a:endParaRPr lang="en-US" dirty="0"/>
          </a:p>
          <a:p>
            <a:r>
              <a:rPr lang="en-US" dirty="0">
                <a:hlinkClick r:id="rId4"/>
              </a:rPr>
              <a:t>https://theheartbit.com/</a:t>
            </a:r>
            <a:endParaRPr lang="en-US" dirty="0"/>
          </a:p>
          <a:p>
            <a:r>
              <a:rPr lang="en-US" dirty="0">
                <a:hlinkClick r:id="rId5"/>
              </a:rPr>
              <a:t>https://www.alivecor.com/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3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099BDD"/>
      </a:lt1>
      <a:dk2>
        <a:srgbClr val="FFFFFF"/>
      </a:dk2>
      <a:lt2>
        <a:srgbClr val="2C2C2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206</Words>
  <Application>Microsoft Office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mHeart</vt:lpstr>
      <vt:lpstr>Market Analysis</vt:lpstr>
      <vt:lpstr>Market Analysis</vt:lpstr>
      <vt:lpstr>Competitors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Arce Vivas, Eduardo</dc:creator>
  <cp:lastModifiedBy>Lopez Arce Vivas, Eduardo</cp:lastModifiedBy>
  <cp:revision>18</cp:revision>
  <dcterms:created xsi:type="dcterms:W3CDTF">2018-10-21T09:34:44Z</dcterms:created>
  <dcterms:modified xsi:type="dcterms:W3CDTF">2018-10-21T19:06:16Z</dcterms:modified>
</cp:coreProperties>
</file>