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1_0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  <p:sldId id="267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ABDB74-A414-CE00-89E6-94070DE7568F}" name="CINTIA MARIA SARMENTO DE SOUZA SOGAYAR" initials="CS" userId="aab9c471b43f0b3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DF65B-E601-4DB6-AF5F-9B12434F20FC}" v="29" dt="2024-04-05T01:07:2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F3F3C7-8E9D-4E71-9AA4-F958FF9257D2}" authorId="{E7ABDB74-A414-CE00-89E6-94070DE7568F}" created="2024-04-05T00:47:57.972">
    <pc:sldMkLst xmlns:pc="http://schemas.microsoft.com/office/powerpoint/2013/main/command">
      <pc:docMk/>
      <pc:sldMk cId="0" sldId="257"/>
    </pc:sldMkLst>
    <p188:txBody>
      <a:bodyPr/>
      <a:lstStyle/>
      <a:p>
        <a:r>
          <a:rPr lang="pt-BR"/>
          <a:t>	O NPS é uma medida da potência de uma onda sonora, expressa em decibéis (dB) e sua exposição contínua pode causar desconforto e até mesmo danos auditivos. Este estudo busca compreender os padrões de intensidade sonora ao longo do tempo e suas implicações para o bem-estar dos moradores.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58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fslusos.blogspot.com/2013/06/sondagem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ferricelli.com.br/invista-em-um-relogio-para-cada-ocasia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universoformulas.com/estadistica/descriptiva/median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hyperlink" Target="https://www.universoformulas.com/estadistica/descriptiva/moda/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embarcados.com.br/aprenda-sobre-modulacao-f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fslusos.blogspot.com/2013/06/sondage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98741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pPr marL="0" indent="0" algn="l">
              <a:lnSpc>
                <a:spcPts val="3062"/>
              </a:lnSpc>
              <a:buNone/>
            </a:pP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833199" y="2433399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 err="1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Projeto</a:t>
            </a:r>
            <a:r>
              <a:rPr lang="en-US" sz="6036" kern="0" spc="-181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 1</a:t>
            </a:r>
          </a:p>
          <a:p>
            <a:pPr marL="0" indent="0">
              <a:lnSpc>
                <a:spcPts val="7545"/>
              </a:lnSpc>
              <a:buNone/>
            </a:pPr>
            <a:endParaRPr lang="en-US" sz="6036" kern="0" spc="-181" dirty="0">
              <a:solidFill>
                <a:srgbClr val="FFFFFF"/>
              </a:solidFill>
              <a:latin typeface="Perpetua Titling MT" panose="02020502060505020804" pitchFamily="18" charset="0"/>
              <a:ea typeface="Roboto Mono" pitchFamily="34" charset="-122"/>
            </a:endParaRPr>
          </a:p>
          <a:p>
            <a:pPr marL="0" indent="0">
              <a:lnSpc>
                <a:spcPts val="7545"/>
              </a:lnSpc>
              <a:buNone/>
            </a:pPr>
            <a:r>
              <a:rPr lang="en-US" sz="2400" kern="0" spc="-181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</a:rPr>
              <a:t>Prof. </a:t>
            </a:r>
            <a:r>
              <a:rPr lang="en-US" sz="2400" kern="0" spc="-181" dirty="0" err="1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</a:rPr>
              <a:t>Sérgio</a:t>
            </a:r>
            <a:r>
              <a:rPr lang="en-US" sz="2400" kern="0" spc="-181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</a:rPr>
              <a:t> Luiz </a:t>
            </a:r>
            <a:r>
              <a:rPr lang="en-US" sz="2400" kern="0" spc="-181" dirty="0" err="1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</a:rPr>
              <a:t>Garavelli</a:t>
            </a:r>
            <a:endParaRPr lang="en-US" sz="2400" dirty="0">
              <a:latin typeface="Perpetua Titling MT" panose="02020502060505020804" pitchFamily="18" charset="0"/>
            </a:endParaRPr>
          </a:p>
        </p:txBody>
      </p:sp>
      <p:pic>
        <p:nvPicPr>
          <p:cNvPr id="10" name="Imagem 9" descr="Tela de computador com texto preto sobre fundo branco">
            <a:extLst>
              <a:ext uri="{FF2B5EF4-FFF2-40B4-BE49-F238E27FC236}">
                <a16:creationId xmlns:a16="http://schemas.microsoft.com/office/drawing/2014/main" id="{B3D49972-D5BC-41C8-0DA5-53F1FC8C1A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09310" y="-6211"/>
            <a:ext cx="8789431" cy="8235811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reflection stA="0" endPos="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332754" y="66059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Gráfico dos NPS em função do tempo</a:t>
            </a:r>
            <a:endParaRPr lang="en-US" sz="4374" b="1" dirty="0">
              <a:latin typeface="Perpetua Titling MT" panose="020205020605050208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294409" y="2524851"/>
            <a:ext cx="13701947" cy="9369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	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Entender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os padrões de intensidade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sonora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em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um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intervalo</a:t>
            </a:r>
            <a:endParaRPr lang="en-US" sz="1750" b="1" dirty="0">
              <a:latin typeface="Perpetua Titling MT" panose="02020502060505020804" pitchFamily="18" charset="0"/>
              <a:ea typeface="Roboto Mono" panose="00000009000000000000" pitchFamily="49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B58404-FD16-15D9-3C5F-287D5E4C8C89}"/>
              </a:ext>
            </a:extLst>
          </p:cNvPr>
          <p:cNvSpPr/>
          <p:nvPr/>
        </p:nvSpPr>
        <p:spPr>
          <a:xfrm>
            <a:off x="2635321" y="3780891"/>
            <a:ext cx="8907694" cy="35117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17965E7-38D9-A242-D1D0-4AA94C3D2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770" y="4114799"/>
            <a:ext cx="8378791" cy="2849354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m 7" descr="Relógio de pulso com ponteiros&#10;&#10;Descrição gerada automaticamente">
            <a:extLst>
              <a:ext uri="{FF2B5EF4-FFF2-40B4-BE49-F238E27FC236}">
                <a16:creationId xmlns:a16="http://schemas.microsoft.com/office/drawing/2014/main" id="{AFF622A3-7DA8-9EED-1744-DF2C65962E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4623" y="0"/>
            <a:ext cx="14828109" cy="82296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3862522" y="5898775"/>
            <a:ext cx="7672138" cy="771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b="1" kern="0" spc="-131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O </a:t>
            </a:r>
            <a:r>
              <a:rPr lang="en-US" sz="4000" b="1" kern="0" spc="-131" dirty="0" err="1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horário</a:t>
            </a:r>
            <a:r>
              <a:rPr lang="en-US" sz="4000" b="1" kern="0" spc="-131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 Do maior NPS</a:t>
            </a:r>
            <a:endParaRPr lang="en-US" sz="4000" b="1" dirty="0">
              <a:latin typeface="Perpetua Titling MT" panose="020205020605050208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75BE1C-D5B2-8AE3-201D-9BDB041A6222}"/>
              </a:ext>
            </a:extLst>
          </p:cNvPr>
          <p:cNvSpPr txBox="1"/>
          <p:nvPr/>
        </p:nvSpPr>
        <p:spPr>
          <a:xfrm>
            <a:off x="4991971" y="6670685"/>
            <a:ext cx="464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" pitchFamily="34" charset="-122"/>
                <a:cs typeface="Posterama" panose="020B0504020200020000" pitchFamily="34" charset="0"/>
              </a:rPr>
              <a:t>17/07/2022 </a:t>
            </a:r>
            <a:r>
              <a:rPr lang="en-US" sz="280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" pitchFamily="34" charset="-122"/>
                <a:cs typeface="Posterama" panose="020B0504020200020000" pitchFamily="34" charset="0"/>
              </a:rPr>
              <a:t>às</a:t>
            </a:r>
            <a:r>
              <a:rPr lang="en-US" sz="280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" pitchFamily="34" charset="-122"/>
                <a:cs typeface="Posterama" panose="020B0504020200020000" pitchFamily="34" charset="0"/>
              </a:rPr>
              <a:t> 08:43:52</a:t>
            </a:r>
            <a:endParaRPr lang="pt-BR" sz="2800" b="1" dirty="0">
              <a:latin typeface="Perpetua Titling MT" panose="02020502060505020804" pitchFamily="18" charset="0"/>
              <a:cs typeface="Posterama" panose="020B0504020200020000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5911044" y="20925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 err="1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Média</a:t>
            </a:r>
            <a:r>
              <a:rPr lang="en-US" sz="2187" b="1" kern="0" spc="-66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 </a:t>
            </a:r>
            <a:r>
              <a:rPr lang="en-US" sz="2187" b="1" kern="0" spc="-66" dirty="0" err="1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foi</a:t>
            </a:r>
            <a:r>
              <a:rPr lang="en-US" sz="2187" b="1" kern="0" spc="-66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 de 31,77</a:t>
            </a:r>
            <a:endParaRPr lang="en-US" sz="2187" b="1" dirty="0">
              <a:latin typeface="Perpetua Titling MT" panose="020205020605050208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647032" y="6059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 err="1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Mediana</a:t>
            </a:r>
            <a:r>
              <a:rPr lang="en-US" sz="2187" b="1" kern="0" spc="-66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 </a:t>
            </a:r>
            <a:r>
              <a:rPr lang="en-US" sz="2187" b="1" kern="0" spc="-66" dirty="0" err="1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foi</a:t>
            </a:r>
            <a:r>
              <a:rPr lang="en-US" sz="2187" b="1" kern="0" spc="-66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 de 32,1</a:t>
            </a:r>
            <a:endParaRPr lang="en-US" sz="2187" b="1" dirty="0">
              <a:latin typeface="Perpetua Titling MT" panose="020205020605050208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1298145" y="3247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A Moda </a:t>
            </a:r>
            <a:r>
              <a:rPr lang="en-US" sz="2187" b="1" kern="0" spc="-66" dirty="0" err="1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foi</a:t>
            </a:r>
            <a:r>
              <a:rPr lang="en-US" sz="2187" b="1" kern="0" spc="-66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 de 34,7</a:t>
            </a:r>
          </a:p>
          <a:p>
            <a:pPr marL="0" indent="0" algn="ctr">
              <a:lnSpc>
                <a:spcPts val="2734"/>
              </a:lnSpc>
              <a:buNone/>
            </a:pPr>
            <a:endParaRPr lang="en-US" sz="2187" dirty="0">
              <a:latin typeface="Perpetua Titling MT" panose="020205020605050208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EE38E0-3F26-6078-20E0-D028C60CFDCB}"/>
              </a:ext>
            </a:extLst>
          </p:cNvPr>
          <p:cNvSpPr/>
          <p:nvPr/>
        </p:nvSpPr>
        <p:spPr>
          <a:xfrm>
            <a:off x="2845941" y="4114800"/>
            <a:ext cx="9008207" cy="37038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2FF22F-3AB6-DBF4-D471-A3B4CF7C3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0" b="1770"/>
          <a:stretch/>
        </p:blipFill>
        <p:spPr bwMode="auto">
          <a:xfrm>
            <a:off x="3094756" y="4426726"/>
            <a:ext cx="8440888" cy="293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FA2D2776-88AA-BC83-9A47-6EADF1C3D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177204" y="1470543"/>
            <a:ext cx="3037642" cy="1460461"/>
          </a:xfrm>
          <a:prstGeom prst="rect">
            <a:avLst/>
          </a:prstGeom>
        </p:spPr>
      </p:pic>
      <p:pic>
        <p:nvPicPr>
          <p:cNvPr id="18" name="Imagem 17" descr="Diagrama&#10;&#10;Descrição gerada automaticamente">
            <a:extLst>
              <a:ext uri="{FF2B5EF4-FFF2-40B4-BE49-F238E27FC236}">
                <a16:creationId xmlns:a16="http://schemas.microsoft.com/office/drawing/2014/main" id="{8F6A8C19-5CBC-3314-912C-71E055ADB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59365" y="1190459"/>
            <a:ext cx="355282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-8069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Text 3"/>
          <p:cNvSpPr/>
          <p:nvPr/>
        </p:nvSpPr>
        <p:spPr>
          <a:xfrm>
            <a:off x="420956" y="703399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/>
            </a:pP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A amplitude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amostral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É O MAIOR VALOR ENCONTRADO, SUBTRAIDO PELO MENOR VALOR</a:t>
            </a:r>
          </a:p>
          <a:p>
            <a:pPr algn="l">
              <a:lnSpc>
                <a:spcPts val="3149"/>
              </a:lnSpc>
              <a:buSzPct val="100000"/>
            </a:pP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SENDO ASSIM:  71,3 – 19,5 = 51,8</a:t>
            </a:r>
            <a:endParaRPr lang="en-US" sz="1750" b="1" dirty="0">
              <a:latin typeface="Perpetua Titling MT" panose="02020502060505020804" pitchFamily="18" charset="0"/>
              <a:ea typeface="Roboto Mono" panose="00000009000000000000" pitchFamily="49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43172" y="2456382"/>
            <a:ext cx="8826558" cy="24068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2"/>
            </a:pP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O número de classes -&gt; FÓRMULA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usada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quando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N &gt; 100;</a:t>
            </a:r>
          </a:p>
          <a:p>
            <a:pPr algn="l">
              <a:lnSpc>
                <a:spcPts val="3149"/>
              </a:lnSpc>
              <a:buSzPct val="100000"/>
            </a:pP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Sendo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N o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número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total de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amostras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.</a:t>
            </a:r>
          </a:p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2"/>
            </a:pPr>
            <a:endParaRPr lang="en-US" sz="1750" b="1" kern="0" spc="-35" dirty="0">
              <a:solidFill>
                <a:srgbClr val="E5E0DF"/>
              </a:solidFill>
              <a:latin typeface="Perpetua Titling MT" panose="02020502060505020804" pitchFamily="18" charset="0"/>
              <a:ea typeface="Roboto Mono" panose="00000009000000000000" pitchFamily="49" charset="0"/>
              <a:cs typeface="Roboto" pitchFamily="34" charset="-120"/>
            </a:endParaRPr>
          </a:p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2"/>
            </a:pPr>
            <a:endParaRPr lang="en-US" sz="1750" b="1" kern="0" spc="-35" dirty="0">
              <a:solidFill>
                <a:srgbClr val="E5E0DF"/>
              </a:solidFill>
              <a:latin typeface="Perpetua Titling MT" panose="02020502060505020804" pitchFamily="18" charset="0"/>
              <a:ea typeface="Roboto Mono" panose="00000009000000000000" pitchFamily="49" charset="0"/>
              <a:cs typeface="Roboto" pitchFamily="34" charset="-120"/>
            </a:endParaRPr>
          </a:p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2"/>
            </a:pPr>
            <a:endParaRPr lang="en-US" sz="1750" b="1" kern="0" spc="-35" dirty="0">
              <a:solidFill>
                <a:srgbClr val="E5E0DF"/>
              </a:solidFill>
              <a:latin typeface="Perpetua Titling MT" panose="02020502060505020804" pitchFamily="18" charset="0"/>
              <a:ea typeface="Roboto Mono" panose="00000009000000000000" pitchFamily="49" charset="0"/>
              <a:cs typeface="Roboto" pitchFamily="34" charset="-120"/>
            </a:endParaRPr>
          </a:p>
          <a:p>
            <a:pPr algn="l">
              <a:lnSpc>
                <a:spcPts val="3149"/>
              </a:lnSpc>
              <a:buSzPct val="100000"/>
            </a:pP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Resultado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≅ 15 classes</a:t>
            </a:r>
          </a:p>
        </p:txBody>
      </p:sp>
      <p:sp>
        <p:nvSpPr>
          <p:cNvPr id="8" name="Text 5"/>
          <p:cNvSpPr/>
          <p:nvPr/>
        </p:nvSpPr>
        <p:spPr>
          <a:xfrm>
            <a:off x="420956" y="5143084"/>
            <a:ext cx="7602904" cy="880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3"/>
            </a:pP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A amplitude de classes:</a:t>
            </a:r>
          </a:p>
          <a:p>
            <a:pPr algn="l">
              <a:lnSpc>
                <a:spcPts val="3149"/>
              </a:lnSpc>
              <a:buSzPct val="100000"/>
            </a:pP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É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dividir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a amplitude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geral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pelo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número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de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clases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menos</a:t>
            </a:r>
            <a:r>
              <a:rPr lang="en-US" sz="175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1</a:t>
            </a:r>
          </a:p>
          <a:p>
            <a:pPr algn="l">
              <a:lnSpc>
                <a:spcPts val="3149"/>
              </a:lnSpc>
              <a:buSzPct val="100000"/>
            </a:pPr>
            <a:endParaRPr lang="en-US" sz="1750" b="1" dirty="0">
              <a:latin typeface="Perpetua Titling MT" panose="02020502060505020804" pitchFamily="18" charset="0"/>
              <a:ea typeface="Roboto Mono" panose="00000009000000000000" pitchFamily="49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BC8D34E-CB7C-D278-7DAF-2FF1C0B7AF65}"/>
              </a:ext>
            </a:extLst>
          </p:cNvPr>
          <p:cNvSpPr/>
          <p:nvPr/>
        </p:nvSpPr>
        <p:spPr>
          <a:xfrm>
            <a:off x="3410767" y="6423671"/>
            <a:ext cx="1780058" cy="92568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C89389-44BC-0E92-1074-E02951A76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6596002"/>
            <a:ext cx="1480338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"/>
          <p:cNvSpPr/>
          <p:nvPr/>
        </p:nvSpPr>
        <p:spPr>
          <a:xfrm>
            <a:off x="25902" y="0"/>
            <a:ext cx="14630400" cy="82296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>
              <a:alpha val="83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2113407" y="60775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9" name="Text 5"/>
          <p:cNvSpPr/>
          <p:nvPr/>
        </p:nvSpPr>
        <p:spPr>
          <a:xfrm>
            <a:off x="2572862" y="5876674"/>
            <a:ext cx="335558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Melhor</a:t>
            </a:r>
            <a:r>
              <a:rPr lang="en-US" sz="160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sz="160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maneira</a:t>
            </a:r>
            <a:r>
              <a:rPr lang="en-US" sz="160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para organizar os dados de forma clara e compreensível.</a:t>
            </a:r>
            <a:endParaRPr lang="en-US" sz="1600" b="1" dirty="0">
              <a:latin typeface="Perpetua Titling MT" panose="02020502060505020804" pitchFamily="18" charset="0"/>
              <a:ea typeface="Roboto Mono" panose="00000009000000000000" pitchFamily="49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5954354" y="5858372"/>
            <a:ext cx="35677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Distribui</a:t>
            </a:r>
            <a:r>
              <a:rPr lang="en-US" sz="160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de </a:t>
            </a:r>
            <a:r>
              <a:rPr lang="en-US" sz="160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maneira</a:t>
            </a:r>
            <a:r>
              <a:rPr lang="en-US" sz="160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sz="160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clara</a:t>
            </a:r>
            <a:r>
              <a:rPr lang="en-US" sz="160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a </a:t>
            </a:r>
            <a:r>
              <a:rPr lang="en-US" sz="160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frequência</a:t>
            </a:r>
            <a:r>
              <a:rPr lang="en-US" sz="160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de </a:t>
            </a:r>
            <a:r>
              <a:rPr lang="en-US" sz="160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cada</a:t>
            </a:r>
            <a:r>
              <a:rPr lang="en-US" sz="160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sz="160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classe</a:t>
            </a:r>
            <a:r>
              <a:rPr lang="en-US" sz="160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.</a:t>
            </a:r>
          </a:p>
        </p:txBody>
      </p:sp>
      <p:sp>
        <p:nvSpPr>
          <p:cNvPr id="15" name="Text 9"/>
          <p:cNvSpPr/>
          <p:nvPr/>
        </p:nvSpPr>
        <p:spPr>
          <a:xfrm>
            <a:off x="9711364" y="5858372"/>
            <a:ext cx="36444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As frequências relativas representam a proporção de cada classe em relação </a:t>
            </a:r>
            <a:r>
              <a:rPr lang="en-US" sz="1600" b="1" kern="0" spc="-35" dirty="0" err="1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ao</a:t>
            </a:r>
            <a:r>
              <a:rPr lang="en-US" sz="1600" b="1" kern="0" spc="-35" dirty="0">
                <a:solidFill>
                  <a:srgbClr val="E5E0DF"/>
                </a:solidFill>
                <a:latin typeface="Perpetua Titling MT" panose="02020502060505020804" pitchFamily="18" charset="0"/>
                <a:ea typeface="Roboto Mono" panose="00000009000000000000" pitchFamily="49" charset="0"/>
                <a:cs typeface="Roboto" pitchFamily="34" charset="-120"/>
              </a:rPr>
              <a:t> total.</a:t>
            </a:r>
            <a:endParaRPr lang="en-US" sz="1600" b="1" dirty="0">
              <a:latin typeface="Perpetua Titling MT" panose="02020502060505020804" pitchFamily="18" charset="0"/>
              <a:ea typeface="Roboto Mono" panose="00000009000000000000" pitchFamily="49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A9C155E-BED3-BA7F-1E17-E2DE20D3A9DF}"/>
              </a:ext>
            </a:extLst>
          </p:cNvPr>
          <p:cNvSpPr/>
          <p:nvPr/>
        </p:nvSpPr>
        <p:spPr>
          <a:xfrm>
            <a:off x="2772631" y="1428780"/>
            <a:ext cx="2111604" cy="364448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29ECB9B-1BE7-BC00-A12D-724FEC6BE300}"/>
              </a:ext>
            </a:extLst>
          </p:cNvPr>
          <p:cNvSpPr/>
          <p:nvPr/>
        </p:nvSpPr>
        <p:spPr>
          <a:xfrm>
            <a:off x="6435470" y="1428780"/>
            <a:ext cx="2111604" cy="364448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D41BA215-34B4-1D6C-8F53-4EE605819AD6}"/>
              </a:ext>
            </a:extLst>
          </p:cNvPr>
          <p:cNvSpPr/>
          <p:nvPr/>
        </p:nvSpPr>
        <p:spPr>
          <a:xfrm>
            <a:off x="9965809" y="1428780"/>
            <a:ext cx="2111604" cy="364448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1A094A7-DA18-B1E1-1D6E-5B6E2152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94" y="1664596"/>
            <a:ext cx="1676955" cy="320057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CCA3ADC-348D-7132-9A9C-E14BE1C69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073" y="1664596"/>
            <a:ext cx="1647075" cy="314549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46DC029A-B6D2-1768-602F-CB7420927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767" y="1664596"/>
            <a:ext cx="1628374" cy="3195820"/>
          </a:xfrm>
          <a:prstGeom prst="rect">
            <a:avLst/>
          </a:prstGeom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C21C008-0715-4D40-1D64-79BDEDCA5803}"/>
              </a:ext>
            </a:extLst>
          </p:cNvPr>
          <p:cNvSpPr/>
          <p:nvPr/>
        </p:nvSpPr>
        <p:spPr>
          <a:xfrm rot="5400000">
            <a:off x="2861142" y="4924635"/>
            <a:ext cx="2111604" cy="364448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B2723E4-AED2-B383-2309-096F72D9B7F5}"/>
              </a:ext>
            </a:extLst>
          </p:cNvPr>
          <p:cNvSpPr/>
          <p:nvPr/>
        </p:nvSpPr>
        <p:spPr>
          <a:xfrm rot="5400000">
            <a:off x="6595728" y="4924633"/>
            <a:ext cx="2111604" cy="364448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A43D206-3D76-F904-876C-9ED84D3FB469}"/>
              </a:ext>
            </a:extLst>
          </p:cNvPr>
          <p:cNvSpPr/>
          <p:nvPr/>
        </p:nvSpPr>
        <p:spPr>
          <a:xfrm rot="5400000">
            <a:off x="10295121" y="4924633"/>
            <a:ext cx="2111604" cy="364448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m 7" descr="Gráfico, Histograma">
            <a:extLst>
              <a:ext uri="{FF2B5EF4-FFF2-40B4-BE49-F238E27FC236}">
                <a16:creationId xmlns:a16="http://schemas.microsoft.com/office/drawing/2014/main" id="{9688AFAD-A43F-CEAE-9CAF-289F554E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4630400" cy="8236291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-100361" y="-100542"/>
            <a:ext cx="14801733" cy="8475108"/>
          </a:xfrm>
          <a:prstGeom prst="rect">
            <a:avLst/>
          </a:prstGeom>
          <a:solidFill>
            <a:srgbClr val="212121">
              <a:alpha val="80000"/>
            </a:srgbClr>
          </a:solidFill>
          <a:ln/>
          <a:effectLst>
            <a:softEdge rad="50800"/>
          </a:effectLst>
        </p:spPr>
        <p:txBody>
          <a:bodyPr/>
          <a:lstStyle/>
          <a:p>
            <a:endParaRPr lang="pt-BR" dirty="0"/>
          </a:p>
        </p:txBody>
      </p:sp>
      <p:sp>
        <p:nvSpPr>
          <p:cNvPr id="6" name="Text 3"/>
          <p:cNvSpPr/>
          <p:nvPr/>
        </p:nvSpPr>
        <p:spPr>
          <a:xfrm>
            <a:off x="2113407" y="60775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BCCF726-A2A5-6A68-FC56-27D60A58BF9B}"/>
              </a:ext>
            </a:extLst>
          </p:cNvPr>
          <p:cNvSpPr/>
          <p:nvPr/>
        </p:nvSpPr>
        <p:spPr>
          <a:xfrm>
            <a:off x="2676293" y="1170878"/>
            <a:ext cx="8638186" cy="2526486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 6"/>
          <p:cNvSpPr/>
          <p:nvPr/>
        </p:nvSpPr>
        <p:spPr>
          <a:xfrm>
            <a:off x="3968732" y="1346349"/>
            <a:ext cx="2196115" cy="458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bg1"/>
                </a:solidFill>
                <a:latin typeface="Perpetua Titling MT" panose="02020502060505020804" pitchFamily="18" charset="0"/>
                <a:ea typeface="Roboto Mono" panose="00000009000000000000" pitchFamily="49" charset="0"/>
              </a:rPr>
              <a:t>Ponto </a:t>
            </a:r>
          </a:p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 err="1">
                <a:solidFill>
                  <a:schemeClr val="bg1"/>
                </a:solidFill>
                <a:latin typeface="Perpetua Titling MT" panose="02020502060505020804" pitchFamily="18" charset="0"/>
                <a:ea typeface="Roboto Mono" panose="00000009000000000000" pitchFamily="49" charset="0"/>
              </a:rPr>
              <a:t>Médio</a:t>
            </a:r>
            <a:endParaRPr lang="en-US" sz="2187" b="1" dirty="0">
              <a:solidFill>
                <a:schemeClr val="bg1"/>
              </a:solidFill>
              <a:latin typeface="Perpetua Titling MT" panose="02020502060505020804" pitchFamily="18" charset="0"/>
              <a:ea typeface="Roboto Mono" panose="00000009000000000000" pitchFamily="49" charset="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2798901" y="2395237"/>
            <a:ext cx="863818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Os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pontos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médios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das classes e as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frequências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acumuladas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são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importantes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para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compreender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a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distribuição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dos dados e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identificar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padrões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na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intensidade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sonora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ao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</a:t>
            </a:r>
            <a:r>
              <a:rPr lang="en-US" b="1" kern="0" spc="-35" dirty="0" err="1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longo</a:t>
            </a:r>
            <a:r>
              <a:rPr lang="en-US" b="1" kern="0" spc="-35" dirty="0">
                <a:solidFill>
                  <a:srgbClr val="E5E0DF"/>
                </a:solidFill>
                <a:latin typeface="Sitka Small" panose="02000505000000020004" pitchFamily="2" charset="0"/>
                <a:ea typeface="Roboto Mono" panose="00000009000000000000" pitchFamily="49" charset="0"/>
                <a:cs typeface="Roboto" pitchFamily="34" charset="-120"/>
              </a:rPr>
              <a:t> do tempo.</a:t>
            </a:r>
            <a:endParaRPr lang="en-US" b="1" dirty="0">
              <a:latin typeface="Sitka Small" panose="02000505000000020004" pitchFamily="2" charset="0"/>
              <a:ea typeface="Roboto Mono" panose="00000009000000000000" pitchFamily="49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7163746" y="1350312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 err="1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Frequências</a:t>
            </a:r>
            <a:r>
              <a:rPr lang="en-US" sz="2187" b="1" kern="0" spc="-66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 </a:t>
            </a:r>
            <a:r>
              <a:rPr lang="en-US" sz="2187" b="1" kern="0" spc="-66" dirty="0" err="1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Acumulada</a:t>
            </a:r>
            <a:endParaRPr lang="en-US" sz="2187" b="1" dirty="0">
              <a:latin typeface="Perpetua Titling MT" panose="02020502060505020804" pitchFamily="18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29ECB9B-1BE7-BC00-A12D-724FEC6BE300}"/>
              </a:ext>
            </a:extLst>
          </p:cNvPr>
          <p:cNvSpPr/>
          <p:nvPr/>
        </p:nvSpPr>
        <p:spPr>
          <a:xfrm>
            <a:off x="2961049" y="4306465"/>
            <a:ext cx="2111604" cy="364448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D41BA215-34B4-1D6C-8F53-4EE605819AD6}"/>
              </a:ext>
            </a:extLst>
          </p:cNvPr>
          <p:cNvSpPr/>
          <p:nvPr/>
        </p:nvSpPr>
        <p:spPr>
          <a:xfrm>
            <a:off x="8622195" y="4306465"/>
            <a:ext cx="2111604" cy="364448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D2DE5AE-6034-E63D-E736-B19E55486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166" y="4474582"/>
            <a:ext cx="1747662" cy="327482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BA6C02B-4FB6-C86A-1EDE-54DAA2154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639" y="4575574"/>
            <a:ext cx="1449955" cy="30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49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98741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pPr marL="0" indent="0" algn="l">
              <a:lnSpc>
                <a:spcPts val="3062"/>
              </a:lnSpc>
              <a:buNone/>
            </a:pPr>
            <a:endParaRPr lang="en-US" sz="1800" u="sng" dirty="0"/>
          </a:p>
        </p:txBody>
      </p:sp>
      <p:sp>
        <p:nvSpPr>
          <p:cNvPr id="5" name="Text 2"/>
          <p:cNvSpPr/>
          <p:nvPr/>
        </p:nvSpPr>
        <p:spPr>
          <a:xfrm>
            <a:off x="833199" y="2433398"/>
            <a:ext cx="13865542" cy="57962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 err="1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  <a:cs typeface="Roboto Mono" pitchFamily="34" charset="-120"/>
              </a:rPr>
              <a:t>oBRIGADO</a:t>
            </a:r>
            <a:endParaRPr lang="en-US" sz="6036" kern="0" spc="-181" dirty="0">
              <a:solidFill>
                <a:srgbClr val="FFFFFF"/>
              </a:solidFill>
              <a:latin typeface="Perpetua Titling MT" panose="02020502060505020804" pitchFamily="18" charset="0"/>
              <a:ea typeface="Roboto Mono" pitchFamily="34" charset="-122"/>
              <a:cs typeface="Roboto Mono" pitchFamily="34" charset="-120"/>
            </a:endParaRPr>
          </a:p>
          <a:p>
            <a:pPr marL="0" indent="0">
              <a:lnSpc>
                <a:spcPts val="7545"/>
              </a:lnSpc>
              <a:buNone/>
            </a:pPr>
            <a:endParaRPr lang="en-US" sz="6036" kern="0" spc="-181" dirty="0">
              <a:solidFill>
                <a:srgbClr val="FFFFFF"/>
              </a:solidFill>
              <a:latin typeface="Perpetua Titling MT" panose="02020502060505020804" pitchFamily="18" charset="0"/>
              <a:ea typeface="Roboto Mono" pitchFamily="34" charset="-122"/>
            </a:endParaRPr>
          </a:p>
          <a:p>
            <a:pPr marL="0" indent="0">
              <a:lnSpc>
                <a:spcPts val="7545"/>
              </a:lnSpc>
              <a:buNone/>
            </a:pPr>
            <a:r>
              <a:rPr lang="en-US" sz="2400" kern="0" spc="-181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</a:rPr>
              <a:t>ALUNOS :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2400" kern="0" spc="-181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</a:rPr>
              <a:t>BRENNO JONAS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2400" kern="0" spc="-181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</a:rPr>
              <a:t>ARTHUR GOMES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2400" kern="0" spc="-181" dirty="0">
                <a:solidFill>
                  <a:srgbClr val="FFFFFF"/>
                </a:solidFill>
                <a:latin typeface="Perpetua Titling MT" panose="02020502060505020804" pitchFamily="18" charset="0"/>
                <a:ea typeface="Roboto Mono" pitchFamily="34" charset="-122"/>
              </a:rPr>
              <a:t>GABRIEL NEVES</a:t>
            </a:r>
          </a:p>
          <a:p>
            <a:pPr marL="0" indent="0">
              <a:lnSpc>
                <a:spcPts val="7545"/>
              </a:lnSpc>
              <a:buNone/>
            </a:pPr>
            <a:endParaRPr lang="en-US" sz="2400" kern="0" spc="-181" dirty="0">
              <a:solidFill>
                <a:srgbClr val="FFFFFF"/>
              </a:solidFill>
              <a:latin typeface="Perpetua Titling MT" panose="02020502060505020804" pitchFamily="18" charset="0"/>
              <a:ea typeface="Roboto Mono" pitchFamily="34" charset="-122"/>
            </a:endParaRPr>
          </a:p>
        </p:txBody>
      </p:sp>
      <p:pic>
        <p:nvPicPr>
          <p:cNvPr id="10" name="Imagem 9" descr="Tela de computador com texto preto sobre fundo branco">
            <a:extLst>
              <a:ext uri="{FF2B5EF4-FFF2-40B4-BE49-F238E27FC236}">
                <a16:creationId xmlns:a16="http://schemas.microsoft.com/office/drawing/2014/main" id="{B3D49972-D5BC-41C8-0DA5-53F1FC8C1A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09310" y="-6211"/>
            <a:ext cx="8789431" cy="8235811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reflection stA="0"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307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191</Words>
  <Application>Microsoft Office PowerPoint</Application>
  <PresentationFormat>Personalizar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Perpetua Titling MT</vt:lpstr>
      <vt:lpstr>Sitka Small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CINTIA MARIA SARMENTO DE SOUZA SOGAYAR</cp:lastModifiedBy>
  <cp:revision>4</cp:revision>
  <dcterms:created xsi:type="dcterms:W3CDTF">2024-04-04T23:13:53Z</dcterms:created>
  <dcterms:modified xsi:type="dcterms:W3CDTF">2024-04-10T18:25:16Z</dcterms:modified>
</cp:coreProperties>
</file>