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8" r:id="rId4"/>
    <p:sldId id="257" r:id="rId5"/>
    <p:sldId id="272" r:id="rId6"/>
    <p:sldId id="275" r:id="rId7"/>
    <p:sldId id="259" r:id="rId8"/>
    <p:sldId id="269" r:id="rId9"/>
    <p:sldId id="260" r:id="rId10"/>
    <p:sldId id="273" r:id="rId11"/>
    <p:sldId id="274" r:id="rId12"/>
    <p:sldId id="261" r:id="rId13"/>
    <p:sldId id="270" r:id="rId14"/>
    <p:sldId id="262" r:id="rId15"/>
    <p:sldId id="266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FernandoLins8/Projeto-Estruturas-de-dad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SN5Wnu88nE" TargetMode="External"/><Relationship Id="rId2" Type="http://schemas.openxmlformats.org/officeDocument/2006/relationships/hyperlink" Target="http://theory.stanford.edu/~amitp/GameProgrammin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A*_search_algorithm" TargetMode="External"/><Relationship Id="rId4" Type="http://schemas.openxmlformats.org/officeDocument/2006/relationships/hyperlink" Target="https://www.geeksforgeeks.org/a-search-algorith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485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sz="8800" dirty="0"/>
              <a:t>A*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3055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Eduardo Antônio de Lucena Lisboa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4000" b="1" dirty="0">
                <a:sym typeface="Arial Narrow"/>
              </a:rPr>
              <a:t>Jonathas Patrick Hermenegildo de Azevedo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4000" b="1" dirty="0">
                <a:sym typeface="Arial Narrow"/>
              </a:rPr>
              <a:t>Luiz Fernando dos Santos Lins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lang="pt-BR"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>
                <a:hlinkClick r:id="rId2"/>
              </a:rPr>
              <a:t>https://github.com/FernandoLins8/Projeto-Estruturas-de-dados</a:t>
            </a:r>
            <a:r>
              <a:rPr lang="pt-BR" dirty="0"/>
              <a:t> </a:t>
            </a:r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60715" y="178904"/>
            <a:ext cx="11883370" cy="10749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 dirty="0">
                <a:latin typeface="Arial Narrow" panose="020B0606020202030204" pitchFamily="34" charset="0"/>
              </a:rPr>
              <a:t>Código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735792" y="1252331"/>
            <a:ext cx="11708293" cy="83223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each node, which node it can most efficiently be reached from.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If a node can be reached from many nodes, </a:t>
            </a:r>
            <a:r>
              <a:rPr lang="en-US" sz="2800" dirty="0" err="1">
                <a:highlight>
                  <a:srgbClr val="C0C0C0"/>
                </a:highlight>
                <a:latin typeface="Arial Narrow" panose="020B0606020202030204" pitchFamily="34" charset="0"/>
              </a:rPr>
              <a:t>cameFrom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 will eventually contain the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most efficient previous step.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cameFrom</a:t>
            </a:r>
            <a:r>
              <a:rPr lang="en-US" sz="2800" b="1" dirty="0">
                <a:latin typeface="Arial Narrow" panose="020B0606020202030204" pitchFamily="34" charset="0"/>
              </a:rPr>
              <a:t> := an empty map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each node, the cost of getting from the start node to that node.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gScore</a:t>
            </a:r>
            <a:r>
              <a:rPr lang="en-US" sz="2800" b="1" dirty="0">
                <a:latin typeface="Arial Narrow" panose="020B0606020202030204" pitchFamily="34" charset="0"/>
              </a:rPr>
              <a:t> := map with default value of Infinity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The cost of going from start to start is zero.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gScore</a:t>
            </a:r>
            <a:r>
              <a:rPr lang="en-US" sz="2800" b="1" dirty="0">
                <a:latin typeface="Arial Narrow" panose="020B0606020202030204" pitchFamily="34" charset="0"/>
              </a:rPr>
              <a:t>[start] := 0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each node, the total cost of getting from the start node to the goal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by passing by that node. That value is partly known, partly heuristic.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</a:rPr>
              <a:t>fScore</a:t>
            </a:r>
            <a:r>
              <a:rPr lang="en-US" sz="2800" b="1" dirty="0">
                <a:latin typeface="Arial Narrow" panose="020B0606020202030204" pitchFamily="34" charset="0"/>
              </a:rPr>
              <a:t> := map with default value of Infinity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the first node, that value is completely heuristic.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fScore</a:t>
            </a:r>
            <a:r>
              <a:rPr lang="en-US" sz="2800" b="1" dirty="0">
                <a:latin typeface="Arial Narrow" panose="020B0606020202030204" pitchFamily="34" charset="0"/>
              </a:rPr>
              <a:t>[start] := </a:t>
            </a:r>
            <a:r>
              <a:rPr lang="en-US" sz="2800" b="1" dirty="0" err="1">
                <a:latin typeface="Arial Narrow" panose="020B0606020202030204" pitchFamily="34" charset="0"/>
              </a:rPr>
              <a:t>heuristic_cost_estimate</a:t>
            </a:r>
            <a:r>
              <a:rPr lang="en-US" sz="2800" b="1" dirty="0">
                <a:latin typeface="Arial Narrow" panose="020B0606020202030204" pitchFamily="34" charset="0"/>
              </a:rPr>
              <a:t>(start, goal)</a:t>
            </a:r>
          </a:p>
        </p:txBody>
      </p:sp>
    </p:spTree>
    <p:extLst>
      <p:ext uri="{BB962C8B-B14F-4D97-AF65-F5344CB8AC3E}">
        <p14:creationId xmlns:p14="http://schemas.microsoft.com/office/powerpoint/2010/main" val="216882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60715" y="178904"/>
            <a:ext cx="11883370" cy="10749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 dirty="0">
                <a:latin typeface="Arial Narrow" panose="020B0606020202030204" pitchFamily="34" charset="0"/>
              </a:rPr>
              <a:t>Código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735792" y="1252331"/>
            <a:ext cx="11708293" cy="81699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while </a:t>
            </a:r>
            <a:r>
              <a:rPr lang="en-US" sz="2400" b="1" dirty="0" err="1">
                <a:latin typeface="Arial Narrow" panose="020B0606020202030204" pitchFamily="34" charset="0"/>
              </a:rPr>
              <a:t>openSet</a:t>
            </a:r>
            <a:r>
              <a:rPr lang="en-US" sz="2400" b="1" dirty="0">
                <a:latin typeface="Arial Narrow" panose="020B0606020202030204" pitchFamily="34" charset="0"/>
              </a:rPr>
              <a:t> is not empty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current := the node in </a:t>
            </a:r>
            <a:r>
              <a:rPr lang="en-US" sz="2400" b="1" dirty="0" err="1">
                <a:latin typeface="Arial Narrow" panose="020B0606020202030204" pitchFamily="34" charset="0"/>
              </a:rPr>
              <a:t>openSet</a:t>
            </a:r>
            <a:r>
              <a:rPr lang="en-US" sz="2400" b="1" dirty="0">
                <a:latin typeface="Arial Narrow" panose="020B0606020202030204" pitchFamily="34" charset="0"/>
              </a:rPr>
              <a:t> having the lowest </a:t>
            </a:r>
            <a:r>
              <a:rPr lang="en-US" sz="2400" b="1" dirty="0" err="1">
                <a:latin typeface="Arial Narrow" panose="020B0606020202030204" pitchFamily="34" charset="0"/>
              </a:rPr>
              <a:t>fScore</a:t>
            </a:r>
            <a:r>
              <a:rPr lang="en-US" sz="2400" b="1" dirty="0">
                <a:latin typeface="Arial Narrow" panose="020B0606020202030204" pitchFamily="34" charset="0"/>
              </a:rPr>
              <a:t>[] value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if current = goal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return </a:t>
            </a:r>
            <a:r>
              <a:rPr lang="en-US" sz="2400" b="1" dirty="0" err="1">
                <a:latin typeface="Arial Narrow" panose="020B0606020202030204" pitchFamily="34" charset="0"/>
              </a:rPr>
              <a:t>reconstruct_path</a:t>
            </a:r>
            <a:r>
              <a:rPr lang="en-US" sz="2400" b="1" dirty="0">
                <a:latin typeface="Arial Narrow" panose="020B0606020202030204" pitchFamily="34" charset="0"/>
              </a:rPr>
              <a:t>(</a:t>
            </a:r>
            <a:r>
              <a:rPr lang="en-US" sz="2400" b="1" dirty="0" err="1">
                <a:latin typeface="Arial Narrow" panose="020B0606020202030204" pitchFamily="34" charset="0"/>
              </a:rPr>
              <a:t>cameFrom</a:t>
            </a:r>
            <a:r>
              <a:rPr lang="en-US" sz="2400" b="1" dirty="0">
                <a:latin typeface="Arial Narrow" panose="020B0606020202030204" pitchFamily="34" charset="0"/>
              </a:rPr>
              <a:t>, current)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10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</a:t>
            </a:r>
            <a:r>
              <a:rPr lang="en-US" sz="2400" b="1" dirty="0" err="1">
                <a:latin typeface="Arial Narrow" panose="020B0606020202030204" pitchFamily="34" charset="0"/>
              </a:rPr>
              <a:t>openSet.Remove</a:t>
            </a:r>
            <a:r>
              <a:rPr lang="en-US" sz="2400" b="1" dirty="0">
                <a:latin typeface="Arial Narrow" panose="020B0606020202030204" pitchFamily="34" charset="0"/>
              </a:rPr>
              <a:t>(current)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</a:t>
            </a:r>
            <a:r>
              <a:rPr lang="en-US" sz="2400" b="1" dirty="0" err="1">
                <a:latin typeface="Arial Narrow" panose="020B0606020202030204" pitchFamily="34" charset="0"/>
              </a:rPr>
              <a:t>closedSet.Add</a:t>
            </a:r>
            <a:r>
              <a:rPr lang="en-US" sz="2400" b="1" dirty="0">
                <a:latin typeface="Arial Narrow" panose="020B0606020202030204" pitchFamily="34" charset="0"/>
              </a:rPr>
              <a:t>(current)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10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for each neighbor of current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if neighbor in </a:t>
            </a:r>
            <a:r>
              <a:rPr lang="en-US" sz="2400" b="1" dirty="0" err="1">
                <a:latin typeface="Arial Narrow" panose="020B0606020202030204" pitchFamily="34" charset="0"/>
              </a:rPr>
              <a:t>closedSet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    continue</a:t>
            </a:r>
            <a:r>
              <a:rPr lang="en-US" sz="2400" dirty="0">
                <a:latin typeface="Arial Narrow" panose="020B0606020202030204" pitchFamily="34" charset="0"/>
              </a:rPr>
              <a:t>		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Ignore the neighbor which is already evaluated.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10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The distance from start to a neighbor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tentative_gScore</a:t>
            </a:r>
            <a:r>
              <a:rPr lang="en-US" sz="2400" b="1" dirty="0">
                <a:latin typeface="Arial Narrow" panose="020B0606020202030204" pitchFamily="34" charset="0"/>
              </a:rPr>
              <a:t> :=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[current] + </a:t>
            </a:r>
            <a:r>
              <a:rPr lang="en-US" sz="2400" b="1" dirty="0" err="1">
                <a:latin typeface="Arial Narrow" panose="020B0606020202030204" pitchFamily="34" charset="0"/>
              </a:rPr>
              <a:t>dist_between</a:t>
            </a:r>
            <a:r>
              <a:rPr lang="en-US" sz="2400" b="1" dirty="0">
                <a:latin typeface="Arial Narrow" panose="020B0606020202030204" pitchFamily="34" charset="0"/>
              </a:rPr>
              <a:t>(current, neighbor)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10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>
                <a:latin typeface="Arial Narrow" panose="020B0606020202030204" pitchFamily="34" charset="0"/>
              </a:rPr>
              <a:t>if neighbor not in </a:t>
            </a:r>
            <a:r>
              <a:rPr lang="en-US" sz="2400" b="1" dirty="0" err="1">
                <a:latin typeface="Arial Narrow" panose="020B0606020202030204" pitchFamily="34" charset="0"/>
              </a:rPr>
              <a:t>openSet</a:t>
            </a:r>
            <a:r>
              <a:rPr lang="en-US" sz="2400" dirty="0">
                <a:latin typeface="Arial Narrow" panose="020B0606020202030204" pitchFamily="34" charset="0"/>
              </a:rPr>
              <a:t>	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Discover a new node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    </a:t>
            </a:r>
            <a:r>
              <a:rPr lang="en-US" sz="2400" b="1" dirty="0" err="1">
                <a:latin typeface="Arial Narrow" panose="020B0606020202030204" pitchFamily="34" charset="0"/>
              </a:rPr>
              <a:t>openSet.Add</a:t>
            </a:r>
            <a:r>
              <a:rPr lang="en-US" sz="2400" b="1" dirty="0">
                <a:latin typeface="Arial Narrow" panose="020B0606020202030204" pitchFamily="34" charset="0"/>
              </a:rPr>
              <a:t>(neighbor)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else if </a:t>
            </a:r>
            <a:r>
              <a:rPr lang="en-US" sz="2400" b="1" dirty="0" err="1">
                <a:latin typeface="Arial Narrow" panose="020B0606020202030204" pitchFamily="34" charset="0"/>
              </a:rPr>
              <a:t>tentative_gScore</a:t>
            </a:r>
            <a:r>
              <a:rPr lang="en-US" sz="2400" b="1" dirty="0">
                <a:latin typeface="Arial Narrow" panose="020B0606020202030204" pitchFamily="34" charset="0"/>
              </a:rPr>
              <a:t> &gt;=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[neighbor]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    continue</a:t>
            </a:r>
            <a:r>
              <a:rPr lang="en-US" sz="2400" dirty="0">
                <a:latin typeface="Arial Narrow" panose="020B0606020202030204" pitchFamily="34" charset="0"/>
              </a:rPr>
              <a:t>		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This is not a better path.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This path is the best until now. Record it!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 err="1">
                <a:latin typeface="Arial Narrow" panose="020B0606020202030204" pitchFamily="34" charset="0"/>
              </a:rPr>
              <a:t>cameFrom</a:t>
            </a:r>
            <a:r>
              <a:rPr lang="en-US" sz="2400" b="1" dirty="0">
                <a:latin typeface="Arial Narrow" panose="020B0606020202030204" pitchFamily="34" charset="0"/>
              </a:rPr>
              <a:t>[neighbor] := current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[neighbor] := </a:t>
            </a:r>
            <a:r>
              <a:rPr lang="en-US" sz="2400" b="1" dirty="0" err="1">
                <a:latin typeface="Arial Narrow" panose="020B0606020202030204" pitchFamily="34" charset="0"/>
              </a:rPr>
              <a:t>tentative_gScore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 err="1">
                <a:latin typeface="Arial Narrow" panose="020B0606020202030204" pitchFamily="34" charset="0"/>
              </a:rPr>
              <a:t>fScore</a:t>
            </a:r>
            <a:r>
              <a:rPr lang="en-US" sz="2400" b="1" dirty="0">
                <a:latin typeface="Arial Narrow" panose="020B0606020202030204" pitchFamily="34" charset="0"/>
              </a:rPr>
              <a:t>[neighbor] :=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[neighbor] + </a:t>
            </a:r>
            <a:r>
              <a:rPr lang="en-US" sz="2400" b="1" dirty="0" err="1">
                <a:latin typeface="Arial Narrow" panose="020B0606020202030204" pitchFamily="34" charset="0"/>
              </a:rPr>
              <a:t>heuristic_cost_estimate</a:t>
            </a:r>
            <a:r>
              <a:rPr lang="en-US" sz="2400" b="1" dirty="0">
                <a:latin typeface="Arial Narrow" panose="020B0606020202030204" pitchFamily="34" charset="0"/>
              </a:rPr>
              <a:t>(neighbor, goal)</a:t>
            </a:r>
          </a:p>
        </p:txBody>
      </p:sp>
    </p:spTree>
    <p:extLst>
      <p:ext uri="{BB962C8B-B14F-4D97-AF65-F5344CB8AC3E}">
        <p14:creationId xmlns:p14="http://schemas.microsoft.com/office/powerpoint/2010/main" val="13141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B67CBA1-A156-4F2C-BC3C-DBDEAABD0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50" y="1535250"/>
            <a:ext cx="6683099" cy="66830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96D24A4-60E2-4C59-8231-207A8527407C}"/>
              </a:ext>
            </a:extLst>
          </p:cNvPr>
          <p:cNvSpPr txBox="1"/>
          <p:nvPr/>
        </p:nvSpPr>
        <p:spPr>
          <a:xfrm>
            <a:off x="358015" y="324662"/>
            <a:ext cx="32399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7200" b="1" dirty="0" err="1">
                <a:latin typeface="Arial Narrow" panose="020B0606020202030204" pitchFamily="34" charset="0"/>
              </a:rPr>
              <a:t>Dijkstra</a:t>
            </a:r>
            <a:endParaRPr kumimoji="0" lang="pt-BR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 panose="020B0606020202030204" pitchFamily="34" charset="0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1C97120-301C-4862-9D32-35C6F06BC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44" y="1543844"/>
            <a:ext cx="6665912" cy="66659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141FC9-9E3C-47FE-BF58-1195135E1673}"/>
              </a:ext>
            </a:extLst>
          </p:cNvPr>
          <p:cNvSpPr txBox="1"/>
          <p:nvPr/>
        </p:nvSpPr>
        <p:spPr>
          <a:xfrm>
            <a:off x="1161740" y="333256"/>
            <a:ext cx="200770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indent="0"/>
            <a:r>
              <a:rPr kumimoji="0" lang="pt-BR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 panose="020B0606020202030204" pitchFamily="34" charset="0"/>
                <a:sym typeface="Helvetica Light"/>
              </a:rPr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128613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Aplicações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Aplicativos de mapas;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Jogos onde se mostra a distância entre o personagem e o objetivo;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Buscas na internet ou bancos de dados;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Design de estradas e rodovias.</a:t>
            </a:r>
            <a:endParaRPr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Referências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076BF-7791-4C6C-9157-562B7E3E6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  <a:hlinkClick r:id="rId2"/>
              </a:rPr>
              <a:t>http://theory.stanford.edu/~amitp/GameProgramming/</a:t>
            </a:r>
            <a:endParaRPr lang="pt-BR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  <a:hlinkClick r:id="rId3"/>
              </a:rPr>
              <a:t>https://www.youtube.com/watch?v=ySN5Wnu88nE</a:t>
            </a:r>
            <a:endParaRPr lang="pt-BR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  <a:hlinkClick r:id="rId4"/>
              </a:rPr>
              <a:t>https://www.geeksforgeeks.org/a-search-algorithm/</a:t>
            </a:r>
            <a:endParaRPr lang="pt-BR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  <a:hlinkClick r:id="rId5"/>
              </a:rPr>
              <a:t>https://en.wikipedia.org/wiki/A*_search_algorithm</a:t>
            </a:r>
            <a:endParaRPr lang="pt-BR" dirty="0">
              <a:latin typeface="Arial Narrow" panose="020B0606020202030204" pitchFamily="34" charset="0"/>
            </a:endParaRPr>
          </a:p>
          <a:p>
            <a:endParaRPr lang="pt-BR" dirty="0">
              <a:latin typeface="Arial Narrow" panose="020B0606020202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05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4385513" y="3221880"/>
            <a:ext cx="4233774" cy="33098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rtl="0" hangingPunct="0">
              <a:spcBef>
                <a:spcPts val="0"/>
              </a:spcBef>
              <a:buSzTx/>
              <a:buNone/>
            </a:pPr>
            <a:r>
              <a:rPr lang="pt-BR" sz="13800" b="1" dirty="0">
                <a:latin typeface="Arial Narrow" panose="020B0606020202030204" pitchFamily="34" charset="0"/>
                <a:cs typeface="Calibri" panose="020F0502020204030204" pitchFamily="34" charset="0"/>
                <a:sym typeface="Helvetica Light"/>
              </a:rPr>
              <a:t>A*</a:t>
            </a:r>
          </a:p>
          <a:p>
            <a:pPr marL="0" indent="0" algn="ctr" rtl="0" hangingPunct="0">
              <a:spcBef>
                <a:spcPts val="0"/>
              </a:spcBef>
              <a:buSzTx/>
              <a:buNone/>
            </a:pPr>
            <a:r>
              <a:rPr lang="pt-BR" sz="4400" b="1" dirty="0">
                <a:latin typeface="Arial Narrow" panose="020B0606020202030204" pitchFamily="34" charset="0"/>
                <a:cs typeface="Calibri" panose="020F0502020204030204" pitchFamily="34" charset="0"/>
                <a:sym typeface="Helvetica Light"/>
              </a:rPr>
              <a:t>(A Star)</a:t>
            </a:r>
          </a:p>
        </p:txBody>
      </p:sp>
    </p:spTree>
    <p:extLst>
      <p:ext uri="{BB962C8B-B14F-4D97-AF65-F5344CB8AC3E}">
        <p14:creationId xmlns:p14="http://schemas.microsoft.com/office/powerpoint/2010/main" val="111350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DEDD9B9-B4AD-4AE8-BB31-EBA2FAD5C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35" y="1119494"/>
            <a:ext cx="7653130" cy="751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A*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688792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pt-BR" sz="4000" dirty="0">
                <a:latin typeface="Arial Narrow" panose="020B0606020202030204" pitchFamily="34" charset="0"/>
              </a:rPr>
              <a:t>Foi um algoritmo criado como parte do Projeto </a:t>
            </a:r>
            <a:r>
              <a:rPr lang="pt-BR" sz="4000" dirty="0" err="1">
                <a:latin typeface="Arial Narrow" panose="020B0606020202030204" pitchFamily="34" charset="0"/>
              </a:rPr>
              <a:t>Shakey</a:t>
            </a:r>
            <a:r>
              <a:rPr lang="pt-BR" sz="4000" dirty="0">
                <a:latin typeface="Arial Narrow" panose="020B0606020202030204" pitchFamily="34" charset="0"/>
              </a:rPr>
              <a:t>, de um robô móvel que planejasse suas ações, sendo descrito pela primeira vez em 1968 por Peter Hart, </a:t>
            </a:r>
            <a:r>
              <a:rPr lang="pt-BR" sz="4000" dirty="0" err="1">
                <a:latin typeface="Arial Narrow" panose="020B0606020202030204" pitchFamily="34" charset="0"/>
              </a:rPr>
              <a:t>Nils</a:t>
            </a:r>
            <a:r>
              <a:rPr lang="pt-BR" sz="4000" dirty="0">
                <a:latin typeface="Arial Narrow" panose="020B0606020202030204" pitchFamily="34" charset="0"/>
              </a:rPr>
              <a:t> </a:t>
            </a:r>
            <a:r>
              <a:rPr lang="pt-BR" sz="4000" dirty="0" err="1">
                <a:latin typeface="Arial Narrow" panose="020B0606020202030204" pitchFamily="34" charset="0"/>
              </a:rPr>
              <a:t>Nilsson</a:t>
            </a:r>
            <a:r>
              <a:rPr lang="pt-BR" sz="4000" dirty="0">
                <a:latin typeface="Arial Narrow" panose="020B0606020202030204" pitchFamily="34" charset="0"/>
              </a:rPr>
              <a:t> e Bertram Raphael.</a:t>
            </a:r>
          </a:p>
          <a:p>
            <a:pPr marL="0" indent="0" algn="just">
              <a:buNone/>
            </a:pPr>
            <a:endParaRPr lang="pt-BR" sz="2000" dirty="0">
              <a:latin typeface="Arial Narrow" panose="020B0606020202030204" pitchFamily="34" charset="0"/>
            </a:endParaRPr>
          </a:p>
          <a:p>
            <a:pPr algn="just"/>
            <a:r>
              <a:rPr lang="pt-BR" sz="4000" dirty="0">
                <a:latin typeface="Arial Narrow" panose="020B0606020202030204" pitchFamily="34" charset="0"/>
              </a:rPr>
              <a:t>Na publicação deles foi chamado apenas de </a:t>
            </a:r>
            <a:r>
              <a:rPr lang="pt-BR" sz="4000" b="1" dirty="0">
                <a:latin typeface="Arial Narrow" panose="020B0606020202030204" pitchFamily="34" charset="0"/>
              </a:rPr>
              <a:t>A</a:t>
            </a:r>
            <a:r>
              <a:rPr lang="pt-BR" sz="4000" dirty="0">
                <a:latin typeface="Arial Narrow" panose="020B0606020202030204" pitchFamily="34" charset="0"/>
              </a:rPr>
              <a:t>, mas utilizando este algoritmo juntamente com uma função heurística apropriada atinge-se um comportamento ótimo, passando a ser conhecido como </a:t>
            </a:r>
            <a:r>
              <a:rPr lang="pt-BR" sz="4000" b="1" dirty="0">
                <a:latin typeface="Arial Narrow" panose="020B0606020202030204" pitchFamily="34" charset="0"/>
              </a:rPr>
              <a:t>A*</a:t>
            </a:r>
            <a:r>
              <a:rPr lang="pt-BR" sz="4000" dirty="0">
                <a:latin typeface="Arial Narrow" panose="020B060602020203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A*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066829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pt-BR" sz="3700" dirty="0">
                <a:latin typeface="Arial Narrow" panose="020B0606020202030204" pitchFamily="34" charset="0"/>
              </a:rPr>
              <a:t>É um algoritmo de </a:t>
            </a:r>
            <a:r>
              <a:rPr lang="pt-BR" sz="3700" b="1" dirty="0">
                <a:latin typeface="Arial Narrow" panose="020B0606020202030204" pitchFamily="34" charset="0"/>
              </a:rPr>
              <a:t>Busca de Caminho</a:t>
            </a:r>
            <a:r>
              <a:rPr lang="pt-BR" sz="3700" dirty="0">
                <a:latin typeface="Arial Narrow" panose="020B0606020202030204" pitchFamily="34" charset="0"/>
              </a:rPr>
              <a:t> baseado em heurística, esta sendo uma função que calcula aproximadamente o custo de qualquer vértice </a:t>
            </a:r>
            <a:r>
              <a:rPr lang="pt-BR" sz="3700" i="1" dirty="0">
                <a:latin typeface="Arial Narrow" panose="020B0606020202030204" pitchFamily="34" charset="0"/>
              </a:rPr>
              <a:t>n </a:t>
            </a:r>
            <a:r>
              <a:rPr lang="pt-BR" sz="3700" dirty="0">
                <a:latin typeface="Arial Narrow" panose="020B0606020202030204" pitchFamily="34" charset="0"/>
              </a:rPr>
              <a:t>para o objetivo. Podendo ser considerado uma combinação da heurística da </a:t>
            </a:r>
            <a:r>
              <a:rPr lang="pt-BR" sz="3700" b="1" dirty="0">
                <a:latin typeface="Arial Narrow" panose="020B0606020202030204" pitchFamily="34" charset="0"/>
              </a:rPr>
              <a:t>Busca em Largura</a:t>
            </a:r>
            <a:r>
              <a:rPr lang="pt-BR" sz="3700" dirty="0">
                <a:latin typeface="Arial Narrow" panose="020B0606020202030204" pitchFamily="34" charset="0"/>
              </a:rPr>
              <a:t> (BFS) e da formalidade do </a:t>
            </a:r>
            <a:r>
              <a:rPr lang="pt-BR" sz="3700" b="1" dirty="0">
                <a:latin typeface="Arial Narrow" panose="020B0606020202030204" pitchFamily="34" charset="0"/>
              </a:rPr>
              <a:t>Algoritmo de </a:t>
            </a:r>
            <a:r>
              <a:rPr lang="pt-BR" sz="3700" b="1" dirty="0" err="1">
                <a:latin typeface="Arial Narrow" panose="020B0606020202030204" pitchFamily="34" charset="0"/>
              </a:rPr>
              <a:t>Dijkstra</a:t>
            </a:r>
            <a:r>
              <a:rPr lang="pt-BR" sz="3700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pt-BR" sz="2000" dirty="0">
              <a:latin typeface="Arial Narrow" panose="020B0606020202030204" pitchFamily="34" charset="0"/>
            </a:endParaRPr>
          </a:p>
          <a:p>
            <a:pPr algn="just"/>
            <a:r>
              <a:rPr lang="pt-BR" sz="3700" dirty="0">
                <a:latin typeface="Arial Narrow" panose="020B0606020202030204" pitchFamily="34" charset="0"/>
              </a:rPr>
              <a:t>Por ser um algoritmo heurístico, ele é consideravelmente mais eficiente que o </a:t>
            </a:r>
            <a:r>
              <a:rPr lang="pt-BR" sz="3700" b="1" dirty="0">
                <a:latin typeface="Arial Narrow" panose="020B0606020202030204" pitchFamily="34" charset="0"/>
              </a:rPr>
              <a:t>Algoritmo de </a:t>
            </a:r>
            <a:r>
              <a:rPr lang="pt-BR" sz="3700" b="1" dirty="0" err="1">
                <a:latin typeface="Arial Narrow" panose="020B0606020202030204" pitchFamily="34" charset="0"/>
              </a:rPr>
              <a:t>Dijkstra</a:t>
            </a:r>
            <a:r>
              <a:rPr lang="pt-BR" sz="3700" dirty="0">
                <a:latin typeface="Arial Narrow" panose="020B0606020202030204" pitchFamily="34" charset="0"/>
              </a:rPr>
              <a:t>, porque este procura em todos os nós, enquanto </a:t>
            </a:r>
            <a:r>
              <a:rPr lang="pt-BR" sz="3700" b="1" dirty="0">
                <a:latin typeface="Arial Narrow" panose="020B0606020202030204" pitchFamily="34" charset="0"/>
              </a:rPr>
              <a:t>A* </a:t>
            </a:r>
            <a:r>
              <a:rPr lang="pt-BR" sz="3700" dirty="0">
                <a:latin typeface="Arial Narrow" panose="020B0606020202030204" pitchFamily="34" charset="0"/>
              </a:rPr>
              <a:t>tenta se manter o mais próximo possível de sua estimativa inicial, fazendo com que ele “ignore” os caminhos que se “afastem” muito.</a:t>
            </a:r>
          </a:p>
        </p:txBody>
      </p:sp>
    </p:spTree>
    <p:extLst>
      <p:ext uri="{BB962C8B-B14F-4D97-AF65-F5344CB8AC3E}">
        <p14:creationId xmlns:p14="http://schemas.microsoft.com/office/powerpoint/2010/main" val="143354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A*</a:t>
            </a:r>
            <a:endParaRPr sz="5400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Shape 6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5791" y="1838631"/>
                <a:ext cx="11339515" cy="7066829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algn="just"/>
                <a:r>
                  <a:rPr lang="pt-BR" dirty="0">
                    <a:latin typeface="Arial Narrow" panose="020B0606020202030204" pitchFamily="34" charset="0"/>
                  </a:rPr>
                  <a:t>Se o algoritmo for aplicado em uma árvore binária, o Big O de A* é O(log h*(x)), onde </a:t>
                </a:r>
                <a:r>
                  <a:rPr lang="pt-BR" b="1" i="1" dirty="0">
                    <a:latin typeface="Arial Narrow" panose="020B0606020202030204" pitchFamily="34" charset="0"/>
                  </a:rPr>
                  <a:t>h*</a:t>
                </a:r>
                <a:r>
                  <a:rPr lang="pt-BR" i="1" dirty="0">
                    <a:latin typeface="Arial Narrow" panose="020B0606020202030204" pitchFamily="34" charset="0"/>
                  </a:rPr>
                  <a:t> </a:t>
                </a:r>
                <a:r>
                  <a:rPr lang="pt-BR" dirty="0">
                    <a:latin typeface="Arial Narrow" panose="020B0606020202030204" pitchFamily="34" charset="0"/>
                  </a:rPr>
                  <a:t>é a função heurística ótima, dando a distância exata de </a:t>
                </a:r>
                <a:r>
                  <a:rPr lang="pt-BR" b="1" i="1" dirty="0">
                    <a:latin typeface="Arial Narrow" panose="020B0606020202030204" pitchFamily="34" charset="0"/>
                  </a:rPr>
                  <a:t>x</a:t>
                </a:r>
                <a:r>
                  <a:rPr lang="pt-BR" dirty="0">
                    <a:latin typeface="Arial Narrow" panose="020B0606020202030204" pitchFamily="34" charset="0"/>
                  </a:rPr>
                  <a:t> até o objetivo.</a:t>
                </a:r>
              </a:p>
              <a:p>
                <a:pPr algn="just"/>
                <a:endParaRPr lang="pt-BR" sz="2000" i="1" dirty="0">
                  <a:latin typeface="Arial Narrow" panose="020B0606020202030204" pitchFamily="34" charset="0"/>
                </a:endParaRPr>
              </a:p>
              <a:p>
                <a:pPr algn="just"/>
                <a:r>
                  <a:rPr lang="pt-BR" dirty="0">
                    <a:latin typeface="Arial Narrow" panose="020B0606020202030204" pitchFamily="34" charset="0"/>
                  </a:rPr>
                  <a:t>Se o algoritmo for aplicado em um grafo, o Big O será dado por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∗ 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pt-BR" dirty="0">
                    <a:latin typeface="Arial Narrow" panose="020B0606020202030204" pitchFamily="34" charset="0"/>
                  </a:rPr>
                  <a:t>), onde </a:t>
                </a:r>
                <a:r>
                  <a:rPr lang="pt-BR" b="1" i="1" dirty="0">
                    <a:latin typeface="Arial Narrow" panose="020B0606020202030204" pitchFamily="34" charset="0"/>
                  </a:rPr>
                  <a:t>b* </a:t>
                </a:r>
                <a:r>
                  <a:rPr lang="pt-BR" dirty="0">
                    <a:latin typeface="Arial Narrow" panose="020B0606020202030204" pitchFamily="34" charset="0"/>
                  </a:rPr>
                  <a:t>é o </a:t>
                </a:r>
                <a:r>
                  <a:rPr lang="pt-BR" i="1" dirty="0" err="1">
                    <a:latin typeface="Arial Narrow" panose="020B0606020202030204" pitchFamily="34" charset="0"/>
                  </a:rPr>
                  <a:t>branching</a:t>
                </a:r>
                <a:r>
                  <a:rPr lang="pt-BR" i="1" dirty="0">
                    <a:latin typeface="Arial Narrow" panose="020B0606020202030204" pitchFamily="34" charset="0"/>
                  </a:rPr>
                  <a:t> </a:t>
                </a:r>
                <a:r>
                  <a:rPr lang="pt-BR" i="1" dirty="0" err="1">
                    <a:latin typeface="Arial Narrow" panose="020B0606020202030204" pitchFamily="34" charset="0"/>
                  </a:rPr>
                  <a:t>factor</a:t>
                </a:r>
                <a:r>
                  <a:rPr lang="pt-BR" dirty="0">
                    <a:latin typeface="Arial Narrow" panose="020B0606020202030204" pitchFamily="34" charset="0"/>
                  </a:rPr>
                  <a:t> (quantidade de filhos de cada nó) do grafo, e </a:t>
                </a:r>
                <a:r>
                  <a:rPr lang="pt-BR" b="1" i="1" dirty="0">
                    <a:latin typeface="Arial Narrow" panose="020B0606020202030204" pitchFamily="34" charset="0"/>
                  </a:rPr>
                  <a:t>d </a:t>
                </a:r>
                <a:r>
                  <a:rPr lang="pt-BR" dirty="0">
                    <a:latin typeface="Arial Narrow" panose="020B0606020202030204" pitchFamily="34" charset="0"/>
                  </a:rPr>
                  <a:t>é a profundidade desse grafo. O melhor caso será quando </a:t>
                </a:r>
                <a:r>
                  <a:rPr lang="pt-BR" b="1" dirty="0">
                    <a:latin typeface="Arial Narrow" panose="020B0606020202030204" pitchFamily="34" charset="0"/>
                  </a:rPr>
                  <a:t>b* = 1</a:t>
                </a:r>
                <a:r>
                  <a:rPr lang="pt-BR" dirty="0">
                    <a:latin typeface="Arial Narrow" panose="020B0606020202030204" pitchFamily="34" charset="0"/>
                  </a:rPr>
                  <a:t>.</a:t>
                </a:r>
                <a:endParaRPr lang="pt-BR" b="1" i="1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63" name="Shape 6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5791" y="1838631"/>
                <a:ext cx="11339515" cy="7066829"/>
              </a:xfrm>
              <a:prstGeom prst="rect">
                <a:avLst/>
              </a:prstGeom>
              <a:blipFill>
                <a:blip r:embed="rId2"/>
                <a:stretch>
                  <a:fillRect l="-1290" t="-1294" r="-19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74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5400" dirty="0" err="1">
                <a:latin typeface="Arial Narrow" panose="020B0606020202030204" pitchFamily="34" charset="0"/>
              </a:rPr>
              <a:t>Definições</a:t>
            </a:r>
            <a:endParaRPr dirty="0">
              <a:latin typeface="Arial Narrow" panose="020B0606020202030204" pitchFamily="34" charset="0"/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u="sng" dirty="0">
                <a:latin typeface="Arial Narrow" panose="020B0606020202030204" pitchFamily="34" charset="0"/>
              </a:rPr>
              <a:t>Grafo não-direcionado</a:t>
            </a:r>
            <a:r>
              <a:rPr lang="pt-BR" dirty="0">
                <a:latin typeface="Arial Narrow" panose="020B0606020202030204" pitchFamily="34" charset="0"/>
              </a:rPr>
              <a:t>:</a:t>
            </a:r>
          </a:p>
          <a:p>
            <a:pPr marL="0" indent="0" rtl="0">
              <a:buNone/>
            </a:pPr>
            <a:r>
              <a:rPr lang="pt-BR" dirty="0">
                <a:latin typeface="Arial Narrow" panose="020B0606020202030204" pitchFamily="34" charset="0"/>
              </a:rPr>
              <a:t>	Um grafo que pode ser mover livremente entre os nós adjacentes, sem ter uma direção obrigatória.</a:t>
            </a:r>
          </a:p>
          <a:p>
            <a:pPr rtl="0"/>
            <a:r>
              <a:rPr lang="pt-BR" u="sng" dirty="0">
                <a:latin typeface="Arial Narrow" panose="020B0606020202030204" pitchFamily="34" charset="0"/>
              </a:rPr>
              <a:t>Grafo conexo</a:t>
            </a:r>
            <a:r>
              <a:rPr lang="pt-BR" dirty="0">
                <a:latin typeface="Arial Narrow" panose="020B0606020202030204" pitchFamily="34" charset="0"/>
              </a:rPr>
              <a:t>:</a:t>
            </a:r>
          </a:p>
          <a:p>
            <a:pPr marL="0" lvl="0" indent="0" algn="just" rtl="0">
              <a:buClr>
                <a:srgbClr val="000000"/>
              </a:buClr>
              <a:buSzPts val="2775"/>
              <a:buNone/>
            </a:pPr>
            <a:r>
              <a:rPr lang="pt-BR" dirty="0">
                <a:latin typeface="Arial Narrow" panose="020B0606020202030204" pitchFamily="34" charset="0"/>
              </a:rPr>
              <a:t>	Um grafo é dito conexo se todos os pares de vértices estão ligados por pelo menos um caminho.</a:t>
            </a:r>
          </a:p>
          <a:p>
            <a:pPr algn="just" rtl="0">
              <a:buClr>
                <a:srgbClr val="000000"/>
              </a:buClr>
              <a:buSzPts val="2775"/>
            </a:pPr>
            <a:r>
              <a:rPr lang="pt-BR" u="sng" dirty="0">
                <a:latin typeface="Arial Narrow" panose="020B0606020202030204" pitchFamily="34" charset="0"/>
              </a:rPr>
              <a:t>Grafo ponderado</a:t>
            </a:r>
            <a:r>
              <a:rPr lang="pt-BR" dirty="0">
                <a:latin typeface="Arial Narrow" panose="020B0606020202030204" pitchFamily="34" charset="0"/>
              </a:rPr>
              <a:t>:</a:t>
            </a:r>
          </a:p>
          <a:p>
            <a:pPr marL="0" lvl="0" indent="0" algn="just" rtl="0">
              <a:buNone/>
            </a:pPr>
            <a:r>
              <a:rPr lang="pt-BR" dirty="0">
                <a:latin typeface="Arial Narrow" panose="020B0606020202030204" pitchFamily="34" charset="0"/>
              </a:rPr>
              <a:t>	Um grafo é ponderado quando suas arestas possuem um peso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5400" dirty="0" err="1">
                <a:latin typeface="Arial Narrow" panose="020B0606020202030204" pitchFamily="34" charset="0"/>
              </a:rPr>
              <a:t>Definições</a:t>
            </a:r>
            <a:endParaRPr dirty="0">
              <a:latin typeface="Arial Narrow" panose="020B0606020202030204" pitchFamily="34" charset="0"/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560715" y="1519494"/>
            <a:ext cx="11339515" cy="263397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pt-BR" u="sng" dirty="0">
                <a:latin typeface="Arial Narrow" panose="020B0606020202030204" pitchFamily="34" charset="0"/>
              </a:rPr>
              <a:t>Matriz de adjacência</a:t>
            </a:r>
            <a:r>
              <a:rPr lang="pt-BR" dirty="0">
                <a:latin typeface="Arial Narrow" panose="020B060602020203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Arial Narrow" panose="020B0606020202030204" pitchFamily="34" charset="0"/>
              </a:rPr>
              <a:t>	É uma matriz utilizada para representar um grafo. Sua diagonal principal é sempre nula (0). Se o grafo for não direcionado, a matriz é simétrica.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335B4D-44E5-4144-9125-96DE09823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11" y="3949656"/>
            <a:ext cx="9513266" cy="578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7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 dirty="0">
                <a:latin typeface="Arial Narrow" panose="020B0606020202030204" pitchFamily="34" charset="0"/>
              </a:rPr>
              <a:t>Código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735792" y="1519494"/>
            <a:ext cx="11708293" cy="778960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function </a:t>
            </a:r>
            <a:r>
              <a:rPr lang="en-US" sz="2800" b="1" dirty="0" err="1">
                <a:latin typeface="Arial Narrow" panose="020B0606020202030204" pitchFamily="34" charset="0"/>
              </a:rPr>
              <a:t>reconstruct_path</a:t>
            </a:r>
            <a:r>
              <a:rPr lang="en-US" sz="2800" b="1" dirty="0">
                <a:latin typeface="Arial Narrow" panose="020B0606020202030204" pitchFamily="34" charset="0"/>
              </a:rPr>
              <a:t>(</a:t>
            </a:r>
            <a:r>
              <a:rPr lang="en-US" sz="2800" b="1" dirty="0" err="1">
                <a:latin typeface="Arial Narrow" panose="020B0606020202030204" pitchFamily="34" charset="0"/>
              </a:rPr>
              <a:t>cameFrom</a:t>
            </a:r>
            <a:r>
              <a:rPr lang="en-US" sz="2800" b="1" dirty="0">
                <a:latin typeface="Arial Narrow" panose="020B0606020202030204" pitchFamily="34" charset="0"/>
              </a:rPr>
              <a:t>, current)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total_path</a:t>
            </a:r>
            <a:r>
              <a:rPr lang="en-US" sz="2800" b="1" dirty="0">
                <a:latin typeface="Arial Narrow" panose="020B0606020202030204" pitchFamily="34" charset="0"/>
              </a:rPr>
              <a:t> := {current}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while current in </a:t>
            </a:r>
            <a:r>
              <a:rPr lang="en-US" sz="2800" b="1" dirty="0" err="1">
                <a:latin typeface="Arial Narrow" panose="020B0606020202030204" pitchFamily="34" charset="0"/>
              </a:rPr>
              <a:t>cameFrom.Keys</a:t>
            </a:r>
            <a:r>
              <a:rPr lang="en-US" sz="2800" b="1" dirty="0">
                <a:latin typeface="Arial Narrow" panose="020B0606020202030204" pitchFamily="34" charset="0"/>
              </a:rPr>
              <a:t>: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    current := </a:t>
            </a:r>
            <a:r>
              <a:rPr lang="en-US" sz="2800" b="1" dirty="0" err="1">
                <a:latin typeface="Arial Narrow" panose="020B0606020202030204" pitchFamily="34" charset="0"/>
              </a:rPr>
              <a:t>cameFrom</a:t>
            </a:r>
            <a:r>
              <a:rPr lang="en-US" sz="2800" b="1" dirty="0">
                <a:latin typeface="Arial Narrow" panose="020B0606020202030204" pitchFamily="34" charset="0"/>
              </a:rPr>
              <a:t>[current]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    </a:t>
            </a:r>
            <a:r>
              <a:rPr lang="en-US" sz="2800" b="1" dirty="0" err="1">
                <a:latin typeface="Arial Narrow" panose="020B0606020202030204" pitchFamily="34" charset="0"/>
              </a:rPr>
              <a:t>total_path.append</a:t>
            </a:r>
            <a:r>
              <a:rPr lang="en-US" sz="2800" b="1" dirty="0">
                <a:latin typeface="Arial Narrow" panose="020B0606020202030204" pitchFamily="34" charset="0"/>
              </a:rPr>
              <a:t>(current)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return </a:t>
            </a:r>
            <a:r>
              <a:rPr lang="en-US" sz="2800" b="1" dirty="0" err="1">
                <a:latin typeface="Arial Narrow" panose="020B0606020202030204" pitchFamily="34" charset="0"/>
              </a:rPr>
              <a:t>total_path</a:t>
            </a:r>
            <a:endParaRPr lang="en-US" sz="28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function </a:t>
            </a:r>
            <a:r>
              <a:rPr lang="en-US" sz="2800" b="1" dirty="0" err="1">
                <a:latin typeface="Arial Narrow" panose="020B0606020202030204" pitchFamily="34" charset="0"/>
              </a:rPr>
              <a:t>A_Star</a:t>
            </a:r>
            <a:r>
              <a:rPr lang="en-US" sz="2800" b="1" dirty="0">
                <a:latin typeface="Arial Narrow" panose="020B0606020202030204" pitchFamily="34" charset="0"/>
              </a:rPr>
              <a:t>(start, goal)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The set of nodes already evaluated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</a:rPr>
              <a:t>closedSet</a:t>
            </a:r>
            <a:r>
              <a:rPr lang="en-US" sz="2800" b="1" dirty="0">
                <a:latin typeface="Arial Narrow" panose="020B0606020202030204" pitchFamily="34" charset="0"/>
              </a:rPr>
              <a:t> := {}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The set of currently discovered nodes that are not evaluated yet.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Initially, only the start node is known.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openSet</a:t>
            </a:r>
            <a:r>
              <a:rPr lang="en-US" sz="2800" b="1" dirty="0">
                <a:latin typeface="Arial Narrow" panose="020B0606020202030204" pitchFamily="34" charset="0"/>
              </a:rPr>
              <a:t> := {start}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731</Words>
  <Application>Microsoft Office PowerPoint</Application>
  <PresentationFormat>Personalizar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 Narrow</vt:lpstr>
      <vt:lpstr>Calibri</vt:lpstr>
      <vt:lpstr>Cambria Math</vt:lpstr>
      <vt:lpstr>Helvetica Light</vt:lpstr>
      <vt:lpstr>Helvetica Neue</vt:lpstr>
      <vt:lpstr>Trebuchet MS</vt:lpstr>
      <vt:lpstr>White</vt:lpstr>
      <vt:lpstr>Apresentação do PowerPoint</vt:lpstr>
      <vt:lpstr>Apresentação do PowerPoint</vt:lpstr>
      <vt:lpstr>Apresentação do PowerPoint</vt:lpstr>
      <vt:lpstr>A*</vt:lpstr>
      <vt:lpstr>A*</vt:lpstr>
      <vt:lpstr>A*</vt:lpstr>
      <vt:lpstr>Definições</vt:lpstr>
      <vt:lpstr>Definições</vt:lpstr>
      <vt:lpstr>Código</vt:lpstr>
      <vt:lpstr>Código</vt:lpstr>
      <vt:lpstr>Código</vt:lpstr>
      <vt:lpstr>Apresentação do PowerPoint</vt:lpstr>
      <vt:lpstr>Apresentação do PowerPoint</vt:lpstr>
      <vt:lpstr>Aplicações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Lisboa</dc:creator>
  <cp:lastModifiedBy>Eduardo Lisboa</cp:lastModifiedBy>
  <cp:revision>26</cp:revision>
  <dcterms:modified xsi:type="dcterms:W3CDTF">2018-10-01T18:51:16Z</dcterms:modified>
</cp:coreProperties>
</file>